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351" r:id="rId2"/>
    <p:sldId id="376" r:id="rId3"/>
    <p:sldId id="377" r:id="rId4"/>
    <p:sldId id="352" r:id="rId5"/>
    <p:sldId id="353" r:id="rId6"/>
    <p:sldId id="354" r:id="rId7"/>
    <p:sldId id="355" r:id="rId8"/>
    <p:sldId id="356" r:id="rId9"/>
    <p:sldId id="373" r:id="rId10"/>
    <p:sldId id="375" r:id="rId11"/>
    <p:sldId id="357" r:id="rId12"/>
    <p:sldId id="358" r:id="rId13"/>
    <p:sldId id="359" r:id="rId14"/>
    <p:sldId id="360" r:id="rId15"/>
    <p:sldId id="361" r:id="rId16"/>
    <p:sldId id="350" r:id="rId17"/>
    <p:sldId id="391" r:id="rId18"/>
  </p:sldIdLst>
  <p:sldSz cx="9144000" cy="6858000" type="screen4x3"/>
  <p:notesSz cx="7315200" cy="96012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DDDD"/>
    <a:srgbClr val="BEFABF"/>
    <a:srgbClr val="F29D92"/>
    <a:srgbClr val="DFD8AD"/>
    <a:srgbClr val="BC2B16"/>
    <a:srgbClr val="EC732C"/>
    <a:srgbClr val="000000"/>
    <a:srgbClr val="EEF0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86935" autoAdjust="0"/>
  </p:normalViewPr>
  <p:slideViewPr>
    <p:cSldViewPr snapToGrid="0" snapToObjects="1">
      <p:cViewPr>
        <p:scale>
          <a:sx n="100" d="100"/>
          <a:sy n="100" d="100"/>
        </p:scale>
        <p:origin x="-552" y="-72"/>
      </p:cViewPr>
      <p:guideLst>
        <p:guide orient="horz" pos="2160"/>
        <p:guide pos="3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8F6B9D9B-607A-4BAD-A6F2-11B27CF25F3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34629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32" tIns="45765" rIns="91532" bIns="4576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D53E484-E2C0-4C7A-8A5F-58DB237F6A2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39303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Preference is to close the auction at its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finalisation</a:t>
            </a:r>
            <a:r>
              <a:rPr lang="en-US" baseline="0" dirty="0" smtClean="0"/>
              <a:t>.  In this example, we would offer Chris the available 20, and if he accepts he has no further rights to any additional capacity.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3E484-E2C0-4C7A-8A5F-58DB237F6A28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76692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case we have accepted Chris’ bid when</a:t>
            </a:r>
            <a:r>
              <a:rPr lang="en-US" baseline="0" dirty="0" smtClean="0"/>
              <a:t> indeed he ties with Edith and Gin.  Again it is not clear how ties are handled.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issue is best handled by shippers bidding according to their marginal value.  In this example it could be that Bob is prepared to pay $12 for 15 units but values an additional 15 units at only $4.  While this gives him an average bid of $30 at $8 average, he would be better submitting bids reflecting the marginal value of the incremental load.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3E484-E2C0-4C7A-8A5F-58DB237F6A28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623993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Question:  How does the Algorithm decide between Chris rather than Edith and Ginger?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3E484-E2C0-4C7A-8A5F-58DB237F6A28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58898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5988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4538" indent="-287338" defTabSz="915988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4588" indent="-228600" defTabSz="915988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1788" indent="-228600" defTabSz="915988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60575" indent="-230188" defTabSz="915988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7775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4975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32175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9375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4648B0-A639-48CD-A404-2F63689E37A9}" type="slidenum">
              <a:rPr lang="en-AU" sz="1200"/>
              <a:pPr eaLnBrk="1" hangingPunct="1"/>
              <a:t>17</a:t>
            </a:fld>
            <a:endParaRPr lang="en-AU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GRI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76475"/>
            <a:ext cx="9144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76825" y="3933825"/>
            <a:ext cx="3887788" cy="1608138"/>
          </a:xfrm>
        </p:spPr>
        <p:txBody>
          <a:bodyPr lIns="0" tIns="0" rIns="0" bIns="0"/>
          <a:lstStyle>
            <a:lvl1pPr>
              <a:defRPr sz="1400">
                <a:latin typeface="DIN-Regular" pitchFamily="50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516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09902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3025" y="549275"/>
            <a:ext cx="2057400" cy="5534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549275"/>
            <a:ext cx="6019800" cy="5534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461614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50825" y="549275"/>
            <a:ext cx="8229600" cy="5534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05058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7416800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5573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41825" y="1557338"/>
            <a:ext cx="4038600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41825" y="3895725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25930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37187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0228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00034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9887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47252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3641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87704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0670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2" descr="GRID-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549275"/>
            <a:ext cx="7416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434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45175" y="6416675"/>
            <a:ext cx="31686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/>
            <a:r>
              <a:rPr lang="en-US" sz="900">
                <a:solidFill>
                  <a:srgbClr val="BC2B16"/>
                </a:solidFill>
                <a:latin typeface="FoundrySansBook" pitchFamily="34" charset="0"/>
              </a:rPr>
              <a:t>APA Group Presentation  </a:t>
            </a:r>
            <a:r>
              <a:rPr lang="en-US" sz="900">
                <a:solidFill>
                  <a:srgbClr val="BC2B16"/>
                </a:solidFill>
                <a:latin typeface="FoundrySans-Demi" pitchFamily="34" charset="0"/>
                <a:sym typeface="Wingdings" pitchFamily="2" charset="2"/>
              </a:rPr>
              <a:t></a:t>
            </a:r>
            <a:r>
              <a:rPr lang="en-US" sz="900">
                <a:solidFill>
                  <a:srgbClr val="BC2B16"/>
                </a:solidFill>
                <a:latin typeface="FoundrySans-Demi" pitchFamily="34" charset="0"/>
              </a:rPr>
              <a:t> </a:t>
            </a:r>
            <a:fld id="{E97C4BCA-EC8A-47EE-AF98-42C8EC1AC81F}" type="slidenum">
              <a:rPr lang="en-US" sz="900">
                <a:solidFill>
                  <a:srgbClr val="BC2B16"/>
                </a:solidFill>
                <a:latin typeface="FoundrySans-Demi" pitchFamily="34" charset="0"/>
              </a:rPr>
              <a:pPr algn="r"/>
              <a:t>‹#›</a:t>
            </a:fld>
            <a:endParaRPr lang="en-US" sz="900">
              <a:solidFill>
                <a:srgbClr val="BC2B16"/>
              </a:solidFill>
              <a:latin typeface="FoundrySans-Dem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C732C"/>
          </a:solidFill>
          <a:latin typeface="Arial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40000"/>
        </a:spcAft>
        <a:buClr>
          <a:srgbClr val="EC732C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450850" algn="l" rtl="0" eaLnBrk="1" fontAlgn="base" hangingPunct="1">
        <a:spcBef>
          <a:spcPct val="40000"/>
        </a:spcBef>
        <a:spcAft>
          <a:spcPct val="20000"/>
        </a:spcAft>
        <a:buClr>
          <a:srgbClr val="EC732C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2pPr>
      <a:lvl3pPr marL="1262063" indent="-184150" algn="l" rtl="0" eaLnBrk="1" fontAlgn="base" hangingPunct="1">
        <a:spcBef>
          <a:spcPct val="40000"/>
        </a:spcBef>
        <a:spcAft>
          <a:spcPct val="20000"/>
        </a:spcAft>
        <a:buClr>
          <a:srgbClr val="EC732C"/>
        </a:buClr>
        <a:buFont typeface="Times New Roman" pitchFamily="18" charset="0"/>
        <a:buChar char="•"/>
        <a:defRPr sz="1200">
          <a:solidFill>
            <a:schemeClr val="tx1"/>
          </a:solidFill>
          <a:latin typeface="+mn-lt"/>
        </a:defRPr>
      </a:lvl3pPr>
      <a:lvl4pPr marL="1666875" indent="-225425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978025" indent="-131763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FoundrySansBook" pitchFamily="34" charset="0"/>
        <a:buChar char="&gt;"/>
        <a:defRPr sz="2000">
          <a:solidFill>
            <a:schemeClr val="tx1"/>
          </a:solidFill>
          <a:latin typeface="+mn-lt"/>
        </a:defRPr>
      </a:lvl5pPr>
      <a:lvl6pPr marL="2435225" indent="-131763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FoundrySansBook" pitchFamily="34" charset="0"/>
        <a:buChar char="&gt;"/>
        <a:defRPr sz="2000">
          <a:solidFill>
            <a:schemeClr val="tx1"/>
          </a:solidFill>
          <a:latin typeface="+mn-lt"/>
        </a:defRPr>
      </a:lvl6pPr>
      <a:lvl7pPr marL="2892425" indent="-131763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FoundrySansBook" pitchFamily="34" charset="0"/>
        <a:buChar char="&gt;"/>
        <a:defRPr sz="2000">
          <a:solidFill>
            <a:schemeClr val="tx1"/>
          </a:solidFill>
          <a:latin typeface="+mn-lt"/>
        </a:defRPr>
      </a:lvl7pPr>
      <a:lvl8pPr marL="3349625" indent="-131763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FoundrySansBook" pitchFamily="34" charset="0"/>
        <a:buChar char="&gt;"/>
        <a:defRPr sz="2000">
          <a:solidFill>
            <a:schemeClr val="tx1"/>
          </a:solidFill>
          <a:latin typeface="+mn-lt"/>
        </a:defRPr>
      </a:lvl8pPr>
      <a:lvl9pPr marL="3806825" indent="-131763" algn="l" rtl="0" eaLnBrk="1" fontAlgn="base" hangingPunct="1">
        <a:spcBef>
          <a:spcPct val="40000"/>
        </a:spcBef>
        <a:spcAft>
          <a:spcPct val="20000"/>
        </a:spcAft>
        <a:buClr>
          <a:schemeClr val="tx1"/>
        </a:buClr>
        <a:buFont typeface="FoundrySansBook" pitchFamily="34" charset="0"/>
        <a:buChar char="&gt;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RBP Access Arrangement Auction Workshop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41750" y="4006850"/>
            <a:ext cx="4776788" cy="1266825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/>
                </a:solidFill>
              </a:rPr>
              <a:t>Brisbane 17 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Marginal value ranking </a:t>
            </a:r>
            <a:r>
              <a:rPr lang="en-AU" dirty="0"/>
              <a:t>approach: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3" y="1248910"/>
            <a:ext cx="4424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2:  Assign capacity in </a:t>
            </a:r>
            <a:r>
              <a:rPr lang="en-AU" sz="2000" dirty="0" smtClean="0"/>
              <a:t>that order</a:t>
            </a:r>
            <a:r>
              <a:rPr lang="en-AU" sz="2000" dirty="0"/>
              <a:t>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272188" y="5285818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2" name="Rectangle 11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dirty="0" smtClean="0"/>
                <a:t>$90</a:t>
              </a:r>
              <a:endParaRPr lang="en-AU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01401" y="1004665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5" name="Rectangle 4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dirty="0" smtClean="0"/>
                <a:t>$500</a:t>
              </a:r>
              <a:endParaRPr lang="en-AU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92081" y="5843338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6" name="Rectangle 5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dirty="0" smtClean="0"/>
                <a:t>$240</a:t>
              </a:r>
              <a:endParaRPr lang="en-AU" b="1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92081" y="3842605"/>
            <a:ext cx="3238136" cy="56411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7" name="Rectangle 6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dirty="0" smtClean="0"/>
                <a:t>$225</a:t>
              </a:r>
              <a:endParaRPr lang="en-AU" b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99075" y="2666266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8" name="Rectangle 7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dirty="0" smtClean="0"/>
                <a:t>$150</a:t>
              </a:r>
              <a:endParaRPr lang="en-AU" b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AU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0180" y="4610744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11" name="Rectangle 10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dirty="0" smtClean="0"/>
                <a:t>$135</a:t>
              </a:r>
              <a:endParaRPr lang="en-AU" b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14482" y="3261942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9" name="Rectangle 8"/>
            <p:cNvSpPr/>
            <p:nvPr/>
          </p:nvSpPr>
          <p:spPr>
            <a:xfrm>
              <a:off x="5292081" y="5544235"/>
              <a:ext cx="3600076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dirty="0" smtClean="0"/>
                <a:t>$100</a:t>
              </a:r>
              <a:endParaRPr lang="en-AU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AU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50863" y="1724745"/>
            <a:ext cx="4572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000" dirty="0"/>
              <a:t>Step 3:  </a:t>
            </a:r>
            <a:r>
              <a:rPr lang="en-AU" sz="2000" dirty="0" smtClean="0"/>
              <a:t>Same issues as above apply as soon as </a:t>
            </a:r>
            <a:r>
              <a:rPr lang="en-AU" sz="2000" dirty="0"/>
              <a:t>the “next largest” cannot be served.  </a:t>
            </a:r>
            <a:endParaRPr lang="en-AU" sz="2000" dirty="0" smtClean="0"/>
          </a:p>
          <a:p>
            <a:r>
              <a:rPr lang="en-AU" sz="1400" i="1" dirty="0" smtClean="0"/>
              <a:t>Not clear how a tie would be decided.</a:t>
            </a:r>
            <a:r>
              <a:rPr lang="en-AU" sz="1400" i="1" dirty="0"/>
              <a:t> </a:t>
            </a:r>
            <a:r>
              <a:rPr lang="en-AU" sz="1400" i="1" dirty="0" smtClean="0"/>
              <a:t>The </a:t>
            </a:r>
            <a:r>
              <a:rPr lang="en-AU" sz="1400" i="1" dirty="0"/>
              <a:t>auction would deliver the same value if we accepted Edith and Ginger’s bids instead of Chris’.</a:t>
            </a:r>
          </a:p>
          <a:p>
            <a:endParaRPr lang="en-AU" sz="2000" dirty="0"/>
          </a:p>
        </p:txBody>
      </p:sp>
      <p:pic>
        <p:nvPicPr>
          <p:cNvPr id="30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593" y="5333435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596" y="4233120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596" y="326194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594" y="3767236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946" y="4495152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947" y="5123581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948" y="5935312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314482" y="1788971"/>
            <a:ext cx="3310770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 100%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  $975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74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3442E-6 L -0.51493 0.559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47" y="279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51406 0.245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12" y="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-0.51649 0.09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33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49427 -0.0662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22" y="-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dirty="0" smtClean="0"/>
              <a:t>Optimisation approach:</a:t>
            </a:r>
            <a:endParaRPr lang="en-AU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5277731" y="683695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dirty="0" smtClean="0"/>
              <a:t>$500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5297525" y="2299242"/>
            <a:ext cx="2893079" cy="9001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dirty="0" smtClean="0"/>
              <a:t>$240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5297525" y="3293985"/>
            <a:ext cx="3238136" cy="7200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dirty="0" smtClean="0"/>
              <a:t>$225</a:t>
            </a:r>
            <a:endParaRPr lang="en-AU" b="1" dirty="0"/>
          </a:p>
        </p:txBody>
      </p:sp>
      <p:sp>
        <p:nvSpPr>
          <p:cNvPr id="8" name="Rectangle 7"/>
          <p:cNvSpPr/>
          <p:nvPr/>
        </p:nvSpPr>
        <p:spPr>
          <a:xfrm>
            <a:off x="5314482" y="4149080"/>
            <a:ext cx="3585094" cy="5400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dirty="0" smtClean="0"/>
              <a:t>$150</a:t>
            </a:r>
            <a:endParaRPr lang="en-AU" b="1" dirty="0"/>
          </a:p>
        </p:txBody>
      </p:sp>
      <p:sp>
        <p:nvSpPr>
          <p:cNvPr id="9" name="Rectangle 8"/>
          <p:cNvSpPr/>
          <p:nvPr/>
        </p:nvSpPr>
        <p:spPr>
          <a:xfrm>
            <a:off x="5292081" y="5544235"/>
            <a:ext cx="3600076" cy="40504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dirty="0" smtClean="0"/>
              <a:t>$100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5296574" y="4862246"/>
            <a:ext cx="3240037" cy="45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dirty="0" smtClean="0"/>
              <a:t>$135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5292081" y="6174306"/>
            <a:ext cx="3240037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dirty="0" smtClean="0"/>
              <a:t>$90</a:t>
            </a:r>
            <a:endParaRPr lang="en-AU" b="1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381560" y="123449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ym typeface="Wingdings" pitchFamily="2" charset="2"/>
              </a:rPr>
              <a:t> </a:t>
            </a:r>
            <a:r>
              <a:rPr lang="en-AU" sz="1600" dirty="0" smtClean="0"/>
              <a:t>Quantity</a:t>
            </a:r>
            <a:r>
              <a:rPr lang="en-AU" sz="1600" dirty="0" smtClean="0">
                <a:sym typeface="Wingdings" pitchFamily="2" charset="2"/>
              </a:rPr>
              <a:t></a:t>
            </a:r>
            <a:endParaRPr lang="en-A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69671" y="336343"/>
            <a:ext cx="3598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ym typeface="Wingdings" pitchFamily="2" charset="2"/>
              </a:rPr>
              <a:t>  </a:t>
            </a:r>
            <a:r>
              <a:rPr lang="en-AU" sz="1600" dirty="0" smtClean="0"/>
              <a:t>----------   Price   ---------- </a:t>
            </a:r>
            <a:r>
              <a:rPr lang="en-AU" sz="1600" dirty="0" smtClean="0">
                <a:sym typeface="Wingdings" pitchFamily="2" charset="2"/>
              </a:rPr>
              <a:t></a:t>
            </a:r>
            <a:endParaRPr lang="en-A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1:  No need to </a:t>
            </a:r>
            <a:r>
              <a:rPr lang="en-AU" sz="2000" dirty="0" smtClean="0"/>
              <a:t>rank bids </a:t>
            </a:r>
            <a:r>
              <a:rPr lang="en-AU" sz="2000" dirty="0"/>
              <a:t>in </a:t>
            </a:r>
            <a:r>
              <a:rPr lang="en-AU" sz="2000" dirty="0" smtClean="0"/>
              <a:t>any particular order</a:t>
            </a:r>
            <a:r>
              <a:rPr lang="en-A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032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dirty="0" smtClean="0"/>
              <a:t>Optimisation approach:</a:t>
            </a:r>
            <a:endParaRPr lang="en-AU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682816" y="4824155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dirty="0" smtClean="0"/>
              <a:t>$500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1100235" y="3924055"/>
            <a:ext cx="2893079" cy="9001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dirty="0" smtClean="0"/>
              <a:t>$240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5297525" y="3293985"/>
            <a:ext cx="3238136" cy="7200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dirty="0" smtClean="0"/>
              <a:t>$225</a:t>
            </a:r>
            <a:endParaRPr lang="en-AU" b="1" dirty="0"/>
          </a:p>
        </p:txBody>
      </p:sp>
      <p:sp>
        <p:nvSpPr>
          <p:cNvPr id="8" name="Rectangle 7"/>
          <p:cNvSpPr/>
          <p:nvPr/>
        </p:nvSpPr>
        <p:spPr>
          <a:xfrm>
            <a:off x="791580" y="3519010"/>
            <a:ext cx="3585094" cy="4500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dirty="0" smtClean="0"/>
              <a:t>$150</a:t>
            </a:r>
            <a:endParaRPr lang="en-AU" b="1" dirty="0"/>
          </a:p>
        </p:txBody>
      </p:sp>
      <p:sp>
        <p:nvSpPr>
          <p:cNvPr id="9" name="Rectangle 8"/>
          <p:cNvSpPr/>
          <p:nvPr/>
        </p:nvSpPr>
        <p:spPr>
          <a:xfrm>
            <a:off x="5292081" y="5544235"/>
            <a:ext cx="3600076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dirty="0" smtClean="0"/>
              <a:t>$100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5296574" y="4862246"/>
            <a:ext cx="3240037" cy="45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dirty="0" smtClean="0"/>
              <a:t>$135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5292081" y="6174305"/>
            <a:ext cx="3240037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dirty="0" smtClean="0"/>
              <a:t>$90</a:t>
            </a:r>
            <a:endParaRPr lang="en-A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2-</a:t>
            </a:r>
            <a:r>
              <a:rPr lang="en-AU" sz="2000" dirty="0" smtClean="0"/>
              <a:t>∞:  Use an optimisation engine to determine the optimal combination of bids delivering the maximum NPV:</a:t>
            </a:r>
            <a:endParaRPr lang="en-AU" sz="2000" dirty="0"/>
          </a:p>
        </p:txBody>
      </p:sp>
      <p:sp>
        <p:nvSpPr>
          <p:cNvPr id="13" name="Rectangle 12"/>
          <p:cNvSpPr/>
          <p:nvPr/>
        </p:nvSpPr>
        <p:spPr>
          <a:xfrm>
            <a:off x="5314482" y="1788971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95% 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$890  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6585" y="3414871"/>
            <a:ext cx="3330370" cy="130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AU" sz="1000" i="1" dirty="0" smtClean="0">
                <a:solidFill>
                  <a:schemeClr val="tx1"/>
                </a:solidFill>
              </a:rPr>
              <a:t>5 units available capacity</a:t>
            </a:r>
            <a:endParaRPr lang="en-AU" sz="1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1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dirty="0" smtClean="0"/>
              <a:t>Optimisation approach:</a:t>
            </a:r>
            <a:endParaRPr lang="en-AU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682816" y="4853227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dirty="0" smtClean="0"/>
              <a:t>$500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926595" y="4014065"/>
            <a:ext cx="2893079" cy="83916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dirty="0" smtClean="0"/>
              <a:t>$240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5297525" y="3293985"/>
            <a:ext cx="3238136" cy="7200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dirty="0" smtClean="0"/>
              <a:t>$225</a:t>
            </a:r>
            <a:endParaRPr lang="en-AU" b="1" dirty="0"/>
          </a:p>
        </p:txBody>
      </p:sp>
      <p:sp>
        <p:nvSpPr>
          <p:cNvPr id="8" name="Rectangle 7"/>
          <p:cNvSpPr/>
          <p:nvPr/>
        </p:nvSpPr>
        <p:spPr>
          <a:xfrm>
            <a:off x="5314482" y="4149080"/>
            <a:ext cx="3585094" cy="4500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dirty="0" smtClean="0"/>
              <a:t>$150</a:t>
            </a:r>
            <a:endParaRPr lang="en-AU" b="1" dirty="0"/>
          </a:p>
        </p:txBody>
      </p:sp>
      <p:sp>
        <p:nvSpPr>
          <p:cNvPr id="9" name="Rectangle 8"/>
          <p:cNvSpPr/>
          <p:nvPr/>
        </p:nvSpPr>
        <p:spPr>
          <a:xfrm>
            <a:off x="680915" y="3728101"/>
            <a:ext cx="3600076" cy="2859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dirty="0" smtClean="0"/>
              <a:t>$100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5296574" y="4862246"/>
            <a:ext cx="3240037" cy="45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dirty="0" smtClean="0"/>
              <a:t>$135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860934" y="3414872"/>
            <a:ext cx="3240037" cy="3132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dirty="0" smtClean="0"/>
              <a:t>$90</a:t>
            </a:r>
            <a:endParaRPr lang="en-A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2-</a:t>
            </a:r>
            <a:r>
              <a:rPr lang="en-AU" sz="2000" dirty="0" smtClean="0"/>
              <a:t>∞:  Use an optimisation engine to determine the optimal combination of bids delivering the maximum NPV:</a:t>
            </a:r>
            <a:endParaRPr lang="en-AU" sz="2000" dirty="0"/>
          </a:p>
        </p:txBody>
      </p:sp>
      <p:sp>
        <p:nvSpPr>
          <p:cNvPr id="13" name="Rectangle 12"/>
          <p:cNvSpPr/>
          <p:nvPr/>
        </p:nvSpPr>
        <p:spPr>
          <a:xfrm>
            <a:off x="5314482" y="1788971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100% 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$930  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92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dirty="0" smtClean="0"/>
              <a:t>Optimisation approach:</a:t>
            </a:r>
            <a:endParaRPr lang="en-AU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5277731" y="683695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dirty="0" smtClean="0"/>
              <a:t>$500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937653" y="4119516"/>
            <a:ext cx="2893079" cy="9001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dirty="0" smtClean="0"/>
              <a:t>$240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765125" y="5027011"/>
            <a:ext cx="3238136" cy="60902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dirty="0" smtClean="0"/>
              <a:t>$225</a:t>
            </a:r>
            <a:endParaRPr lang="en-AU" b="1" dirty="0"/>
          </a:p>
        </p:txBody>
      </p:sp>
      <p:sp>
        <p:nvSpPr>
          <p:cNvPr id="8" name="Rectangle 7"/>
          <p:cNvSpPr/>
          <p:nvPr/>
        </p:nvSpPr>
        <p:spPr>
          <a:xfrm>
            <a:off x="695117" y="3764585"/>
            <a:ext cx="3585094" cy="35493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dirty="0" smtClean="0"/>
              <a:t>$150</a:t>
            </a:r>
            <a:endParaRPr lang="en-AU" b="1" dirty="0"/>
          </a:p>
        </p:txBody>
      </p:sp>
      <p:sp>
        <p:nvSpPr>
          <p:cNvPr id="9" name="Rectangle 8"/>
          <p:cNvSpPr/>
          <p:nvPr/>
        </p:nvSpPr>
        <p:spPr>
          <a:xfrm>
            <a:off x="583205" y="5994285"/>
            <a:ext cx="3600076" cy="3009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dirty="0" smtClean="0"/>
              <a:t>$100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763224" y="5636038"/>
            <a:ext cx="3240037" cy="3459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dirty="0" smtClean="0"/>
              <a:t>$135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943244" y="3429000"/>
            <a:ext cx="3240037" cy="3355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dirty="0" smtClean="0"/>
              <a:t>$90</a:t>
            </a:r>
            <a:endParaRPr lang="en-A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</a:t>
            </a:r>
            <a:r>
              <a:rPr lang="en-AU" sz="2000" dirty="0" smtClean="0"/>
              <a:t>2-∞:  Use an optimisation engine to determine the optimal combination of bids delivering the maximum NPV:</a:t>
            </a:r>
            <a:endParaRPr lang="en-AU" sz="2000" dirty="0"/>
          </a:p>
        </p:txBody>
      </p:sp>
      <p:sp>
        <p:nvSpPr>
          <p:cNvPr id="16" name="Rectangle 15"/>
          <p:cNvSpPr/>
          <p:nvPr/>
        </p:nvSpPr>
        <p:spPr>
          <a:xfrm>
            <a:off x="5277731" y="2258870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100% 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$940  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12060" y="3596792"/>
            <a:ext cx="3763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i="1" dirty="0" smtClean="0"/>
              <a:t>Note that total revenue is higher, </a:t>
            </a:r>
          </a:p>
          <a:p>
            <a:pPr algn="ctr"/>
            <a:r>
              <a:rPr lang="en-AU" i="1" dirty="0" smtClean="0"/>
              <a:t>but Adam, </a:t>
            </a:r>
            <a:br>
              <a:rPr lang="en-AU" i="1" dirty="0" smtClean="0"/>
            </a:br>
            <a:r>
              <a:rPr lang="en-AU" b="1" i="1" dirty="0" smtClean="0"/>
              <a:t>the highest value bidder on the day</a:t>
            </a:r>
            <a:r>
              <a:rPr lang="en-AU" i="1" dirty="0" smtClean="0"/>
              <a:t>, </a:t>
            </a:r>
            <a:br>
              <a:rPr lang="en-AU" i="1" dirty="0" smtClean="0"/>
            </a:br>
            <a:r>
              <a:rPr lang="en-AU" i="1" dirty="0" smtClean="0"/>
              <a:t>would miss out under this approach</a:t>
            </a:r>
            <a:endParaRPr lang="en-AU" i="1" dirty="0"/>
          </a:p>
        </p:txBody>
      </p:sp>
      <p:pic>
        <p:nvPicPr>
          <p:cNvPr id="17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6799" y="124891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778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dirty="0" smtClean="0"/>
              <a:t>Optimisation approach:</a:t>
            </a:r>
            <a:endParaRPr lang="en-AU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682816" y="4824155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dirty="0" smtClean="0"/>
              <a:t>$500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5297525" y="2299242"/>
            <a:ext cx="2893079" cy="9001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dirty="0" smtClean="0"/>
              <a:t>$240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927707" y="4091450"/>
            <a:ext cx="3238136" cy="7200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dirty="0" smtClean="0"/>
              <a:t>$225</a:t>
            </a:r>
            <a:endParaRPr lang="en-AU" b="1" dirty="0"/>
          </a:p>
        </p:txBody>
      </p:sp>
      <p:sp>
        <p:nvSpPr>
          <p:cNvPr id="8" name="Rectangle 7"/>
          <p:cNvSpPr/>
          <p:nvPr/>
        </p:nvSpPr>
        <p:spPr>
          <a:xfrm>
            <a:off x="754228" y="3699031"/>
            <a:ext cx="3585094" cy="3926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dirty="0" smtClean="0"/>
              <a:t>$150</a:t>
            </a:r>
            <a:endParaRPr lang="en-AU" b="1" dirty="0"/>
          </a:p>
        </p:txBody>
      </p:sp>
      <p:sp>
        <p:nvSpPr>
          <p:cNvPr id="9" name="Rectangle 8"/>
          <p:cNvSpPr/>
          <p:nvPr/>
        </p:nvSpPr>
        <p:spPr>
          <a:xfrm>
            <a:off x="754228" y="3416601"/>
            <a:ext cx="3600076" cy="2824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dirty="0" smtClean="0"/>
              <a:t>$100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5296574" y="4862246"/>
            <a:ext cx="3240037" cy="45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dirty="0" smtClean="0"/>
              <a:t>$135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5292081" y="6174305"/>
            <a:ext cx="3240037" cy="4050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dirty="0" smtClean="0"/>
              <a:t>$90</a:t>
            </a:r>
            <a:endParaRPr lang="en-A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Step </a:t>
            </a:r>
            <a:r>
              <a:rPr lang="en-AU" sz="2000" dirty="0" smtClean="0"/>
              <a:t>2-∞:  Use an optimisation engine to determine the optimal combination of bids delivering the maximum NPV:</a:t>
            </a:r>
            <a:br>
              <a:rPr lang="en-AU" sz="2000" dirty="0" smtClean="0"/>
            </a:br>
            <a:r>
              <a:rPr lang="en-AU" sz="1400" i="1" dirty="0" smtClean="0"/>
              <a:t>Q:  How do we solve a tie?  The auction would deliver the same value if we accepted Edith and Ginger’s bids instead of Chris’.</a:t>
            </a:r>
            <a:endParaRPr lang="en-AU" i="1" dirty="0"/>
          </a:p>
        </p:txBody>
      </p:sp>
      <p:sp>
        <p:nvSpPr>
          <p:cNvPr id="13" name="Rectangle 12"/>
          <p:cNvSpPr/>
          <p:nvPr/>
        </p:nvSpPr>
        <p:spPr>
          <a:xfrm>
            <a:off x="5302010" y="1133745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100% 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$975  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8216" y="3214512"/>
            <a:ext cx="3763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i="1" dirty="0" smtClean="0"/>
              <a:t>Lucky for Adam, that was not the optimal solution.  But Bob, the second highest value bidder, misses out because there is another combination that generates a higher total revenue.</a:t>
            </a:r>
            <a:br>
              <a:rPr lang="en-AU" i="1" dirty="0" smtClean="0"/>
            </a:br>
            <a:endParaRPr lang="en-AU" i="1" dirty="0"/>
          </a:p>
        </p:txBody>
      </p:sp>
      <p:pic>
        <p:nvPicPr>
          <p:cNvPr id="15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1" y="2494755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995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forum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floor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852738"/>
            <a:ext cx="7416800" cy="576262"/>
          </a:xfrm>
        </p:spPr>
        <p:txBody>
          <a:bodyPr/>
          <a:lstStyle/>
          <a:p>
            <a:pPr algn="ctr" eaLnBrk="1" hangingPunct="1"/>
            <a:r>
              <a:rPr lang="en-AU" sz="4800" smtClean="0"/>
              <a:t>Delivering Australia’s Energy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1419225" y="4076700"/>
            <a:ext cx="6248400" cy="457200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2400">
                <a:solidFill>
                  <a:schemeClr val="bg1"/>
                </a:solidFill>
              </a:rPr>
              <a:t>www.apa.com.au</a:t>
            </a:r>
          </a:p>
        </p:txBody>
      </p:sp>
    </p:spTree>
    <p:extLst>
      <p:ext uri="{BB962C8B-B14F-4D97-AF65-F5344CB8AC3E}">
        <p14:creationId xmlns:p14="http://schemas.microsoft.com/office/powerpoint/2010/main" xmlns="" val="7980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play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APTPPL proposed moving from a First Come First Served (FCFS) Queue to an NPV-ranked auction for spare and developable capacity</a:t>
            </a:r>
          </a:p>
          <a:p>
            <a:r>
              <a:rPr lang="en-US" dirty="0" smtClean="0"/>
              <a:t>AER has rejected APTPPL’s proposed approach on a number of grounds</a:t>
            </a:r>
          </a:p>
          <a:p>
            <a:pPr lvl="1"/>
            <a:r>
              <a:rPr lang="en-US" dirty="0" smtClean="0"/>
              <a:t>Requires reversion to two FCFS Queues (Spare Capacity and Developable Capacity).</a:t>
            </a:r>
          </a:p>
          <a:p>
            <a:r>
              <a:rPr lang="en-US" dirty="0" smtClean="0"/>
              <a:t>APTPPL must file a Revised Proposal by 25 May 2012</a:t>
            </a:r>
          </a:p>
          <a:p>
            <a:endParaRPr lang="en-US" dirty="0" smtClean="0"/>
          </a:p>
          <a:p>
            <a:r>
              <a:rPr lang="en-US" dirty="0" smtClean="0"/>
              <a:t>Purpose of today’s workshop:</a:t>
            </a:r>
          </a:p>
          <a:p>
            <a:pPr lvl="1"/>
            <a:r>
              <a:rPr lang="en-US" dirty="0" smtClean="0"/>
              <a:t>To work through various auction designs to define the best option</a:t>
            </a:r>
          </a:p>
          <a:p>
            <a:pPr lvl="1"/>
            <a:r>
              <a:rPr lang="en-US" dirty="0" smtClean="0"/>
              <a:t>To identify issues to be addressed in APTPPL’s Revised Proposal</a:t>
            </a:r>
          </a:p>
          <a:p>
            <a:endParaRPr lang="en-US" dirty="0"/>
          </a:p>
          <a:p>
            <a:r>
              <a:rPr lang="en-US" dirty="0" smtClean="0"/>
              <a:t>Goal is for APTPPL to submit a revised proposal that is acceptable to both the AER and shippers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0887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NERA Report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APTPPL engaged economics firm NERA to advise on auction processes and structures</a:t>
            </a:r>
          </a:p>
          <a:p>
            <a:r>
              <a:rPr lang="en-US" dirty="0" smtClean="0"/>
              <a:t>This report was not considered by the AER in reaching its draft decision</a:t>
            </a:r>
          </a:p>
          <a:p>
            <a:pPr lvl="1"/>
            <a:r>
              <a:rPr lang="en-US" dirty="0" smtClean="0"/>
              <a:t>This report is on the AER’s web site</a:t>
            </a:r>
          </a:p>
          <a:p>
            <a:endParaRPr lang="en-US" dirty="0"/>
          </a:p>
          <a:p>
            <a:r>
              <a:rPr lang="en-US" dirty="0" smtClean="0"/>
              <a:t>Ann Whitfield from NERA will discuss this report and its findings</a:t>
            </a:r>
          </a:p>
          <a:p>
            <a:pPr lvl="1"/>
            <a:r>
              <a:rPr lang="en-US" dirty="0" smtClean="0"/>
              <a:t>[review Ann Whitfield’s presentation here]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7499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Worked example</a:t>
            </a:r>
            <a:endParaRPr lang="en-AU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Assume a pipeline </a:t>
            </a:r>
          </a:p>
          <a:p>
            <a:pPr algn="ctr"/>
            <a:r>
              <a:rPr lang="en-AU" sz="2800" b="1" dirty="0" smtClean="0"/>
              <a:t>with 100 units </a:t>
            </a:r>
          </a:p>
          <a:p>
            <a:pPr algn="ctr"/>
            <a:r>
              <a:rPr lang="en-AU" sz="2800" b="1" dirty="0" smtClean="0"/>
              <a:t>of available capacity</a:t>
            </a:r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5301401" y="756046"/>
            <a:ext cx="3598175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Adam (50 x $10)  </a:t>
            </a:r>
            <a:r>
              <a:rPr lang="en-AU" b="1" i="1" dirty="0" smtClean="0"/>
              <a:t>$500</a:t>
            </a:r>
            <a:endParaRPr lang="en-AU" b="1" i="1" dirty="0"/>
          </a:p>
        </p:txBody>
      </p:sp>
      <p:sp>
        <p:nvSpPr>
          <p:cNvPr id="6" name="Rectangle 5"/>
          <p:cNvSpPr/>
          <p:nvPr/>
        </p:nvSpPr>
        <p:spPr>
          <a:xfrm>
            <a:off x="5299930" y="2287802"/>
            <a:ext cx="2893079" cy="9001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Bob (30 x $8)  </a:t>
            </a:r>
            <a:r>
              <a:rPr lang="en-AU" b="1" i="1" dirty="0" smtClean="0"/>
              <a:t>$240</a:t>
            </a:r>
            <a:endParaRPr lang="en-AU" b="1" i="1" dirty="0"/>
          </a:p>
        </p:txBody>
      </p:sp>
      <p:sp>
        <p:nvSpPr>
          <p:cNvPr id="7" name="Rectangle 6"/>
          <p:cNvSpPr/>
          <p:nvPr/>
        </p:nvSpPr>
        <p:spPr>
          <a:xfrm>
            <a:off x="5314482" y="3338990"/>
            <a:ext cx="3238136" cy="6911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Chris (25 x $9)  </a:t>
            </a:r>
            <a:r>
              <a:rPr lang="en-AU" b="1" i="1" dirty="0" smtClean="0"/>
              <a:t>$225</a:t>
            </a:r>
            <a:endParaRPr lang="en-AU" b="1" i="1" dirty="0"/>
          </a:p>
        </p:txBody>
      </p:sp>
      <p:sp>
        <p:nvSpPr>
          <p:cNvPr id="8" name="Rectangle 7"/>
          <p:cNvSpPr/>
          <p:nvPr/>
        </p:nvSpPr>
        <p:spPr>
          <a:xfrm>
            <a:off x="5314482" y="4149080"/>
            <a:ext cx="3585094" cy="4950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Derek (15 x $10)  </a:t>
            </a:r>
            <a:r>
              <a:rPr lang="en-AU" b="1" i="1" dirty="0" smtClean="0"/>
              <a:t>$150</a:t>
            </a:r>
            <a:endParaRPr lang="en-AU" b="1" i="1" dirty="0"/>
          </a:p>
        </p:txBody>
      </p:sp>
      <p:sp>
        <p:nvSpPr>
          <p:cNvPr id="9" name="Rectangle 8"/>
          <p:cNvSpPr/>
          <p:nvPr/>
        </p:nvSpPr>
        <p:spPr>
          <a:xfrm>
            <a:off x="5292081" y="5544235"/>
            <a:ext cx="3600076" cy="40504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Fred (10 x $10)  </a:t>
            </a:r>
            <a:r>
              <a:rPr lang="en-AU" b="1" i="1" dirty="0" smtClean="0"/>
              <a:t>$100</a:t>
            </a:r>
            <a:endParaRPr lang="en-AU" b="1" i="1" dirty="0"/>
          </a:p>
        </p:txBody>
      </p:sp>
      <p:sp>
        <p:nvSpPr>
          <p:cNvPr id="11" name="Rectangle 10"/>
          <p:cNvSpPr/>
          <p:nvPr/>
        </p:nvSpPr>
        <p:spPr>
          <a:xfrm>
            <a:off x="5296574" y="4862246"/>
            <a:ext cx="3240037" cy="45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Edith (15 x $9)  </a:t>
            </a:r>
            <a:r>
              <a:rPr lang="en-AU" b="1" i="1" dirty="0" smtClean="0"/>
              <a:t>$135</a:t>
            </a:r>
            <a:endParaRPr lang="en-AU" b="1" i="1" dirty="0"/>
          </a:p>
        </p:txBody>
      </p:sp>
      <p:sp>
        <p:nvSpPr>
          <p:cNvPr id="12" name="Rectangle 11"/>
          <p:cNvSpPr/>
          <p:nvPr/>
        </p:nvSpPr>
        <p:spPr>
          <a:xfrm>
            <a:off x="5292081" y="6174306"/>
            <a:ext cx="3240037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dirty="0" smtClean="0"/>
              <a:t>Ginger (10 x $9)  </a:t>
            </a:r>
            <a:r>
              <a:rPr lang="en-AU" b="1" i="1" dirty="0" smtClean="0"/>
              <a:t>$90</a:t>
            </a:r>
            <a:endParaRPr lang="en-AU" b="1" i="1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372984" y="132163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ym typeface="Wingdings" pitchFamily="2" charset="2"/>
              </a:rPr>
              <a:t> </a:t>
            </a:r>
            <a:r>
              <a:rPr lang="en-AU" sz="1600" dirty="0" smtClean="0"/>
              <a:t>Quantity</a:t>
            </a:r>
            <a:r>
              <a:rPr lang="en-AU" sz="1600" dirty="0" smtClean="0">
                <a:sym typeface="Wingdings" pitchFamily="2" charset="2"/>
              </a:rPr>
              <a:t></a:t>
            </a:r>
            <a:endParaRPr lang="en-A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96574" y="417492"/>
            <a:ext cx="3598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ym typeface="Wingdings" pitchFamily="2" charset="2"/>
              </a:rPr>
              <a:t>  </a:t>
            </a:r>
            <a:r>
              <a:rPr lang="en-AU" sz="1600" dirty="0" smtClean="0"/>
              <a:t>----------   Price   ---------- </a:t>
            </a:r>
            <a:r>
              <a:rPr lang="en-AU" sz="1600" dirty="0" smtClean="0">
                <a:sym typeface="Wingdings" pitchFamily="2" charset="2"/>
              </a:rPr>
              <a:t></a:t>
            </a:r>
            <a:endParaRPr lang="en-A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A capacity auction is held in which seven bids are received.  </a:t>
            </a:r>
          </a:p>
          <a:p>
            <a:endParaRPr lang="en-AU" sz="2000" dirty="0"/>
          </a:p>
          <a:p>
            <a:r>
              <a:rPr lang="en-AU" sz="2000" dirty="0" smtClean="0"/>
              <a:t>Each bidder defines its own capacity needs and the price it is willing to pay for that capacity.</a:t>
            </a:r>
            <a:endParaRPr lang="en-A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14482" y="1497378"/>
            <a:ext cx="3598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Area = Bid Value</a:t>
            </a:r>
            <a:endParaRPr lang="en-A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02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Total value ranking </a:t>
            </a:r>
            <a:r>
              <a:rPr lang="en-AU" dirty="0"/>
              <a:t>approach: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</a:t>
            </a:r>
            <a:r>
              <a:rPr lang="en-AU" sz="2000" dirty="0"/>
              <a:t>1:  Arrange bids in descending revenue order</a:t>
            </a:r>
            <a:r>
              <a:rPr lang="en-AU" sz="2000" dirty="0" smtClean="0"/>
              <a:t>.</a:t>
            </a:r>
            <a:endParaRPr lang="en-AU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5292081" y="6174305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2" name="Rectangle 11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i="1" dirty="0" smtClean="0"/>
                <a:t>$90</a:t>
              </a:r>
              <a:endParaRPr lang="en-AU" b="1" i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7</a:t>
              </a:r>
              <a:endParaRPr lang="en-AU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01401" y="756046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5" name="Rectangle 4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i="1" dirty="0" smtClean="0"/>
                <a:t>$500</a:t>
              </a:r>
              <a:endParaRPr lang="en-AU" b="1" i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99930" y="2287802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6" name="Rectangle 5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i="1" dirty="0" smtClean="0"/>
                <a:t>$240</a:t>
              </a:r>
              <a:endParaRPr lang="en-AU" b="1" i="1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2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314482" y="3338990"/>
            <a:ext cx="3238136" cy="69114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7" name="Rectangle 6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i="1" dirty="0" smtClean="0"/>
                <a:t>$225</a:t>
              </a:r>
              <a:endParaRPr lang="en-AU" b="1" i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3</a:t>
              </a:r>
              <a:endParaRPr lang="en-AU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14482" y="4149080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8" name="Rectangle 7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i="1" dirty="0" smtClean="0"/>
                <a:t>$150</a:t>
              </a:r>
              <a:endParaRPr lang="en-AU" b="1" i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4</a:t>
              </a:r>
              <a:endParaRPr lang="en-AU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6574" y="4862246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11" name="Rectangle 10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i="1" dirty="0" smtClean="0"/>
                <a:t>$135</a:t>
              </a:r>
              <a:endParaRPr lang="en-AU" b="1" i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5</a:t>
              </a:r>
              <a:endParaRPr lang="en-AU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92081" y="5544235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9" name="Rectangle 8"/>
            <p:cNvSpPr/>
            <p:nvPr/>
          </p:nvSpPr>
          <p:spPr>
            <a:xfrm>
              <a:off x="5292081" y="5544235"/>
              <a:ext cx="3600076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i="1" dirty="0" smtClean="0"/>
                <a:t>$100</a:t>
              </a:r>
              <a:endParaRPr lang="en-AU" b="1" i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6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599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Ranking approach:</a:t>
            </a:r>
            <a:endParaRPr lang="en-AU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436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2:  Assign capacity in that order.  </a:t>
            </a:r>
          </a:p>
          <a:p>
            <a:endParaRPr lang="en-AU" sz="20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689159" y="3491861"/>
            <a:ext cx="675075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25 </a:t>
            </a:r>
            <a:endParaRPr lang="en-AU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92081" y="6174305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9" name="Rectangle 18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i="1" dirty="0" smtClean="0"/>
                <a:t>$90</a:t>
              </a:r>
              <a:endParaRPr lang="en-AU" b="1" i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7</a:t>
              </a:r>
              <a:endParaRPr lang="en-AU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01401" y="756046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22" name="Rectangle 21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i="1" dirty="0" smtClean="0"/>
                <a:t>$500</a:t>
              </a:r>
              <a:endParaRPr lang="en-AU" b="1" i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99930" y="2287802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25" name="Rectangle 24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i="1" dirty="0" smtClean="0"/>
                <a:t>$240</a:t>
              </a:r>
              <a:endParaRPr lang="en-AU" b="1" i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2</a:t>
              </a:r>
              <a:endParaRPr lang="en-AU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14482" y="3338990"/>
            <a:ext cx="3238136" cy="69114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28" name="Rectangle 27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i="1" dirty="0" smtClean="0"/>
                <a:t>$225</a:t>
              </a:r>
              <a:endParaRPr lang="en-AU" b="1" i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3</a:t>
              </a:r>
              <a:endParaRPr lang="en-AU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314482" y="4149080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31" name="Rectangle 30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i="1" dirty="0" smtClean="0"/>
                <a:t>$150</a:t>
              </a:r>
              <a:endParaRPr lang="en-AU" b="1" i="1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4</a:t>
              </a:r>
              <a:endParaRPr lang="en-AU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96574" y="4862246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34" name="Rectangle 33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i="1" dirty="0" smtClean="0"/>
                <a:t>$135</a:t>
              </a:r>
              <a:endParaRPr lang="en-AU" b="1" i="1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5</a:t>
              </a:r>
              <a:endParaRPr lang="en-AU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92081" y="5544235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37" name="Rectangle 36"/>
            <p:cNvSpPr/>
            <p:nvPr/>
          </p:nvSpPr>
          <p:spPr>
            <a:xfrm>
              <a:off x="5292081" y="5544235"/>
              <a:ext cx="3600076" cy="4089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i="1" dirty="0" smtClean="0"/>
                <a:t>$100</a:t>
              </a:r>
              <a:endParaRPr lang="en-AU" b="1" i="1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6</a:t>
              </a:r>
              <a:endParaRPr lang="en-AU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836585" y="3414871"/>
            <a:ext cx="3330370" cy="599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i="1" dirty="0" smtClean="0">
                <a:solidFill>
                  <a:schemeClr val="tx1"/>
                </a:solidFill>
              </a:rPr>
              <a:t>20 units available capacity</a:t>
            </a:r>
            <a:endParaRPr lang="en-AU" i="1" dirty="0">
              <a:solidFill>
                <a:schemeClr val="tx1"/>
              </a:solidFill>
            </a:endParaRPr>
          </a:p>
        </p:txBody>
      </p:sp>
      <p:pic>
        <p:nvPicPr>
          <p:cNvPr id="39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5" y="523829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0637" y="413837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2" y="333899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9930" y="4038943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3089" y="475870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852" y="5478457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1" y="6084456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66555" y="1609469"/>
            <a:ext cx="4386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3:  Stop assigning capacity as soon as the “next largest” cannot be served.  </a:t>
            </a:r>
          </a:p>
          <a:p>
            <a:endParaRPr lang="en-AU" sz="2000" dirty="0"/>
          </a:p>
        </p:txBody>
      </p:sp>
      <p:sp>
        <p:nvSpPr>
          <p:cNvPr id="48" name="Rectangle 47"/>
          <p:cNvSpPr/>
          <p:nvPr/>
        </p:nvSpPr>
        <p:spPr>
          <a:xfrm>
            <a:off x="5314482" y="1788971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  80%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 $740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98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51267 0.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47413 0.245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15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47" grpId="0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Advanced Ranking 1:</a:t>
            </a:r>
            <a:endParaRPr lang="en-AU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436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2:  Assign capacity in that order.  </a:t>
            </a:r>
          </a:p>
          <a:p>
            <a:endParaRPr lang="en-AU" sz="20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689159" y="3491861"/>
            <a:ext cx="675075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25 </a:t>
            </a:r>
            <a:endParaRPr lang="en-AU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92081" y="6174305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9" name="Rectangle 18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i="1" dirty="0" smtClean="0"/>
                <a:t>$90</a:t>
              </a:r>
              <a:endParaRPr lang="en-AU" b="1" i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7</a:t>
              </a:r>
              <a:endParaRPr lang="en-AU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01401" y="756046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22" name="Rectangle 21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i="1" dirty="0" smtClean="0"/>
                <a:t>$500</a:t>
              </a:r>
              <a:endParaRPr lang="en-AU" b="1" i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99930" y="2287802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25" name="Rectangle 24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i="1" dirty="0" smtClean="0"/>
                <a:t>$240</a:t>
              </a:r>
              <a:endParaRPr lang="en-AU" b="1" i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2</a:t>
              </a:r>
              <a:endParaRPr lang="en-AU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14482" y="3338990"/>
            <a:ext cx="3238136" cy="69114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28" name="Rectangle 27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i="1" dirty="0" smtClean="0"/>
                <a:t>$225</a:t>
              </a:r>
              <a:endParaRPr lang="en-AU" b="1" i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3</a:t>
              </a:r>
              <a:endParaRPr lang="en-AU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96574" y="4862246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34" name="Rectangle 33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i="1" dirty="0" smtClean="0"/>
                <a:t>$135</a:t>
              </a:r>
              <a:endParaRPr lang="en-AU" b="1" i="1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5</a:t>
              </a:r>
              <a:endParaRPr lang="en-AU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92081" y="5544235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37" name="Rectangle 36"/>
            <p:cNvSpPr/>
            <p:nvPr/>
          </p:nvSpPr>
          <p:spPr>
            <a:xfrm>
              <a:off x="5292081" y="5544235"/>
              <a:ext cx="3600076" cy="4089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i="1" dirty="0" smtClean="0"/>
                <a:t>$100</a:t>
              </a:r>
              <a:endParaRPr lang="en-AU" b="1" i="1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6</a:t>
              </a:r>
              <a:endParaRPr lang="en-AU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836585" y="3414871"/>
            <a:ext cx="3330370" cy="599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i="1" dirty="0" smtClean="0">
                <a:solidFill>
                  <a:schemeClr val="tx1"/>
                </a:solidFill>
              </a:rPr>
              <a:t>20 units available capacity</a:t>
            </a:r>
            <a:endParaRPr lang="en-AU" i="1" dirty="0">
              <a:solidFill>
                <a:schemeClr val="tx1"/>
              </a:solidFill>
            </a:endParaRPr>
          </a:p>
        </p:txBody>
      </p:sp>
      <p:pic>
        <p:nvPicPr>
          <p:cNvPr id="39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5" y="523829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4" y="413837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2" y="333899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3089" y="475870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852" y="5478457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1" y="6084456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66555" y="1597886"/>
            <a:ext cx="4365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3:  Skip any bids that are too big to serve in full. </a:t>
            </a:r>
          </a:p>
          <a:p>
            <a:endParaRPr lang="en-AU" sz="2000" dirty="0"/>
          </a:p>
        </p:txBody>
      </p:sp>
      <p:sp>
        <p:nvSpPr>
          <p:cNvPr id="48" name="Rectangle 47"/>
          <p:cNvSpPr/>
          <p:nvPr/>
        </p:nvSpPr>
        <p:spPr>
          <a:xfrm>
            <a:off x="5314482" y="1788971"/>
            <a:ext cx="3238136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  95%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 $890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8958" y="2169308"/>
            <a:ext cx="4365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4:  Repeat until no more full bids can be served. </a:t>
            </a:r>
          </a:p>
          <a:p>
            <a:endParaRPr lang="en-AU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314482" y="4149080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31" name="Rectangle 30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i="1" dirty="0" smtClean="0"/>
                <a:t>$150</a:t>
              </a:r>
              <a:endParaRPr lang="en-AU" b="1" i="1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4</a:t>
              </a:r>
              <a:endParaRPr lang="en-AU" dirty="0"/>
            </a:p>
          </p:txBody>
        </p:sp>
      </p:grpSp>
      <p:pic>
        <p:nvPicPr>
          <p:cNvPr id="50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3" y="3545680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836585" y="3414871"/>
            <a:ext cx="3330370" cy="130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AU" sz="1000" i="1" dirty="0" smtClean="0">
                <a:solidFill>
                  <a:schemeClr val="tx1"/>
                </a:solidFill>
              </a:rPr>
              <a:t>5 units available capacity</a:t>
            </a:r>
            <a:endParaRPr lang="en-AU" sz="1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20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51267 0.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47413 0.245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15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-0.51354 -0.0918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77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47" grpId="0"/>
      <p:bldP spid="48" grpId="0" animBg="1"/>
      <p:bldP spid="41" grpId="0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Advanced Ranking 2:</a:t>
            </a:r>
            <a:endParaRPr lang="en-AU" dirty="0"/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436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2:  Assign capacity in that order.  </a:t>
            </a:r>
          </a:p>
          <a:p>
            <a:endParaRPr lang="en-AU" sz="20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689159" y="3491861"/>
            <a:ext cx="675075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25 </a:t>
            </a:r>
            <a:endParaRPr lang="en-AU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92081" y="6174305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9" name="Rectangle 18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i="1" dirty="0" smtClean="0"/>
                <a:t>$90</a:t>
              </a:r>
              <a:endParaRPr lang="en-AU" b="1" i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7</a:t>
              </a:r>
              <a:endParaRPr lang="en-AU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01401" y="756046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22" name="Rectangle 21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i="1" dirty="0" smtClean="0"/>
                <a:t>$500</a:t>
              </a:r>
              <a:endParaRPr lang="en-AU" b="1" i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99930" y="2287802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25" name="Rectangle 24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i="1" dirty="0" smtClean="0"/>
                <a:t>$240</a:t>
              </a:r>
              <a:endParaRPr lang="en-AU" b="1" i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2</a:t>
              </a:r>
              <a:endParaRPr lang="en-AU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96574" y="4862246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34" name="Rectangle 33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i="1" dirty="0" smtClean="0"/>
                <a:t>$135</a:t>
              </a:r>
              <a:endParaRPr lang="en-AU" b="1" i="1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5</a:t>
              </a:r>
              <a:endParaRPr lang="en-AU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92081" y="5544235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37" name="Rectangle 36"/>
            <p:cNvSpPr/>
            <p:nvPr/>
          </p:nvSpPr>
          <p:spPr>
            <a:xfrm>
              <a:off x="5292081" y="5544235"/>
              <a:ext cx="3600076" cy="4089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i="1" dirty="0" smtClean="0"/>
                <a:t>$100</a:t>
              </a:r>
              <a:endParaRPr lang="en-AU" b="1" i="1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6</a:t>
              </a:r>
              <a:endParaRPr lang="en-AU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836585" y="3414871"/>
            <a:ext cx="3195355" cy="599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i="1" dirty="0" smtClean="0">
                <a:solidFill>
                  <a:schemeClr val="tx1"/>
                </a:solidFill>
              </a:rPr>
              <a:t>20 units available capacity</a:t>
            </a:r>
            <a:endParaRPr lang="en-AU" i="1" dirty="0">
              <a:solidFill>
                <a:schemeClr val="tx1"/>
              </a:solidFill>
            </a:endParaRPr>
          </a:p>
        </p:txBody>
      </p:sp>
      <p:pic>
        <p:nvPicPr>
          <p:cNvPr id="39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5" y="523829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Scott\AppData\Local\Microsoft\Windows\Temporary Internet Files\Content.IE5\DQHQUJW6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6794" y="4138372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3089" y="4758700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852" y="5478457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1" y="6084456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66555" y="1597886"/>
            <a:ext cx="4365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3:  Offer partial capacity to any bids that are too big to serve in full. </a:t>
            </a:r>
          </a:p>
          <a:p>
            <a:endParaRPr lang="en-AU" sz="2000" dirty="0"/>
          </a:p>
        </p:txBody>
      </p:sp>
      <p:sp>
        <p:nvSpPr>
          <p:cNvPr id="48" name="Rectangle 47"/>
          <p:cNvSpPr/>
          <p:nvPr/>
        </p:nvSpPr>
        <p:spPr>
          <a:xfrm>
            <a:off x="5314482" y="1788971"/>
            <a:ext cx="3310770" cy="900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800" b="1" dirty="0" smtClean="0">
                <a:solidFill>
                  <a:schemeClr val="tx1"/>
                </a:solidFill>
              </a:rPr>
              <a:t>Utilisation     100%   </a:t>
            </a:r>
          </a:p>
          <a:p>
            <a:r>
              <a:rPr lang="en-AU" sz="2800" b="1" dirty="0" smtClean="0">
                <a:solidFill>
                  <a:schemeClr val="tx1"/>
                </a:solidFill>
              </a:rPr>
              <a:t>Revenue        $920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8958" y="2257921"/>
            <a:ext cx="4365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/>
              <a:t>Workshop:  1)  Status of Chris’ bid. </a:t>
            </a:r>
          </a:p>
          <a:p>
            <a:r>
              <a:rPr lang="en-AU" i="1" dirty="0" smtClean="0"/>
              <a:t>2)  Status of unserved request: </a:t>
            </a:r>
            <a:br>
              <a:rPr lang="en-AU" i="1" dirty="0" smtClean="0"/>
            </a:br>
            <a:r>
              <a:rPr lang="en-AU" i="1" dirty="0" smtClean="0"/>
              <a:t>Interruptible? Priority? </a:t>
            </a:r>
          </a:p>
          <a:p>
            <a:endParaRPr lang="en-AU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314482" y="4149080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31" name="Rectangle 30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i="1" dirty="0" smtClean="0"/>
                <a:t>$150</a:t>
              </a:r>
              <a:endParaRPr lang="en-AU" b="1" i="1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4</a:t>
              </a:r>
              <a:endParaRPr lang="en-AU" dirty="0"/>
            </a:p>
          </p:txBody>
        </p:sp>
      </p:grpSp>
      <p:pic>
        <p:nvPicPr>
          <p:cNvPr id="42" name="Picture 3" descr="C:\Users\Scott\AppData\Local\Microsoft\Windows\Temporary Internet Files\Content.IE5\5ZHL3LXM\MC9004231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4482" y="4058747"/>
            <a:ext cx="719757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5314482" y="3338990"/>
            <a:ext cx="3238136" cy="69114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28" name="Rectangle 27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i="1" dirty="0" smtClean="0"/>
                <a:t>$225</a:t>
              </a:r>
              <a:endParaRPr lang="en-AU" b="1" i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3</a:t>
              </a:r>
              <a:endParaRPr lang="en-AU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1376645" y="3273584"/>
            <a:ext cx="2065005" cy="130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AU" sz="1000" i="1" dirty="0" smtClean="0">
                <a:solidFill>
                  <a:schemeClr val="tx1"/>
                </a:solidFill>
              </a:rPr>
              <a:t>5 units unserved capacity</a:t>
            </a:r>
            <a:endParaRPr lang="en-AU" sz="10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scoyou\AppData\Local\Microsoft\Windows\Temporary Internet Files\Content.IE5\A71Z40BR\MC9004231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7667" y="3388260"/>
            <a:ext cx="613109" cy="6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189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51267 0.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47413 0.245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15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044 L -0.48941 -0.00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47" grpId="0"/>
      <p:bldP spid="48" grpId="0" animBg="1"/>
      <p:bldP spid="41" grpId="0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Marginal value ranking </a:t>
            </a:r>
            <a:r>
              <a:rPr lang="en-AU" dirty="0"/>
              <a:t>approach: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0571" y="3414871"/>
            <a:ext cx="4202667" cy="2880320"/>
          </a:xfrm>
          <a:prstGeom prst="roundRect">
            <a:avLst/>
          </a:prstGeom>
          <a:gradFill>
            <a:gsLst>
              <a:gs pos="50000">
                <a:schemeClr val="tx2"/>
              </a:gs>
              <a:gs pos="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255495" y="4668561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ym typeface="Wingdings" pitchFamily="2" charset="2"/>
              </a:rPr>
              <a:t>  </a:t>
            </a:r>
            <a:r>
              <a:rPr lang="en-AU" dirty="0" smtClean="0"/>
              <a:t>100 units of capacity  </a:t>
            </a:r>
            <a:r>
              <a:rPr lang="en-AU" dirty="0" smtClean="0">
                <a:sym typeface="Wingdings" pitchFamily="2" charset="2"/>
              </a:rPr>
              <a:t>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66555" y="124891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</a:t>
            </a:r>
            <a:r>
              <a:rPr lang="en-AU" sz="2000" dirty="0"/>
              <a:t>1:  Arrange bids in descending </a:t>
            </a:r>
            <a:r>
              <a:rPr lang="en-AU" sz="2000" dirty="0" smtClean="0"/>
              <a:t>price order.</a:t>
            </a:r>
            <a:endParaRPr lang="en-AU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5272188" y="5285818"/>
            <a:ext cx="3240037" cy="488574"/>
            <a:chOff x="5292081" y="6174305"/>
            <a:chExt cx="3240037" cy="488574"/>
          </a:xfrm>
          <a:solidFill>
            <a:srgbClr val="92D050"/>
          </a:solidFill>
        </p:grpSpPr>
        <p:sp>
          <p:nvSpPr>
            <p:cNvPr id="12" name="Rectangle 11"/>
            <p:cNvSpPr/>
            <p:nvPr/>
          </p:nvSpPr>
          <p:spPr>
            <a:xfrm>
              <a:off x="5292081" y="6174305"/>
              <a:ext cx="3240037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Ginger (10 x $9)  </a:t>
              </a:r>
              <a:r>
                <a:rPr lang="en-AU" b="1" dirty="0" smtClean="0"/>
                <a:t>$90</a:t>
              </a:r>
              <a:endParaRPr lang="en-AU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068569" y="622579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01401" y="1004665"/>
            <a:ext cx="3598175" cy="1440160"/>
            <a:chOff x="5301401" y="756046"/>
            <a:chExt cx="3598175" cy="1440160"/>
          </a:xfrm>
          <a:solidFill>
            <a:srgbClr val="0070C0"/>
          </a:solidFill>
        </p:grpSpPr>
        <p:sp>
          <p:nvSpPr>
            <p:cNvPr id="5" name="Rectangle 4"/>
            <p:cNvSpPr/>
            <p:nvPr/>
          </p:nvSpPr>
          <p:spPr>
            <a:xfrm>
              <a:off x="5301401" y="756046"/>
              <a:ext cx="3598175" cy="14401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Adam (50 x $10)  </a:t>
              </a:r>
              <a:r>
                <a:rPr lang="en-AU" b="1" dirty="0" smtClean="0"/>
                <a:t>$500</a:t>
              </a:r>
              <a:endParaRPr lang="en-AU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8421167" y="124891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92081" y="5843338"/>
            <a:ext cx="2893079" cy="900100"/>
            <a:chOff x="5299930" y="2287802"/>
            <a:chExt cx="2893079" cy="900100"/>
          </a:xfrm>
          <a:solidFill>
            <a:srgbClr val="002060"/>
          </a:solidFill>
        </p:grpSpPr>
        <p:sp>
          <p:nvSpPr>
            <p:cNvPr id="6" name="Rectangle 5"/>
            <p:cNvSpPr/>
            <p:nvPr/>
          </p:nvSpPr>
          <p:spPr>
            <a:xfrm>
              <a:off x="5299930" y="2287802"/>
              <a:ext cx="2893079" cy="900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Bob (30 x $8)  </a:t>
              </a:r>
              <a:r>
                <a:rPr lang="en-AU" b="1" dirty="0" smtClean="0"/>
                <a:t>$240</a:t>
              </a:r>
              <a:endParaRPr lang="en-AU" b="1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677345" y="2519307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AU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92081" y="3842605"/>
            <a:ext cx="3238136" cy="564118"/>
            <a:chOff x="5314482" y="3338990"/>
            <a:chExt cx="3238136" cy="691148"/>
          </a:xfrm>
          <a:solidFill>
            <a:srgbClr val="7030A0"/>
          </a:solidFill>
        </p:grpSpPr>
        <p:sp>
          <p:nvSpPr>
            <p:cNvPr id="7" name="Rectangle 6"/>
            <p:cNvSpPr/>
            <p:nvPr/>
          </p:nvSpPr>
          <p:spPr>
            <a:xfrm>
              <a:off x="5314482" y="3338990"/>
              <a:ext cx="3238136" cy="6911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Chris (25 x $9)  </a:t>
              </a:r>
              <a:r>
                <a:rPr lang="en-AU" b="1" dirty="0" smtClean="0"/>
                <a:t>$225</a:t>
              </a:r>
              <a:endParaRPr lang="en-AU" b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082068" y="3466019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99075" y="2666266"/>
            <a:ext cx="3585094" cy="488574"/>
            <a:chOff x="5314482" y="4149080"/>
            <a:chExt cx="3585094" cy="540060"/>
          </a:xfrm>
          <a:solidFill>
            <a:srgbClr val="00B050"/>
          </a:solidFill>
        </p:grpSpPr>
        <p:sp>
          <p:nvSpPr>
            <p:cNvPr id="8" name="Rectangle 7"/>
            <p:cNvSpPr/>
            <p:nvPr/>
          </p:nvSpPr>
          <p:spPr>
            <a:xfrm>
              <a:off x="5314482" y="4149080"/>
              <a:ext cx="3585094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Derek (15 x $10)  </a:t>
              </a:r>
              <a:r>
                <a:rPr lang="en-AU" b="1" dirty="0" smtClean="0"/>
                <a:t>$150</a:t>
              </a:r>
              <a:endParaRPr lang="en-AU" b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8400227" y="4200565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AU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0180" y="4610744"/>
            <a:ext cx="3240037" cy="488574"/>
            <a:chOff x="5296574" y="4862246"/>
            <a:chExt cx="3240037" cy="540060"/>
          </a:xfrm>
          <a:solidFill>
            <a:srgbClr val="FF0000"/>
          </a:solidFill>
        </p:grpSpPr>
        <p:sp>
          <p:nvSpPr>
            <p:cNvPr id="11" name="Rectangle 10"/>
            <p:cNvSpPr/>
            <p:nvPr/>
          </p:nvSpPr>
          <p:spPr>
            <a:xfrm>
              <a:off x="5296574" y="4862246"/>
              <a:ext cx="3240037" cy="5400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Edith (15 x $9)  </a:t>
              </a:r>
              <a:r>
                <a:rPr lang="en-AU" b="1" dirty="0" smtClean="0"/>
                <a:t>$135</a:t>
              </a:r>
              <a:endParaRPr lang="en-AU" b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068569" y="4913731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AU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14482" y="3261942"/>
            <a:ext cx="3600076" cy="488574"/>
            <a:chOff x="5292081" y="5544235"/>
            <a:chExt cx="3600076" cy="488574"/>
          </a:xfrm>
          <a:solidFill>
            <a:srgbClr val="FFC000"/>
          </a:solidFill>
        </p:grpSpPr>
        <p:sp>
          <p:nvSpPr>
            <p:cNvPr id="9" name="Rectangle 8"/>
            <p:cNvSpPr/>
            <p:nvPr/>
          </p:nvSpPr>
          <p:spPr>
            <a:xfrm>
              <a:off x="5292081" y="5544235"/>
              <a:ext cx="3600076" cy="40504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dirty="0" smtClean="0"/>
                <a:t>Fred (10 x $10)  </a:t>
              </a:r>
              <a:r>
                <a:rPr lang="en-AU" b="1" dirty="0" smtClean="0"/>
                <a:t>$100</a:t>
              </a:r>
              <a:endParaRPr lang="en-AU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8421167" y="5595720"/>
              <a:ext cx="450050" cy="4370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5739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A PowerPoint (2010) Template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APA PowerPoint (2010) Template</Template>
  <TotalTime>642</TotalTime>
  <Words>1699</Words>
  <Application>Microsoft Office PowerPoint</Application>
  <PresentationFormat>On-screen Show (4:3)</PresentationFormat>
  <Paragraphs>241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APA PowerPoint (2010) Template</vt:lpstr>
      <vt:lpstr>RBP Access Arrangement Auction Workshop</vt:lpstr>
      <vt:lpstr>Current state of play</vt:lpstr>
      <vt:lpstr>NERA Report</vt:lpstr>
      <vt:lpstr>Worked example</vt:lpstr>
      <vt:lpstr>Total value ranking approach:</vt:lpstr>
      <vt:lpstr>Ranking approach:</vt:lpstr>
      <vt:lpstr>Advanced Ranking 1:</vt:lpstr>
      <vt:lpstr>Advanced Ranking 2:</vt:lpstr>
      <vt:lpstr>Marginal value ranking approach:</vt:lpstr>
      <vt:lpstr>Marginal value ranking approach:</vt:lpstr>
      <vt:lpstr>Optimisation approach:</vt:lpstr>
      <vt:lpstr>Optimisation approach:</vt:lpstr>
      <vt:lpstr>Optimisation approach:</vt:lpstr>
      <vt:lpstr>Optimisation approach:</vt:lpstr>
      <vt:lpstr>Optimisation approach:</vt:lpstr>
      <vt:lpstr>Open forum</vt:lpstr>
      <vt:lpstr>Delivering Australia’s Energy</vt:lpstr>
    </vt:vector>
  </TitlesOfParts>
  <Company>APA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Scott</dc:creator>
  <cp:lastModifiedBy>sminh</cp:lastModifiedBy>
  <cp:revision>31</cp:revision>
  <dcterms:created xsi:type="dcterms:W3CDTF">2012-05-08T00:46:14Z</dcterms:created>
  <dcterms:modified xsi:type="dcterms:W3CDTF">2012-06-25T02:12:10Z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/>
  </property>
  <property fmtid="{D5CDD505-2E9C-101B-9397-08002B2CF9AE}" pid="3" name="ContentType">
    <vt:lpwstr>Document</vt:lpwstr>
  </property>
  <property fmtid="{D5CDD505-2E9C-101B-9397-08002B2CF9AE}" pid="4" name="Category">
    <vt:lpwstr>3;#Templates</vt:lpwstr>
  </property>
  <property fmtid="{D5CDD505-2E9C-101B-9397-08002B2CF9AE}" pid="5" name="Related Documents">
    <vt:lpwstr/>
  </property>
  <property fmtid="{D5CDD505-2E9C-101B-9397-08002B2CF9AE}" pid="6" name="Function0">
    <vt:lpwstr/>
  </property>
</Properties>
</file>