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300" r:id="rId2"/>
    <p:sldId id="301" r:id="rId3"/>
    <p:sldId id="333" r:id="rId4"/>
    <p:sldId id="328" r:id="rId5"/>
    <p:sldId id="315" r:id="rId6"/>
    <p:sldId id="302" r:id="rId7"/>
    <p:sldId id="325" r:id="rId8"/>
    <p:sldId id="336" r:id="rId9"/>
    <p:sldId id="335" r:id="rId10"/>
    <p:sldId id="303" r:id="rId11"/>
    <p:sldId id="324" r:id="rId12"/>
    <p:sldId id="307" r:id="rId13"/>
    <p:sldId id="308" r:id="rId14"/>
    <p:sldId id="318" r:id="rId15"/>
    <p:sldId id="338" r:id="rId16"/>
    <p:sldId id="312" r:id="rId17"/>
    <p:sldId id="319" r:id="rId18"/>
    <p:sldId id="309" r:id="rId19"/>
    <p:sldId id="329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F73"/>
    <a:srgbClr val="3EB08E"/>
    <a:srgbClr val="0864B0"/>
    <a:srgbClr val="188CCC"/>
    <a:srgbClr val="CDD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61486" autoAdjust="0"/>
  </p:normalViewPr>
  <p:slideViewPr>
    <p:cSldViewPr>
      <p:cViewPr>
        <p:scale>
          <a:sx n="70" d="100"/>
          <a:sy n="70" d="100"/>
        </p:scale>
        <p:origin x="-28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66" y="-85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Proportion of retail bill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dLbls>
            <c:dLbl>
              <c:idx val="0"/>
              <c:delete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Distribution network charges</c:v>
                </c:pt>
                <c:pt idx="1">
                  <c:v>Other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6E1EE-2EE9-4205-9967-76CDF9808D1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A7202C-1F99-4AEE-B784-5B5D85AA00F1}" type="pres">
      <dgm:prSet presAssocID="{30B6E1EE-2EE9-4205-9967-76CDF9808D1C}" presName="Name0" presStyleCnt="0">
        <dgm:presLayoutVars>
          <dgm:dir/>
          <dgm:resizeHandles val="exact"/>
        </dgm:presLayoutVars>
      </dgm:prSet>
      <dgm:spPr/>
    </dgm:pt>
    <dgm:pt modelId="{CADFBE15-FBA4-455C-8723-F584C2E06DAE}" type="pres">
      <dgm:prSet presAssocID="{30B6E1EE-2EE9-4205-9967-76CDF9808D1C}" presName="arrow" presStyleLbl="bgShp" presStyleIdx="0" presStyleCnt="1" custScaleY="165565"/>
      <dgm:spPr>
        <a:prstGeom prst="roundRect">
          <a:avLst/>
        </a:prstGeom>
      </dgm:spPr>
    </dgm:pt>
    <dgm:pt modelId="{05A17F0E-BAF8-4E5E-8A9B-A77CA5019D2F}" type="pres">
      <dgm:prSet presAssocID="{30B6E1EE-2EE9-4205-9967-76CDF9808D1C}" presName="points" presStyleCnt="0"/>
      <dgm:spPr/>
    </dgm:pt>
  </dgm:ptLst>
  <dgm:cxnLst>
    <dgm:cxn modelId="{AB64D39F-E707-422E-8BDA-5E197D0EE327}" type="presOf" srcId="{30B6E1EE-2EE9-4205-9967-76CDF9808D1C}" destId="{77A7202C-1F99-4AEE-B784-5B5D85AA00F1}" srcOrd="0" destOrd="0" presId="urn:microsoft.com/office/officeart/2005/8/layout/hProcess11"/>
    <dgm:cxn modelId="{6D476785-73B0-4E48-AFBA-C7868B5E6A11}" type="presParOf" srcId="{77A7202C-1F99-4AEE-B784-5B5D85AA00F1}" destId="{CADFBE15-FBA4-455C-8723-F584C2E06DAE}" srcOrd="0" destOrd="0" presId="urn:microsoft.com/office/officeart/2005/8/layout/hProcess11"/>
    <dgm:cxn modelId="{3ADD55B2-FA53-46BB-8284-EE55B28736A3}" type="presParOf" srcId="{77A7202C-1F99-4AEE-B784-5B5D85AA00F1}" destId="{05A17F0E-BAF8-4E5E-8A9B-A77CA5019D2F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6E1EE-2EE9-4205-9967-76CDF9808D1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A7202C-1F99-4AEE-B784-5B5D85AA00F1}" type="pres">
      <dgm:prSet presAssocID="{30B6E1EE-2EE9-4205-9967-76CDF9808D1C}" presName="Name0" presStyleCnt="0">
        <dgm:presLayoutVars>
          <dgm:dir/>
          <dgm:resizeHandles val="exact"/>
        </dgm:presLayoutVars>
      </dgm:prSet>
      <dgm:spPr/>
    </dgm:pt>
    <dgm:pt modelId="{CADFBE15-FBA4-455C-8723-F584C2E06DAE}" type="pres">
      <dgm:prSet presAssocID="{30B6E1EE-2EE9-4205-9967-76CDF9808D1C}" presName="arrow" presStyleLbl="bgShp" presStyleIdx="0" presStyleCnt="1" custScaleY="165565"/>
      <dgm:spPr>
        <a:prstGeom prst="roundRect">
          <a:avLst/>
        </a:prstGeom>
      </dgm:spPr>
    </dgm:pt>
    <dgm:pt modelId="{05A17F0E-BAF8-4E5E-8A9B-A77CA5019D2F}" type="pres">
      <dgm:prSet presAssocID="{30B6E1EE-2EE9-4205-9967-76CDF9808D1C}" presName="points" presStyleCnt="0"/>
      <dgm:spPr/>
    </dgm:pt>
  </dgm:ptLst>
  <dgm:cxnLst>
    <dgm:cxn modelId="{A0CC88A7-AE29-4C7E-8A10-E5E0E6F19E47}" type="presOf" srcId="{30B6E1EE-2EE9-4205-9967-76CDF9808D1C}" destId="{77A7202C-1F99-4AEE-B784-5B5D85AA00F1}" srcOrd="0" destOrd="0" presId="urn:microsoft.com/office/officeart/2005/8/layout/hProcess11"/>
    <dgm:cxn modelId="{72A1692D-3F64-4E24-B85A-4FC46C99B6CB}" type="presParOf" srcId="{77A7202C-1F99-4AEE-B784-5B5D85AA00F1}" destId="{CADFBE15-FBA4-455C-8723-F584C2E06DAE}" srcOrd="0" destOrd="0" presId="urn:microsoft.com/office/officeart/2005/8/layout/hProcess11"/>
    <dgm:cxn modelId="{5AB77AFE-A012-4650-AEA0-2D3E767AEF8D}" type="presParOf" srcId="{77A7202C-1F99-4AEE-B784-5B5D85AA00F1}" destId="{05A17F0E-BAF8-4E5E-8A9B-A77CA5019D2F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FBE15-FBA4-455C-8723-F584C2E06DAE}">
      <dsp:nvSpPr>
        <dsp:cNvPr id="0" name=""/>
        <dsp:cNvSpPr/>
      </dsp:nvSpPr>
      <dsp:spPr>
        <a:xfrm>
          <a:off x="0" y="60799"/>
          <a:ext cx="7488832" cy="238440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FBE15-FBA4-455C-8723-F584C2E06DAE}">
      <dsp:nvSpPr>
        <dsp:cNvPr id="0" name=""/>
        <dsp:cNvSpPr/>
      </dsp:nvSpPr>
      <dsp:spPr>
        <a:xfrm>
          <a:off x="0" y="60799"/>
          <a:ext cx="1008112" cy="238440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AFB7C-E373-4103-A7ED-955FEF444D6C}" type="datetimeFigureOut">
              <a:rPr lang="en-AU" smtClean="0"/>
              <a:t>8/02/2017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7E84B-A50F-4D1A-9468-197CFA4D7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44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E7B3-5798-4710-82F6-2C346D4F912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15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E7B3-5798-4710-82F6-2C346D4F912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11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00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96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9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205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108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296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647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E7B3-5798-4710-82F6-2C346D4F912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122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E7B3-5798-4710-82F6-2C346D4F912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11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4541" y="4747295"/>
            <a:ext cx="5438140" cy="4466987"/>
          </a:xfrm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E7B3-5798-4710-82F6-2C346D4F912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781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32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E7B3-5798-4710-82F6-2C346D4F912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11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91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E7B3-5798-4710-82F6-2C346D4F912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11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30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E7B3-5798-4710-82F6-2C346D4F9125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855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E84B-A50F-4D1A-9468-197CFA4D7A5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382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ithout missionZ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620000"/>
            <a:ext cx="5580000" cy="117015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80000"/>
            <a:ext cx="6390000" cy="45006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532" y="4050000"/>
            <a:ext cx="2160000" cy="270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8A9D85-E584-456F-AD3A-EFFD2A0CE1D2}" type="datetime4">
              <a:rPr lang="en-AU" smtClean="0"/>
              <a:t>8 February 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3780000"/>
            <a:ext cx="6300000" cy="270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AU" dirty="0" smtClean="0"/>
              <a:t>Author, Department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04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579C-4DE7-4F1F-9AA7-E24141C765D9}" type="datetime4">
              <a:rPr lang="en-AU" smtClean="0"/>
              <a:t>8 February 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9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68CA-4C39-477E-823A-781E8690A162}" type="datetime4">
              <a:rPr lang="en-AU" smtClean="0"/>
              <a:t>8 February 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88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ght mix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9"/>
            <a:ext cx="8064000" cy="450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spcAft>
                <a:spcPts val="400"/>
              </a:spcAft>
              <a:buFont typeface="Arial" pitchFamily="34" charset="0"/>
              <a:buChar char="›"/>
              <a:defRPr sz="1600"/>
            </a:lvl2pPr>
            <a:lvl3pPr marL="361950" indent="-180975">
              <a:spcAft>
                <a:spcPts val="400"/>
              </a:spcAft>
              <a:defRPr sz="1600"/>
            </a:lvl3pPr>
            <a:lvl4pPr marL="542925" indent="-180975">
              <a:spcAft>
                <a:spcPts val="400"/>
              </a:spcAft>
              <a:defRPr sz="1600"/>
            </a:lvl4pPr>
            <a:lvl5pPr marL="714375" indent="-171450"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42F0-3005-46F9-8797-B9A215AA2EAD}" type="datetime4">
              <a:rPr lang="en-AU" smtClean="0"/>
              <a:t>8 February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17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tra t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9"/>
            <a:ext cx="8064000" cy="450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180975" indent="-180975">
              <a:spcAft>
                <a:spcPts val="400"/>
              </a:spcAft>
              <a:buFont typeface="Arial" pitchFamily="34" charset="0"/>
              <a:buChar char="›"/>
              <a:defRPr sz="1100"/>
            </a:lvl2pPr>
            <a:lvl3pPr marL="361950" indent="-180975">
              <a:spcAft>
                <a:spcPts val="400"/>
              </a:spcAft>
              <a:defRPr sz="1100"/>
            </a:lvl3pPr>
            <a:lvl4pPr marL="542925" indent="-180975">
              <a:spcAft>
                <a:spcPts val="400"/>
              </a:spcAft>
              <a:defRPr sz="1100"/>
            </a:lvl4pPr>
            <a:lvl5pPr marL="714375" indent="-171450">
              <a:spcAft>
                <a:spcPts val="400"/>
              </a:spcAft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5AF5-0F23-4371-9C10-DD7AFE28ECB0}" type="datetime4">
              <a:rPr lang="en-AU" smtClean="0"/>
              <a:t>8 February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92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ith missionZ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1620000"/>
            <a:ext cx="5580000" cy="117015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80000"/>
            <a:ext cx="6390000" cy="45006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9532" y="4050000"/>
            <a:ext cx="2160000" cy="270000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8A9D85-E584-456F-AD3A-EFFD2A0CE1D2}" type="datetime4">
              <a:rPr lang="en-AU" smtClean="0"/>
              <a:t>8 February 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3780000"/>
            <a:ext cx="6300000" cy="270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AU" dirty="0" smtClean="0"/>
              <a:t>Author, Department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33056"/>
            <a:ext cx="1584176" cy="2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9"/>
            <a:ext cx="8064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84CF-A978-4096-8575-FB65A3F10408}" type="datetime4">
              <a:rPr lang="en-AU" smtClean="0"/>
              <a:t>8 February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77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19998"/>
            <a:ext cx="8064000" cy="2196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E2B8-7842-4991-99CE-72D4920D2747}" type="datetime4">
              <a:rPr lang="en-AU" smtClean="0"/>
              <a:t>8 February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39750" y="3933056"/>
            <a:ext cx="8064500" cy="2196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/>
            </a:lvl2pPr>
            <a:lvl3pPr marL="542925" indent="-180975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9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ithout missionZ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5580000" cy="1170000"/>
          </a:xfrm>
        </p:spPr>
        <p:txBody>
          <a:bodyPr anchor="b" anchorCtr="0">
            <a:noAutofit/>
          </a:bodyPr>
          <a:lstStyle>
            <a:lvl1pPr algn="l">
              <a:defRPr sz="24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880000"/>
            <a:ext cx="6552312" cy="450000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4050000"/>
            <a:ext cx="2160000" cy="270000"/>
          </a:xfrm>
        </p:spPr>
        <p:txBody>
          <a:bodyPr/>
          <a:lstStyle>
            <a:lvl1pPr>
              <a:defRPr b="1"/>
            </a:lvl1pPr>
          </a:lstStyle>
          <a:p>
            <a:fld id="{49A2169F-65E3-4B23-8B16-8FD476955447}" type="datetime4">
              <a:rPr lang="en-AU" smtClean="0"/>
              <a:t>8 February 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3780000"/>
            <a:ext cx="6300000" cy="270000"/>
          </a:xfrm>
        </p:spPr>
        <p:txBody>
          <a:bodyPr/>
          <a:lstStyle>
            <a:lvl1pPr>
              <a:defRPr b="1"/>
            </a:lvl1pPr>
          </a:lstStyle>
          <a:p>
            <a:r>
              <a:rPr lang="en-AU" smtClean="0"/>
              <a:t>Author, Department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68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ith missionZe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5580000" cy="1170000"/>
          </a:xfrm>
        </p:spPr>
        <p:txBody>
          <a:bodyPr anchor="b" anchorCtr="0">
            <a:noAutofit/>
          </a:bodyPr>
          <a:lstStyle>
            <a:lvl1pPr algn="l">
              <a:defRPr sz="24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880000"/>
            <a:ext cx="6552312" cy="450000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4050000"/>
            <a:ext cx="2160000" cy="270000"/>
          </a:xfrm>
        </p:spPr>
        <p:txBody>
          <a:bodyPr/>
          <a:lstStyle>
            <a:lvl1pPr>
              <a:defRPr b="1"/>
            </a:lvl1pPr>
          </a:lstStyle>
          <a:p>
            <a:fld id="{49A2169F-65E3-4B23-8B16-8FD476955447}" type="datetime4">
              <a:rPr lang="en-AU" smtClean="0"/>
              <a:t>8 February 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3780000"/>
            <a:ext cx="6300000" cy="270000"/>
          </a:xfrm>
        </p:spPr>
        <p:txBody>
          <a:bodyPr/>
          <a:lstStyle>
            <a:lvl1pPr>
              <a:defRPr b="1"/>
            </a:lvl1pPr>
          </a:lstStyle>
          <a:p>
            <a:r>
              <a:rPr lang="en-AU" smtClean="0"/>
              <a:t>Author, Department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33056"/>
            <a:ext cx="1584176" cy="2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20000"/>
            <a:ext cx="3960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8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0000"/>
            <a:ext cx="3960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8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B216-A2CC-470D-86AD-D6A2D6C6174D}" type="datetime4">
              <a:rPr lang="en-AU" smtClean="0"/>
              <a:t>8 February 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70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144" y="1620000"/>
            <a:ext cx="5220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800">
                <a:solidFill>
                  <a:schemeClr val="tx1"/>
                </a:solidFill>
              </a:defRPr>
            </a:lvl1pPr>
            <a:lvl2pPr marL="466725" indent="-285750">
              <a:buFont typeface="Arial" pitchFamily="34" charset="0"/>
              <a:buChar char="›"/>
              <a:defRPr sz="1800"/>
            </a:lvl2pPr>
            <a:lvl3pPr marL="542925" indent="-180975">
              <a:buFont typeface="Arial" pitchFamily="34" charset="0"/>
              <a:buChar char="•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620000"/>
            <a:ext cx="2628000" cy="4500000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6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F22E-6DF6-4BD4-B6CD-740B12B838B4}" type="datetime4">
              <a:rPr lang="en-AU" smtClean="0"/>
              <a:t>8 February 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7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35113"/>
            <a:ext cx="3960000" cy="639762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4"/>
            <a:ext cx="3960000" cy="3954425"/>
          </a:xfrm>
        </p:spPr>
        <p:txBody>
          <a:bodyPr/>
          <a:lstStyle>
            <a:lvl1pPr marL="180975" indent="-180975">
              <a:buFont typeface="Wingdings 3" pitchFamily="18" charset="2"/>
              <a:buChar char=""/>
              <a:defRPr sz="18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60000" cy="639762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3960000" cy="3954425"/>
          </a:xfrm>
        </p:spPr>
        <p:txBody>
          <a:bodyPr/>
          <a:lstStyle>
            <a:lvl1pPr marL="180975" indent="-180975">
              <a:buFont typeface="Wingdings 3" pitchFamily="18" charset="2"/>
              <a:buChar char="}"/>
              <a:defRPr sz="1800">
                <a:solidFill>
                  <a:schemeClr val="tx1"/>
                </a:solidFill>
              </a:defRPr>
            </a:lvl1pPr>
            <a:lvl2pPr marL="361950" indent="-180975">
              <a:buFont typeface="Arial" pitchFamily="34" charset="0"/>
              <a:buChar char="›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58CC-F547-4D8D-BA9F-D945CCF7753A}" type="datetime4">
              <a:rPr lang="en-AU" smtClean="0"/>
              <a:t>8 February 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51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13236"/>
            <a:ext cx="6210000" cy="8915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19999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044" y="6363326"/>
            <a:ext cx="18067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550D7D-A20B-4675-AE97-0AEC84443EFA}" type="datetime4">
              <a:rPr lang="en-AU" smtClean="0"/>
              <a:t>8 February 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63326"/>
            <a:ext cx="540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smtClean="0"/>
              <a:t>Author, Department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9160" y="6363326"/>
            <a:ext cx="49792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E6142E-A738-4726-86F4-70602AEA07B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4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1" r:id="rId5"/>
    <p:sldLayoutId id="2147483661" r:id="rId6"/>
    <p:sldLayoutId id="2147483652" r:id="rId7"/>
    <p:sldLayoutId id="2147483657" r:id="rId8"/>
    <p:sldLayoutId id="2147483653" r:id="rId9"/>
    <p:sldLayoutId id="2147483654" r:id="rId10"/>
    <p:sldLayoutId id="2147483655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 3" pitchFamily="18" charset="2"/>
        <a:buChar char="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186"/>
            <a:ext cx="9171219" cy="688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48" y="-18917"/>
            <a:ext cx="2629849" cy="17717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91"/>
          <a:stretch/>
        </p:blipFill>
        <p:spPr bwMode="auto">
          <a:xfrm>
            <a:off x="0" y="-448734"/>
            <a:ext cx="6703586" cy="21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641233" y="548680"/>
            <a:ext cx="4032448" cy="4280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sz="2400" dirty="0" smtClean="0">
                <a:solidFill>
                  <a:schemeClr val="bg1"/>
                </a:solidFill>
              </a:rPr>
              <a:t>AER Public Forum	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b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9893" y="2246711"/>
            <a:ext cx="7531168" cy="11701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cap="all" dirty="0" smtClean="0"/>
              <a:t>Gas Access Arrangement </a:t>
            </a:r>
          </a:p>
          <a:p>
            <a:r>
              <a:rPr lang="en-AU" sz="2800" cap="all" dirty="0" smtClean="0"/>
              <a:t>Review PROPOSAL</a:t>
            </a: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61637" y="2996952"/>
            <a:ext cx="8323255" cy="24482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tabLst>
                <a:tab pos="4216400" algn="l"/>
              </a:tabLst>
            </a:pPr>
            <a:r>
              <a:rPr lang="en-AU" sz="2800" dirty="0" smtClean="0">
                <a:solidFill>
                  <a:srgbClr val="3EB08E"/>
                </a:solidFill>
                <a:latin typeface="Arial" pitchFamily="34" charset="0"/>
                <a:cs typeface="Arial" pitchFamily="34" charset="0"/>
              </a:rPr>
              <a:t>Our plans for 2018-22</a:t>
            </a:r>
            <a:endParaRPr lang="en-AU" sz="2800" dirty="0">
              <a:solidFill>
                <a:srgbClr val="3EB08E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216400" algn="l"/>
              </a:tabLst>
            </a:pP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216400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Alistair Parker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216400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Executive General Manager </a:t>
            </a:r>
            <a:br>
              <a:rPr lang="en-AU" dirty="0" smtClean="0">
                <a:latin typeface="Arial" pitchFamily="34" charset="0"/>
                <a:cs typeface="Arial" pitchFamily="34" charset="0"/>
              </a:rPr>
            </a:br>
            <a:r>
              <a:rPr lang="en-AU" dirty="0" smtClean="0">
                <a:latin typeface="Arial" pitchFamily="34" charset="0"/>
                <a:cs typeface="Arial" pitchFamily="34" charset="0"/>
              </a:rPr>
              <a:t>Regulated Energy Services</a:t>
            </a: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4216400" algn="l"/>
              </a:tabLst>
            </a:pPr>
            <a:r>
              <a:rPr lang="en-AU" i="1" dirty="0" smtClean="0">
                <a:latin typeface="Arial" pitchFamily="34" charset="0"/>
                <a:cs typeface="Arial" pitchFamily="34" charset="0"/>
              </a:rPr>
              <a:t>1 February 2017</a:t>
            </a:r>
            <a:endParaRPr lang="en-AU" sz="24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tabLst>
                <a:tab pos="5291138" algn="l"/>
              </a:tabLst>
            </a:pPr>
            <a:r>
              <a:rPr lang="en-A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			</a:t>
            </a:r>
            <a:br>
              <a:rPr lang="en-A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endParaRPr lang="en-AU" sz="2000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81" y="3284984"/>
            <a:ext cx="44000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5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16"/>
          <a:stretch/>
        </p:blipFill>
        <p:spPr>
          <a:xfrm>
            <a:off x="0" y="-42335"/>
            <a:ext cx="5591158" cy="6911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10</a:t>
            </a:fld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7615" y="1676232"/>
            <a:ext cx="9243528" cy="672648"/>
          </a:xfrm>
          <a:prstGeom prst="rect">
            <a:avLst/>
          </a:prstGeom>
          <a:solidFill>
            <a:schemeClr val="accent4">
              <a:alpha val="90000"/>
            </a:schemeClr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179388" algn="l">
              <a:tabLst>
                <a:tab pos="5646738" algn="l"/>
                <a:tab pos="7713663" algn="l"/>
              </a:tabLst>
            </a:pPr>
            <a:r>
              <a:rPr lang="en-A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About </a:t>
            </a:r>
            <a:r>
              <a:rPr lang="en-A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our proposal</a:t>
            </a:r>
            <a:endParaRPr lang="en-AU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3" y="1908256"/>
            <a:ext cx="7344816" cy="461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493471"/>
            <a:ext cx="6210000" cy="891528"/>
          </a:xfrm>
        </p:spPr>
        <p:txBody>
          <a:bodyPr/>
          <a:lstStyle/>
          <a:p>
            <a:r>
              <a:rPr lang="en-AU" dirty="0" smtClean="0"/>
              <a:t>Delivering efficient services and lower prices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8971" y="1589310"/>
            <a:ext cx="567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Estimated gas network charges in 2018 </a:t>
            </a:r>
            <a:endParaRPr lang="en-AU" b="1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35760" y="6548159"/>
            <a:ext cx="49792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E6142E-A738-4726-86F4-70602AEA07B7}" type="slidenum">
              <a:rPr lang="en-AU" smtClean="0"/>
              <a:pPr/>
              <a:t>11</a:t>
            </a:fld>
            <a:endParaRPr lang="en-AU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54550964"/>
              </p:ext>
            </p:extLst>
          </p:nvPr>
        </p:nvGraphicFramePr>
        <p:xfrm>
          <a:off x="5324957" y="1524950"/>
          <a:ext cx="2615952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53420" y="2276872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Distribution charges, 30%</a:t>
            </a:r>
          </a:p>
          <a:p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9225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 of proposed prices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12</a:t>
            </a:fld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9235" y="6068720"/>
            <a:ext cx="9243528" cy="672648"/>
          </a:xfrm>
          <a:prstGeom prst="rect">
            <a:avLst/>
          </a:prstGeom>
          <a:solidFill>
            <a:srgbClr val="031F73"/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en-AU" sz="2000" b="1" dirty="0" smtClean="0">
                <a:solidFill>
                  <a:schemeClr val="bg1"/>
                </a:solidFill>
              </a:rPr>
              <a:t>Our proposal </a:t>
            </a:r>
            <a:r>
              <a:rPr lang="en-AU" sz="2000" b="1" dirty="0">
                <a:solidFill>
                  <a:schemeClr val="bg1"/>
                </a:solidFill>
              </a:rPr>
              <a:t>delivers an </a:t>
            </a:r>
            <a:r>
              <a:rPr lang="en-AU" sz="2000" b="1" dirty="0" smtClean="0">
                <a:solidFill>
                  <a:schemeClr val="bg1"/>
                </a:solidFill>
              </a:rPr>
              <a:t>upfront 5% reduction </a:t>
            </a:r>
            <a:r>
              <a:rPr lang="en-AU" sz="2000" b="1" dirty="0">
                <a:solidFill>
                  <a:schemeClr val="bg1"/>
                </a:solidFill>
              </a:rPr>
              <a:t>on 1 January 2018. We </a:t>
            </a:r>
            <a:r>
              <a:rPr lang="en-AU" sz="2000" b="1" dirty="0" smtClean="0">
                <a:solidFill>
                  <a:schemeClr val="bg1"/>
                </a:solidFill>
              </a:rPr>
              <a:t>are committed </a:t>
            </a:r>
            <a:r>
              <a:rPr lang="en-AU" sz="2000" b="1" dirty="0">
                <a:solidFill>
                  <a:schemeClr val="bg1"/>
                </a:solidFill>
              </a:rPr>
              <a:t>to keeping our prices </a:t>
            </a:r>
            <a:r>
              <a:rPr lang="en-AU" sz="2000" b="1" dirty="0" smtClean="0">
                <a:solidFill>
                  <a:schemeClr val="bg1"/>
                </a:solidFill>
              </a:rPr>
              <a:t>low for customers.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556792"/>
            <a:ext cx="7704856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/>
              <a:t>Typical residential </a:t>
            </a:r>
            <a:r>
              <a:rPr lang="en-AU" b="1" dirty="0" smtClean="0"/>
              <a:t>customer ($/GJ, 2017)</a:t>
            </a:r>
            <a:endParaRPr lang="en-A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5" y="2207655"/>
            <a:ext cx="7931469" cy="366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Proposed Capital Expenditure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547946"/>
            <a:ext cx="7272808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/>
              <a:t>Capital Expenditure ($m, </a:t>
            </a:r>
            <a:r>
              <a:rPr lang="en-AU" b="1" dirty="0" smtClean="0"/>
              <a:t>2017)</a:t>
            </a:r>
            <a:endParaRPr lang="en-AU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9235" y="6068720"/>
            <a:ext cx="9243528" cy="672648"/>
          </a:xfrm>
          <a:prstGeom prst="rect">
            <a:avLst/>
          </a:prstGeom>
          <a:solidFill>
            <a:srgbClr val="031F73"/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defPPr>
              <a:defRPr lang="en-US"/>
            </a:defPPr>
            <a:lvl1pPr marL="179388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713663" algn="l"/>
              </a:tabLst>
              <a:defRPr sz="2000" b="1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AU" dirty="0" smtClean="0"/>
              <a:t>Similar levels of capital expenditure, predominantly on mains replacement and customer connections.</a:t>
            </a:r>
            <a:endParaRPr lang="en-A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153188"/>
            <a:ext cx="8069189" cy="372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7" y="2171278"/>
            <a:ext cx="81057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Responding to incentives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E2B8-7842-4991-99CE-72D4920D2747}" type="datetime4">
              <a:rPr lang="en-AU" smtClean="0"/>
              <a:t>8 February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14</a:t>
            </a:fld>
            <a:endParaRPr lang="en-AU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9235" y="6068720"/>
            <a:ext cx="9243528" cy="672648"/>
          </a:xfrm>
          <a:prstGeom prst="rect">
            <a:avLst/>
          </a:prstGeom>
          <a:solidFill>
            <a:srgbClr val="031F73"/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defPPr>
              <a:defRPr lang="en-US"/>
            </a:defPPr>
            <a:lvl1pPr marL="179388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713663" algn="l"/>
              </a:tabLst>
              <a:defRPr sz="2000" b="1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AU" dirty="0" smtClean="0"/>
              <a:t>External benchmarking </a:t>
            </a:r>
            <a:r>
              <a:rPr lang="en-AU" dirty="0"/>
              <a:t>analysis </a:t>
            </a:r>
            <a:r>
              <a:rPr lang="en-AU" dirty="0" smtClean="0"/>
              <a:t>indicates that we are one </a:t>
            </a:r>
            <a:r>
              <a:rPr lang="en-AU" dirty="0"/>
              <a:t>of the </a:t>
            </a:r>
            <a:r>
              <a:rPr lang="en-AU" dirty="0" smtClean="0"/>
              <a:t>most efficient </a:t>
            </a:r>
            <a:r>
              <a:rPr lang="en-AU" dirty="0"/>
              <a:t>gas distributors in Australia.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1548325"/>
            <a:ext cx="7272808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 smtClean="0"/>
              <a:t>Opex productivity – partial factor productivity index </a:t>
            </a:r>
            <a:endParaRPr lang="en-AU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32656"/>
            <a:ext cx="6210000" cy="891528"/>
          </a:xfrm>
        </p:spPr>
        <p:txBody>
          <a:bodyPr/>
          <a:lstStyle/>
          <a:p>
            <a:r>
              <a:rPr lang="en-AU" dirty="0" smtClean="0"/>
              <a:t>We are proposing a more holistic incentives framework for gas networks </a:t>
            </a:r>
            <a:endParaRPr lang="en-AU" dirty="0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710676" y="4175559"/>
            <a:ext cx="7965779" cy="1008112"/>
          </a:xfrm>
          <a:prstGeom prst="rect">
            <a:avLst/>
          </a:prstGeom>
          <a:solidFill>
            <a:schemeClr val="tx2"/>
          </a:solidFill>
          <a:ln w="28575" cap="rnd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defTabSz="885825">
              <a:defRPr/>
            </a:pPr>
            <a:r>
              <a:rPr lang="en-GB" sz="1600" b="1" dirty="0">
                <a:solidFill>
                  <a:schemeClr val="bg1"/>
                </a:solidFill>
              </a:rPr>
              <a:t>Network Innovation Scheme </a:t>
            </a:r>
            <a:endParaRPr lang="en-GB" sz="1600" b="1" dirty="0" smtClean="0">
              <a:solidFill>
                <a:schemeClr val="bg1"/>
              </a:solidFill>
            </a:endParaRPr>
          </a:p>
          <a:p>
            <a:pPr marL="171450" indent="-171450" defTabSz="885825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solidFill>
                  <a:schemeClr val="bg1"/>
                </a:solidFill>
              </a:rPr>
              <a:t>provides an allowance for innovative projects which involve the research, development and demonstration of new applications or operational practices</a:t>
            </a:r>
          </a:p>
          <a:p>
            <a:pPr lvl="0" defTabSz="885825">
              <a:defRPr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10674" y="1511278"/>
            <a:ext cx="4005782" cy="2664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rnd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defTabSz="885825">
              <a:defRPr/>
            </a:pPr>
            <a:r>
              <a:rPr lang="en-GB" sz="1600" b="1" dirty="0">
                <a:solidFill>
                  <a:schemeClr val="accent1"/>
                </a:solidFill>
              </a:rPr>
              <a:t>Efficiency </a:t>
            </a:r>
            <a:r>
              <a:rPr lang="en-GB" sz="1600" b="1" dirty="0" smtClean="0">
                <a:solidFill>
                  <a:schemeClr val="accent1"/>
                </a:solidFill>
              </a:rPr>
              <a:t>Benefits </a:t>
            </a:r>
            <a:r>
              <a:rPr lang="en-GB" sz="1600" b="1" dirty="0">
                <a:solidFill>
                  <a:schemeClr val="accent1"/>
                </a:solidFill>
              </a:rPr>
              <a:t>Sharing Scheme </a:t>
            </a:r>
          </a:p>
          <a:p>
            <a:pPr lvl="0" defTabSz="885825">
              <a:defRPr/>
            </a:pPr>
            <a:endParaRPr lang="en-GB" sz="1600" b="1" dirty="0">
              <a:solidFill>
                <a:schemeClr val="accent1"/>
              </a:solidFill>
            </a:endParaRPr>
          </a:p>
          <a:p>
            <a:pPr marL="171450" lvl="0" indent="-171450" defTabSz="885825"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solidFill>
                  <a:schemeClr val="accent1"/>
                </a:solidFill>
              </a:rPr>
              <a:t>incentives to make operating expenditure efficiency improvements (30% sharing rate)</a:t>
            </a:r>
          </a:p>
          <a:p>
            <a:pPr marL="171450" lvl="0" indent="-171450" defTabSz="885825"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solidFill>
                  <a:schemeClr val="accent1"/>
                </a:solidFill>
              </a:rPr>
              <a:t>encourages us to find opportunities to deliver continued operating expenditure </a:t>
            </a:r>
            <a:r>
              <a:rPr lang="en-AU" sz="1600" dirty="0" smtClean="0">
                <a:solidFill>
                  <a:schemeClr val="accent1"/>
                </a:solidFill>
              </a:rPr>
              <a:t>savings</a:t>
            </a:r>
            <a:r>
              <a:rPr lang="en-AU" sz="1600" dirty="0">
                <a:solidFill>
                  <a:schemeClr val="accent1"/>
                </a:solidFill>
              </a:rPr>
              <a:t>, and share these with customers.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4716456" y="1511278"/>
            <a:ext cx="3960000" cy="2664281"/>
          </a:xfrm>
          <a:prstGeom prst="rect">
            <a:avLst/>
          </a:prstGeom>
          <a:solidFill>
            <a:schemeClr val="tx2"/>
          </a:solidFill>
          <a:ln w="28575" cap="rnd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defTabSz="885825">
              <a:defRPr/>
            </a:pPr>
            <a:r>
              <a:rPr lang="en-GB" sz="1600" b="1" dirty="0">
                <a:solidFill>
                  <a:schemeClr val="bg1"/>
                </a:solidFill>
              </a:rPr>
              <a:t>Capital Efficiency Sharing Scheme</a:t>
            </a:r>
          </a:p>
          <a:p>
            <a:pPr lvl="0" defTabSz="885825">
              <a:defRPr/>
            </a:pPr>
            <a:endParaRPr lang="en-GB" sz="1600" b="1" dirty="0">
              <a:solidFill>
                <a:schemeClr val="bg1"/>
              </a:solidFill>
            </a:endParaRPr>
          </a:p>
          <a:p>
            <a:pPr marL="171450" indent="-171450" defTabSz="885825"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solidFill>
                  <a:schemeClr val="bg1"/>
                </a:solidFill>
              </a:rPr>
              <a:t>incentives to make capital expenditure efficiency improvements  </a:t>
            </a:r>
            <a:r>
              <a:rPr lang="en-AU" sz="1600" dirty="0" smtClean="0">
                <a:solidFill>
                  <a:schemeClr val="bg1"/>
                </a:solidFill>
              </a:rPr>
              <a:t>(</a:t>
            </a:r>
            <a:r>
              <a:rPr lang="en-AU" sz="1600" dirty="0">
                <a:solidFill>
                  <a:schemeClr val="bg1"/>
                </a:solidFill>
              </a:rPr>
              <a:t>30% sharing rate</a:t>
            </a:r>
            <a:r>
              <a:rPr lang="en-AU" sz="1600" dirty="0" smtClean="0">
                <a:solidFill>
                  <a:schemeClr val="bg1"/>
                </a:solidFill>
              </a:rPr>
              <a:t>)</a:t>
            </a:r>
          </a:p>
          <a:p>
            <a:pPr marL="171450" indent="-171450" defTabSz="885825">
              <a:buFont typeface="Arial" panose="020B0604020202020204" pitchFamily="34" charset="0"/>
              <a:buChar char="•"/>
              <a:defRPr/>
            </a:pPr>
            <a:r>
              <a:rPr lang="en-AU" sz="1600" dirty="0" smtClean="0">
                <a:solidFill>
                  <a:schemeClr val="bg1"/>
                </a:solidFill>
              </a:rPr>
              <a:t>counterbalancing parameter which deflates efficiency rewards if agreed KPIs are not met </a:t>
            </a:r>
            <a:endParaRPr lang="en-GB" sz="1600" dirty="0">
              <a:solidFill>
                <a:schemeClr val="bg1"/>
              </a:solidFill>
            </a:endParaRPr>
          </a:p>
          <a:p>
            <a:pPr lvl="0" defTabSz="885825">
              <a:defRPr/>
            </a:pPr>
            <a:r>
              <a:rPr lang="en-GB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3955" y="5193196"/>
            <a:ext cx="7972501" cy="900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1600" b="1" dirty="0">
                <a:solidFill>
                  <a:schemeClr val="accent1"/>
                </a:solidFill>
              </a:rPr>
              <a:t>Guaranteed Service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1"/>
                </a:solidFill>
              </a:rPr>
              <a:t>compensate customers who have experienced service performance below the expected standard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750" y="6309344"/>
            <a:ext cx="828000" cy="2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dirty="0" smtClean="0">
                <a:solidFill>
                  <a:schemeClr val="accent1"/>
                </a:solidFill>
                <a:latin typeface="+mj-lt"/>
              </a:rPr>
              <a:t>EXISTING</a:t>
            </a:r>
            <a:endParaRPr lang="en-AU" sz="1050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2594" y="6309344"/>
            <a:ext cx="648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b="1" dirty="0" smtClean="0">
                <a:solidFill>
                  <a:schemeClr val="bg1"/>
                </a:solidFill>
                <a:latin typeface="+mj-lt"/>
              </a:rPr>
              <a:t>NEW</a:t>
            </a:r>
            <a:endParaRPr lang="en-AU" sz="1050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8345021" y="6381328"/>
            <a:ext cx="49792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E6142E-A738-4726-86F4-70602AEA07B7}" type="slidenum">
              <a:rPr lang="en-AU" smtClean="0"/>
              <a:pPr/>
              <a:t>15</a:t>
            </a:fld>
            <a:endParaRPr lang="en-AU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Proposed Operating and Maintenance (O&amp;M) Expenditure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547946"/>
            <a:ext cx="7272808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 smtClean="0"/>
              <a:t>O&amp;M Expenditure </a:t>
            </a:r>
            <a:r>
              <a:rPr lang="en-AU" b="1" dirty="0"/>
              <a:t>($m, </a:t>
            </a:r>
            <a:r>
              <a:rPr lang="en-AU" b="1" dirty="0" smtClean="0"/>
              <a:t>2017)</a:t>
            </a:r>
            <a:endParaRPr lang="en-AU" b="1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9235" y="6068720"/>
            <a:ext cx="9243528" cy="672648"/>
          </a:xfrm>
          <a:prstGeom prst="rect">
            <a:avLst/>
          </a:prstGeom>
          <a:solidFill>
            <a:srgbClr val="031F73"/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defPPr>
              <a:defRPr lang="en-US"/>
            </a:defPPr>
            <a:lvl1pPr marL="179388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713663" algn="l"/>
              </a:tabLst>
              <a:defRPr sz="2000" b="1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AU" dirty="0" smtClean="0"/>
              <a:t>AusNet Services’ O&amp;M expenditure will continue to be one of the lowest amongst our peers in  Australia.</a:t>
            </a: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196272"/>
            <a:ext cx="7734300" cy="384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22115" y="5445571"/>
            <a:ext cx="10081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Opex</a:t>
            </a:r>
          </a:p>
          <a:p>
            <a:pPr algn="ctr"/>
            <a:r>
              <a:rPr lang="en-AU" sz="9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(2013-17)</a:t>
            </a:r>
            <a:endParaRPr lang="en-AU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5445571"/>
            <a:ext cx="10081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 Opex</a:t>
            </a:r>
          </a:p>
          <a:p>
            <a:pPr algn="ctr"/>
            <a:r>
              <a:rPr lang="en-AU" sz="9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(2018-22)</a:t>
            </a:r>
            <a:endParaRPr lang="en-AU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Rate of return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E2B8-7842-4991-99CE-72D4920D2747}" type="datetime4">
              <a:rPr lang="en-AU" smtClean="0"/>
              <a:t>8 February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Author, Department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17</a:t>
            </a:fld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2132856"/>
            <a:ext cx="7401066" cy="386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9235" y="6068720"/>
            <a:ext cx="9243528" cy="672648"/>
          </a:xfrm>
          <a:prstGeom prst="rect">
            <a:avLst/>
          </a:prstGeom>
          <a:solidFill>
            <a:srgbClr val="031F73"/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defPPr>
              <a:defRPr lang="en-US"/>
            </a:defPPr>
            <a:lvl1pPr marL="179388" fontAlgn="base">
              <a:spcBef>
                <a:spcPct val="0"/>
              </a:spcBef>
              <a:spcAft>
                <a:spcPct val="0"/>
              </a:spcAft>
              <a:tabLst>
                <a:tab pos="5646738" algn="l"/>
                <a:tab pos="7713663" algn="l"/>
              </a:tabLst>
              <a:defRPr sz="2000" b="1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AU" dirty="0" smtClean="0"/>
              <a:t>Our proposed rate </a:t>
            </a:r>
            <a:r>
              <a:rPr lang="en-AU" dirty="0"/>
              <a:t>of </a:t>
            </a:r>
            <a:r>
              <a:rPr lang="en-AU" dirty="0" smtClean="0"/>
              <a:t>return of 5.63% is one </a:t>
            </a:r>
            <a:r>
              <a:rPr lang="en-AU" dirty="0"/>
              <a:t>of the lowest rates ever applied to a regulated electricity or gas distribution network.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1547946"/>
            <a:ext cx="7272808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AU" b="1" dirty="0" smtClean="0"/>
              <a:t>Weighted average cost of capital </a:t>
            </a:r>
            <a:endParaRPr lang="en-AU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19528"/>
            <a:ext cx="2439551" cy="5438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33256"/>
            <a:ext cx="4716016" cy="112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Takeaways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18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2843807" y="1577998"/>
            <a:ext cx="6012925" cy="644867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/>
                  </a14:imgProps>
                </a:ext>
              </a:extLst>
            </a:blip>
            <a:srcRect/>
            <a:stretch>
              <a:fillRect l="-6729" t="-91432" r="-6159" b="-447996"/>
            </a:stretch>
          </a:blip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marL="182563"/>
            <a:r>
              <a:rPr lang="en-AU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Our plan will…</a:t>
            </a:r>
            <a:endParaRPr lang="en-AU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843808" y="2348880"/>
            <a:ext cx="6012924" cy="47037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 3" pitchFamily="18" charset="2"/>
              <a:buChar char="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spcBef>
                <a:spcPts val="600"/>
              </a:spcBef>
              <a:spcAft>
                <a:spcPts val="1200"/>
              </a:spcAft>
            </a:pPr>
            <a:r>
              <a:rPr lang="en-AU" sz="2000" dirty="0" smtClean="0"/>
              <a:t>Result in lower gas network charges on 1 January 2018</a:t>
            </a:r>
          </a:p>
          <a:p>
            <a:pPr marL="363538" indent="-363538">
              <a:spcBef>
                <a:spcPts val="600"/>
              </a:spcBef>
              <a:spcAft>
                <a:spcPts val="1200"/>
              </a:spcAft>
            </a:pPr>
            <a:r>
              <a:rPr lang="en-AU" sz="2000" dirty="0"/>
              <a:t>C</a:t>
            </a:r>
            <a:r>
              <a:rPr lang="en-AU" sz="2000" dirty="0" smtClean="0"/>
              <a:t>ontinue investment in reducing safety risk and delivering service levels customers expect</a:t>
            </a:r>
            <a:endParaRPr lang="en-AU" sz="2000" dirty="0"/>
          </a:p>
          <a:p>
            <a:pPr marL="363538" indent="-363538">
              <a:spcBef>
                <a:spcPts val="600"/>
              </a:spcBef>
              <a:spcAft>
                <a:spcPts val="1200"/>
              </a:spcAft>
            </a:pPr>
            <a:r>
              <a:rPr lang="en-AU" sz="2000" dirty="0" smtClean="0"/>
              <a:t>Strengthen network innovation and capital expenditure efficiency incentives to ensure the network develops in a changing energy environment </a:t>
            </a:r>
            <a:endParaRPr lang="en-AU" sz="2000" dirty="0"/>
          </a:p>
          <a:p>
            <a:pPr>
              <a:spcBef>
                <a:spcPts val="600"/>
              </a:spcBef>
            </a:pPr>
            <a:endParaRPr lang="en-AU" sz="2000" dirty="0" smtClean="0"/>
          </a:p>
          <a:p>
            <a:pPr>
              <a:spcBef>
                <a:spcPts val="600"/>
              </a:spcBef>
            </a:pPr>
            <a:endParaRPr lang="en-AU" sz="2000" dirty="0" smtClean="0"/>
          </a:p>
          <a:p>
            <a:endParaRPr lang="en-AU" sz="2000" dirty="0" smtClean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49280"/>
            <a:ext cx="4038600" cy="74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6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1" y="-99392"/>
            <a:ext cx="564832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19</a:t>
            </a:fld>
            <a:endParaRPr lang="en-AU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7615" y="2036272"/>
            <a:ext cx="9243528" cy="672648"/>
          </a:xfrm>
          <a:prstGeom prst="rect">
            <a:avLst/>
          </a:prstGeom>
          <a:solidFill>
            <a:schemeClr val="accent4">
              <a:alpha val="90000"/>
            </a:schemeClr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179388" algn="l">
              <a:tabLst>
                <a:tab pos="5646738" algn="l"/>
                <a:tab pos="7713663" algn="l"/>
              </a:tabLst>
            </a:pPr>
            <a:r>
              <a:rPr lang="en-A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Questions 	</a:t>
            </a:r>
            <a:r>
              <a:rPr lang="en-AU" sz="1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800" b="1" dirty="0">
              <a:solidFill>
                <a:srgbClr val="002060"/>
              </a:solidFill>
              <a:latin typeface="Arial" charset="0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52367" y="2826403"/>
            <a:ext cx="4096246" cy="1538701"/>
            <a:chOff x="5052367" y="2775681"/>
            <a:chExt cx="4096246" cy="2428728"/>
          </a:xfrm>
        </p:grpSpPr>
        <p:sp>
          <p:nvSpPr>
            <p:cNvPr id="8" name="Rectangular Callout 7"/>
            <p:cNvSpPr/>
            <p:nvPr/>
          </p:nvSpPr>
          <p:spPr>
            <a:xfrm>
              <a:off x="5116165" y="3008117"/>
              <a:ext cx="4032448" cy="2196292"/>
            </a:xfrm>
            <a:prstGeom prst="wedgeRectCallout">
              <a:avLst>
                <a:gd name="adj1" fmla="val -37370"/>
                <a:gd name="adj2" fmla="val 64568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</a:tabLst>
              </a:pPr>
              <a:r>
                <a:rPr lang="en-AU" sz="2000" b="1" dirty="0" smtClean="0">
                  <a:solidFill>
                    <a:schemeClr val="bg1"/>
                  </a:solidFill>
                </a:rPr>
                <a:t>	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</a:tabLst>
              </a:pPr>
              <a:r>
                <a:rPr lang="en-AU" sz="2000" b="1" dirty="0">
                  <a:solidFill>
                    <a:schemeClr val="bg1"/>
                  </a:solidFill>
                </a:rPr>
                <a:t>	</a:t>
              </a:r>
              <a:r>
                <a:rPr lang="en-AU" sz="2000" b="1" dirty="0" smtClean="0">
                  <a:solidFill>
                    <a:schemeClr val="bg1"/>
                  </a:solidFill>
                </a:rPr>
                <a:t>We are keen to hear your 	thoughts and feedback</a:t>
              </a:r>
              <a:endParaRPr lang="en-AU" sz="2000" b="1" dirty="0">
                <a:solidFill>
                  <a:schemeClr val="bg1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446088" algn="l"/>
                </a:tabLst>
              </a:pPr>
              <a:endParaRPr lang="en-A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2367" y="2775681"/>
              <a:ext cx="539552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0" b="1" dirty="0" smtClean="0">
                  <a:solidFill>
                    <a:schemeClr val="bg1"/>
                  </a:solidFill>
                </a:rPr>
                <a:t>“</a:t>
              </a:r>
              <a:endParaRPr lang="en-AU" sz="8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96944" y="3954155"/>
              <a:ext cx="539552" cy="120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0" b="1" dirty="0" smtClean="0">
                  <a:solidFill>
                    <a:schemeClr val="bg1"/>
                  </a:solidFill>
                </a:rPr>
                <a:t>”</a:t>
              </a:r>
              <a:endParaRPr lang="en-AU" sz="8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0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1419528"/>
            <a:ext cx="2544307" cy="5438471"/>
            <a:chOff x="0" y="1419528"/>
            <a:chExt cx="2544307" cy="543847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419528"/>
              <a:ext cx="2439551" cy="543847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0790" y="2276872"/>
              <a:ext cx="124504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Surveys </a:t>
              </a:r>
            </a:p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&amp;</a:t>
              </a:r>
              <a:br>
                <a:rPr lang="en-AU" sz="1700" b="1" dirty="0" smtClean="0">
                  <a:solidFill>
                    <a:schemeClr val="bg1"/>
                  </a:solidFill>
                </a:rPr>
              </a:br>
              <a:r>
                <a:rPr lang="en-AU" sz="1700" b="1" dirty="0" smtClean="0">
                  <a:solidFill>
                    <a:schemeClr val="bg1"/>
                  </a:solidFill>
                </a:rPr>
                <a:t>Interviews</a:t>
              </a:r>
              <a:endParaRPr lang="en-AU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3232" y="4560638"/>
              <a:ext cx="12428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Focus groups</a:t>
              </a:r>
              <a:endParaRPr lang="en-AU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Hexagon 25"/>
            <p:cNvSpPr>
              <a:spLocks/>
            </p:cNvSpPr>
            <p:nvPr/>
          </p:nvSpPr>
          <p:spPr>
            <a:xfrm rot="5400000">
              <a:off x="1076374" y="5358448"/>
              <a:ext cx="1482576" cy="1260000"/>
            </a:xfrm>
            <a:prstGeom prst="hexagon">
              <a:avLst>
                <a:gd name="adj" fmla="val 28959"/>
                <a:gd name="vf" fmla="val 115470"/>
              </a:avLst>
            </a:prstGeom>
            <a:solidFill>
              <a:srgbClr val="CDDC29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7912" y="3275712"/>
              <a:ext cx="145639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Forums </a:t>
              </a:r>
              <a:br>
                <a:rPr lang="en-AU" sz="1700" b="1" dirty="0" smtClean="0">
                  <a:solidFill>
                    <a:schemeClr val="bg1"/>
                  </a:solidFill>
                </a:rPr>
              </a:br>
              <a:r>
                <a:rPr lang="en-AU" sz="1700" b="1" dirty="0" smtClean="0">
                  <a:solidFill>
                    <a:schemeClr val="bg1"/>
                  </a:solidFill>
                </a:rPr>
                <a:t>&amp;</a:t>
              </a:r>
            </a:p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Workshops</a:t>
              </a:r>
              <a:endParaRPr lang="en-AU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Hexagon 27"/>
            <p:cNvSpPr>
              <a:spLocks/>
            </p:cNvSpPr>
            <p:nvPr/>
          </p:nvSpPr>
          <p:spPr>
            <a:xfrm rot="5400000">
              <a:off x="438897" y="2057712"/>
              <a:ext cx="1482576" cy="1260000"/>
            </a:xfrm>
            <a:prstGeom prst="hexagon">
              <a:avLst>
                <a:gd name="adj" fmla="val 28959"/>
                <a:gd name="vf" fmla="val 115470"/>
              </a:avLst>
            </a:prstGeom>
            <a:solidFill>
              <a:srgbClr val="0864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232" y="4560638"/>
              <a:ext cx="12428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Focus groups</a:t>
              </a:r>
              <a:endParaRPr lang="en-AU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Hexagon 29"/>
            <p:cNvSpPr>
              <a:spLocks/>
            </p:cNvSpPr>
            <p:nvPr/>
          </p:nvSpPr>
          <p:spPr>
            <a:xfrm rot="5400000">
              <a:off x="1068126" y="3161405"/>
              <a:ext cx="1482576" cy="1260000"/>
            </a:xfrm>
            <a:prstGeom prst="hexagon">
              <a:avLst>
                <a:gd name="adj" fmla="val 28959"/>
                <a:gd name="vf" fmla="val 115470"/>
              </a:avLst>
            </a:prstGeom>
            <a:solidFill>
              <a:srgbClr val="02B08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9414" y="3596613"/>
              <a:ext cx="12600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Forums</a:t>
              </a:r>
              <a:endParaRPr lang="en-AU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Hexagon 31"/>
            <p:cNvSpPr>
              <a:spLocks/>
            </p:cNvSpPr>
            <p:nvPr/>
          </p:nvSpPr>
          <p:spPr>
            <a:xfrm rot="5400000">
              <a:off x="438897" y="4258061"/>
              <a:ext cx="1482576" cy="1260000"/>
            </a:xfrm>
            <a:prstGeom prst="hexagon">
              <a:avLst>
                <a:gd name="adj" fmla="val 28959"/>
                <a:gd name="vf" fmla="val 115470"/>
              </a:avLst>
            </a:prstGeom>
            <a:solidFill>
              <a:srgbClr val="8DC63F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9316" y="4728934"/>
              <a:ext cx="140401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Workshops</a:t>
              </a:r>
              <a:endParaRPr lang="en-AU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79414" y="5673248"/>
              <a:ext cx="1260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Focus groups</a:t>
              </a:r>
              <a:endParaRPr lang="en-AU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8801" y="2258602"/>
              <a:ext cx="1245046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Surveys </a:t>
              </a:r>
            </a:p>
            <a:p>
              <a:pPr algn="ctr"/>
              <a:r>
                <a:rPr lang="en-AU" sz="1700" b="1" dirty="0" smtClean="0">
                  <a:solidFill>
                    <a:schemeClr val="bg1"/>
                  </a:solidFill>
                </a:rPr>
                <a:t>&amp;</a:t>
              </a:r>
              <a:br>
                <a:rPr lang="en-AU" sz="1700" b="1" dirty="0" smtClean="0">
                  <a:solidFill>
                    <a:schemeClr val="bg1"/>
                  </a:solidFill>
                </a:rPr>
              </a:br>
              <a:r>
                <a:rPr lang="en-AU" sz="1700" b="1" dirty="0" smtClean="0">
                  <a:solidFill>
                    <a:schemeClr val="bg1"/>
                  </a:solidFill>
                </a:rPr>
                <a:t>Interviews</a:t>
              </a:r>
              <a:endParaRPr lang="en-AU" sz="17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19528"/>
            <a:ext cx="2439551" cy="5438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2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83503" y="2005283"/>
            <a:ext cx="6409070" cy="67264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175" algn="l">
              <a:tabLst>
                <a:tab pos="444500" algn="l"/>
                <a:tab pos="4483100" algn="l"/>
                <a:tab pos="5646738" algn="l"/>
                <a:tab pos="7713663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/>
              </a:rPr>
              <a:t> 	About AusNet Services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83503" y="3495207"/>
            <a:ext cx="6409070" cy="67264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175" algn="l">
              <a:tabLst>
                <a:tab pos="444500" algn="l"/>
                <a:tab pos="4483100" algn="l"/>
                <a:tab pos="5646738" algn="l"/>
                <a:tab pos="7713663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/>
              </a:rPr>
              <a:t>	About our proposal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783503" y="4240169"/>
            <a:ext cx="6409070" cy="67264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175" algn="l">
              <a:tabLst>
                <a:tab pos="444500" algn="l"/>
                <a:tab pos="4483100" algn="l"/>
                <a:tab pos="5646738" algn="l"/>
                <a:tab pos="7713663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/>
              </a:rPr>
              <a:t>	Delivering on our aims	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2243" y="5095144"/>
            <a:ext cx="4038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1783503" y="2750245"/>
            <a:ext cx="6409070" cy="67264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3175" algn="l">
              <a:tabLst>
                <a:tab pos="444500" algn="l"/>
                <a:tab pos="4483100" algn="l"/>
                <a:tab pos="5646738" algn="l"/>
                <a:tab pos="7713663" algn="l"/>
              </a:tabLst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  <a:cs typeface="Arial"/>
              </a:rPr>
              <a:t>	Listening to our customers and Our Vision </a:t>
            </a:r>
            <a:endParaRPr lang="en-US" sz="1600" b="1" dirty="0">
              <a:solidFill>
                <a:schemeClr val="bg1"/>
              </a:solidFill>
              <a:latin typeface="Arial" charset="0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493471"/>
            <a:ext cx="6210000" cy="891528"/>
          </a:xfrm>
        </p:spPr>
        <p:txBody>
          <a:bodyPr/>
          <a:lstStyle/>
          <a:p>
            <a:r>
              <a:rPr lang="en-AU" dirty="0" smtClean="0"/>
              <a:t>Key dates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3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7504" y="1772816"/>
            <a:ext cx="12442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accent4"/>
                </a:solidFill>
              </a:rPr>
              <a:t>Jun 2016</a:t>
            </a:r>
          </a:p>
          <a:p>
            <a:r>
              <a:rPr lang="en-AU" sz="1100" b="1" dirty="0" smtClean="0"/>
              <a:t>Customer Engagement  Insights Report published</a:t>
            </a:r>
            <a:endParaRPr lang="en-AU" sz="1100" b="1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157499123"/>
              </p:ext>
            </p:extLst>
          </p:nvPr>
        </p:nvGraphicFramePr>
        <p:xfrm>
          <a:off x="171481" y="2947542"/>
          <a:ext cx="748883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75814957"/>
              </p:ext>
            </p:extLst>
          </p:nvPr>
        </p:nvGraphicFramePr>
        <p:xfrm>
          <a:off x="7804329" y="2947542"/>
          <a:ext cx="100811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87504" y="1796972"/>
            <a:ext cx="0" cy="12600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312784" y="3046290"/>
            <a:ext cx="149441" cy="16254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/>
          </a:p>
        </p:txBody>
      </p:sp>
      <p:cxnSp>
        <p:nvCxnSpPr>
          <p:cNvPr id="21" name="Straight Connector 20"/>
          <p:cNvCxnSpPr/>
          <p:nvPr/>
        </p:nvCxnSpPr>
        <p:spPr>
          <a:xfrm>
            <a:off x="1631716" y="1796972"/>
            <a:ext cx="3959" cy="12600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1560954" y="3046290"/>
            <a:ext cx="149441" cy="16254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/>
          </a:p>
        </p:txBody>
      </p:sp>
      <p:sp>
        <p:nvSpPr>
          <p:cNvPr id="23" name="TextBox 22"/>
          <p:cNvSpPr txBox="1"/>
          <p:nvPr/>
        </p:nvSpPr>
        <p:spPr>
          <a:xfrm>
            <a:off x="1635675" y="1772816"/>
            <a:ext cx="10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accent4"/>
                </a:solidFill>
              </a:rPr>
              <a:t>Sep 2016</a:t>
            </a:r>
          </a:p>
          <a:p>
            <a:r>
              <a:rPr lang="en-AU" sz="1100" b="1" dirty="0" smtClean="0"/>
              <a:t>Further stakeholder discussions</a:t>
            </a:r>
            <a:endParaRPr lang="en-AU" sz="11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08392" y="1787816"/>
            <a:ext cx="1" cy="12600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2633672" y="3046290"/>
            <a:ext cx="149441" cy="162544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09431" y="1772816"/>
            <a:ext cx="1231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chemeClr val="accent4"/>
                </a:solidFill>
              </a:rPr>
              <a:t>16 Dec 2016</a:t>
            </a:r>
          </a:p>
          <a:p>
            <a:r>
              <a:rPr lang="en-AU" sz="1100" b="1" dirty="0" smtClean="0"/>
              <a:t>AusNet to submit AA proposal</a:t>
            </a:r>
            <a:endParaRPr lang="en-AU" sz="11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128715" y="3205978"/>
            <a:ext cx="0" cy="1260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/>
          <p:cNvSpPr/>
          <p:nvPr/>
        </p:nvSpPr>
        <p:spPr>
          <a:xfrm>
            <a:off x="3052045" y="3046290"/>
            <a:ext cx="149441" cy="16254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/>
          </a:p>
        </p:txBody>
      </p:sp>
      <p:sp>
        <p:nvSpPr>
          <p:cNvPr id="32" name="TextBox 31"/>
          <p:cNvSpPr txBox="1"/>
          <p:nvPr/>
        </p:nvSpPr>
        <p:spPr>
          <a:xfrm>
            <a:off x="2072527" y="4055586"/>
            <a:ext cx="1052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b="1" dirty="0" smtClean="0">
                <a:solidFill>
                  <a:schemeClr val="accent1"/>
                </a:solidFill>
              </a:rPr>
              <a:t>1 Feb 2017</a:t>
            </a:r>
          </a:p>
          <a:p>
            <a:pPr algn="r"/>
            <a:r>
              <a:rPr lang="en-AU" sz="1100" b="1" dirty="0" smtClean="0"/>
              <a:t>Public forum</a:t>
            </a:r>
            <a:endParaRPr lang="en-AU" sz="11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932625" y="1780555"/>
            <a:ext cx="1" cy="1260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Connector 33"/>
          <p:cNvSpPr/>
          <p:nvPr/>
        </p:nvSpPr>
        <p:spPr>
          <a:xfrm>
            <a:off x="3857905" y="3046289"/>
            <a:ext cx="149441" cy="16254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0655" y="1772816"/>
            <a:ext cx="1487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accent1"/>
                </a:solidFill>
              </a:rPr>
              <a:t>3 Mar 2017</a:t>
            </a:r>
          </a:p>
          <a:p>
            <a:r>
              <a:rPr lang="en-AU" sz="1100" b="1" dirty="0" smtClean="0"/>
              <a:t>Public submissions on AA proposal close</a:t>
            </a:r>
            <a:endParaRPr lang="en-AU" sz="11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164359" y="3198717"/>
            <a:ext cx="0" cy="1260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/>
          <p:cNvSpPr/>
          <p:nvPr/>
        </p:nvSpPr>
        <p:spPr>
          <a:xfrm>
            <a:off x="5087689" y="3039029"/>
            <a:ext cx="149441" cy="16254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/>
          </a:p>
        </p:txBody>
      </p:sp>
      <p:sp>
        <p:nvSpPr>
          <p:cNvPr id="38" name="TextBox 37"/>
          <p:cNvSpPr txBox="1"/>
          <p:nvPr/>
        </p:nvSpPr>
        <p:spPr>
          <a:xfrm>
            <a:off x="3635896" y="4055586"/>
            <a:ext cx="1526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b="1" dirty="0" smtClean="0">
                <a:solidFill>
                  <a:schemeClr val="accent1"/>
                </a:solidFill>
              </a:rPr>
              <a:t>29 Jun 2017</a:t>
            </a:r>
          </a:p>
          <a:p>
            <a:pPr algn="r"/>
            <a:r>
              <a:rPr lang="en-AU" sz="1100" b="1" dirty="0" smtClean="0"/>
              <a:t>AER Draft Decision</a:t>
            </a:r>
            <a:endParaRPr lang="en-AU" sz="11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502785" y="1780556"/>
            <a:ext cx="1" cy="1260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428065" y="3046290"/>
            <a:ext cx="149441" cy="16254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2785" y="1772816"/>
            <a:ext cx="129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accent1"/>
                </a:solidFill>
              </a:rPr>
              <a:t>14 Aug 2017</a:t>
            </a:r>
          </a:p>
          <a:p>
            <a:r>
              <a:rPr lang="en-AU" sz="1100" b="1" dirty="0" smtClean="0"/>
              <a:t>AusNet to submit Revised Proposal</a:t>
            </a:r>
            <a:endParaRPr lang="en-AU" sz="1100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938140" y="3205978"/>
            <a:ext cx="0" cy="1260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Connector 42"/>
          <p:cNvSpPr/>
          <p:nvPr/>
        </p:nvSpPr>
        <p:spPr>
          <a:xfrm>
            <a:off x="5861470" y="3046290"/>
            <a:ext cx="149441" cy="16254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/>
          </a:p>
        </p:txBody>
      </p:sp>
      <p:sp>
        <p:nvSpPr>
          <p:cNvPr id="44" name="TextBox 43"/>
          <p:cNvSpPr txBox="1"/>
          <p:nvPr/>
        </p:nvSpPr>
        <p:spPr>
          <a:xfrm>
            <a:off x="5938140" y="3717032"/>
            <a:ext cx="2162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accent1"/>
                </a:solidFill>
              </a:rPr>
              <a:t>12 Sep 2017</a:t>
            </a:r>
          </a:p>
          <a:p>
            <a:r>
              <a:rPr lang="en-AU" sz="1100" b="1" dirty="0" smtClean="0"/>
              <a:t>Public submissions on Draft Decision and Revised AA Proposal due</a:t>
            </a:r>
            <a:endParaRPr lang="en-AU" sz="11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868225" y="1772816"/>
            <a:ext cx="1" cy="1260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/>
          <p:cNvSpPr/>
          <p:nvPr/>
        </p:nvSpPr>
        <p:spPr>
          <a:xfrm>
            <a:off x="6793505" y="3038550"/>
            <a:ext cx="149441" cy="16254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68225" y="1772816"/>
            <a:ext cx="1018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accent1"/>
                </a:solidFill>
              </a:rPr>
              <a:t>30 Nov 2017</a:t>
            </a:r>
          </a:p>
          <a:p>
            <a:r>
              <a:rPr lang="en-AU" sz="1100" b="1" dirty="0" smtClean="0"/>
              <a:t>AER Final Decision expected</a:t>
            </a:r>
            <a:endParaRPr lang="en-AU" sz="11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7961693" y="1772816"/>
            <a:ext cx="1" cy="1260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7886973" y="3038550"/>
            <a:ext cx="149441" cy="16254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b="1">
              <a:solidFill>
                <a:srgbClr val="00B0F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61692" y="1772816"/>
            <a:ext cx="1074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accent1"/>
                </a:solidFill>
              </a:rPr>
              <a:t>1 Jan 2018</a:t>
            </a:r>
          </a:p>
          <a:p>
            <a:r>
              <a:rPr lang="en-AU" sz="1100" b="1" dirty="0" smtClean="0"/>
              <a:t>New AA period begins</a:t>
            </a:r>
            <a:endParaRPr lang="en-AU" sz="11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1914021" y="4024159"/>
            <a:ext cx="1308083" cy="49373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b="1"/>
          </a:p>
        </p:txBody>
      </p:sp>
    </p:spTree>
    <p:extLst>
      <p:ext uri="{BB962C8B-B14F-4D97-AF65-F5344CB8AC3E}">
        <p14:creationId xmlns:p14="http://schemas.microsoft.com/office/powerpoint/2010/main" val="505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06" y="-2434"/>
            <a:ext cx="5617663" cy="6860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4</a:t>
            </a:fld>
            <a:endParaRPr lang="en-AU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7615" y="1676232"/>
            <a:ext cx="9243528" cy="672648"/>
          </a:xfrm>
          <a:prstGeom prst="rect">
            <a:avLst/>
          </a:prstGeom>
          <a:solidFill>
            <a:schemeClr val="accent4">
              <a:alpha val="90000"/>
            </a:schemeClr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179388" algn="l">
              <a:tabLst>
                <a:tab pos="5646738" algn="l"/>
                <a:tab pos="7713663" algn="l"/>
              </a:tabLst>
            </a:pPr>
            <a:r>
              <a:rPr lang="en-A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About AusNet </a:t>
            </a:r>
            <a:r>
              <a:rPr lang="en-A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en-AU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026" y="1484784"/>
            <a:ext cx="806444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0000" y="397847"/>
            <a:ext cx="6210000" cy="89152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What we do 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9160" y="6381328"/>
            <a:ext cx="497920" cy="252000"/>
          </a:xfrm>
        </p:spPr>
        <p:txBody>
          <a:bodyPr/>
          <a:lstStyle/>
          <a:p>
            <a:fld id="{ACE6142E-A738-4726-86F4-70602AEA07B7}" type="slidenum">
              <a:rPr lang="en-AU" smtClean="0"/>
              <a:t>5</a:t>
            </a:fld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4788024" y="4365104"/>
            <a:ext cx="3491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AusNet Services’ gas network extends from the Hume Highway towards the South Australian border, and north of Bendigo and Horsham.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0" y="3717032"/>
            <a:ext cx="3905956" cy="29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01" y="0"/>
            <a:ext cx="5637235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6</a:t>
            </a:fld>
            <a:endParaRPr lang="en-AU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7615" y="1676232"/>
            <a:ext cx="9243528" cy="672648"/>
          </a:xfrm>
          <a:prstGeom prst="rect">
            <a:avLst/>
          </a:prstGeom>
          <a:solidFill>
            <a:schemeClr val="accent4">
              <a:alpha val="90000"/>
            </a:schemeClr>
          </a:solidFill>
          <a:ln w="28575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179388" algn="l">
              <a:tabLst>
                <a:tab pos="5646738" algn="l"/>
                <a:tab pos="7713663" algn="l"/>
              </a:tabLst>
            </a:pPr>
            <a:r>
              <a:rPr lang="en-AU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Listening to our customers and Our Vision </a:t>
            </a:r>
            <a:endParaRPr lang="en-AU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Customer and Stakeholder </a:t>
            </a:r>
            <a:r>
              <a:rPr lang="en-AU" dirty="0"/>
              <a:t>E</a:t>
            </a:r>
            <a:r>
              <a:rPr lang="en-AU" dirty="0" smtClean="0"/>
              <a:t>ngagement program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t>7</a:t>
            </a:fld>
            <a:endParaRPr lang="en-A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/>
          <a:stretch/>
        </p:blipFill>
        <p:spPr bwMode="auto">
          <a:xfrm>
            <a:off x="107504" y="1556792"/>
            <a:ext cx="8136904" cy="507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142E-A738-4726-86F4-70602AEA07B7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0550"/>
            <a:ext cx="8424936" cy="365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0000" y="413236"/>
            <a:ext cx="6210000" cy="8915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Key research findings 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4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we are incorporating customer feedback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/>
              <a:t>Dial before you dig service and a free asset location service which seeks to prevent accidental third party damage of gas assets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/>
              <a:t>Frequent 1-on-1 meetings with large stakeholders to discuss issues of concern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/>
              <a:t>Tariff education through customer-friendly publications available online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 smtClean="0"/>
              <a:t>Introduction </a:t>
            </a:r>
            <a:r>
              <a:rPr lang="en-AU" sz="1600" b="0" dirty="0"/>
              <a:t>of the network innovation scheme to ensure that the future energy needs of customers are met </a:t>
            </a:r>
            <a:endParaRPr lang="en-AU" sz="1600" b="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/>
              <a:t>New website that will be more customer friendly and informative </a:t>
            </a:r>
            <a:endParaRPr lang="en-AU" sz="1600" b="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/>
              <a:t>SMS outage notification to alert gas customers about any works that may affect them </a:t>
            </a:r>
            <a:endParaRPr lang="en-AU" sz="1600" b="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/>
              <a:t>Main replacement program </a:t>
            </a:r>
            <a:r>
              <a:rPr lang="en-AU" sz="1600" b="0" dirty="0" smtClean="0"/>
              <a:t>to </a:t>
            </a:r>
            <a:r>
              <a:rPr lang="en-AU" sz="1600" b="0" dirty="0"/>
              <a:t>proactively remove deteriorated mains and pipelines </a:t>
            </a:r>
            <a:endParaRPr lang="en-AU" sz="1600" b="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 smtClean="0"/>
              <a:t>Meter </a:t>
            </a:r>
            <a:r>
              <a:rPr lang="en-AU" sz="1600" b="0" dirty="0"/>
              <a:t>replacement program to replace end of life metering assets at customer premises </a:t>
            </a:r>
            <a:endParaRPr lang="en-AU" sz="1600" b="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600" b="0" dirty="0" smtClean="0"/>
              <a:t>Winter </a:t>
            </a:r>
            <a:r>
              <a:rPr lang="en-AU" sz="1600" b="0" dirty="0"/>
              <a:t>testing program designed to monitor pipeline pressure and identify areas that need augmentation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sz="16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sz="16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sz="16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sz="1600" b="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sz="1600" b="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sz="1600" b="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AU" sz="1600" b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412776"/>
            <a:ext cx="6444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/>
        </p:nvSpPr>
        <p:spPr>
          <a:xfrm>
            <a:off x="8346119" y="6453336"/>
            <a:ext cx="49792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E6142E-A738-4726-86F4-70602AEA07B7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7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sNet_PPT Template">
  <a:themeElements>
    <a:clrScheme name="SPAusnet">
      <a:dk1>
        <a:sysClr val="windowText" lastClr="000000"/>
      </a:dk1>
      <a:lt1>
        <a:sysClr val="window" lastClr="FFFFFF"/>
      </a:lt1>
      <a:dk2>
        <a:srgbClr val="031F73"/>
      </a:dk2>
      <a:lt2>
        <a:srgbClr val="BCBEC0"/>
      </a:lt2>
      <a:accent1>
        <a:srgbClr val="363594"/>
      </a:accent1>
      <a:accent2>
        <a:srgbClr val="0864B0"/>
      </a:accent2>
      <a:accent3>
        <a:srgbClr val="188CCC"/>
      </a:accent3>
      <a:accent4>
        <a:srgbClr val="3EB08E"/>
      </a:accent4>
      <a:accent5>
        <a:srgbClr val="8DC63F"/>
      </a:accent5>
      <a:accent6>
        <a:srgbClr val="CDDC29"/>
      </a:accent6>
      <a:hlink>
        <a:srgbClr val="031F73"/>
      </a:hlink>
      <a:folHlink>
        <a:srgbClr val="646464"/>
      </a:folHlink>
    </a:clrScheme>
    <a:fontScheme name="C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On-screen Show (4:3)</PresentationFormat>
  <Paragraphs>158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AusNet_PPT Template</vt:lpstr>
      <vt:lpstr>PowerPoint Presentation</vt:lpstr>
      <vt:lpstr>Overview</vt:lpstr>
      <vt:lpstr>Key dates </vt:lpstr>
      <vt:lpstr>PowerPoint Presentation</vt:lpstr>
      <vt:lpstr>PowerPoint Presentation</vt:lpstr>
      <vt:lpstr>PowerPoint Presentation</vt:lpstr>
      <vt:lpstr>Customer and Stakeholder Engagement program </vt:lpstr>
      <vt:lpstr>PowerPoint Presentation</vt:lpstr>
      <vt:lpstr>How we are incorporating customer feedback</vt:lpstr>
      <vt:lpstr>PowerPoint Presentation</vt:lpstr>
      <vt:lpstr>Delivering efficient services and lower prices</vt:lpstr>
      <vt:lpstr>Impact of proposed prices</vt:lpstr>
      <vt:lpstr>Proposed Capital Expenditure</vt:lpstr>
      <vt:lpstr>Responding to incentives </vt:lpstr>
      <vt:lpstr>We are proposing a more holistic incentives framework for gas networks </vt:lpstr>
      <vt:lpstr>Proposed Operating and Maintenance (O&amp;M) Expenditure</vt:lpstr>
      <vt:lpstr>Rate of return </vt:lpstr>
      <vt:lpstr>Key Takeaways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2014-08-02T04:58:07Z</dcterms:created>
  <dcterms:modified xsi:type="dcterms:W3CDTF">2017-02-07T23:01:28Z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