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78" r:id="rId2"/>
    <p:sldId id="370" r:id="rId3"/>
    <p:sldId id="371" r:id="rId4"/>
    <p:sldId id="375" r:id="rId5"/>
    <p:sldId id="376" r:id="rId6"/>
    <p:sldId id="377" r:id="rId7"/>
    <p:sldId id="374"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734" autoAdjust="0"/>
    <p:restoredTop sz="96473" autoAdjust="0"/>
  </p:normalViewPr>
  <p:slideViewPr>
    <p:cSldViewPr>
      <p:cViewPr>
        <p:scale>
          <a:sx n="70" d="100"/>
          <a:sy n="70" d="100"/>
        </p:scale>
        <p:origin x="-2814" y="-10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126084D-0CA3-4DC9-8B05-D6C8D8CC5673}" type="datetimeFigureOut">
              <a:rPr lang="en-AU" smtClean="0"/>
              <a:pPr/>
              <a:t>29/11/2018</a:t>
            </a:fld>
            <a:endParaRPr lang="en-AU"/>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1005CDA-434D-4D0B-8AFA-C0343E96C26E}" type="slidenum">
              <a:rPr lang="en-AU" smtClean="0"/>
              <a:pPr/>
              <a:t>‹#›</a:t>
            </a:fld>
            <a:endParaRPr lang="en-AU"/>
          </a:p>
        </p:txBody>
      </p:sp>
    </p:spTree>
    <p:extLst>
      <p:ext uri="{BB962C8B-B14F-4D97-AF65-F5344CB8AC3E}">
        <p14:creationId xmlns:p14="http://schemas.microsoft.com/office/powerpoint/2010/main" val="3369032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9DAFB7C-E373-4103-A7ED-955FEF444D6C}" type="datetimeFigureOut">
              <a:rPr lang="en-AU" smtClean="0"/>
              <a:pPr/>
              <a:t>29/11/2018</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C7E84B-A50F-4D1A-9468-197CFA4D7A5A}" type="slidenum">
              <a:rPr lang="en-AU" smtClean="0"/>
              <a:pPr/>
              <a:t>‹#›</a:t>
            </a:fld>
            <a:endParaRPr lang="en-AU"/>
          </a:p>
        </p:txBody>
      </p:sp>
    </p:spTree>
    <p:extLst>
      <p:ext uri="{BB962C8B-B14F-4D97-AF65-F5344CB8AC3E}">
        <p14:creationId xmlns:p14="http://schemas.microsoft.com/office/powerpoint/2010/main" val="3882447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EC7E84B-A50F-4D1A-9468-197CFA4D7A5A}" type="slidenum">
              <a:rPr lang="en-AU" smtClean="0"/>
              <a:pPr/>
              <a:t>1</a:t>
            </a:fld>
            <a:endParaRPr lang="en-AU"/>
          </a:p>
        </p:txBody>
      </p:sp>
    </p:spTree>
    <p:extLst>
      <p:ext uri="{BB962C8B-B14F-4D97-AF65-F5344CB8AC3E}">
        <p14:creationId xmlns:p14="http://schemas.microsoft.com/office/powerpoint/2010/main" val="194987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2</a:t>
            </a:fld>
            <a:endParaRPr lang="en-AU"/>
          </a:p>
        </p:txBody>
      </p:sp>
    </p:spTree>
    <p:extLst>
      <p:ext uri="{BB962C8B-B14F-4D97-AF65-F5344CB8AC3E}">
        <p14:creationId xmlns:p14="http://schemas.microsoft.com/office/powerpoint/2010/main" val="3931315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3</a:t>
            </a:fld>
            <a:endParaRPr lang="en-AU"/>
          </a:p>
        </p:txBody>
      </p:sp>
    </p:spTree>
    <p:extLst>
      <p:ext uri="{BB962C8B-B14F-4D97-AF65-F5344CB8AC3E}">
        <p14:creationId xmlns:p14="http://schemas.microsoft.com/office/powerpoint/2010/main" val="3931315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4</a:t>
            </a:fld>
            <a:endParaRPr lang="en-AU"/>
          </a:p>
        </p:txBody>
      </p:sp>
    </p:spTree>
    <p:extLst>
      <p:ext uri="{BB962C8B-B14F-4D97-AF65-F5344CB8AC3E}">
        <p14:creationId xmlns:p14="http://schemas.microsoft.com/office/powerpoint/2010/main" val="3931315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5</a:t>
            </a:fld>
            <a:endParaRPr lang="en-AU"/>
          </a:p>
        </p:txBody>
      </p:sp>
    </p:spTree>
    <p:extLst>
      <p:ext uri="{BB962C8B-B14F-4D97-AF65-F5344CB8AC3E}">
        <p14:creationId xmlns:p14="http://schemas.microsoft.com/office/powerpoint/2010/main" val="3931315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6</a:t>
            </a:fld>
            <a:endParaRPr lang="en-AU"/>
          </a:p>
        </p:txBody>
      </p:sp>
    </p:spTree>
    <p:extLst>
      <p:ext uri="{BB962C8B-B14F-4D97-AF65-F5344CB8AC3E}">
        <p14:creationId xmlns:p14="http://schemas.microsoft.com/office/powerpoint/2010/main" val="3931315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sz="1200" baseline="0" dirty="0" smtClean="0"/>
          </a:p>
        </p:txBody>
      </p:sp>
      <p:sp>
        <p:nvSpPr>
          <p:cNvPr id="4" name="Slide Number Placeholder 3"/>
          <p:cNvSpPr>
            <a:spLocks noGrp="1"/>
          </p:cNvSpPr>
          <p:nvPr>
            <p:ph type="sldNum" sz="quarter" idx="10"/>
          </p:nvPr>
        </p:nvSpPr>
        <p:spPr/>
        <p:txBody>
          <a:bodyPr/>
          <a:lstStyle/>
          <a:p>
            <a:fld id="{6EC7E84B-A50F-4D1A-9468-197CFA4D7A5A}" type="slidenum">
              <a:rPr lang="en-AU" smtClean="0"/>
              <a:pPr/>
              <a:t>7</a:t>
            </a:fld>
            <a:endParaRPr lang="en-AU"/>
          </a:p>
        </p:txBody>
      </p:sp>
    </p:spTree>
    <p:extLst>
      <p:ext uri="{BB962C8B-B14F-4D97-AF65-F5344CB8AC3E}">
        <p14:creationId xmlns:p14="http://schemas.microsoft.com/office/powerpoint/2010/main" val="3931315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without missionZer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620000"/>
            <a:ext cx="5580000" cy="1170156"/>
          </a:xfrm>
        </p:spPr>
        <p:txBody>
          <a:bodyPr/>
          <a:lstStyle>
            <a:lvl1pPr>
              <a:defRPr>
                <a:solidFill>
                  <a:schemeClr val="accent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60000" y="2880000"/>
            <a:ext cx="6390000" cy="450060"/>
          </a:xfrm>
        </p:spPr>
        <p:txBody>
          <a:bodyPr/>
          <a:lstStyle>
            <a:lvl1pPr marL="0" indent="0" algn="l">
              <a:buNone/>
              <a:defRPr b="1">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4" name="Date Placeholder 3"/>
          <p:cNvSpPr>
            <a:spLocks noGrp="1"/>
          </p:cNvSpPr>
          <p:nvPr>
            <p:ph type="dt" sz="half" idx="10"/>
          </p:nvPr>
        </p:nvSpPr>
        <p:spPr>
          <a:xfrm>
            <a:off x="359532" y="4050000"/>
            <a:ext cx="2160000" cy="270000"/>
          </a:xfrm>
        </p:spPr>
        <p:txBody>
          <a:bodyPr/>
          <a:lstStyle>
            <a:lvl1pPr>
              <a:defRPr b="1">
                <a:solidFill>
                  <a:schemeClr val="tx1">
                    <a:lumMod val="75000"/>
                    <a:lumOff val="25000"/>
                  </a:schemeClr>
                </a:solidFill>
              </a:defRPr>
            </a:lvl1pPr>
          </a:lstStyle>
          <a:p>
            <a:fld id="{BD8A9D85-E584-456F-AD3A-EFFD2A0CE1D2}" type="datetime4">
              <a:rPr lang="en-AU" smtClean="0"/>
              <a:pPr/>
              <a:t>29 November 2018</a:t>
            </a:fld>
            <a:endParaRPr lang="en-AU" dirty="0"/>
          </a:p>
        </p:txBody>
      </p:sp>
      <p:sp>
        <p:nvSpPr>
          <p:cNvPr id="5" name="Footer Placeholder 4"/>
          <p:cNvSpPr>
            <a:spLocks noGrp="1"/>
          </p:cNvSpPr>
          <p:nvPr>
            <p:ph type="ftr" sz="quarter" idx="11"/>
          </p:nvPr>
        </p:nvSpPr>
        <p:spPr>
          <a:xfrm>
            <a:off x="360000" y="3780000"/>
            <a:ext cx="6300000" cy="270000"/>
          </a:xfrm>
        </p:spPr>
        <p:txBody>
          <a:bodyPr/>
          <a:lstStyle>
            <a:lvl1pPr algn="l">
              <a:defRPr b="1">
                <a:solidFill>
                  <a:schemeClr val="tx1">
                    <a:lumMod val="75000"/>
                    <a:lumOff val="25000"/>
                  </a:schemeClr>
                </a:solidFill>
              </a:defRPr>
            </a:lvl1pPr>
          </a:lstStyle>
          <a:p>
            <a:r>
              <a:rPr lang="en-AU" dirty="0" smtClean="0"/>
              <a:t>Author, Department</a:t>
            </a:r>
            <a:endParaRPr lang="en-AU" dirty="0"/>
          </a:p>
        </p:txBody>
      </p:sp>
    </p:spTree>
    <p:extLst>
      <p:ext uri="{BB962C8B-B14F-4D97-AF65-F5344CB8AC3E}">
        <p14:creationId xmlns:p14="http://schemas.microsoft.com/office/powerpoint/2010/main" val="9904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with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C68CA-4C39-477E-823A-781E8690A162}" type="datetime4">
              <a:rPr lang="en-AU" smtClean="0"/>
              <a:pPr/>
              <a:t>29 November 2018</a:t>
            </a:fld>
            <a:endParaRPr lang="en-AU"/>
          </a:p>
        </p:txBody>
      </p:sp>
      <p:sp>
        <p:nvSpPr>
          <p:cNvPr id="3" name="Footer Placeholder 2"/>
          <p:cNvSpPr>
            <a:spLocks noGrp="1"/>
          </p:cNvSpPr>
          <p:nvPr>
            <p:ph type="ftr" sz="quarter" idx="11"/>
          </p:nvPr>
        </p:nvSpPr>
        <p:spPr/>
        <p:txBody>
          <a:bodyPr/>
          <a:lstStyle/>
          <a:p>
            <a:r>
              <a:rPr lang="en-AU" smtClean="0"/>
              <a:t>Author, Department</a:t>
            </a:r>
            <a:endParaRPr lang="en-AU"/>
          </a:p>
        </p:txBody>
      </p:sp>
      <p:sp>
        <p:nvSpPr>
          <p:cNvPr id="4" name="Slide Number Placeholder 3"/>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2620883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without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1550D7D-A20B-4675-AE97-0AEC84443EFA}" type="datetime4">
              <a:rPr lang="en-AU" smtClean="0"/>
              <a:pPr/>
              <a:t>29 November 2018</a:t>
            </a:fld>
            <a:endParaRPr lang="en-AU" dirty="0"/>
          </a:p>
        </p:txBody>
      </p:sp>
      <p:sp>
        <p:nvSpPr>
          <p:cNvPr id="4" name="Footer Placeholder 3"/>
          <p:cNvSpPr>
            <a:spLocks noGrp="1"/>
          </p:cNvSpPr>
          <p:nvPr>
            <p:ph type="ftr" sz="quarter" idx="11"/>
          </p:nvPr>
        </p:nvSpPr>
        <p:spPr/>
        <p:txBody>
          <a:bodyPr/>
          <a:lstStyle/>
          <a:p>
            <a:r>
              <a:rPr lang="en-AU" smtClean="0"/>
              <a:t>Author, Department</a:t>
            </a:r>
            <a:endParaRPr lang="en-AU" dirty="0"/>
          </a:p>
        </p:txBody>
      </p:sp>
      <p:sp>
        <p:nvSpPr>
          <p:cNvPr id="5" name="Slide Number Placeholder 4"/>
          <p:cNvSpPr>
            <a:spLocks noGrp="1"/>
          </p:cNvSpPr>
          <p:nvPr>
            <p:ph type="sldNum" sz="quarter" idx="12"/>
          </p:nvPr>
        </p:nvSpPr>
        <p:spPr/>
        <p:txBody>
          <a:bodyPr/>
          <a:lstStyle/>
          <a:p>
            <a:fld id="{ACE6142E-A738-4726-86F4-70602AEA07B7}" type="slidenum">
              <a:rPr lang="en-AU" smtClean="0"/>
              <a:pPr/>
              <a:t>‹#›</a:t>
            </a:fld>
            <a:endParaRPr lang="en-AU" dirty="0"/>
          </a:p>
        </p:txBody>
      </p:sp>
      <p:sp>
        <p:nvSpPr>
          <p:cNvPr id="6" name="Rectangle 5"/>
          <p:cNvSpPr/>
          <p:nvPr userDrawn="1"/>
        </p:nvSpPr>
        <p:spPr>
          <a:xfrm>
            <a:off x="7164288" y="332656"/>
            <a:ext cx="158417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417263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ght mixe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540000" y="1619999"/>
            <a:ext cx="8064000" cy="4500000"/>
          </a:xfrm>
        </p:spPr>
        <p:txBody>
          <a:bodyPr/>
          <a:lstStyle>
            <a:lvl1pPr marL="0" indent="0">
              <a:buNone/>
              <a:defRPr>
                <a:solidFill>
                  <a:schemeClr val="tx1"/>
                </a:solidFill>
              </a:defRPr>
            </a:lvl1pPr>
            <a:lvl2pPr marL="180975" indent="-180975">
              <a:spcAft>
                <a:spcPts val="400"/>
              </a:spcAft>
              <a:buFont typeface="Arial" pitchFamily="34" charset="0"/>
              <a:buChar char="›"/>
              <a:defRPr sz="1600"/>
            </a:lvl2pPr>
            <a:lvl3pPr marL="361950" indent="-180975">
              <a:spcAft>
                <a:spcPts val="400"/>
              </a:spcAft>
              <a:defRPr sz="1600"/>
            </a:lvl3pPr>
            <a:lvl4pPr marL="542925" indent="-180975">
              <a:spcAft>
                <a:spcPts val="400"/>
              </a:spcAft>
              <a:defRPr sz="1600"/>
            </a:lvl4pPr>
            <a:lvl5pPr marL="714375" indent="-171450">
              <a:spcAft>
                <a:spcPts val="4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5EF642F0-3005-46F9-8797-B9A215AA2EAD}" type="datetime4">
              <a:rPr lang="en-AU" smtClean="0"/>
              <a:pPr/>
              <a:t>29 November 2018</a:t>
            </a:fld>
            <a:endParaRPr lang="en-AU"/>
          </a:p>
        </p:txBody>
      </p:sp>
      <p:sp>
        <p:nvSpPr>
          <p:cNvPr id="5" name="Footer Placeholder 4"/>
          <p:cNvSpPr>
            <a:spLocks noGrp="1"/>
          </p:cNvSpPr>
          <p:nvPr>
            <p:ph type="ftr" sz="quarter" idx="11"/>
          </p:nvPr>
        </p:nvSpPr>
        <p:spPr/>
        <p:txBody>
          <a:bodyPr/>
          <a:lstStyle/>
          <a:p>
            <a:r>
              <a:rPr lang="en-AU" smtClean="0"/>
              <a:t>Author, Department</a:t>
            </a:r>
            <a:endParaRPr lang="en-AU"/>
          </a:p>
        </p:txBody>
      </p:sp>
      <p:sp>
        <p:nvSpPr>
          <p:cNvPr id="6" name="Slide Number Placeholder 5"/>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472172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Ultra tigh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540000" y="1619999"/>
            <a:ext cx="8064000" cy="4500000"/>
          </a:xfrm>
        </p:spPr>
        <p:txBody>
          <a:bodyPr/>
          <a:lstStyle>
            <a:lvl1pPr marL="0" indent="0">
              <a:buNone/>
              <a:defRPr sz="1200" b="1">
                <a:solidFill>
                  <a:schemeClr val="tx1"/>
                </a:solidFill>
              </a:defRPr>
            </a:lvl1pPr>
            <a:lvl2pPr marL="180975" indent="-180975">
              <a:spcAft>
                <a:spcPts val="400"/>
              </a:spcAft>
              <a:buFont typeface="Arial" pitchFamily="34" charset="0"/>
              <a:buChar char="›"/>
              <a:defRPr sz="1100"/>
            </a:lvl2pPr>
            <a:lvl3pPr marL="361950" indent="-180975">
              <a:spcAft>
                <a:spcPts val="400"/>
              </a:spcAft>
              <a:defRPr sz="1100"/>
            </a:lvl3pPr>
            <a:lvl4pPr marL="542925" indent="-180975">
              <a:spcAft>
                <a:spcPts val="400"/>
              </a:spcAft>
              <a:defRPr sz="1100"/>
            </a:lvl4pPr>
            <a:lvl5pPr marL="714375" indent="-171450">
              <a:spcAft>
                <a:spcPts val="400"/>
              </a:spcAft>
              <a:defRPr sz="1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B2A15AF5-0F23-4371-9C10-DD7AFE28ECB0}" type="datetime4">
              <a:rPr lang="en-AU" smtClean="0"/>
              <a:pPr/>
              <a:t>29 November 2018</a:t>
            </a:fld>
            <a:endParaRPr lang="en-AU"/>
          </a:p>
        </p:txBody>
      </p:sp>
      <p:sp>
        <p:nvSpPr>
          <p:cNvPr id="5" name="Footer Placeholder 4"/>
          <p:cNvSpPr>
            <a:spLocks noGrp="1"/>
          </p:cNvSpPr>
          <p:nvPr>
            <p:ph type="ftr" sz="quarter" idx="11"/>
          </p:nvPr>
        </p:nvSpPr>
        <p:spPr/>
        <p:txBody>
          <a:bodyPr/>
          <a:lstStyle/>
          <a:p>
            <a:r>
              <a:rPr lang="en-AU" smtClean="0"/>
              <a:t>Author, Department</a:t>
            </a:r>
            <a:endParaRPr lang="en-AU"/>
          </a:p>
        </p:txBody>
      </p:sp>
      <p:sp>
        <p:nvSpPr>
          <p:cNvPr id="6" name="Slide Number Placeholder 5"/>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382392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with missionZer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620000"/>
            <a:ext cx="5580000" cy="1170156"/>
          </a:xfrm>
        </p:spPr>
        <p:txBody>
          <a:bodyPr/>
          <a:lstStyle>
            <a:lvl1pPr>
              <a:defRPr>
                <a:solidFill>
                  <a:schemeClr val="accent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360000" y="2880000"/>
            <a:ext cx="6390000" cy="450060"/>
          </a:xfrm>
        </p:spPr>
        <p:txBody>
          <a:bodyPr/>
          <a:lstStyle>
            <a:lvl1pPr marL="0" indent="0" algn="l">
              <a:buNone/>
              <a:defRPr b="1">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sp>
        <p:nvSpPr>
          <p:cNvPr id="4" name="Date Placeholder 3"/>
          <p:cNvSpPr>
            <a:spLocks noGrp="1"/>
          </p:cNvSpPr>
          <p:nvPr>
            <p:ph type="dt" sz="half" idx="10"/>
          </p:nvPr>
        </p:nvSpPr>
        <p:spPr>
          <a:xfrm>
            <a:off x="359532" y="4050000"/>
            <a:ext cx="2160000" cy="270000"/>
          </a:xfrm>
        </p:spPr>
        <p:txBody>
          <a:bodyPr/>
          <a:lstStyle>
            <a:lvl1pPr>
              <a:defRPr b="1">
                <a:solidFill>
                  <a:schemeClr val="tx1">
                    <a:lumMod val="75000"/>
                    <a:lumOff val="25000"/>
                  </a:schemeClr>
                </a:solidFill>
              </a:defRPr>
            </a:lvl1pPr>
          </a:lstStyle>
          <a:p>
            <a:fld id="{BD8A9D85-E584-456F-AD3A-EFFD2A0CE1D2}" type="datetime4">
              <a:rPr lang="en-AU" smtClean="0"/>
              <a:pPr/>
              <a:t>29 November 2018</a:t>
            </a:fld>
            <a:endParaRPr lang="en-AU" dirty="0"/>
          </a:p>
        </p:txBody>
      </p:sp>
      <p:sp>
        <p:nvSpPr>
          <p:cNvPr id="5" name="Footer Placeholder 4"/>
          <p:cNvSpPr>
            <a:spLocks noGrp="1"/>
          </p:cNvSpPr>
          <p:nvPr>
            <p:ph type="ftr" sz="quarter" idx="11"/>
          </p:nvPr>
        </p:nvSpPr>
        <p:spPr>
          <a:xfrm>
            <a:off x="360000" y="3780000"/>
            <a:ext cx="6300000" cy="270000"/>
          </a:xfrm>
        </p:spPr>
        <p:txBody>
          <a:bodyPr/>
          <a:lstStyle>
            <a:lvl1pPr algn="l">
              <a:defRPr b="1">
                <a:solidFill>
                  <a:schemeClr val="tx1">
                    <a:lumMod val="75000"/>
                    <a:lumOff val="25000"/>
                  </a:schemeClr>
                </a:solidFill>
              </a:defRPr>
            </a:lvl1pPr>
          </a:lstStyle>
          <a:p>
            <a:r>
              <a:rPr lang="en-AU" dirty="0" smtClean="0"/>
              <a:t>Author, Department</a:t>
            </a:r>
            <a:endParaRPr lang="en-AU"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32240" y="3933056"/>
            <a:ext cx="1584176" cy="245468"/>
          </a:xfrm>
          <a:prstGeom prst="rect">
            <a:avLst/>
          </a:prstGeom>
        </p:spPr>
      </p:pic>
    </p:spTree>
    <p:extLst>
      <p:ext uri="{BB962C8B-B14F-4D97-AF65-F5344CB8AC3E}">
        <p14:creationId xmlns:p14="http://schemas.microsoft.com/office/powerpoint/2010/main" val="3197610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540000" y="1619999"/>
            <a:ext cx="8064000" cy="4500000"/>
          </a:xfrm>
        </p:spPr>
        <p:txBody>
          <a:bodyPr/>
          <a:lstStyle>
            <a:lvl1pPr marL="180975" indent="-180975">
              <a:buFont typeface="Wingdings 3" pitchFamily="18" charset="2"/>
              <a:buChar char=""/>
              <a:defRPr>
                <a:solidFill>
                  <a:schemeClr val="tx1"/>
                </a:solidFill>
              </a:defRPr>
            </a:lvl1pPr>
            <a:lvl2pPr marL="361950" indent="-180975">
              <a:buFont typeface="Arial" pitchFamily="34" charset="0"/>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A82F84CF-A978-4096-8575-FB65A3F10408}" type="datetime4">
              <a:rPr lang="en-AU" smtClean="0"/>
              <a:pPr/>
              <a:t>29 November 2018</a:t>
            </a:fld>
            <a:endParaRPr lang="en-AU"/>
          </a:p>
        </p:txBody>
      </p:sp>
      <p:sp>
        <p:nvSpPr>
          <p:cNvPr id="5" name="Footer Placeholder 4"/>
          <p:cNvSpPr>
            <a:spLocks noGrp="1"/>
          </p:cNvSpPr>
          <p:nvPr>
            <p:ph type="ftr" sz="quarter" idx="11"/>
          </p:nvPr>
        </p:nvSpPr>
        <p:spPr/>
        <p:txBody>
          <a:bodyPr/>
          <a:lstStyle/>
          <a:p>
            <a:r>
              <a:rPr lang="en-AU" smtClean="0"/>
              <a:t>Author, Department</a:t>
            </a:r>
            <a:endParaRPr lang="en-AU"/>
          </a:p>
        </p:txBody>
      </p:sp>
      <p:sp>
        <p:nvSpPr>
          <p:cNvPr id="6" name="Slide Number Placeholder 5"/>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85677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Row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a:xfrm>
            <a:off x="540000" y="1619998"/>
            <a:ext cx="8064000" cy="2196000"/>
          </a:xfrm>
        </p:spPr>
        <p:txBody>
          <a:bodyPr/>
          <a:lstStyle>
            <a:lvl1pPr marL="180975" indent="-180975">
              <a:buFont typeface="Wingdings 3" pitchFamily="18" charset="2"/>
              <a:buChar char=""/>
              <a:defRPr>
                <a:solidFill>
                  <a:schemeClr val="tx1"/>
                </a:solidFill>
              </a:defRPr>
            </a:lvl1pPr>
            <a:lvl2pPr marL="361950" indent="-180975">
              <a:buFont typeface="Arial" pitchFamily="34" charset="0"/>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p>
            <a:fld id="{7C2BE2B8-7842-4991-99CE-72D4920D2747}" type="datetime4">
              <a:rPr lang="en-AU" smtClean="0"/>
              <a:pPr/>
              <a:t>29 November 2018</a:t>
            </a:fld>
            <a:endParaRPr lang="en-AU"/>
          </a:p>
        </p:txBody>
      </p:sp>
      <p:sp>
        <p:nvSpPr>
          <p:cNvPr id="5" name="Footer Placeholder 4"/>
          <p:cNvSpPr>
            <a:spLocks noGrp="1"/>
          </p:cNvSpPr>
          <p:nvPr>
            <p:ph type="ftr" sz="quarter" idx="11"/>
          </p:nvPr>
        </p:nvSpPr>
        <p:spPr/>
        <p:txBody>
          <a:bodyPr/>
          <a:lstStyle/>
          <a:p>
            <a:r>
              <a:rPr lang="en-AU" smtClean="0"/>
              <a:t>Author, Department</a:t>
            </a:r>
            <a:endParaRPr lang="en-AU"/>
          </a:p>
        </p:txBody>
      </p:sp>
      <p:sp>
        <p:nvSpPr>
          <p:cNvPr id="6" name="Slide Number Placeholder 5"/>
          <p:cNvSpPr>
            <a:spLocks noGrp="1"/>
          </p:cNvSpPr>
          <p:nvPr>
            <p:ph type="sldNum" sz="quarter" idx="12"/>
          </p:nvPr>
        </p:nvSpPr>
        <p:spPr/>
        <p:txBody>
          <a:bodyPr/>
          <a:lstStyle/>
          <a:p>
            <a:fld id="{ACE6142E-A738-4726-86F4-70602AEA07B7}" type="slidenum">
              <a:rPr lang="en-AU" smtClean="0"/>
              <a:pPr/>
              <a:t>‹#›</a:t>
            </a:fld>
            <a:endParaRPr lang="en-AU"/>
          </a:p>
        </p:txBody>
      </p:sp>
      <p:sp>
        <p:nvSpPr>
          <p:cNvPr id="8" name="Content Placeholder 7"/>
          <p:cNvSpPr>
            <a:spLocks noGrp="1"/>
          </p:cNvSpPr>
          <p:nvPr>
            <p:ph sz="quarter" idx="13"/>
          </p:nvPr>
        </p:nvSpPr>
        <p:spPr>
          <a:xfrm>
            <a:off x="539750" y="3933056"/>
            <a:ext cx="8064500" cy="2196000"/>
          </a:xfrm>
        </p:spPr>
        <p:txBody>
          <a:bodyPr/>
          <a:lstStyle>
            <a:lvl1pPr marL="180975" indent="-180975">
              <a:buFont typeface="Wingdings 3" pitchFamily="18" charset="2"/>
              <a:buChar char=""/>
              <a:defRPr>
                <a:solidFill>
                  <a:schemeClr val="tx1"/>
                </a:solidFill>
              </a:defRPr>
            </a:lvl1pPr>
            <a:lvl2pPr marL="361950" indent="-180975">
              <a:buFont typeface="Arial" pitchFamily="34" charset="0"/>
              <a:buChar char="›"/>
              <a:defRPr/>
            </a:lvl2pPr>
            <a:lvl3pPr marL="542925" indent="-180975">
              <a:buFont typeface="Arial"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3893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 without missionZer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0000" y="1620000"/>
            <a:ext cx="5580000" cy="1170000"/>
          </a:xfrm>
        </p:spPr>
        <p:txBody>
          <a:bodyPr anchor="b" anchorCtr="0">
            <a:noAutofit/>
          </a:bodyPr>
          <a:lstStyle>
            <a:lvl1pPr algn="l">
              <a:defRPr sz="2400" b="1" cap="none" baseline="0">
                <a:solidFill>
                  <a:schemeClr val="accent1"/>
                </a:solidFill>
              </a:defRPr>
            </a:lvl1pPr>
          </a:lstStyle>
          <a:p>
            <a:r>
              <a:rPr lang="en-US" smtClean="0"/>
              <a:t>Click to edit Master title style</a:t>
            </a:r>
            <a:endParaRPr lang="en-AU" dirty="0"/>
          </a:p>
        </p:txBody>
      </p:sp>
      <p:sp>
        <p:nvSpPr>
          <p:cNvPr id="3" name="Text Placeholder 2"/>
          <p:cNvSpPr>
            <a:spLocks noGrp="1"/>
          </p:cNvSpPr>
          <p:nvPr>
            <p:ph type="body" idx="1"/>
          </p:nvPr>
        </p:nvSpPr>
        <p:spPr>
          <a:xfrm>
            <a:off x="360000" y="2880000"/>
            <a:ext cx="6552312" cy="450000"/>
          </a:xfrm>
        </p:spPr>
        <p:txBody>
          <a:bodyPr anchor="t" anchorCtr="0">
            <a:noAutofit/>
          </a:bodyPr>
          <a:lstStyle>
            <a:lvl1pPr marL="0" indent="0">
              <a:buNone/>
              <a:defRPr lang="en-US" sz="1800" b="1" kern="1200" dirty="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60000" y="4050000"/>
            <a:ext cx="2160000" cy="270000"/>
          </a:xfrm>
        </p:spPr>
        <p:txBody>
          <a:bodyPr/>
          <a:lstStyle>
            <a:lvl1pPr>
              <a:defRPr b="1"/>
            </a:lvl1pPr>
          </a:lstStyle>
          <a:p>
            <a:fld id="{49A2169F-65E3-4B23-8B16-8FD476955447}" type="datetime4">
              <a:rPr lang="en-AU" smtClean="0"/>
              <a:pPr/>
              <a:t>29 November 2018</a:t>
            </a:fld>
            <a:endParaRPr lang="en-AU" dirty="0"/>
          </a:p>
        </p:txBody>
      </p:sp>
      <p:sp>
        <p:nvSpPr>
          <p:cNvPr id="5" name="Footer Placeholder 4"/>
          <p:cNvSpPr>
            <a:spLocks noGrp="1"/>
          </p:cNvSpPr>
          <p:nvPr>
            <p:ph type="ftr" sz="quarter" idx="11"/>
          </p:nvPr>
        </p:nvSpPr>
        <p:spPr>
          <a:xfrm>
            <a:off x="360000" y="3780000"/>
            <a:ext cx="6300000" cy="270000"/>
          </a:xfrm>
        </p:spPr>
        <p:txBody>
          <a:bodyPr/>
          <a:lstStyle>
            <a:lvl1pPr>
              <a:defRPr b="1"/>
            </a:lvl1pPr>
          </a:lstStyle>
          <a:p>
            <a:r>
              <a:rPr lang="en-AU" smtClean="0"/>
              <a:t>Author, Department</a:t>
            </a:r>
            <a:endParaRPr lang="en-AU" dirty="0"/>
          </a:p>
        </p:txBody>
      </p:sp>
    </p:spTree>
    <p:extLst>
      <p:ext uri="{BB962C8B-B14F-4D97-AF65-F5344CB8AC3E}">
        <p14:creationId xmlns:p14="http://schemas.microsoft.com/office/powerpoint/2010/main" val="157683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sz="half" idx="1"/>
          </p:nvPr>
        </p:nvSpPr>
        <p:spPr>
          <a:xfrm>
            <a:off x="540000" y="1620000"/>
            <a:ext cx="3960000" cy="4500000"/>
          </a:xfrm>
        </p:spPr>
        <p:txBody>
          <a:bodyPr/>
          <a:lstStyle>
            <a:lvl1pPr marL="180975" indent="-180975">
              <a:buFont typeface="Wingdings 3" pitchFamily="18" charset="2"/>
              <a:buChar char=""/>
              <a:defRPr sz="1800">
                <a:solidFill>
                  <a:schemeClr val="tx1"/>
                </a:solidFill>
              </a:defRPr>
            </a:lvl1pPr>
            <a:lvl2pPr marL="361950" indent="-180975">
              <a:buFont typeface="Arial" pitchFamily="34" charset="0"/>
              <a:buChar cha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620000"/>
            <a:ext cx="3960000" cy="4500000"/>
          </a:xfrm>
        </p:spPr>
        <p:txBody>
          <a:bodyPr/>
          <a:lstStyle>
            <a:lvl1pPr marL="180975" indent="-180975">
              <a:buFont typeface="Wingdings 3" pitchFamily="18" charset="2"/>
              <a:buChar char=""/>
              <a:defRPr sz="1800">
                <a:solidFill>
                  <a:schemeClr val="tx1"/>
                </a:solidFill>
              </a:defRPr>
            </a:lvl1pPr>
            <a:lvl2pPr marL="361950" indent="-180975">
              <a:buFont typeface="Arial" pitchFamily="34" charset="0"/>
              <a:buChar cha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Date Placeholder 4"/>
          <p:cNvSpPr>
            <a:spLocks noGrp="1"/>
          </p:cNvSpPr>
          <p:nvPr>
            <p:ph type="dt" sz="half" idx="10"/>
          </p:nvPr>
        </p:nvSpPr>
        <p:spPr/>
        <p:txBody>
          <a:bodyPr/>
          <a:lstStyle/>
          <a:p>
            <a:fld id="{1A26B216-A2CC-470D-86AD-D6A2D6C6174D}" type="datetime4">
              <a:rPr lang="en-AU" smtClean="0"/>
              <a:pPr/>
              <a:t>29 November 2018</a:t>
            </a:fld>
            <a:endParaRPr lang="en-AU"/>
          </a:p>
        </p:txBody>
      </p:sp>
      <p:sp>
        <p:nvSpPr>
          <p:cNvPr id="6" name="Footer Placeholder 5"/>
          <p:cNvSpPr>
            <a:spLocks noGrp="1"/>
          </p:cNvSpPr>
          <p:nvPr>
            <p:ph type="ftr" sz="quarter" idx="11"/>
          </p:nvPr>
        </p:nvSpPr>
        <p:spPr/>
        <p:txBody>
          <a:bodyPr/>
          <a:lstStyle/>
          <a:p>
            <a:r>
              <a:rPr lang="en-AU" smtClean="0"/>
              <a:t>Author, Department</a:t>
            </a:r>
            <a:endParaRPr lang="en-AU"/>
          </a:p>
        </p:txBody>
      </p:sp>
      <p:sp>
        <p:nvSpPr>
          <p:cNvPr id="7" name="Slide Number Placeholder 6"/>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392970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Content with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sz="half" idx="1"/>
          </p:nvPr>
        </p:nvSpPr>
        <p:spPr>
          <a:xfrm>
            <a:off x="648144" y="1620000"/>
            <a:ext cx="5220000" cy="4500000"/>
          </a:xfrm>
        </p:spPr>
        <p:txBody>
          <a:bodyPr/>
          <a:lstStyle>
            <a:lvl1pPr marL="180975" indent="-180975">
              <a:buFont typeface="Wingdings 3" pitchFamily="18" charset="2"/>
              <a:buChar char=""/>
              <a:defRPr sz="1800">
                <a:solidFill>
                  <a:schemeClr val="tx1"/>
                </a:solidFill>
              </a:defRPr>
            </a:lvl1pPr>
            <a:lvl2pPr marL="466725" indent="-285750">
              <a:buFont typeface="Arial" pitchFamily="34" charset="0"/>
              <a:buChar char="›"/>
              <a:defRPr sz="1800"/>
            </a:lvl2pPr>
            <a:lvl3pPr marL="542925" indent="-180975">
              <a:buFont typeface="Arial" pitchFamily="34" charset="0"/>
              <a:buChar cha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5940000" y="1620000"/>
            <a:ext cx="2628000" cy="4500000"/>
          </a:xfrm>
        </p:spPr>
        <p:txBody>
          <a:bodyPr/>
          <a:lstStyle>
            <a:lvl1pPr marL="180975" indent="-180975">
              <a:buFont typeface="Wingdings 3" pitchFamily="18" charset="2"/>
              <a:buChar char=""/>
              <a:defRPr sz="1600">
                <a:solidFill>
                  <a:schemeClr val="tx1"/>
                </a:solidFill>
              </a:defRPr>
            </a:lvl1pPr>
            <a:lvl2pPr marL="361950" indent="-180975">
              <a:buFont typeface="Arial" pitchFamily="34" charset="0"/>
              <a:buChar char="›"/>
              <a:defRPr sz="1600">
                <a:solidFill>
                  <a:schemeClr val="tx1">
                    <a:lumMod val="65000"/>
                    <a:lumOff val="35000"/>
                  </a:schemeClr>
                </a:solidFill>
              </a:defRPr>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Date Placeholder 4"/>
          <p:cNvSpPr>
            <a:spLocks noGrp="1"/>
          </p:cNvSpPr>
          <p:nvPr>
            <p:ph type="dt" sz="half" idx="10"/>
          </p:nvPr>
        </p:nvSpPr>
        <p:spPr/>
        <p:txBody>
          <a:bodyPr/>
          <a:lstStyle/>
          <a:p>
            <a:fld id="{26B0F22E-6DF6-4BD4-B6CD-740B12B838B4}" type="datetime4">
              <a:rPr lang="en-AU" smtClean="0"/>
              <a:pPr/>
              <a:t>29 November 2018</a:t>
            </a:fld>
            <a:endParaRPr lang="en-AU"/>
          </a:p>
        </p:txBody>
      </p:sp>
      <p:sp>
        <p:nvSpPr>
          <p:cNvPr id="6" name="Footer Placeholder 5"/>
          <p:cNvSpPr>
            <a:spLocks noGrp="1"/>
          </p:cNvSpPr>
          <p:nvPr>
            <p:ph type="ftr" sz="quarter" idx="11"/>
          </p:nvPr>
        </p:nvSpPr>
        <p:spPr/>
        <p:txBody>
          <a:bodyPr/>
          <a:lstStyle/>
          <a:p>
            <a:r>
              <a:rPr lang="en-AU" smtClean="0"/>
              <a:t>Author, Department</a:t>
            </a:r>
            <a:endParaRPr lang="en-AU"/>
          </a:p>
        </p:txBody>
      </p:sp>
      <p:sp>
        <p:nvSpPr>
          <p:cNvPr id="7" name="Slide Number Placeholder 6"/>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28337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Text Placeholder 2"/>
          <p:cNvSpPr>
            <a:spLocks noGrp="1"/>
          </p:cNvSpPr>
          <p:nvPr>
            <p:ph type="body" idx="1"/>
          </p:nvPr>
        </p:nvSpPr>
        <p:spPr>
          <a:xfrm>
            <a:off x="540000" y="1535113"/>
            <a:ext cx="3960000" cy="639762"/>
          </a:xfrm>
        </p:spPr>
        <p:txBody>
          <a:bodyPr anchor="t" anchorCtr="0"/>
          <a:lstStyle>
            <a:lvl1pPr marL="0" indent="0">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0000" y="2174874"/>
            <a:ext cx="3960000" cy="3954425"/>
          </a:xfrm>
        </p:spPr>
        <p:txBody>
          <a:bodyPr/>
          <a:lstStyle>
            <a:lvl1pPr marL="180975" indent="-180975">
              <a:buFont typeface="Wingdings 3" pitchFamily="18" charset="2"/>
              <a:buChar char=""/>
              <a:defRPr sz="1800">
                <a:solidFill>
                  <a:schemeClr val="tx1"/>
                </a:solidFill>
              </a:defRPr>
            </a:lvl1pPr>
            <a:lvl2pPr marL="361950" indent="-180975">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3960000" cy="639762"/>
          </a:xfrm>
        </p:spPr>
        <p:txBody>
          <a:bodyPr anchor="t" anchorCtr="0"/>
          <a:lstStyle>
            <a:lvl1pPr marL="0" indent="0">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3960000" cy="3954425"/>
          </a:xfrm>
        </p:spPr>
        <p:txBody>
          <a:bodyPr/>
          <a:lstStyle>
            <a:lvl1pPr marL="180975" indent="-180975">
              <a:buFont typeface="Wingdings 3" pitchFamily="18" charset="2"/>
              <a:buChar char="}"/>
              <a:defRPr sz="1800">
                <a:solidFill>
                  <a:schemeClr val="tx1"/>
                </a:solidFill>
              </a:defRPr>
            </a:lvl1pPr>
            <a:lvl2pPr marL="361950" indent="-180975">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Date Placeholder 6"/>
          <p:cNvSpPr>
            <a:spLocks noGrp="1"/>
          </p:cNvSpPr>
          <p:nvPr>
            <p:ph type="dt" sz="half" idx="10"/>
          </p:nvPr>
        </p:nvSpPr>
        <p:spPr/>
        <p:txBody>
          <a:bodyPr/>
          <a:lstStyle/>
          <a:p>
            <a:fld id="{3E4858CC-F547-4D8D-BA9F-D945CCF7753A}" type="datetime4">
              <a:rPr lang="en-AU" smtClean="0"/>
              <a:pPr/>
              <a:t>29 November 2018</a:t>
            </a:fld>
            <a:endParaRPr lang="en-AU"/>
          </a:p>
        </p:txBody>
      </p:sp>
      <p:sp>
        <p:nvSpPr>
          <p:cNvPr id="8" name="Footer Placeholder 7"/>
          <p:cNvSpPr>
            <a:spLocks noGrp="1"/>
          </p:cNvSpPr>
          <p:nvPr>
            <p:ph type="ftr" sz="quarter" idx="11"/>
          </p:nvPr>
        </p:nvSpPr>
        <p:spPr/>
        <p:txBody>
          <a:bodyPr/>
          <a:lstStyle/>
          <a:p>
            <a:r>
              <a:rPr lang="en-AU" smtClean="0"/>
              <a:t>Author, Department</a:t>
            </a:r>
            <a:endParaRPr lang="en-AU"/>
          </a:p>
        </p:txBody>
      </p:sp>
      <p:sp>
        <p:nvSpPr>
          <p:cNvPr id="9" name="Slide Number Placeholder 8"/>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259151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Date Placeholder 2"/>
          <p:cNvSpPr>
            <a:spLocks noGrp="1"/>
          </p:cNvSpPr>
          <p:nvPr>
            <p:ph type="dt" sz="half" idx="10"/>
          </p:nvPr>
        </p:nvSpPr>
        <p:spPr/>
        <p:txBody>
          <a:bodyPr/>
          <a:lstStyle/>
          <a:p>
            <a:fld id="{EE9D579C-4DE7-4F1F-9AA7-E24141C765D9}" type="datetime4">
              <a:rPr lang="en-AU" smtClean="0"/>
              <a:pPr/>
              <a:t>29 November 2018</a:t>
            </a:fld>
            <a:endParaRPr lang="en-AU"/>
          </a:p>
        </p:txBody>
      </p:sp>
      <p:sp>
        <p:nvSpPr>
          <p:cNvPr id="4" name="Footer Placeholder 3"/>
          <p:cNvSpPr>
            <a:spLocks noGrp="1"/>
          </p:cNvSpPr>
          <p:nvPr>
            <p:ph type="ftr" sz="quarter" idx="11"/>
          </p:nvPr>
        </p:nvSpPr>
        <p:spPr/>
        <p:txBody>
          <a:bodyPr/>
          <a:lstStyle/>
          <a:p>
            <a:r>
              <a:rPr lang="en-AU" smtClean="0"/>
              <a:t>Author, Department</a:t>
            </a:r>
            <a:endParaRPr lang="en-AU"/>
          </a:p>
        </p:txBody>
      </p:sp>
      <p:sp>
        <p:nvSpPr>
          <p:cNvPr id="5" name="Slide Number Placeholder 4"/>
          <p:cNvSpPr>
            <a:spLocks noGrp="1"/>
          </p:cNvSpPr>
          <p:nvPr>
            <p:ph type="sldNum" sz="quarter" idx="12"/>
          </p:nvPr>
        </p:nvSpPr>
        <p:spPr/>
        <p:txBody>
          <a:bodyPr/>
          <a:lstStyle/>
          <a:p>
            <a:fld id="{ACE6142E-A738-4726-86F4-70602AEA07B7}" type="slidenum">
              <a:rPr lang="en-AU" smtClean="0"/>
              <a:pPr/>
              <a:t>‹#›</a:t>
            </a:fld>
            <a:endParaRPr lang="en-AU"/>
          </a:p>
        </p:txBody>
      </p:sp>
    </p:spTree>
    <p:extLst>
      <p:ext uri="{BB962C8B-B14F-4D97-AF65-F5344CB8AC3E}">
        <p14:creationId xmlns:p14="http://schemas.microsoft.com/office/powerpoint/2010/main" val="116597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413236"/>
            <a:ext cx="6210000" cy="891528"/>
          </a:xfrm>
          <a:prstGeom prst="rect">
            <a:avLst/>
          </a:prstGeom>
        </p:spPr>
        <p:txBody>
          <a:bodyPr vert="horz" lIns="91440" tIns="45720" rIns="91440" bIns="45720" rtlCol="0" anchor="b" anchorCtr="0">
            <a:noAutofit/>
          </a:bodyPr>
          <a:lstStyle/>
          <a:p>
            <a:r>
              <a:rPr lang="en-US" smtClean="0"/>
              <a:t>Click to edit Master title style</a:t>
            </a:r>
            <a:endParaRPr lang="en-AU" dirty="0"/>
          </a:p>
        </p:txBody>
      </p:sp>
      <p:sp>
        <p:nvSpPr>
          <p:cNvPr id="3" name="Text Placeholder 2"/>
          <p:cNvSpPr>
            <a:spLocks noGrp="1"/>
          </p:cNvSpPr>
          <p:nvPr>
            <p:ph type="body" idx="1"/>
          </p:nvPr>
        </p:nvSpPr>
        <p:spPr>
          <a:xfrm>
            <a:off x="540000" y="1619999"/>
            <a:ext cx="8064000" cy="4500000"/>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2"/>
          </p:nvPr>
        </p:nvSpPr>
        <p:spPr>
          <a:xfrm>
            <a:off x="533044" y="6363326"/>
            <a:ext cx="1806708" cy="252000"/>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1550D7D-A20B-4675-AE97-0AEC84443EFA}" type="datetime4">
              <a:rPr lang="en-AU" smtClean="0"/>
              <a:pPr/>
              <a:t>29 November 2018</a:t>
            </a:fld>
            <a:endParaRPr lang="en-AU" dirty="0"/>
          </a:p>
        </p:txBody>
      </p:sp>
      <p:sp>
        <p:nvSpPr>
          <p:cNvPr id="5" name="Footer Placeholder 4"/>
          <p:cNvSpPr>
            <a:spLocks noGrp="1"/>
          </p:cNvSpPr>
          <p:nvPr>
            <p:ph type="ftr" sz="quarter" idx="3"/>
          </p:nvPr>
        </p:nvSpPr>
        <p:spPr>
          <a:xfrm>
            <a:off x="2483768" y="6363326"/>
            <a:ext cx="5400000" cy="252000"/>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r>
              <a:rPr lang="en-AU" smtClean="0"/>
              <a:t>Author, Department</a:t>
            </a:r>
            <a:endParaRPr lang="en-AU" dirty="0"/>
          </a:p>
        </p:txBody>
      </p:sp>
      <p:sp>
        <p:nvSpPr>
          <p:cNvPr id="6" name="Slide Number Placeholder 5"/>
          <p:cNvSpPr>
            <a:spLocks noGrp="1"/>
          </p:cNvSpPr>
          <p:nvPr>
            <p:ph type="sldNum" sz="quarter" idx="4"/>
          </p:nvPr>
        </p:nvSpPr>
        <p:spPr>
          <a:xfrm>
            <a:off x="8369160" y="6363326"/>
            <a:ext cx="497920" cy="252000"/>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fld id="{ACE6142E-A738-4726-86F4-70602AEA07B7}" type="slidenum">
              <a:rPr lang="en-AU" smtClean="0"/>
              <a:pPr/>
              <a:t>‹#›</a:t>
            </a:fld>
            <a:endParaRPr lang="en-AU" dirty="0"/>
          </a:p>
        </p:txBody>
      </p:sp>
    </p:spTree>
    <p:extLst>
      <p:ext uri="{BB962C8B-B14F-4D97-AF65-F5344CB8AC3E}">
        <p14:creationId xmlns:p14="http://schemas.microsoft.com/office/powerpoint/2010/main" val="117146782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6" r:id="rId4"/>
    <p:sldLayoutId id="2147483651" r:id="rId5"/>
    <p:sldLayoutId id="2147483652" r:id="rId6"/>
    <p:sldLayoutId id="2147483657" r:id="rId7"/>
    <p:sldLayoutId id="2147483653" r:id="rId8"/>
    <p:sldLayoutId id="2147483654" r:id="rId9"/>
    <p:sldLayoutId id="2147483655" r:id="rId10"/>
    <p:sldLayoutId id="2147483662" r:id="rId11"/>
    <p:sldLayoutId id="2147483658" r:id="rId12"/>
    <p:sldLayoutId id="2147483659" r:id="rId13"/>
  </p:sldLayoutIdLst>
  <p:hf hdr="0"/>
  <p:txStyles>
    <p:titleStyle>
      <a:lvl1pPr algn="l" defTabSz="9144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80975" indent="-180975" algn="l" defTabSz="914400" rtl="0" eaLnBrk="1" latinLnBrk="0" hangingPunct="1">
        <a:lnSpc>
          <a:spcPct val="90000"/>
        </a:lnSpc>
        <a:spcBef>
          <a:spcPts val="0"/>
        </a:spcBef>
        <a:spcAft>
          <a:spcPts val="600"/>
        </a:spcAft>
        <a:buFont typeface="Wingdings 3" pitchFamily="18" charset="2"/>
        <a:buChar char=""/>
        <a:defRPr sz="1800" b="1" kern="1200">
          <a:solidFill>
            <a:schemeClr val="tx1"/>
          </a:solidFill>
          <a:latin typeface="+mn-lt"/>
          <a:ea typeface="+mn-ea"/>
          <a:cs typeface="+mn-cs"/>
        </a:defRPr>
      </a:lvl1pPr>
      <a:lvl2pPr marL="361950" indent="-180975"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lumMod val="65000"/>
              <a:lumOff val="35000"/>
            </a:schemeClr>
          </a:solidFill>
          <a:latin typeface="+mn-lt"/>
          <a:ea typeface="+mn-ea"/>
          <a:cs typeface="+mn-cs"/>
        </a:defRPr>
      </a:lvl2pPr>
      <a:lvl3pPr marL="542925" indent="-180975"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lumMod val="65000"/>
              <a:lumOff val="35000"/>
            </a:schemeClr>
          </a:solidFill>
          <a:latin typeface="+mn-lt"/>
          <a:ea typeface="+mn-ea"/>
          <a:cs typeface="+mn-cs"/>
        </a:defRPr>
      </a:lvl3pPr>
      <a:lvl4pPr marL="714375" indent="-17145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lumMod val="65000"/>
              <a:lumOff val="35000"/>
            </a:schemeClr>
          </a:solidFill>
          <a:latin typeface="+mn-lt"/>
          <a:ea typeface="+mn-ea"/>
          <a:cs typeface="+mn-cs"/>
        </a:defRPr>
      </a:lvl4pPr>
      <a:lvl5pPr marL="895350" indent="-180975"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620000"/>
            <a:ext cx="6156216" cy="1170156"/>
          </a:xfrm>
        </p:spPr>
        <p:txBody>
          <a:bodyPr/>
          <a:lstStyle/>
          <a:p>
            <a:pPr>
              <a:spcBef>
                <a:spcPts val="0"/>
              </a:spcBef>
              <a:spcAft>
                <a:spcPts val="600"/>
              </a:spcAft>
            </a:pPr>
            <a:r>
              <a:rPr lang="en-AU" dirty="0" smtClean="0"/>
              <a:t>AER Public Forum – Productivity Review</a:t>
            </a:r>
            <a:endParaRPr lang="en-AU" sz="1800" dirty="0">
              <a:solidFill>
                <a:schemeClr val="tx1">
                  <a:lumMod val="75000"/>
                  <a:lumOff val="25000"/>
                </a:schemeClr>
              </a:solidFill>
              <a:latin typeface="+mn-lt"/>
              <a:ea typeface="+mn-ea"/>
              <a:cs typeface="+mn-cs"/>
            </a:endParaRPr>
          </a:p>
        </p:txBody>
      </p:sp>
      <p:sp>
        <p:nvSpPr>
          <p:cNvPr id="5" name="Date Placeholder 4"/>
          <p:cNvSpPr>
            <a:spLocks noGrp="1"/>
          </p:cNvSpPr>
          <p:nvPr>
            <p:ph type="dt" sz="half" idx="10"/>
          </p:nvPr>
        </p:nvSpPr>
        <p:spPr/>
        <p:txBody>
          <a:bodyPr/>
          <a:lstStyle/>
          <a:p>
            <a:r>
              <a:rPr lang="en-AU" dirty="0" smtClean="0"/>
              <a:t>30 November 2018</a:t>
            </a:r>
            <a:endParaRPr lang="en-AU" dirty="0"/>
          </a:p>
        </p:txBody>
      </p:sp>
      <p:sp>
        <p:nvSpPr>
          <p:cNvPr id="4" name="Footer Placeholder 3"/>
          <p:cNvSpPr>
            <a:spLocks noGrp="1"/>
          </p:cNvSpPr>
          <p:nvPr>
            <p:ph type="ftr" sz="quarter" idx="11"/>
          </p:nvPr>
        </p:nvSpPr>
        <p:spPr/>
        <p:txBody>
          <a:bodyPr/>
          <a:lstStyle/>
          <a:p>
            <a:r>
              <a:rPr lang="en-AU" dirty="0" smtClean="0"/>
              <a:t>Tom Hallam – General Manager Regulation and Network Strategy</a:t>
            </a:r>
            <a:endParaRPr lang="en-AU" dirty="0"/>
          </a:p>
        </p:txBody>
      </p:sp>
      <p:sp>
        <p:nvSpPr>
          <p:cNvPr id="6" name="Subtitle 2"/>
          <p:cNvSpPr>
            <a:spLocks noGrp="1"/>
          </p:cNvSpPr>
          <p:nvPr>
            <p:ph type="subTitle" idx="1"/>
          </p:nvPr>
        </p:nvSpPr>
        <p:spPr>
          <a:xfrm>
            <a:off x="360000" y="2880000"/>
            <a:ext cx="6390000" cy="450060"/>
          </a:xfrm>
        </p:spPr>
        <p:txBody>
          <a:bodyPr/>
          <a:lstStyle/>
          <a:p>
            <a:r>
              <a:rPr lang="en-AU" dirty="0" smtClean="0"/>
              <a:t>Can Gas Distribution Productivity Trends be applied to Forecast </a:t>
            </a:r>
            <a:r>
              <a:rPr lang="en-AU" dirty="0"/>
              <a:t>Productivity for Electricity </a:t>
            </a:r>
            <a:r>
              <a:rPr lang="en-AU" dirty="0" smtClean="0"/>
              <a:t>Distribution?</a:t>
            </a:r>
            <a:endParaRPr lang="en-AU" dirty="0"/>
          </a:p>
        </p:txBody>
      </p:sp>
    </p:spTree>
    <p:extLst>
      <p:ext uri="{BB962C8B-B14F-4D97-AF65-F5344CB8AC3E}">
        <p14:creationId xmlns:p14="http://schemas.microsoft.com/office/powerpoint/2010/main" val="913643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Operating networks across the energy sector</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2</a:t>
            </a:fld>
            <a:endParaRPr lang="en-AU" dirty="0"/>
          </a:p>
        </p:txBody>
      </p:sp>
      <p:cxnSp>
        <p:nvCxnSpPr>
          <p:cNvPr id="91" name="Straight Connector 90"/>
          <p:cNvCxnSpPr/>
          <p:nvPr/>
        </p:nvCxnSpPr>
        <p:spPr>
          <a:xfrm>
            <a:off x="0" y="141277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26" name="Picture 2" descr="C:\Users\mlarkin\AppData\Local\Microsoft\Windows\Temporary Internet Files\Content.Outlook\81L40HIE\AusNet-Services-electricity-and-gas-network_2018v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152" y="1533442"/>
            <a:ext cx="5489847" cy="419981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68089" y="1700808"/>
            <a:ext cx="3586063" cy="3877985"/>
          </a:xfrm>
          <a:prstGeom prst="rect">
            <a:avLst/>
          </a:prstGeom>
          <a:noFill/>
        </p:spPr>
        <p:txBody>
          <a:bodyPr wrap="square" rtlCol="0">
            <a:spAutoFit/>
          </a:bodyPr>
          <a:lstStyle/>
          <a:p>
            <a:r>
              <a:rPr lang="en-AU" sz="1400" dirty="0" smtClean="0"/>
              <a:t>In OPFP terms we rank:</a:t>
            </a:r>
          </a:p>
          <a:p>
            <a:endParaRPr lang="en-AU" sz="1400" dirty="0" smtClean="0"/>
          </a:p>
          <a:p>
            <a:pPr marL="285750" indent="-285750">
              <a:buFont typeface="Arial" panose="020B0604020202020204" pitchFamily="34" charset="0"/>
              <a:buChar char="•"/>
            </a:pPr>
            <a:r>
              <a:rPr lang="en-AU" sz="1400" dirty="0" smtClean="0"/>
              <a:t>1</a:t>
            </a:r>
            <a:r>
              <a:rPr lang="en-AU" sz="1400" baseline="30000" dirty="0" smtClean="0"/>
              <a:t>st</a:t>
            </a:r>
            <a:r>
              <a:rPr lang="en-AU" sz="1400" dirty="0" smtClean="0"/>
              <a:t> </a:t>
            </a:r>
            <a:r>
              <a:rPr lang="en-AU" sz="1400" dirty="0" smtClean="0"/>
              <a:t>for </a:t>
            </a:r>
            <a:r>
              <a:rPr lang="en-AU" sz="1400" dirty="0" smtClean="0"/>
              <a:t>electricity transmission </a:t>
            </a:r>
            <a:r>
              <a:rPr lang="en-AU" sz="1400" dirty="0" smtClean="0"/>
              <a:t>(AER, draft 2017 results)</a:t>
            </a:r>
          </a:p>
          <a:p>
            <a:pPr marL="285750" indent="-285750">
              <a:buFont typeface="Arial" panose="020B0604020202020204" pitchFamily="34" charset="0"/>
              <a:buChar char="•"/>
            </a:pPr>
            <a:r>
              <a:rPr lang="en-AU" sz="1400" dirty="0" smtClean="0"/>
              <a:t>1</a:t>
            </a:r>
            <a:r>
              <a:rPr lang="en-AU" sz="1400" baseline="30000" dirty="0"/>
              <a:t>st </a:t>
            </a:r>
            <a:r>
              <a:rPr lang="en-AU" sz="1400" dirty="0" smtClean="0"/>
              <a:t>for </a:t>
            </a:r>
            <a:r>
              <a:rPr lang="en-AU" sz="1400" dirty="0" smtClean="0"/>
              <a:t>gas distribution (</a:t>
            </a:r>
            <a:r>
              <a:rPr lang="en-AU" sz="1400" dirty="0" smtClean="0"/>
              <a:t>Economic Insights)</a:t>
            </a:r>
          </a:p>
          <a:p>
            <a:pPr marL="285750" indent="-285750">
              <a:buFont typeface="Arial" panose="020B0604020202020204" pitchFamily="34" charset="0"/>
              <a:buChar char="•"/>
            </a:pPr>
            <a:r>
              <a:rPr lang="en-AU" sz="1400" dirty="0" smtClean="0"/>
              <a:t>9</a:t>
            </a:r>
            <a:r>
              <a:rPr lang="en-AU" sz="1400" baseline="30000" dirty="0" smtClean="0"/>
              <a:t>th</a:t>
            </a:r>
            <a:r>
              <a:rPr lang="en-AU" sz="1400" dirty="0" smtClean="0"/>
              <a:t> for electricity distribution (AER draft 2017 results)</a:t>
            </a:r>
          </a:p>
          <a:p>
            <a:pPr marL="285750" indent="-285750">
              <a:buFont typeface="Arial" panose="020B0604020202020204" pitchFamily="34" charset="0"/>
              <a:buChar char="•"/>
            </a:pPr>
            <a:endParaRPr lang="en-AU" sz="1400" dirty="0"/>
          </a:p>
          <a:p>
            <a:r>
              <a:rPr lang="en-AU" sz="1400" dirty="0" smtClean="0"/>
              <a:t>The same senior management team have delivered very different productivity </a:t>
            </a:r>
            <a:r>
              <a:rPr lang="en-AU" sz="1400" dirty="0" smtClean="0"/>
              <a:t>results. This </a:t>
            </a:r>
            <a:r>
              <a:rPr lang="en-AU" sz="1400" dirty="0" smtClean="0"/>
              <a:t>indicates that these industries are not good proxies for each other. </a:t>
            </a:r>
          </a:p>
          <a:p>
            <a:pPr marL="285750" indent="-285750">
              <a:buFont typeface="Arial" panose="020B0604020202020204" pitchFamily="34" charset="0"/>
              <a:buChar char="•"/>
            </a:pPr>
            <a:endParaRPr lang="en-AU" sz="1400" dirty="0" smtClean="0"/>
          </a:p>
          <a:p>
            <a:endParaRPr lang="en-AU" sz="1400" dirty="0" smtClean="0"/>
          </a:p>
          <a:p>
            <a:endParaRPr lang="en-AU" dirty="0"/>
          </a:p>
          <a:p>
            <a:pPr>
              <a:buFont typeface="Arial" pitchFamily="34" charset="0"/>
              <a:buChar char="•"/>
            </a:pPr>
            <a:endParaRPr lang="en-US" dirty="0"/>
          </a:p>
        </p:txBody>
      </p:sp>
      <p:sp>
        <p:nvSpPr>
          <p:cNvPr id="13" name="Rectangle 12"/>
          <p:cNvSpPr/>
          <p:nvPr/>
        </p:nvSpPr>
        <p:spPr>
          <a:xfrm>
            <a:off x="-38100"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smtClean="0"/>
              <a:t>Our job is to drive productivity </a:t>
            </a:r>
            <a:r>
              <a:rPr lang="en-AU" dirty="0"/>
              <a:t>across our 3 different </a:t>
            </a:r>
            <a:r>
              <a:rPr lang="en-AU" dirty="0" smtClean="0"/>
              <a:t>networks</a:t>
            </a:r>
            <a:r>
              <a:rPr lang="en-AU" altLang="en-US" b="1" dirty="0" smtClean="0"/>
              <a:t> </a:t>
            </a:r>
            <a:endParaRPr lang="en-AU" altLang="en-US" b="1" dirty="0"/>
          </a:p>
        </p:txBody>
      </p:sp>
    </p:spTree>
    <p:extLst>
      <p:ext uri="{BB962C8B-B14F-4D97-AF65-F5344CB8AC3E}">
        <p14:creationId xmlns:p14="http://schemas.microsoft.com/office/powerpoint/2010/main" val="1630674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Operational </a:t>
            </a:r>
            <a:r>
              <a:rPr lang="en-AU" dirty="0" smtClean="0"/>
              <a:t>productivity trends </a:t>
            </a:r>
            <a:r>
              <a:rPr lang="en-AU" dirty="0" smtClean="0"/>
              <a:t>across the </a:t>
            </a:r>
            <a:r>
              <a:rPr lang="en-AU" dirty="0" smtClean="0"/>
              <a:t>three sectors</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3</a:t>
            </a:fld>
            <a:endParaRPr lang="en-AU" dirty="0"/>
          </a:p>
        </p:txBody>
      </p:sp>
      <p:cxnSp>
        <p:nvCxnSpPr>
          <p:cNvPr id="91" name="Straight Connector 90"/>
          <p:cNvCxnSpPr/>
          <p:nvPr/>
        </p:nvCxnSpPr>
        <p:spPr>
          <a:xfrm>
            <a:off x="0" y="141277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27641" y="5750500"/>
            <a:ext cx="3888432" cy="507831"/>
          </a:xfrm>
          <a:prstGeom prst="rect">
            <a:avLst/>
          </a:prstGeom>
          <a:noFill/>
        </p:spPr>
        <p:txBody>
          <a:bodyPr wrap="square" rtlCol="0">
            <a:spAutoFit/>
          </a:bodyPr>
          <a:lstStyle/>
          <a:p>
            <a:r>
              <a:rPr lang="en-AU" sz="900" dirty="0"/>
              <a:t>* 2015 used as last common year of data</a:t>
            </a:r>
          </a:p>
          <a:p>
            <a:endParaRPr lang="en-AU" dirty="0"/>
          </a:p>
        </p:txBody>
      </p:sp>
      <p:sp>
        <p:nvSpPr>
          <p:cNvPr id="12" name="Rectangle 11"/>
          <p:cNvSpPr/>
          <p:nvPr/>
        </p:nvSpPr>
        <p:spPr>
          <a:xfrm>
            <a:off x="-38100"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a:t>The productivity of our networks has </a:t>
            </a:r>
            <a:r>
              <a:rPr lang="en-AU" dirty="0" smtClean="0"/>
              <a:t>differed despite identical management, which </a:t>
            </a:r>
            <a:r>
              <a:rPr lang="en-AU" dirty="0"/>
              <a:t>illustrates there are industry specific factors driving OPFP </a:t>
            </a:r>
            <a:r>
              <a:rPr lang="en-AU" dirty="0" smtClean="0"/>
              <a:t>performance. </a:t>
            </a:r>
            <a:endParaRPr lang="en-AU" altLang="en-US" b="1" dirty="0"/>
          </a:p>
        </p:txBody>
      </p:sp>
      <p:sp>
        <p:nvSpPr>
          <p:cNvPr id="10" name="TextBox 9"/>
          <p:cNvSpPr txBox="1"/>
          <p:nvPr/>
        </p:nvSpPr>
        <p:spPr>
          <a:xfrm>
            <a:off x="185633" y="4289549"/>
            <a:ext cx="4365803" cy="369332"/>
          </a:xfrm>
          <a:prstGeom prst="rect">
            <a:avLst/>
          </a:prstGeom>
          <a:noFill/>
        </p:spPr>
        <p:txBody>
          <a:bodyPr wrap="square" rtlCol="0">
            <a:spAutoFit/>
          </a:bodyPr>
          <a:lstStyle/>
          <a:p>
            <a:r>
              <a:rPr lang="en-AU" sz="900" dirty="0"/>
              <a:t>Source: Data from Economic Insights - OPFP results set to 1 in 2006 to aid comparability. </a:t>
            </a:r>
          </a:p>
        </p:txBody>
      </p:sp>
      <p:sp>
        <p:nvSpPr>
          <p:cNvPr id="15" name="TextBox 14"/>
          <p:cNvSpPr txBox="1"/>
          <p:nvPr/>
        </p:nvSpPr>
        <p:spPr>
          <a:xfrm>
            <a:off x="4756991" y="4289549"/>
            <a:ext cx="4365803" cy="369332"/>
          </a:xfrm>
          <a:prstGeom prst="rect">
            <a:avLst/>
          </a:prstGeom>
          <a:noFill/>
        </p:spPr>
        <p:txBody>
          <a:bodyPr wrap="square" rtlCol="0">
            <a:spAutoFit/>
          </a:bodyPr>
          <a:lstStyle/>
          <a:p>
            <a:r>
              <a:rPr lang="en-AU" sz="900" dirty="0" smtClean="0"/>
              <a:t>Source: Data from Economic Insights - OPFP results set to 1 in 2006 to aid comparability. </a:t>
            </a:r>
            <a:endParaRPr lang="en-AU" sz="900" dirty="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8042" y="1772816"/>
            <a:ext cx="4164752" cy="2504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0" y="1772817"/>
            <a:ext cx="4918243" cy="2529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386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Differences between </a:t>
            </a:r>
            <a:r>
              <a:rPr lang="en-AU" dirty="0" smtClean="0"/>
              <a:t>electricity </a:t>
            </a:r>
            <a:r>
              <a:rPr lang="en-AU" dirty="0" smtClean="0"/>
              <a:t>and </a:t>
            </a:r>
            <a:r>
              <a:rPr lang="en-AU" dirty="0" smtClean="0"/>
              <a:t>gas distribution</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4</a:t>
            </a:fld>
            <a:endParaRPr lang="en-AU" dirty="0"/>
          </a:p>
        </p:txBody>
      </p:sp>
      <p:cxnSp>
        <p:nvCxnSpPr>
          <p:cNvPr id="91" name="Straight Connector 90"/>
          <p:cNvCxnSpPr/>
          <p:nvPr/>
        </p:nvCxnSpPr>
        <p:spPr>
          <a:xfrm>
            <a:off x="0" y="141277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124" y="1516028"/>
            <a:ext cx="8313332" cy="4462760"/>
          </a:xfrm>
          <a:prstGeom prst="rect">
            <a:avLst/>
          </a:prstGeom>
          <a:noFill/>
          <a:ln>
            <a:noFill/>
          </a:ln>
        </p:spPr>
        <p:txBody>
          <a:bodyPr wrap="square" rtlCol="0">
            <a:spAutoFit/>
          </a:bodyPr>
          <a:lstStyle/>
          <a:p>
            <a:r>
              <a:rPr lang="en-US" dirty="0" smtClean="0"/>
              <a:t>AER suggests historical gas productivity trend reflective of ‘technical trend’ going forward for electricity distribution because:</a:t>
            </a:r>
          </a:p>
          <a:p>
            <a:endParaRPr lang="en-US" dirty="0"/>
          </a:p>
          <a:p>
            <a:pPr marL="285750" indent="-285750">
              <a:buFont typeface="Arial" panose="020B0604020202020204" pitchFamily="34" charset="0"/>
              <a:buChar char="•"/>
            </a:pPr>
            <a:r>
              <a:rPr lang="en-AU" sz="1600" i="1" dirty="0" smtClean="0"/>
              <a:t>the </a:t>
            </a:r>
            <a:r>
              <a:rPr lang="en-AU" sz="1600" i="1" dirty="0"/>
              <a:t>gas distribution sector shares many similarities with the electricity distribution sector </a:t>
            </a:r>
          </a:p>
          <a:p>
            <a:endParaRPr lang="en-US" dirty="0" smtClean="0"/>
          </a:p>
          <a:p>
            <a:r>
              <a:rPr lang="en-US" dirty="0" smtClean="0"/>
              <a:t>In our experience, this is not the case.</a:t>
            </a:r>
          </a:p>
          <a:p>
            <a:pPr marL="285750" indent="-285750">
              <a:buFont typeface="Arial" panose="020B0604020202020204" pitchFamily="34" charset="0"/>
              <a:buChar char="•"/>
            </a:pPr>
            <a:r>
              <a:rPr lang="en-US" dirty="0"/>
              <a:t>Significant legislative change has driven vast safety and veg management expenditure in electricity distribution.  This continues to impact productivity.</a:t>
            </a:r>
          </a:p>
          <a:p>
            <a:pPr marL="285750" indent="-285750">
              <a:buFont typeface="Arial" panose="020B0604020202020204" pitchFamily="34" charset="0"/>
              <a:buChar char="•"/>
            </a:pPr>
            <a:r>
              <a:rPr lang="en-US" dirty="0"/>
              <a:t>The expected significant additional penetration of DER will add additional costs, whilst putting downward pressure on energy delivered (downward pressure on productivity). </a:t>
            </a:r>
            <a:r>
              <a:rPr lang="en-US" dirty="0" smtClean="0"/>
              <a:t>The </a:t>
            </a:r>
            <a:r>
              <a:rPr lang="en-US" dirty="0"/>
              <a:t>transformation of the role of the network is not occurring in gas distribution networks. </a:t>
            </a:r>
          </a:p>
          <a:p>
            <a:pPr marL="285750" indent="-285750">
              <a:buFont typeface="Arial" panose="020B0604020202020204" pitchFamily="34" charset="0"/>
              <a:buChar char="•"/>
            </a:pPr>
            <a:r>
              <a:rPr lang="en-US" dirty="0"/>
              <a:t>As a fuel of choice, there is greater scope to drive output growth in gas </a:t>
            </a:r>
            <a:r>
              <a:rPr lang="en-US" dirty="0" smtClean="0"/>
              <a:t>networks compared to electricity distribution and transmission businesses.</a:t>
            </a:r>
            <a:endParaRPr lang="en-US" dirty="0"/>
          </a:p>
          <a:p>
            <a:pPr marL="285750" indent="-285750">
              <a:buFont typeface="Arial" panose="020B0604020202020204" pitchFamily="34" charset="0"/>
              <a:buChar char="•"/>
            </a:pPr>
            <a:endParaRPr lang="en-US" dirty="0" smtClean="0"/>
          </a:p>
        </p:txBody>
      </p:sp>
      <p:sp>
        <p:nvSpPr>
          <p:cNvPr id="4" name="TextBox 3"/>
          <p:cNvSpPr txBox="1"/>
          <p:nvPr/>
        </p:nvSpPr>
        <p:spPr>
          <a:xfrm>
            <a:off x="4527641" y="5750500"/>
            <a:ext cx="3888432" cy="507831"/>
          </a:xfrm>
          <a:prstGeom prst="rect">
            <a:avLst/>
          </a:prstGeom>
          <a:noFill/>
        </p:spPr>
        <p:txBody>
          <a:bodyPr wrap="square" rtlCol="0">
            <a:spAutoFit/>
          </a:bodyPr>
          <a:lstStyle/>
          <a:p>
            <a:r>
              <a:rPr lang="en-AU" sz="900" dirty="0"/>
              <a:t>* 2015 used as last common year of data</a:t>
            </a:r>
          </a:p>
          <a:p>
            <a:endParaRPr lang="en-AU" dirty="0"/>
          </a:p>
        </p:txBody>
      </p:sp>
      <p:sp>
        <p:nvSpPr>
          <p:cNvPr id="12" name="Rectangle 11"/>
          <p:cNvSpPr/>
          <p:nvPr/>
        </p:nvSpPr>
        <p:spPr>
          <a:xfrm>
            <a:off x="-38100"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smtClean="0"/>
              <a:t>Historical gas distribution productivity trends have no relevance to electricity distribution</a:t>
            </a:r>
            <a:endParaRPr lang="en-AU" altLang="en-US" b="1" dirty="0"/>
          </a:p>
        </p:txBody>
      </p:sp>
    </p:spTree>
    <p:extLst>
      <p:ext uri="{BB962C8B-B14F-4D97-AF65-F5344CB8AC3E}">
        <p14:creationId xmlns:p14="http://schemas.microsoft.com/office/powerpoint/2010/main" val="508559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Is </a:t>
            </a:r>
            <a:r>
              <a:rPr lang="en-AU" dirty="0" smtClean="0"/>
              <a:t>electricity transmission </a:t>
            </a:r>
            <a:r>
              <a:rPr lang="en-AU" dirty="0" smtClean="0"/>
              <a:t>more </a:t>
            </a:r>
            <a:r>
              <a:rPr lang="en-AU" dirty="0" smtClean="0"/>
              <a:t>comparable</a:t>
            </a:r>
            <a:r>
              <a:rPr lang="en-AU" dirty="0" smtClean="0"/>
              <a:t>?</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5</a:t>
            </a:fld>
            <a:endParaRPr lang="en-AU" dirty="0"/>
          </a:p>
        </p:txBody>
      </p:sp>
      <p:cxnSp>
        <p:nvCxnSpPr>
          <p:cNvPr id="91" name="Straight Connector 90"/>
          <p:cNvCxnSpPr/>
          <p:nvPr/>
        </p:nvCxnSpPr>
        <p:spPr>
          <a:xfrm>
            <a:off x="0" y="141277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27641" y="5750500"/>
            <a:ext cx="3888432" cy="507831"/>
          </a:xfrm>
          <a:prstGeom prst="rect">
            <a:avLst/>
          </a:prstGeom>
          <a:noFill/>
        </p:spPr>
        <p:txBody>
          <a:bodyPr wrap="square" rtlCol="0">
            <a:spAutoFit/>
          </a:bodyPr>
          <a:lstStyle/>
          <a:p>
            <a:r>
              <a:rPr lang="en-AU" sz="900" dirty="0"/>
              <a:t>* 2015 used as last common year of data</a:t>
            </a:r>
          </a:p>
          <a:p>
            <a:endParaRPr lang="en-AU" dirty="0"/>
          </a:p>
        </p:txBody>
      </p:sp>
      <p:sp>
        <p:nvSpPr>
          <p:cNvPr id="12" name="Rectangle 11"/>
          <p:cNvSpPr/>
          <p:nvPr/>
        </p:nvSpPr>
        <p:spPr>
          <a:xfrm>
            <a:off x="-38100"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smtClean="0"/>
              <a:t>Electricity transmission businesses are a better (but not perfect) comparator to the electricity distribution businesses</a:t>
            </a:r>
            <a:endParaRPr lang="en-AU" altLang="en-US" b="1" dirty="0"/>
          </a:p>
        </p:txBody>
      </p:sp>
      <p:graphicFrame>
        <p:nvGraphicFramePr>
          <p:cNvPr id="2" name="Table 1"/>
          <p:cNvGraphicFramePr>
            <a:graphicFrameLocks noGrp="1"/>
          </p:cNvGraphicFramePr>
          <p:nvPr>
            <p:extLst>
              <p:ext uri="{D42A27DB-BD31-4B8C-83A1-F6EECF244321}">
                <p14:modId xmlns:p14="http://schemas.microsoft.com/office/powerpoint/2010/main" val="2902786535"/>
              </p:ext>
            </p:extLst>
          </p:nvPr>
        </p:nvGraphicFramePr>
        <p:xfrm>
          <a:off x="556506" y="1556792"/>
          <a:ext cx="7992888" cy="3418840"/>
        </p:xfrm>
        <a:graphic>
          <a:graphicData uri="http://schemas.openxmlformats.org/drawingml/2006/table">
            <a:tbl>
              <a:tblPr firstRow="1" bandRow="1">
                <a:tableStyleId>{5C22544A-7EE6-4342-B048-85BDC9FD1C3A}</a:tableStyleId>
              </a:tblPr>
              <a:tblGrid>
                <a:gridCol w="3996444"/>
                <a:gridCol w="3996444"/>
              </a:tblGrid>
              <a:tr h="370840">
                <a:tc>
                  <a:txBody>
                    <a:bodyPr/>
                    <a:lstStyle/>
                    <a:p>
                      <a:r>
                        <a:rPr lang="en-AU" sz="1400" dirty="0" smtClean="0"/>
                        <a:t>Reason Given for Using Gas Distribution</a:t>
                      </a:r>
                      <a:endParaRPr lang="en-AU" sz="1400" dirty="0"/>
                    </a:p>
                  </a:txBody>
                  <a:tcPr/>
                </a:tc>
                <a:tc>
                  <a:txBody>
                    <a:bodyPr/>
                    <a:lstStyle/>
                    <a:p>
                      <a:r>
                        <a:rPr lang="en-AU" sz="1400" dirty="0" smtClean="0"/>
                        <a:t>Also Applicable</a:t>
                      </a:r>
                      <a:r>
                        <a:rPr lang="en-AU" sz="1400" baseline="0" dirty="0" smtClean="0"/>
                        <a:t> to Transmission?</a:t>
                      </a:r>
                      <a:endParaRPr lang="en-AU" sz="1400" dirty="0"/>
                    </a:p>
                  </a:txBody>
                  <a:tcPr/>
                </a:tc>
              </a:tr>
              <a:tr h="58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i="1" dirty="0" smtClean="0"/>
                        <a:t>the gas distribution sector shares many similarities with the electricity distribution sector</a:t>
                      </a:r>
                    </a:p>
                  </a:txBody>
                  <a:tcPr/>
                </a:tc>
                <a:tc>
                  <a:txBody>
                    <a:bodyPr/>
                    <a:lstStyle/>
                    <a:p>
                      <a:r>
                        <a:rPr lang="en-AU" sz="1400" dirty="0" smtClean="0">
                          <a:solidFill>
                            <a:srgbClr val="00B050"/>
                          </a:solidFill>
                          <a:sym typeface="Wingdings"/>
                        </a:rPr>
                        <a:t></a:t>
                      </a:r>
                      <a:r>
                        <a:rPr lang="en-AU" sz="1400" baseline="0" dirty="0" smtClean="0">
                          <a:solidFill>
                            <a:srgbClr val="00B050"/>
                          </a:solidFill>
                          <a:sym typeface="Wingdings"/>
                        </a:rPr>
                        <a:t> </a:t>
                      </a:r>
                      <a:r>
                        <a:rPr lang="en-AU" sz="1400" baseline="0" dirty="0" smtClean="0">
                          <a:sym typeface="Wingdings"/>
                        </a:rPr>
                        <a:t>Electricity distribution shares far more similarities with electricity  transmission than with gas distribution</a:t>
                      </a:r>
                      <a:endParaRPr lang="en-AU" sz="1400" dirty="0"/>
                    </a:p>
                  </a:txBody>
                  <a:tcPr/>
                </a:tc>
              </a:tr>
              <a:tr h="370840">
                <a:tc>
                  <a:txBody>
                    <a:bodyPr/>
                    <a:lstStyle/>
                    <a:p>
                      <a:r>
                        <a:rPr lang="en-AU" sz="1400" b="0" i="1" u="none" strike="noStrike" kern="1200" baseline="0" dirty="0" smtClean="0">
                          <a:solidFill>
                            <a:schemeClr val="dk1"/>
                          </a:solidFill>
                          <a:latin typeface="+mn-lt"/>
                          <a:ea typeface="+mn-ea"/>
                          <a:cs typeface="+mn-cs"/>
                        </a:rPr>
                        <a:t>past productivity performance has been more stable in gas distribution than for electricity distribution and has not been subject to the same regulatory changes </a:t>
                      </a:r>
                    </a:p>
                  </a:txBody>
                  <a:tcPr/>
                </a:tc>
                <a:tc>
                  <a:txBody>
                    <a:bodyPr/>
                    <a:lstStyle/>
                    <a:p>
                      <a:r>
                        <a:rPr lang="en-AU" sz="1400" dirty="0" smtClean="0">
                          <a:solidFill>
                            <a:srgbClr val="00B050"/>
                          </a:solidFill>
                          <a:sym typeface="Wingdings"/>
                        </a:rPr>
                        <a:t></a:t>
                      </a:r>
                      <a:r>
                        <a:rPr lang="en-AU" sz="1400" dirty="0" smtClean="0">
                          <a:sym typeface="Wingdings"/>
                        </a:rPr>
                        <a:t>  </a:t>
                      </a:r>
                      <a:r>
                        <a:rPr lang="en-AU" sz="1400" baseline="0" dirty="0" smtClean="0">
                          <a:sym typeface="Wingdings"/>
                        </a:rPr>
                        <a:t>OPFP for electricity transmission has been far more stable over time than for gas distribution.</a:t>
                      </a:r>
                      <a:endParaRPr lang="en-AU" sz="1400" dirty="0"/>
                    </a:p>
                  </a:txBody>
                  <a:tcPr/>
                </a:tc>
              </a:tr>
              <a:tr h="370840">
                <a:tc>
                  <a:txBody>
                    <a:bodyPr/>
                    <a:lstStyle/>
                    <a:p>
                      <a:r>
                        <a:rPr lang="en-AU" sz="1400" b="0" i="1" u="none" strike="noStrike" kern="1200" baseline="0" dirty="0" smtClean="0">
                          <a:solidFill>
                            <a:schemeClr val="dk1"/>
                          </a:solidFill>
                          <a:latin typeface="+mn-lt"/>
                          <a:ea typeface="+mn-ea"/>
                          <a:cs typeface="+mn-cs"/>
                        </a:rPr>
                        <a:t>we have technical change estimates for gas distributors estimated using econometric models similar to those we use for electricity distribution. </a:t>
                      </a:r>
                    </a:p>
                  </a:txBody>
                  <a:tcPr/>
                </a:tc>
                <a:tc>
                  <a:txBody>
                    <a:bodyPr/>
                    <a:lstStyle/>
                    <a:p>
                      <a:r>
                        <a:rPr lang="en-AU" sz="1400" dirty="0" smtClean="0">
                          <a:sym typeface="Wingdings"/>
                        </a:rPr>
                        <a:t>~ Partial.  OPFP modelling is available. </a:t>
                      </a:r>
                    </a:p>
                    <a:p>
                      <a:endParaRPr lang="en-AU" sz="1400" dirty="0" smtClean="0">
                        <a:sym typeface="Wingdings"/>
                      </a:endParaRPr>
                    </a:p>
                    <a:p>
                      <a:r>
                        <a:rPr lang="en-AU" sz="1400" dirty="0" smtClean="0">
                          <a:sym typeface="Wingdings"/>
                        </a:rPr>
                        <a:t>However, the AER does not produce econometric models for electricity</a:t>
                      </a:r>
                      <a:r>
                        <a:rPr lang="en-AU" sz="1400" baseline="0" dirty="0" smtClean="0">
                          <a:sym typeface="Wingdings"/>
                        </a:rPr>
                        <a:t> transmission networks.</a:t>
                      </a:r>
                      <a:endParaRPr lang="en-AU" sz="1400" dirty="0" smtClean="0">
                        <a:sym typeface="Wingdings"/>
                      </a:endParaRPr>
                    </a:p>
                    <a:p>
                      <a:endParaRPr lang="en-AU" sz="1400" dirty="0" smtClean="0">
                        <a:sym typeface="Wingdings"/>
                      </a:endParaRPr>
                    </a:p>
                  </a:txBody>
                  <a:tcPr/>
                </a:tc>
              </a:tr>
            </a:tbl>
          </a:graphicData>
        </a:graphic>
      </p:graphicFrame>
    </p:spTree>
    <p:extLst>
      <p:ext uri="{BB962C8B-B14F-4D97-AF65-F5344CB8AC3E}">
        <p14:creationId xmlns:p14="http://schemas.microsoft.com/office/powerpoint/2010/main" val="367659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Is </a:t>
            </a:r>
            <a:r>
              <a:rPr lang="en-AU" dirty="0" smtClean="0"/>
              <a:t>electricity transmission </a:t>
            </a:r>
            <a:r>
              <a:rPr lang="en-AU" dirty="0" smtClean="0"/>
              <a:t>more </a:t>
            </a:r>
            <a:r>
              <a:rPr lang="en-AU" dirty="0" smtClean="0"/>
              <a:t>comparable</a:t>
            </a:r>
            <a:r>
              <a:rPr lang="en-AU" dirty="0" smtClean="0"/>
              <a:t>?</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6</a:t>
            </a:fld>
            <a:endParaRPr lang="en-AU" dirty="0"/>
          </a:p>
        </p:txBody>
      </p:sp>
      <p:cxnSp>
        <p:nvCxnSpPr>
          <p:cNvPr id="91" name="Straight Connector 90"/>
          <p:cNvCxnSpPr/>
          <p:nvPr/>
        </p:nvCxnSpPr>
        <p:spPr>
          <a:xfrm>
            <a:off x="0" y="141277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27641" y="5750500"/>
            <a:ext cx="3888432" cy="507831"/>
          </a:xfrm>
          <a:prstGeom prst="rect">
            <a:avLst/>
          </a:prstGeom>
          <a:noFill/>
        </p:spPr>
        <p:txBody>
          <a:bodyPr wrap="square" rtlCol="0">
            <a:spAutoFit/>
          </a:bodyPr>
          <a:lstStyle/>
          <a:p>
            <a:r>
              <a:rPr lang="en-AU" sz="900" dirty="0"/>
              <a:t>* 2015 used as last common year of data</a:t>
            </a:r>
          </a:p>
          <a:p>
            <a:endParaRPr lang="en-AU" dirty="0"/>
          </a:p>
        </p:txBody>
      </p:sp>
      <p:sp>
        <p:nvSpPr>
          <p:cNvPr id="12" name="Rectangle 11"/>
          <p:cNvSpPr/>
          <p:nvPr/>
        </p:nvSpPr>
        <p:spPr>
          <a:xfrm>
            <a:off x="-38100"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a:t>Electricity </a:t>
            </a:r>
            <a:r>
              <a:rPr lang="en-AU" dirty="0" smtClean="0"/>
              <a:t>transmission </a:t>
            </a:r>
            <a:r>
              <a:rPr lang="en-AU" dirty="0"/>
              <a:t>businesses are a better (but not perfect) comparator to the electricity distribution businesses</a:t>
            </a:r>
            <a:endParaRPr lang="en-AU" altLang="en-US" b="1" dirty="0"/>
          </a:p>
        </p:txBody>
      </p:sp>
      <p:sp>
        <p:nvSpPr>
          <p:cNvPr id="5" name="TextBox 4"/>
          <p:cNvSpPr txBox="1"/>
          <p:nvPr/>
        </p:nvSpPr>
        <p:spPr>
          <a:xfrm>
            <a:off x="562436" y="1489475"/>
            <a:ext cx="8258036" cy="4585871"/>
          </a:xfrm>
          <a:prstGeom prst="rect">
            <a:avLst/>
          </a:prstGeom>
          <a:noFill/>
        </p:spPr>
        <p:txBody>
          <a:bodyPr wrap="square" rtlCol="0">
            <a:spAutoFit/>
          </a:bodyPr>
          <a:lstStyle/>
          <a:p>
            <a:pPr marL="285750" indent="-285750">
              <a:buFont typeface="Arial" panose="020B0604020202020204" pitchFamily="34" charset="0"/>
              <a:buChar char="•"/>
            </a:pPr>
            <a:endParaRPr lang="en-AU" sz="1600" dirty="0" smtClean="0"/>
          </a:p>
          <a:p>
            <a:pPr marL="285750" indent="-285750">
              <a:buFont typeface="Arial" panose="020B0604020202020204" pitchFamily="34" charset="0"/>
              <a:buChar char="•"/>
            </a:pPr>
            <a:r>
              <a:rPr lang="en-AU" sz="1600" dirty="0" smtClean="0"/>
              <a:t>There </a:t>
            </a:r>
            <a:r>
              <a:rPr lang="en-AU" sz="1600" dirty="0"/>
              <a:t>is some </a:t>
            </a:r>
            <a:r>
              <a:rPr lang="en-AU" sz="1600" dirty="0" smtClean="0"/>
              <a:t>substitutability between </a:t>
            </a:r>
            <a:r>
              <a:rPr lang="en-AU" sz="1600" dirty="0"/>
              <a:t>the workforce for distribution and transmission </a:t>
            </a:r>
            <a:r>
              <a:rPr lang="en-AU" sz="1600" dirty="0" smtClean="0"/>
              <a:t>businesses, so </a:t>
            </a:r>
            <a:r>
              <a:rPr lang="en-AU" sz="1600" dirty="0"/>
              <a:t>drivers of labour </a:t>
            </a:r>
            <a:r>
              <a:rPr lang="en-AU" sz="1600" dirty="0" smtClean="0"/>
              <a:t>productivity factors </a:t>
            </a:r>
            <a:r>
              <a:rPr lang="en-AU" sz="1600" dirty="0"/>
              <a:t>are very closely related</a:t>
            </a:r>
            <a:r>
              <a:rPr lang="en-AU" sz="1600" dirty="0" smtClean="0"/>
              <a:t>. </a:t>
            </a:r>
          </a:p>
          <a:p>
            <a:pPr marL="285750" indent="-285750">
              <a:buFont typeface="Arial" panose="020B0604020202020204" pitchFamily="34" charset="0"/>
              <a:buChar char="•"/>
            </a:pPr>
            <a:endParaRPr lang="en-AU" sz="1600" dirty="0" smtClean="0"/>
          </a:p>
          <a:p>
            <a:pPr marL="285750" indent="-285750">
              <a:buFont typeface="Arial" panose="020B0604020202020204" pitchFamily="34" charset="0"/>
              <a:buChar char="•"/>
            </a:pPr>
            <a:r>
              <a:rPr lang="en-AU" sz="1600" dirty="0" smtClean="0"/>
              <a:t>Output measures (particularly customers/end users, demand and energy throughput) are </a:t>
            </a:r>
            <a:r>
              <a:rPr lang="en-AU" sz="1600" dirty="0" smtClean="0"/>
              <a:t>quite consistent </a:t>
            </a:r>
            <a:r>
              <a:rPr lang="en-AU" sz="1600" dirty="0" smtClean="0"/>
              <a:t>between </a:t>
            </a:r>
            <a:r>
              <a:rPr lang="en-AU" sz="1600" dirty="0" smtClean="0"/>
              <a:t>electricity</a:t>
            </a:r>
            <a:r>
              <a:rPr lang="en-AU" sz="1600" dirty="0" smtClean="0"/>
              <a:t> </a:t>
            </a:r>
            <a:r>
              <a:rPr lang="en-AU" sz="1600" dirty="0" smtClean="0"/>
              <a:t>distribution and electricity transmission </a:t>
            </a:r>
            <a:r>
              <a:rPr lang="en-AU" sz="1600" dirty="0" smtClean="0"/>
              <a:t>when aggregated to the industry level. </a:t>
            </a:r>
          </a:p>
          <a:p>
            <a:pPr marL="285750" indent="-285750">
              <a:buFont typeface="Arial" panose="020B0604020202020204" pitchFamily="34" charset="0"/>
              <a:buChar char="•"/>
            </a:pPr>
            <a:endParaRPr lang="en-AU" sz="1600" dirty="0" smtClean="0"/>
          </a:p>
          <a:p>
            <a:pPr marL="285750" indent="-285750">
              <a:buFont typeface="Arial" panose="020B0604020202020204" pitchFamily="34" charset="0"/>
              <a:buChar char="•"/>
            </a:pPr>
            <a:r>
              <a:rPr lang="en-AU" sz="1600" dirty="0" smtClean="0"/>
              <a:t>Speed of technological </a:t>
            </a:r>
            <a:r>
              <a:rPr lang="en-AU" sz="1600" dirty="0"/>
              <a:t>change is comparable, as advancements often have applications in both </a:t>
            </a:r>
            <a:r>
              <a:rPr lang="en-AU" sz="1600" dirty="0" smtClean="0"/>
              <a:t>electricity distribution and transmission – </a:t>
            </a:r>
            <a:r>
              <a:rPr lang="en-AU" sz="1600" dirty="0" err="1" smtClean="0"/>
              <a:t>i.e</a:t>
            </a:r>
            <a:r>
              <a:rPr lang="en-AU" sz="1600" dirty="0" smtClean="0"/>
              <a:t> SCADA </a:t>
            </a:r>
            <a:r>
              <a:rPr lang="en-AU" sz="1600" dirty="0"/>
              <a:t>solutions are more sophisticated in these networks compared to gas distribution. </a:t>
            </a:r>
            <a:endParaRPr lang="en-AU" sz="1600" dirty="0" smtClean="0"/>
          </a:p>
          <a:p>
            <a:pPr marL="285750" indent="-285750">
              <a:buFont typeface="Arial" panose="020B0604020202020204" pitchFamily="34" charset="0"/>
              <a:buChar char="•"/>
            </a:pPr>
            <a:endParaRPr lang="en-AU" sz="1600" dirty="0" smtClean="0"/>
          </a:p>
          <a:p>
            <a:pPr marL="285750" indent="-285750">
              <a:buFont typeface="Arial" panose="020B0604020202020204" pitchFamily="34" charset="0"/>
              <a:buChar char="•"/>
            </a:pPr>
            <a:r>
              <a:rPr lang="en-AU" sz="1600" dirty="0" smtClean="0"/>
              <a:t>Faster </a:t>
            </a:r>
            <a:r>
              <a:rPr lang="en-AU" sz="1600" dirty="0"/>
              <a:t>pace of legislative change than gas </a:t>
            </a:r>
            <a:r>
              <a:rPr lang="en-AU" sz="1600" dirty="0" smtClean="0"/>
              <a:t>distribution, so more likely </a:t>
            </a:r>
            <a:r>
              <a:rPr lang="en-AU" sz="1600" dirty="0"/>
              <a:t>to be more reflective of ‘steady-state’ electricity distribution legislative change. </a:t>
            </a:r>
            <a:r>
              <a:rPr lang="en-AU" sz="1600" dirty="0" smtClean="0"/>
              <a:t>The step change and pass-through regimes do not necessarily cover all the costs of legislative changes. </a:t>
            </a:r>
            <a:endParaRPr lang="en-AU" sz="1600" dirty="0" smtClean="0"/>
          </a:p>
          <a:p>
            <a:endParaRPr lang="en-AU" dirty="0"/>
          </a:p>
          <a:p>
            <a:endParaRPr lang="en-AU" dirty="0"/>
          </a:p>
        </p:txBody>
      </p:sp>
    </p:spTree>
    <p:extLst>
      <p:ext uri="{BB962C8B-B14F-4D97-AF65-F5344CB8AC3E}">
        <p14:creationId xmlns:p14="http://schemas.microsoft.com/office/powerpoint/2010/main" val="1308631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40000" y="413236"/>
            <a:ext cx="6480272" cy="891528"/>
          </a:xfrm>
        </p:spPr>
        <p:txBody>
          <a:bodyPr/>
          <a:lstStyle/>
          <a:p>
            <a:r>
              <a:rPr lang="en-AU" dirty="0" smtClean="0"/>
              <a:t>Use of time trends from econometric models</a:t>
            </a:r>
            <a:endParaRPr lang="en-AU" dirty="0"/>
          </a:p>
        </p:txBody>
      </p:sp>
      <p:sp>
        <p:nvSpPr>
          <p:cNvPr id="3" name="Slide Number Placeholder 2"/>
          <p:cNvSpPr>
            <a:spLocks noGrp="1"/>
          </p:cNvSpPr>
          <p:nvPr>
            <p:ph type="sldNum" sz="quarter" idx="12"/>
          </p:nvPr>
        </p:nvSpPr>
        <p:spPr>
          <a:xfrm>
            <a:off x="8369160" y="6237312"/>
            <a:ext cx="497920" cy="252000"/>
          </a:xfrm>
        </p:spPr>
        <p:txBody>
          <a:bodyPr/>
          <a:lstStyle/>
          <a:p>
            <a:fld id="{ACE6142E-A738-4726-86F4-70602AEA07B7}" type="slidenum">
              <a:rPr lang="en-AU" smtClean="0"/>
              <a:pPr/>
              <a:t>7</a:t>
            </a:fld>
            <a:endParaRPr lang="en-AU" dirty="0"/>
          </a:p>
        </p:txBody>
      </p:sp>
      <p:cxnSp>
        <p:nvCxnSpPr>
          <p:cNvPr id="91" name="Straight Connector 90"/>
          <p:cNvCxnSpPr/>
          <p:nvPr/>
        </p:nvCxnSpPr>
        <p:spPr>
          <a:xfrm>
            <a:off x="0" y="1377936"/>
            <a:ext cx="730830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2741" y="1425830"/>
            <a:ext cx="8789739" cy="5170646"/>
          </a:xfrm>
          <a:prstGeom prst="rect">
            <a:avLst/>
          </a:prstGeom>
          <a:noFill/>
          <a:ln>
            <a:noFill/>
          </a:ln>
        </p:spPr>
        <p:txBody>
          <a:bodyPr wrap="square" rtlCol="0">
            <a:spAutoFit/>
          </a:bodyPr>
          <a:lstStyle/>
          <a:p>
            <a:endParaRPr lang="en-AU" sz="1400" dirty="0" smtClean="0"/>
          </a:p>
          <a:p>
            <a:pPr marL="285750" indent="-285750">
              <a:buFont typeface="Arial" panose="020B0604020202020204" pitchFamily="34" charset="0"/>
              <a:buChar char="•"/>
            </a:pPr>
            <a:r>
              <a:rPr lang="en-AU" sz="1400" dirty="0" smtClean="0"/>
              <a:t>The AER </a:t>
            </a:r>
            <a:r>
              <a:rPr lang="en-AU" sz="1400" dirty="0" smtClean="0"/>
              <a:t>did not use a </a:t>
            </a:r>
            <a:r>
              <a:rPr lang="en-AU" sz="1400" dirty="0" smtClean="0"/>
              <a:t>time trend from econometric models produced using data from the electricity distribution industry. This was </a:t>
            </a:r>
            <a:r>
              <a:rPr lang="en-AU" sz="1400" dirty="0" smtClean="0"/>
              <a:t>justified on </a:t>
            </a:r>
            <a:r>
              <a:rPr lang="en-AU" sz="1400" dirty="0" smtClean="0"/>
              <a:t>the basis that:</a:t>
            </a:r>
          </a:p>
          <a:p>
            <a:pPr marL="285750" indent="-285750">
              <a:buFont typeface="Arial" panose="020B0604020202020204" pitchFamily="34" charset="0"/>
              <a:buChar char="•"/>
            </a:pPr>
            <a:endParaRPr lang="en-AU" sz="1400" dirty="0"/>
          </a:p>
          <a:p>
            <a:pPr marL="742950" lvl="1" indent="-285750">
              <a:buFont typeface="Arial" panose="020B0604020202020204" pitchFamily="34" charset="0"/>
              <a:buChar char="•"/>
            </a:pPr>
            <a:r>
              <a:rPr lang="en-AU" sz="1400" i="1" dirty="0" smtClean="0"/>
              <a:t>The </a:t>
            </a:r>
            <a:r>
              <a:rPr lang="en-AU" sz="1400" i="1" dirty="0"/>
              <a:t>estimated time trend will be influenced by the drivers of productivity decline in the 2006–12 period that we don't consider will continue to prevail in the future</a:t>
            </a:r>
          </a:p>
          <a:p>
            <a:pPr marL="285750" indent="-285750">
              <a:buFont typeface="Arial" panose="020B0604020202020204" pitchFamily="34" charset="0"/>
              <a:buChar char="•"/>
            </a:pPr>
            <a:endParaRPr lang="en-AU" sz="1400" dirty="0"/>
          </a:p>
          <a:p>
            <a:pPr marL="285750" indent="-285750">
              <a:buFont typeface="Arial" panose="020B0604020202020204" pitchFamily="34" charset="0"/>
              <a:buChar char="•"/>
            </a:pPr>
            <a:r>
              <a:rPr lang="en-AU" sz="1400" dirty="0" smtClean="0"/>
              <a:t>However, the AER’s draft 2017 benchmarking report shows that the time trend remains positive (declining productivity) only using data from 2012-17. This appears to invalidate the AER’s primary reason for rejecting a time period calculated based on electricity data. </a:t>
            </a:r>
          </a:p>
          <a:p>
            <a:pPr marL="285750" indent="-285750">
              <a:buFont typeface="Arial" panose="020B0604020202020204" pitchFamily="34" charset="0"/>
              <a:buChar char="•"/>
            </a:pPr>
            <a:endParaRPr lang="en-AU" sz="1400" dirty="0"/>
          </a:p>
          <a:p>
            <a:pPr marL="285750" indent="-285750">
              <a:buFont typeface="Arial" panose="020B0604020202020204" pitchFamily="34" charset="0"/>
              <a:buChar char="•"/>
            </a:pPr>
            <a:r>
              <a:rPr lang="en-AU" sz="1400" dirty="0" smtClean="0"/>
              <a:t>Instead, the AER used a time trend derived from econometric models produced for the gas industry. The AER has presented no significant analysis to determine:</a:t>
            </a:r>
          </a:p>
          <a:p>
            <a:endParaRPr lang="en-AU" sz="1400" dirty="0"/>
          </a:p>
          <a:p>
            <a:pPr marL="742950" lvl="1" indent="-285750">
              <a:buFont typeface="Arial" panose="020B0604020202020204" pitchFamily="34" charset="0"/>
              <a:buChar char="•"/>
            </a:pPr>
            <a:r>
              <a:rPr lang="en-AU" sz="1400" dirty="0" smtClean="0"/>
              <a:t>Whether the two industries are comparable, or have been impacted by different or similar factors.  </a:t>
            </a:r>
          </a:p>
          <a:p>
            <a:pPr marL="1200150" lvl="2" indent="-285750">
              <a:buFont typeface="Arial" panose="020B0604020202020204" pitchFamily="34" charset="0"/>
              <a:buChar char="•"/>
            </a:pPr>
            <a:endParaRPr lang="en-AU" sz="1400" dirty="0" smtClean="0"/>
          </a:p>
          <a:p>
            <a:pPr marL="742950" lvl="1" indent="-285750">
              <a:buFont typeface="Arial" panose="020B0604020202020204" pitchFamily="34" charset="0"/>
              <a:buChar char="•"/>
            </a:pPr>
            <a:r>
              <a:rPr lang="en-AU" sz="1400" dirty="0" smtClean="0"/>
              <a:t>Whether the time trend in the gas models capture drivers that are not expected to continue to prevail in the future. Importantly, growth in productivity in the gas sector appears to have slowed so using gas models will likely over forecast future productivity achieved even in that industry. </a:t>
            </a:r>
            <a:endParaRPr lang="en-AU" sz="1400" dirty="0"/>
          </a:p>
          <a:p>
            <a:pPr marL="285750" indent="-285750">
              <a:buFont typeface="Arial" panose="020B0604020202020204" pitchFamily="34" charset="0"/>
              <a:buChar char="•"/>
            </a:pPr>
            <a:endParaRPr lang="en-AU" sz="1400" dirty="0"/>
          </a:p>
          <a:p>
            <a:endParaRPr lang="en-AU" sz="1400" dirty="0"/>
          </a:p>
          <a:p>
            <a:endParaRPr lang="en-AU" dirty="0"/>
          </a:p>
          <a:p>
            <a:pPr>
              <a:buFont typeface="Arial" pitchFamily="34" charset="0"/>
              <a:buChar char="•"/>
            </a:pPr>
            <a:endParaRPr lang="en-US" dirty="0"/>
          </a:p>
        </p:txBody>
      </p:sp>
      <p:sp>
        <p:nvSpPr>
          <p:cNvPr id="13" name="Rectangle 12"/>
          <p:cNvSpPr/>
          <p:nvPr/>
        </p:nvSpPr>
        <p:spPr>
          <a:xfrm>
            <a:off x="-50864" y="5733256"/>
            <a:ext cx="9182100" cy="11247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ctr"/>
            <a:r>
              <a:rPr lang="en-AU" dirty="0" smtClean="0"/>
              <a:t>Factors driving lower productivity compared to gas distribution businesses are likely to continue to persist in electricity distribution businesses</a:t>
            </a:r>
            <a:endParaRPr lang="en-AU" altLang="en-US" b="1" dirty="0"/>
          </a:p>
        </p:txBody>
      </p:sp>
    </p:spTree>
    <p:extLst>
      <p:ext uri="{BB962C8B-B14F-4D97-AF65-F5344CB8AC3E}">
        <p14:creationId xmlns:p14="http://schemas.microsoft.com/office/powerpoint/2010/main" val="3782819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AusNet Services - PPT Template - high colour">
  <a:themeElements>
    <a:clrScheme name="SPAusnet">
      <a:dk1>
        <a:sysClr val="windowText" lastClr="000000"/>
      </a:dk1>
      <a:lt1>
        <a:sysClr val="window" lastClr="FFFFFF"/>
      </a:lt1>
      <a:dk2>
        <a:srgbClr val="031F73"/>
      </a:dk2>
      <a:lt2>
        <a:srgbClr val="BCBEC0"/>
      </a:lt2>
      <a:accent1>
        <a:srgbClr val="363594"/>
      </a:accent1>
      <a:accent2>
        <a:srgbClr val="0864B0"/>
      </a:accent2>
      <a:accent3>
        <a:srgbClr val="188CCC"/>
      </a:accent3>
      <a:accent4>
        <a:srgbClr val="3EB08E"/>
      </a:accent4>
      <a:accent5>
        <a:srgbClr val="8DC63F"/>
      </a:accent5>
      <a:accent6>
        <a:srgbClr val="CDDC29"/>
      </a:accent6>
      <a:hlink>
        <a:srgbClr val="031F73"/>
      </a:hlink>
      <a:folHlink>
        <a:srgbClr val="646464"/>
      </a:folHlink>
    </a:clrScheme>
    <a:fontScheme name="CHC">
      <a:majorFont>
        <a:latin typeface="Arial"/>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AusNet Services - PPT Template - high colour</Template>
  <TotalTime>0</TotalTime>
  <Words>884</Words>
  <Application>Microsoft Office PowerPoint</Application>
  <PresentationFormat>On-screen Show (4:3)</PresentationFormat>
  <Paragraphs>84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AusNet Services - PPT Template - high colour</vt:lpstr>
      <vt:lpstr>AER Public Forum – Productivity Review</vt:lpstr>
      <vt:lpstr>Operating networks across the energy sector</vt:lpstr>
      <vt:lpstr>Operational productivity trends across the three sectors</vt:lpstr>
      <vt:lpstr>Differences between electricity and gas distribution</vt:lpstr>
      <vt:lpstr>Is electricity transmission more comparable?</vt:lpstr>
      <vt:lpstr>Is electricity transmission more comparable?</vt:lpstr>
      <vt:lpstr>Use of time trends from econometric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2017-11-26T22:50:47Z</dcterms:created>
  <dcterms:modified xsi:type="dcterms:W3CDTF">2018-11-29T04:58:07Z</dcterms:modified>
</cp:coreProperties>
</file>