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3" r:id="rId2"/>
  </p:sldMasterIdLst>
  <p:notesMasterIdLst>
    <p:notesMasterId r:id="rId8"/>
  </p:notesMasterIdLst>
  <p:handoutMasterIdLst>
    <p:handoutMasterId r:id="rId9"/>
  </p:handoutMasterIdLst>
  <p:sldIdLst>
    <p:sldId id="258" r:id="rId3"/>
    <p:sldId id="294" r:id="rId4"/>
    <p:sldId id="296" r:id="rId5"/>
    <p:sldId id="295" r:id="rId6"/>
    <p:sldId id="292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00"/>
    <a:srgbClr val="FDB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886" autoAdjust="0"/>
  </p:normalViewPr>
  <p:slideViewPr>
    <p:cSldViewPr>
      <p:cViewPr varScale="1">
        <p:scale>
          <a:sx n="68" d="100"/>
          <a:sy n="68" d="100"/>
        </p:scale>
        <p:origin x="-28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67218-7CA0-46F1-896B-E3A662345418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B1EAC-FD41-45F1-96A3-864A7F095E0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1033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24C8E-F3E7-4941-AF90-2BCF386CCF3F}" type="datetimeFigureOut">
              <a:rPr lang="en-AU" smtClean="0"/>
              <a:t>19/09/2017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861DF-A408-479D-B620-A5011C960F8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060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861DF-A408-479D-B620-A5011C960F8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9210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861DF-A408-479D-B620-A5011C960F8D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4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861DF-A408-479D-B620-A5011C960F8D}" type="slidenum">
              <a:rPr lang="en-AU" smtClean="0">
                <a:solidFill>
                  <a:prstClr val="black"/>
                </a:solidFill>
              </a:rPr>
              <a:pPr/>
              <a:t>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27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861DF-A408-479D-B620-A5011C960F8D}" type="slidenum">
              <a:rPr lang="en-AU" smtClean="0">
                <a:solidFill>
                  <a:prstClr val="black"/>
                </a:solidFill>
              </a:rPr>
              <a:pPr/>
              <a:t>4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27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861DF-A408-479D-B620-A5011C960F8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788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title="Presentation Title"/>
          <p:cNvSpPr>
            <a:spLocks noGrp="1"/>
          </p:cNvSpPr>
          <p:nvPr>
            <p:ph type="ctrTitle" hasCustomPrompt="1"/>
          </p:nvPr>
        </p:nvSpPr>
        <p:spPr>
          <a:xfrm>
            <a:off x="539552" y="3296597"/>
            <a:ext cx="504056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cap="all" baseline="0">
                <a:solidFill>
                  <a:schemeClr val="bg1"/>
                </a:solidFill>
                <a:latin typeface="DINPro-Light" pitchFamily="34" charset="0"/>
                <a:cs typeface="DINPro-Light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AU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769295"/>
            <a:ext cx="504056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  <a:latin typeface="DINPro-Light" pitchFamily="34" charset="0"/>
                <a:cs typeface="DINPro-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heading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2" y="6426000"/>
            <a:ext cx="21594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DINPro-Light" pitchFamily="34" charset="0"/>
                <a:cs typeface="DINPro-Light" pitchFamily="34" charset="0"/>
              </a:defRPr>
            </a:lvl1pPr>
          </a:lstStyle>
          <a:p>
            <a:pPr lvl="0"/>
            <a:r>
              <a:rPr lang="en-US" dirty="0" smtClean="0"/>
              <a:t>March 2016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7283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Presentation Title"/>
          <p:cNvSpPr>
            <a:spLocks noGrp="1"/>
          </p:cNvSpPr>
          <p:nvPr>
            <p:ph type="ctrTitle" hasCustomPrompt="1"/>
          </p:nvPr>
        </p:nvSpPr>
        <p:spPr>
          <a:xfrm>
            <a:off x="539552" y="3296597"/>
            <a:ext cx="504056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cap="all" baseline="0">
                <a:solidFill>
                  <a:schemeClr val="tx1"/>
                </a:solidFill>
                <a:latin typeface="DINPro-Light" pitchFamily="34" charset="0"/>
                <a:cs typeface="DINPro-Light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769295"/>
            <a:ext cx="504056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cap="all" baseline="0">
                <a:solidFill>
                  <a:schemeClr val="tx1"/>
                </a:solidFill>
                <a:latin typeface="DINPro-Light" pitchFamily="34" charset="0"/>
                <a:cs typeface="DINPro-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heading</a:t>
            </a:r>
            <a:endParaRPr lang="en-AU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2" y="6426000"/>
            <a:ext cx="21594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DINPro-Light" pitchFamily="34" charset="0"/>
                <a:cs typeface="DINPro-Light" pitchFamily="34" charset="0"/>
              </a:defRPr>
            </a:lvl1pPr>
          </a:lstStyle>
          <a:p>
            <a:pPr lvl="0"/>
            <a:r>
              <a:rPr lang="en-US" dirty="0" smtClean="0"/>
              <a:t>March 2016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5920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40903"/>
            <a:ext cx="6408712" cy="400110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>
            <a:lvl1pPr algn="l">
              <a:defRPr/>
            </a:lvl1pPr>
          </a:lstStyle>
          <a:p>
            <a:r>
              <a:rPr lang="en-US" dirty="0" smtClean="0"/>
              <a:t>Presentation title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8000" y="6426000"/>
            <a:ext cx="21336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March 2016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6000"/>
            <a:ext cx="21336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63D0CA4-8D67-495A-95BC-1E26BE5DEBA4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585271"/>
            <a:ext cx="6407150" cy="21544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400" cap="all" baseline="0">
                <a:latin typeface="DINOT-Light" pitchFamily="50" charset="0"/>
              </a:defRPr>
            </a:lvl1pPr>
            <a:lvl2pPr marL="457200" indent="0">
              <a:buNone/>
              <a:defRPr>
                <a:latin typeface="DINOT-Light" pitchFamily="50" charset="0"/>
              </a:defRPr>
            </a:lvl2pPr>
            <a:lvl3pPr marL="914400" indent="0">
              <a:buNone/>
              <a:defRPr>
                <a:latin typeface="DINOT-Light" pitchFamily="50" charset="0"/>
              </a:defRPr>
            </a:lvl3pPr>
            <a:lvl4pPr marL="1371600" indent="0">
              <a:buNone/>
              <a:defRPr>
                <a:latin typeface="DINOT-Light" pitchFamily="50" charset="0"/>
              </a:defRPr>
            </a:lvl4pPr>
            <a:lvl5pPr marL="1828800" indent="0">
              <a:buNone/>
              <a:defRPr>
                <a:latin typeface="DINOT-Light" pitchFamily="50" charset="0"/>
              </a:defRPr>
            </a:lvl5pPr>
          </a:lstStyle>
          <a:p>
            <a:pPr lvl="0"/>
            <a:r>
              <a:rPr lang="en-US" dirty="0" smtClean="0"/>
              <a:t>Sub heading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5517033"/>
            <a:ext cx="8208912" cy="369332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800" cap="all" baseline="0">
                <a:solidFill>
                  <a:srgbClr val="FFC000"/>
                </a:solidFill>
                <a:latin typeface="+mj-lt"/>
              </a:defRPr>
            </a:lvl1pPr>
          </a:lstStyle>
          <a:p>
            <a:pPr lvl="0"/>
            <a:r>
              <a:rPr lang="en-AU" cap="all" baseline="0" dirty="0" smtClean="0">
                <a:latin typeface="+mj-lt"/>
              </a:rPr>
              <a:t>image Title</a:t>
            </a:r>
            <a:endParaRPr lang="en-A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5804446"/>
            <a:ext cx="820737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cap="none" baseline="0"/>
            </a:lvl1pPr>
          </a:lstStyle>
          <a:p>
            <a:pPr lvl="0"/>
            <a:r>
              <a:rPr lang="en-AU" dirty="0" smtClean="0"/>
              <a:t>Sub heading</a:t>
            </a:r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8313" y="1340768"/>
            <a:ext cx="8208143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7544" y="1052736"/>
            <a:ext cx="8208912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049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40903"/>
            <a:ext cx="6408712" cy="400110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>
            <a:lvl1pPr algn="l">
              <a:defRPr>
                <a:latin typeface="DINPro-Light" pitchFamily="34" charset="0"/>
                <a:cs typeface="DINPro-Light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2000"/>
            </a:lvl1pPr>
            <a:lvl2pPr>
              <a:buClr>
                <a:srgbClr val="FDB813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rgbClr val="FDB813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FDB813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rgbClr val="FDB81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8000" y="6426000"/>
            <a:ext cx="21336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Month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6000"/>
            <a:ext cx="21336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63D0CA4-8D67-495A-95BC-1E26BE5DEBA4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1196975"/>
            <a:ext cx="8208912" cy="584775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cap="all" baseline="0">
                <a:solidFill>
                  <a:srgbClr val="FFC000"/>
                </a:solidFill>
                <a:latin typeface="DINPro-Light" pitchFamily="34" charset="0"/>
                <a:cs typeface="DINPro-Light" pitchFamily="34" charset="0"/>
              </a:defRPr>
            </a:lvl1pPr>
          </a:lstStyle>
          <a:p>
            <a:pPr lvl="0"/>
            <a:r>
              <a:rPr lang="en-AU" cap="all" baseline="0" dirty="0" smtClean="0">
                <a:latin typeface="+mj-lt"/>
              </a:rPr>
              <a:t>Page Title</a:t>
            </a:r>
            <a:endParaRPr lang="en-A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2060848"/>
            <a:ext cx="8207375" cy="16561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AU" dirty="0" smtClean="0"/>
              <a:t>Body copy here</a:t>
            </a:r>
            <a:endParaRPr lang="en-A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1700213"/>
            <a:ext cx="8207375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000" cap="all" baseline="0"/>
            </a:lvl1pPr>
          </a:lstStyle>
          <a:p>
            <a:pPr lvl="0"/>
            <a:r>
              <a:rPr lang="en-AU" dirty="0" smtClean="0"/>
              <a:t>Sub heading</a:t>
            </a:r>
            <a:endParaRPr lang="en-AU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1052736"/>
            <a:ext cx="8208912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9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Presentation Title"/>
          <p:cNvSpPr>
            <a:spLocks noGrp="1"/>
          </p:cNvSpPr>
          <p:nvPr>
            <p:ph type="ctrTitle" hasCustomPrompt="1"/>
          </p:nvPr>
        </p:nvSpPr>
        <p:spPr>
          <a:xfrm>
            <a:off x="539552" y="3296597"/>
            <a:ext cx="504056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cap="all" baseline="0">
                <a:solidFill>
                  <a:schemeClr val="tx1"/>
                </a:solidFill>
                <a:latin typeface="DINPro-Light" pitchFamily="34" charset="0"/>
                <a:cs typeface="DINPro-Light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769295"/>
            <a:ext cx="504056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cap="all" baseline="0">
                <a:solidFill>
                  <a:schemeClr val="tx1"/>
                </a:solidFill>
                <a:latin typeface="DINPro-Light" pitchFamily="34" charset="0"/>
                <a:cs typeface="DINPro-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heading</a:t>
            </a:r>
            <a:endParaRPr lang="en-AU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2" y="6426000"/>
            <a:ext cx="21594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DINPro-Light" pitchFamily="34" charset="0"/>
                <a:cs typeface="DINPro-Light" pitchFamily="34" charset="0"/>
              </a:defRPr>
            </a:lvl1pPr>
          </a:lstStyle>
          <a:p>
            <a:pPr lvl="0"/>
            <a:r>
              <a:rPr lang="en-US" dirty="0" smtClean="0"/>
              <a:t>March 2016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18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40903"/>
            <a:ext cx="6408712" cy="400110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>
            <a:lvl1pPr algn="l">
              <a:defRPr>
                <a:latin typeface="DINPro-Light" pitchFamily="34" charset="0"/>
                <a:cs typeface="DINPro-Light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2000"/>
            </a:lvl1pPr>
            <a:lvl2pPr>
              <a:buClr>
                <a:srgbClr val="FDB813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rgbClr val="FDB813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rgbClr val="FDB813"/>
              </a:buClr>
              <a:defRPr sz="1400">
                <a:solidFill>
                  <a:schemeClr val="tx1"/>
                </a:solidFill>
              </a:defRPr>
            </a:lvl4pPr>
            <a:lvl5pPr>
              <a:buClr>
                <a:srgbClr val="FDB813"/>
              </a:buCl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8000" y="6426000"/>
            <a:ext cx="21336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March 2016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6000"/>
            <a:ext cx="21336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63D0CA4-8D67-495A-95BC-1E26BE5DEBA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585271"/>
            <a:ext cx="6407150" cy="21544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400" cap="all" baseline="0">
                <a:latin typeface="DINPro-Light" pitchFamily="34" charset="0"/>
                <a:cs typeface="DINPro-Light" pitchFamily="34" charset="0"/>
              </a:defRPr>
            </a:lvl1pPr>
            <a:lvl2pPr marL="457200" indent="0">
              <a:buNone/>
              <a:defRPr>
                <a:latin typeface="DINOT-Light" pitchFamily="50" charset="0"/>
              </a:defRPr>
            </a:lvl2pPr>
            <a:lvl3pPr marL="914400" indent="0">
              <a:buNone/>
              <a:defRPr>
                <a:latin typeface="DINOT-Light" pitchFamily="50" charset="0"/>
              </a:defRPr>
            </a:lvl3pPr>
            <a:lvl4pPr marL="1371600" indent="0">
              <a:buNone/>
              <a:defRPr>
                <a:latin typeface="DINOT-Light" pitchFamily="50" charset="0"/>
              </a:defRPr>
            </a:lvl4pPr>
            <a:lvl5pPr marL="1828800" indent="0">
              <a:buNone/>
              <a:defRPr>
                <a:latin typeface="DINOT-Light" pitchFamily="50" charset="0"/>
              </a:defRPr>
            </a:lvl5pPr>
          </a:lstStyle>
          <a:p>
            <a:pPr lvl="0"/>
            <a:r>
              <a:rPr lang="en-US" dirty="0" smtClean="0"/>
              <a:t>Sub heading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1196975"/>
            <a:ext cx="8208912" cy="584775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cap="all" baseline="0">
                <a:solidFill>
                  <a:srgbClr val="FFC000"/>
                </a:solidFill>
                <a:latin typeface="DINPro-Light" pitchFamily="34" charset="0"/>
                <a:cs typeface="DINPro-Light" pitchFamily="34" charset="0"/>
              </a:defRPr>
            </a:lvl1pPr>
          </a:lstStyle>
          <a:p>
            <a:pPr lvl="0"/>
            <a:r>
              <a:rPr lang="en-AU" cap="all" baseline="0" dirty="0" smtClean="0">
                <a:latin typeface="+mj-lt"/>
              </a:rPr>
              <a:t>Page Title</a:t>
            </a:r>
            <a:endParaRPr lang="en-A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2060848"/>
            <a:ext cx="8207375" cy="16561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AU" dirty="0" smtClean="0"/>
              <a:t>Body copy here</a:t>
            </a:r>
            <a:endParaRPr lang="en-A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1700213"/>
            <a:ext cx="8207375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000" cap="all" baseline="0"/>
            </a:lvl1pPr>
          </a:lstStyle>
          <a:p>
            <a:pPr lvl="0"/>
            <a:r>
              <a:rPr lang="en-AU" dirty="0" smtClean="0"/>
              <a:t>Sub heading</a:t>
            </a:r>
            <a:endParaRPr lang="en-AU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67544" y="1052736"/>
            <a:ext cx="8208912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12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240903"/>
            <a:ext cx="6408712" cy="400110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>
            <a:lvl1pPr algn="l">
              <a:defRPr/>
            </a:lvl1pPr>
          </a:lstStyle>
          <a:p>
            <a:r>
              <a:rPr lang="en-US" dirty="0" smtClean="0"/>
              <a:t>Presentation title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8000" y="6426000"/>
            <a:ext cx="21336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March 2016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6000"/>
            <a:ext cx="21336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63D0CA4-8D67-495A-95BC-1E26BE5DEBA4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585271"/>
            <a:ext cx="6407150" cy="21544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400" cap="all" baseline="0">
                <a:latin typeface="DINOT-Light" pitchFamily="50" charset="0"/>
              </a:defRPr>
            </a:lvl1pPr>
            <a:lvl2pPr marL="457200" indent="0">
              <a:buNone/>
              <a:defRPr>
                <a:latin typeface="DINOT-Light" pitchFamily="50" charset="0"/>
              </a:defRPr>
            </a:lvl2pPr>
            <a:lvl3pPr marL="914400" indent="0">
              <a:buNone/>
              <a:defRPr>
                <a:latin typeface="DINOT-Light" pitchFamily="50" charset="0"/>
              </a:defRPr>
            </a:lvl3pPr>
            <a:lvl4pPr marL="1371600" indent="0">
              <a:buNone/>
              <a:defRPr>
                <a:latin typeface="DINOT-Light" pitchFamily="50" charset="0"/>
              </a:defRPr>
            </a:lvl4pPr>
            <a:lvl5pPr marL="1828800" indent="0">
              <a:buNone/>
              <a:defRPr>
                <a:latin typeface="DINOT-Light" pitchFamily="50" charset="0"/>
              </a:defRPr>
            </a:lvl5pPr>
          </a:lstStyle>
          <a:p>
            <a:pPr lvl="0"/>
            <a:r>
              <a:rPr lang="en-US" dirty="0" smtClean="0"/>
              <a:t>Sub heading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5517033"/>
            <a:ext cx="8208912" cy="369332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1800" cap="all" baseline="0">
                <a:solidFill>
                  <a:srgbClr val="FFC000"/>
                </a:solidFill>
                <a:latin typeface="+mj-lt"/>
              </a:defRPr>
            </a:lvl1pPr>
          </a:lstStyle>
          <a:p>
            <a:pPr lvl="0"/>
            <a:r>
              <a:rPr lang="en-AU" cap="all" baseline="0" dirty="0" smtClean="0">
                <a:latin typeface="+mj-lt"/>
              </a:rPr>
              <a:t>image Title</a:t>
            </a:r>
            <a:endParaRPr lang="en-A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5804446"/>
            <a:ext cx="820737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cap="none" baseline="0"/>
            </a:lvl1pPr>
          </a:lstStyle>
          <a:p>
            <a:pPr lvl="0"/>
            <a:r>
              <a:rPr lang="en-AU" dirty="0" smtClean="0"/>
              <a:t>Sub heading</a:t>
            </a:r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68313" y="1340768"/>
            <a:ext cx="8208143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7544" y="1052736"/>
            <a:ext cx="8208912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73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364594"/>
            <a:ext cx="6408712" cy="400110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>
            <a:lvl1pPr algn="l">
              <a:defRPr>
                <a:solidFill>
                  <a:schemeClr val="tx1"/>
                </a:solidFill>
                <a:latin typeface="DINPro-Medium" pitchFamily="34" charset="0"/>
                <a:cs typeface="DINPro-Medium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8000" y="6426000"/>
            <a:ext cx="532813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nb-NO" sz="1400" b="0" i="0" u="none" strike="noStrike" baseline="0" smtClean="0">
                <a:latin typeface="DINPro-Light" pitchFamily="34" charset="0"/>
                <a:cs typeface="DINPro-Light" pitchFamily="34" charset="0"/>
              </a:defRPr>
            </a:lvl1pPr>
          </a:lstStyle>
          <a:p>
            <a:r>
              <a:rPr lang="nb-NO" dirty="0" smtClean="0"/>
              <a:t>Energy SA | 22 June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6000"/>
            <a:ext cx="21336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400">
                <a:solidFill>
                  <a:schemeClr val="tx1"/>
                </a:solidFill>
                <a:latin typeface="DINPro-Light" pitchFamily="34" charset="0"/>
                <a:cs typeface="DINPro-Light" pitchFamily="34" charset="0"/>
              </a:defRPr>
            </a:lvl1pPr>
          </a:lstStyle>
          <a:p>
            <a:fld id="{C63D0CA4-8D67-495A-95BC-1E26BE5DEBA4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7544" y="1022400"/>
            <a:ext cx="8208912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0"/>
            <a:ext cx="2411760" cy="95811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8312" y="6021759"/>
            <a:ext cx="5327823" cy="1435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600">
                <a:latin typeface="DINPro-Light" pitchFamily="34" charset="0"/>
                <a:cs typeface="DINPro-Light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478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364594"/>
            <a:ext cx="6408712" cy="400110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>
            <a:lvl1pPr algn="l">
              <a:defRPr>
                <a:solidFill>
                  <a:srgbClr val="FFC000"/>
                </a:solidFill>
                <a:latin typeface="DINOT-Medium" pitchFamily="50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8000" y="6426000"/>
            <a:ext cx="532813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nb-NO" sz="1400" b="0" i="0" u="none" strike="noStrike" baseline="0" smtClean="0"/>
            </a:lvl1pPr>
          </a:lstStyle>
          <a:p>
            <a:r>
              <a:rPr lang="nb-NO" dirty="0" smtClean="0"/>
              <a:t>Energy SA | 22 June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6000"/>
            <a:ext cx="21336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63D0CA4-8D67-495A-95BC-1E26BE5DEBA4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0"/>
            <a:ext cx="2411760" cy="95811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8312" y="6021759"/>
            <a:ext cx="5327823" cy="1435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433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no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364594"/>
            <a:ext cx="6408712" cy="400110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>
            <a:lvl1pPr algn="l">
              <a:defRPr>
                <a:solidFill>
                  <a:srgbClr val="FFC000"/>
                </a:solidFill>
                <a:latin typeface="DINOT-Medium" pitchFamily="50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8000" y="6426000"/>
            <a:ext cx="532813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nb-NO" sz="1400" b="0" i="0" u="none" strike="noStrike" baseline="0" smtClean="0"/>
            </a:lvl1pPr>
          </a:lstStyle>
          <a:p>
            <a:r>
              <a:rPr lang="nb-NO" dirty="0" smtClean="0"/>
              <a:t>Energy SA | 22 June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6000"/>
            <a:ext cx="21336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63D0CA4-8D67-495A-95BC-1E26BE5DEBA4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0"/>
            <a:ext cx="2411760" cy="958119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8312" y="6021759"/>
            <a:ext cx="5327823" cy="1435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6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8187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title="Presentation Title"/>
          <p:cNvSpPr>
            <a:spLocks noGrp="1"/>
          </p:cNvSpPr>
          <p:nvPr>
            <p:ph type="ctrTitle" hasCustomPrompt="1"/>
          </p:nvPr>
        </p:nvSpPr>
        <p:spPr>
          <a:xfrm>
            <a:off x="539552" y="3296597"/>
            <a:ext cx="504056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200" cap="all" baseline="0">
                <a:solidFill>
                  <a:schemeClr val="bg1"/>
                </a:solidFill>
                <a:latin typeface="DINPro-Light" pitchFamily="34" charset="0"/>
                <a:cs typeface="DINPro-Light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AU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769295"/>
            <a:ext cx="504056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  <a:latin typeface="DINPro-Light" pitchFamily="34" charset="0"/>
                <a:cs typeface="DINPro-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 heading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2" y="6426000"/>
            <a:ext cx="21594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DINPro-Light" pitchFamily="34" charset="0"/>
                <a:cs typeface="DINPro-Light" pitchFamily="34" charset="0"/>
              </a:defRPr>
            </a:lvl1pPr>
          </a:lstStyle>
          <a:p>
            <a:pPr lvl="0"/>
            <a:r>
              <a:rPr lang="en-US" dirty="0" smtClean="0"/>
              <a:t>March 2016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3819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F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364594"/>
            <a:ext cx="6408712" cy="400110"/>
          </a:xfrm>
          <a:prstGeom prst="rect">
            <a:avLst/>
          </a:prstGeom>
        </p:spPr>
        <p:txBody>
          <a:bodyPr wrap="square" lIns="0" anchor="ctr" anchorCtr="0">
            <a:spAutoFit/>
          </a:bodyPr>
          <a:lstStyle>
            <a:lvl1pPr algn="l">
              <a:defRPr>
                <a:solidFill>
                  <a:schemeClr val="tx1"/>
                </a:solidFill>
                <a:latin typeface="DINPro-Medium" pitchFamily="34" charset="0"/>
                <a:cs typeface="DINPro-Medium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8000" y="6426000"/>
            <a:ext cx="532813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nb-NO" sz="1400" b="0" i="0" u="none" strike="noStrike" baseline="0" smtClean="0">
                <a:latin typeface="DINPro-Light" pitchFamily="34" charset="0"/>
                <a:cs typeface="DINPro-Light" pitchFamily="34" charset="0"/>
              </a:defRPr>
            </a:lvl1pPr>
          </a:lstStyle>
          <a:p>
            <a:r>
              <a:rPr lang="en-AU" dirty="0">
                <a:solidFill>
                  <a:prstClr val="black"/>
                </a:solidFill>
              </a:rPr>
              <a:t>Event | Day Month Year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26000"/>
            <a:ext cx="2133600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400">
                <a:solidFill>
                  <a:schemeClr val="tx1"/>
                </a:solidFill>
                <a:latin typeface="DINPro-Light" pitchFamily="34" charset="0"/>
                <a:cs typeface="DINPro-Light" pitchFamily="34" charset="0"/>
              </a:defRPr>
            </a:lvl1pPr>
          </a:lstStyle>
          <a:p>
            <a:fld id="{C63D0CA4-8D67-495A-95BC-1E26BE5DEBA4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7544" y="1022400"/>
            <a:ext cx="8208912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0"/>
            <a:ext cx="2411760" cy="95811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8312" y="6021759"/>
            <a:ext cx="5327823" cy="1435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600">
                <a:latin typeface="DINPro-Light" pitchFamily="34" charset="0"/>
                <a:cs typeface="DINPro-Light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084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10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3" r:id="rId5"/>
    <p:sldLayoutId id="2147483666" r:id="rId6"/>
    <p:sldLayoutId id="2147483665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000" kern="1200" cap="all" baseline="0">
          <a:solidFill>
            <a:schemeClr val="tx1"/>
          </a:solidFill>
          <a:latin typeface="DINPro-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60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000" kern="1200" cap="all" baseline="0">
          <a:solidFill>
            <a:schemeClr val="tx1"/>
          </a:solidFill>
          <a:latin typeface="DINPro-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01008"/>
            <a:ext cx="9144000" cy="553998"/>
          </a:xfrm>
        </p:spPr>
        <p:txBody>
          <a:bodyPr/>
          <a:lstStyle/>
          <a:p>
            <a:pPr algn="ctr"/>
            <a:r>
              <a:rPr lang="en-AU" sz="3600" dirty="0" smtClean="0"/>
              <a:t>Rate of return guideline</a:t>
            </a:r>
            <a:endParaRPr lang="en-AU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57" y="4721080"/>
            <a:ext cx="9144000" cy="307777"/>
          </a:xfrm>
        </p:spPr>
        <p:txBody>
          <a:bodyPr/>
          <a:lstStyle/>
          <a:p>
            <a:pPr algn="ctr"/>
            <a:r>
              <a:rPr lang="en-AU" dirty="0" smtClean="0"/>
              <a:t>David Markham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5157192"/>
            <a:ext cx="9144000" cy="215444"/>
          </a:xfrm>
        </p:spPr>
        <p:txBody>
          <a:bodyPr/>
          <a:lstStyle/>
          <a:p>
            <a:pPr algn="ctr"/>
            <a:r>
              <a:rPr lang="en-AU" dirty="0" smtClean="0"/>
              <a:t>18 September 2017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84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rate of return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/>
                </a:solidFill>
              </a:rPr>
              <a:t>18 September 2017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0CA4-8D67-495A-95BC-1E26BE5DEBA4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467544" y="1231586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These are </a:t>
            </a:r>
            <a:r>
              <a:rPr lang="en-AU" sz="2400" dirty="0" smtClean="0"/>
              <a:t>monopolies.  Customers </a:t>
            </a:r>
            <a:r>
              <a:rPr lang="en-AU" sz="2400" dirty="0"/>
              <a:t>rely on regulation by the AER, rather than through competition, to get the service they require at an efficient price</a:t>
            </a:r>
            <a:r>
              <a:rPr lang="en-AU" sz="2400" dirty="0" smtClean="0"/>
              <a:t>.</a:t>
            </a:r>
          </a:p>
          <a:p>
            <a:endParaRPr lang="en-AU" sz="2400" dirty="0"/>
          </a:p>
          <a:p>
            <a:r>
              <a:rPr lang="en-AU" sz="2400" dirty="0"/>
              <a:t>Clarity and stability in future policy in these areas is essential. If this is not forthcoming, investment decisions may be </a:t>
            </a:r>
            <a:r>
              <a:rPr lang="en-AU" sz="2400" dirty="0" smtClean="0"/>
              <a:t>delayed, </a:t>
            </a:r>
            <a:r>
              <a:rPr lang="en-AU" sz="2400" dirty="0"/>
              <a:t>and business confidence undermined.</a:t>
            </a:r>
          </a:p>
          <a:p>
            <a:endParaRPr lang="en-AU" sz="2400" dirty="0" smtClean="0"/>
          </a:p>
          <a:p>
            <a:r>
              <a:rPr lang="en-AU" sz="2400" dirty="0" smtClean="0"/>
              <a:t>Finding ways </a:t>
            </a:r>
            <a:r>
              <a:rPr lang="en-AU" sz="2400" dirty="0"/>
              <a:t>for stakeholders (other than the regulator and the regulated) to provide a meaningful contribution to determinations. </a:t>
            </a:r>
          </a:p>
          <a:p>
            <a:endParaRPr lang="en-A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65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the risk in theory &amp; 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/>
                </a:solidFill>
              </a:rPr>
              <a:t>| 26 October </a:t>
            </a:r>
            <a:r>
              <a:rPr lang="en-AU" dirty="0">
                <a:solidFill>
                  <a:prstClr val="black"/>
                </a:solidFill>
              </a:rPr>
              <a:t>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0CA4-8D67-495A-95BC-1E26BE5DEBA4}" type="slidenum">
              <a:rPr lang="en-AU" smtClean="0">
                <a:solidFill>
                  <a:prstClr val="black"/>
                </a:solidFill>
              </a:rPr>
              <a:pPr/>
              <a:t>3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467544" y="1231586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The rate of return must strike the right balance between the risks involved, including the considerable risks associated with underinvestment in the network.</a:t>
            </a:r>
          </a:p>
          <a:p>
            <a:endParaRPr lang="en-AU" sz="2400" dirty="0" smtClean="0"/>
          </a:p>
          <a:p>
            <a:r>
              <a:rPr lang="en-AU" sz="2400" dirty="0" smtClean="0"/>
              <a:t>Flexibility </a:t>
            </a:r>
            <a:r>
              <a:rPr lang="en-AU" sz="2400" dirty="0"/>
              <a:t>should be seen as an inferior regulatory principle to consistency, and also to predictability. </a:t>
            </a:r>
            <a:endParaRPr lang="en-AU" sz="2400" dirty="0" smtClean="0"/>
          </a:p>
          <a:p>
            <a:r>
              <a:rPr lang="en-AU" sz="2400" dirty="0" smtClean="0"/>
              <a:t> </a:t>
            </a:r>
          </a:p>
          <a:p>
            <a:r>
              <a:rPr lang="en-AU" sz="2400" dirty="0" smtClean="0"/>
              <a:t>Signalling </a:t>
            </a:r>
            <a:r>
              <a:rPr lang="en-AU" sz="2400" dirty="0"/>
              <a:t>the approach that will be taken in the future is a key part of good regulatory practice.</a:t>
            </a:r>
          </a:p>
          <a:p>
            <a:endParaRPr lang="en-AU" sz="2400" dirty="0" smtClean="0"/>
          </a:p>
          <a:p>
            <a:r>
              <a:rPr lang="en-AU" sz="2400" dirty="0" smtClean="0"/>
              <a:t>The </a:t>
            </a:r>
            <a:r>
              <a:rPr lang="en-AU" sz="2400" dirty="0"/>
              <a:t>concentration of resources and scrutiny around a single binding </a:t>
            </a:r>
            <a:r>
              <a:rPr lang="en-AU" sz="2400" dirty="0" err="1"/>
              <a:t>RoR</a:t>
            </a:r>
            <a:r>
              <a:rPr lang="en-AU" sz="2400" dirty="0"/>
              <a:t> </a:t>
            </a:r>
            <a:r>
              <a:rPr lang="en-AU" sz="2400" dirty="0" smtClean="0"/>
              <a:t>can </a:t>
            </a:r>
            <a:r>
              <a:rPr lang="en-AU" sz="2400" dirty="0"/>
              <a:t>decrease the likelihood of WACC parameters being too generous.</a:t>
            </a:r>
          </a:p>
          <a:p>
            <a:endParaRPr lang="en-A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rate of return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/>
                </a:solidFill>
              </a:rPr>
              <a:t>| 26 </a:t>
            </a:r>
            <a:r>
              <a:rPr lang="en-AU" dirty="0">
                <a:solidFill>
                  <a:prstClr val="black"/>
                </a:solidFill>
              </a:rPr>
              <a:t>October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0CA4-8D67-495A-95BC-1E26BE5DEBA4}" type="slidenum">
              <a:rPr lang="en-AU" smtClean="0">
                <a:solidFill>
                  <a:prstClr val="black"/>
                </a:solidFill>
              </a:rPr>
              <a:pPr/>
              <a:t>4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467544" y="1196752"/>
            <a:ext cx="82192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extant WACC parameters can all be incorporated in the rate of return </a:t>
            </a:r>
            <a:r>
              <a:rPr lang="en-AU" dirty="0" smtClean="0"/>
              <a:t>guideline.</a:t>
            </a:r>
          </a:p>
          <a:p>
            <a:r>
              <a:rPr lang="en-AU" dirty="0" smtClean="0"/>
              <a:t>  </a:t>
            </a:r>
            <a:endParaRPr lang="en-AU" dirty="0"/>
          </a:p>
          <a:p>
            <a:r>
              <a:rPr lang="en-AU" dirty="0" smtClean="0"/>
              <a:t>More </a:t>
            </a:r>
            <a:r>
              <a:rPr lang="en-AU" dirty="0"/>
              <a:t>weight should be given to contemporary market evidence over long term averages.</a:t>
            </a:r>
          </a:p>
          <a:p>
            <a:endParaRPr lang="en-AU" dirty="0" smtClean="0"/>
          </a:p>
          <a:p>
            <a:r>
              <a:rPr lang="en-AU" dirty="0" smtClean="0"/>
              <a:t>Any concerns </a:t>
            </a:r>
            <a:r>
              <a:rPr lang="en-AU" dirty="0"/>
              <a:t>that minor miscalculations in WACC can translate to major increases in revenue is no better or worse addressed in the binding </a:t>
            </a:r>
            <a:r>
              <a:rPr lang="en-AU" dirty="0" err="1"/>
              <a:t>RoR</a:t>
            </a:r>
            <a:r>
              <a:rPr lang="en-AU" dirty="0"/>
              <a:t> </a:t>
            </a:r>
            <a:r>
              <a:rPr lang="en-AU" dirty="0" smtClean="0"/>
              <a:t>proposal than current arrangements.  </a:t>
            </a:r>
            <a:endParaRPr lang="en-AU" dirty="0"/>
          </a:p>
          <a:p>
            <a:endParaRPr lang="en-AU" dirty="0" smtClean="0"/>
          </a:p>
          <a:p>
            <a:r>
              <a:rPr lang="en-AU" dirty="0" smtClean="0"/>
              <a:t>Considering </a:t>
            </a:r>
            <a:r>
              <a:rPr lang="en-AU" dirty="0"/>
              <a:t>that pass-through costs include carbon, regulatory change, service standard events, tax change, terrorism, insurer credit risk, insurance cap, natural disasters and so </a:t>
            </a:r>
            <a:r>
              <a:rPr lang="en-AU" dirty="0" smtClean="0"/>
              <a:t>on; </a:t>
            </a:r>
            <a:r>
              <a:rPr lang="en-AU" dirty="0"/>
              <a:t>end users are </a:t>
            </a:r>
            <a:r>
              <a:rPr lang="en-AU" dirty="0" smtClean="0"/>
              <a:t>still bearing </a:t>
            </a:r>
            <a:r>
              <a:rPr lang="en-AU" dirty="0"/>
              <a:t>the risk.</a:t>
            </a:r>
          </a:p>
          <a:p>
            <a:r>
              <a:rPr lang="en-AU" dirty="0"/>
              <a:t> </a:t>
            </a:r>
          </a:p>
          <a:p>
            <a:r>
              <a:rPr lang="en-AU" dirty="0" smtClean="0"/>
              <a:t>Broadening </a:t>
            </a:r>
            <a:r>
              <a:rPr lang="en-AU" dirty="0"/>
              <a:t>the scope to financial parameters like inflation may actually help minimise the tendency for either regulator or the regulated to seek ‘decisions’ that keep their options open.  This may be a clear benefit.</a:t>
            </a:r>
          </a:p>
          <a:p>
            <a:r>
              <a:rPr lang="en-A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270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3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C-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EC">
      <a:majorFont>
        <a:latin typeface="DINPro-Light"/>
        <a:ea typeface=""/>
        <a:cs typeface=""/>
      </a:majorFont>
      <a:minorFont>
        <a:latin typeface="DINPro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AEC-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EC">
      <a:majorFont>
        <a:latin typeface="DINPro-Light"/>
        <a:ea typeface=""/>
        <a:cs typeface=""/>
      </a:majorFont>
      <a:minorFont>
        <a:latin typeface="DINPro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AEC-Presentation</Template>
  <TotalTime>0</TotalTime>
  <Words>257</Words>
  <Application>Microsoft Office PowerPoint</Application>
  <PresentationFormat>On-screen Show (4:3)</PresentationFormat>
  <Paragraphs>39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AEC-Presentation</vt:lpstr>
      <vt:lpstr>3_AEC-Presentation</vt:lpstr>
      <vt:lpstr>Rate of return guideline</vt:lpstr>
      <vt:lpstr>The rate of return</vt:lpstr>
      <vt:lpstr>Balancing the risk in theory &amp; practice</vt:lpstr>
      <vt:lpstr>APPROACH to rate of return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2016-06-17T04:49:01Z</dcterms:created>
  <dcterms:modified xsi:type="dcterms:W3CDTF">2017-09-19T04:24:08Z</dcterms:modified>
</cp:coreProperties>
</file>