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6"/>
  </p:notesMasterIdLst>
  <p:handoutMasterIdLst>
    <p:handoutMasterId r:id="rId17"/>
  </p:handoutMasterIdLst>
  <p:sldIdLst>
    <p:sldId id="459" r:id="rId2"/>
    <p:sldId id="475" r:id="rId3"/>
    <p:sldId id="486" r:id="rId4"/>
    <p:sldId id="490" r:id="rId5"/>
    <p:sldId id="482" r:id="rId6"/>
    <p:sldId id="481" r:id="rId7"/>
    <p:sldId id="488" r:id="rId8"/>
    <p:sldId id="487" r:id="rId9"/>
    <p:sldId id="489" r:id="rId10"/>
    <p:sldId id="479" r:id="rId11"/>
    <p:sldId id="484" r:id="rId12"/>
    <p:sldId id="468" r:id="rId13"/>
    <p:sldId id="491" r:id="rId14"/>
    <p:sldId id="464" r:id="rId15"/>
  </p:sldIdLst>
  <p:sldSz cx="9144000" cy="6858000" type="screen4x3"/>
  <p:notesSz cx="6797675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pson, Matthew" initials="S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99FF"/>
    <a:srgbClr val="CC3300"/>
    <a:srgbClr val="EAEAEA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3600" autoAdjust="0"/>
  </p:normalViewPr>
  <p:slideViewPr>
    <p:cSldViewPr>
      <p:cViewPr>
        <p:scale>
          <a:sx n="70" d="100"/>
          <a:sy n="70" d="100"/>
        </p:scale>
        <p:origin x="-4692" y="-15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344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344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1CAD0E2-CF7A-4B04-AD99-DFE366A1113D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96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44" y="0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95" y="4715153"/>
            <a:ext cx="5436886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b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/>
            </a:lvl1pPr>
          </a:lstStyle>
          <a:p>
            <a:endParaRPr lang="en-A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44" y="9428716"/>
            <a:ext cx="294576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6" tIns="47962" rIns="95926" bIns="47962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/>
            </a:lvl1pPr>
          </a:lstStyle>
          <a:p>
            <a:fld id="{823D720B-460A-4F8C-A9CA-99DACF30220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213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D720B-460A-4F8C-A9CA-99DACF302205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90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0" y="260350"/>
            <a:ext cx="9144000" cy="1008063"/>
          </a:xfrm>
          <a:prstGeom prst="rect">
            <a:avLst/>
          </a:prstGeom>
          <a:solidFill>
            <a:srgbClr val="FFCC66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pic>
        <p:nvPicPr>
          <p:cNvPr id="164869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43663" y="6332538"/>
            <a:ext cx="2700337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0" y="676910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0" y="26035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</p:sldLayoutIdLst>
  <p:transition spd="slow">
    <p:push/>
  </p:transition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Review of rate of return guidelines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b="1" dirty="0"/>
          </a:p>
          <a:p>
            <a:pPr marL="0" indent="0">
              <a:buNone/>
            </a:pPr>
            <a:endParaRPr lang="en-AU" sz="2800" b="1" dirty="0" smtClean="0"/>
          </a:p>
          <a:p>
            <a:pPr marL="0" indent="0">
              <a:buNone/>
            </a:pPr>
            <a:endParaRPr lang="en-AU" sz="2800" b="1" dirty="0"/>
          </a:p>
          <a:p>
            <a:pPr marL="0" indent="0" algn="ctr">
              <a:buNone/>
            </a:pPr>
            <a:r>
              <a:rPr lang="en-AU" sz="3800" b="1" dirty="0"/>
              <a:t>S</a:t>
            </a:r>
            <a:r>
              <a:rPr lang="en-AU" sz="3800" b="1" dirty="0" smtClean="0"/>
              <a:t>ubstantive issues</a:t>
            </a:r>
            <a:endParaRPr lang="en-AU" sz="3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5881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Averaging periods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Opportunity to simplify, streamline process, add certainty?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Both return on equity and return on debt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Guideline should unambiguously </a:t>
            </a:r>
            <a:r>
              <a:rPr lang="en-US" sz="2400" dirty="0">
                <a:solidFill>
                  <a:schemeClr val="bg2"/>
                </a:solidFill>
              </a:rPr>
              <a:t>set out on what is required of a compliant proposal and what we will do in the absence of a </a:t>
            </a:r>
            <a:r>
              <a:rPr lang="en-US" sz="2400" dirty="0" smtClean="0">
                <a:solidFill>
                  <a:schemeClr val="bg2"/>
                </a:solidFill>
              </a:rPr>
              <a:t>nominated period</a:t>
            </a:r>
            <a:endParaRPr lang="en-AU" sz="24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687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Group discussion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Recap: initial views on key issues only</a:t>
            </a: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Not exhaustive, not final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Stakeholder feedback is highly valued</a:t>
            </a:r>
          </a:p>
          <a:p>
            <a:pPr marL="0" indent="0">
              <a:buNone/>
            </a:pPr>
            <a:endParaRPr lang="en-AU" sz="2400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AU" sz="2400" b="1" dirty="0" smtClean="0"/>
              <a:t>Approach </a:t>
            </a:r>
            <a:r>
              <a:rPr lang="en-AU" sz="2400" b="1" dirty="0"/>
              <a:t>to filtering issues / choosing areas of further investigation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Q1 - What are you views on building on the existing knowledge base compared to blank slate review?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96426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Group discussion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1600200"/>
            <a:ext cx="835292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Q2 - Which </a:t>
            </a:r>
            <a:r>
              <a:rPr lang="en-US" sz="2400" b="1" dirty="0"/>
              <a:t>areas of the rate of return do you think </a:t>
            </a:r>
            <a:r>
              <a:rPr lang="en-US" sz="2400" b="1" dirty="0"/>
              <a:t>are high priority in the upcoming guideline?:</a:t>
            </a:r>
            <a:endParaRPr lang="en-AU" sz="2400" b="1" dirty="0"/>
          </a:p>
          <a:p>
            <a:r>
              <a:rPr lang="en-US" sz="2400" dirty="0" smtClean="0">
                <a:solidFill>
                  <a:schemeClr val="bg2"/>
                </a:solidFill>
              </a:rPr>
              <a:t>As a conversation starter here is our list of high, medium and low priority topics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78137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Group discussion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1600200"/>
            <a:ext cx="8352928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Can we provide greater certainty?</a:t>
            </a:r>
            <a:endParaRPr lang="en-AU" sz="2400" b="1" dirty="0"/>
          </a:p>
          <a:p>
            <a:r>
              <a:rPr lang="en-US" sz="2400" dirty="0" smtClean="0">
                <a:solidFill>
                  <a:schemeClr val="bg2"/>
                </a:solidFill>
              </a:rPr>
              <a:t>The current guideline refers to initial parameter estimates, but sets an approach for re-visiting estimates over time </a:t>
            </a:r>
          </a:p>
          <a:p>
            <a:endParaRPr lang="en-US" sz="2400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Q3 </a:t>
            </a:r>
            <a:r>
              <a:rPr lang="en-US" sz="2400" dirty="0" smtClean="0">
                <a:solidFill>
                  <a:schemeClr val="bg2"/>
                </a:solidFill>
              </a:rPr>
              <a:t>– What are your views on preparing a guideline that provides for the automatic estimation of the rate of return through a formula based approach at each determination</a:t>
            </a:r>
            <a:r>
              <a:rPr lang="en-US" sz="2400" dirty="0" smtClean="0">
                <a:solidFill>
                  <a:schemeClr val="bg2"/>
                </a:solidFill>
              </a:rPr>
              <a:t>?</a:t>
            </a:r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92693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 smtClean="0"/>
          </a:p>
          <a:p>
            <a:pPr marL="0" indent="0" algn="ctr">
              <a:buNone/>
            </a:pPr>
            <a:r>
              <a:rPr lang="en-AU" b="1" dirty="0" smtClean="0"/>
              <a:t>END</a:t>
            </a:r>
            <a:endParaRPr lang="en-AU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905055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Type of review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Blank slate? </a:t>
            </a:r>
          </a:p>
          <a:p>
            <a:pPr marL="0" indent="0">
              <a:buNone/>
            </a:pPr>
            <a:r>
              <a:rPr lang="en-AU" sz="2400" dirty="0">
                <a:solidFill>
                  <a:schemeClr val="bg2"/>
                </a:solidFill>
              </a:rPr>
              <a:t>or </a:t>
            </a:r>
          </a:p>
          <a:p>
            <a:pPr marL="0" indent="0">
              <a:buNone/>
            </a:pPr>
            <a:r>
              <a:rPr lang="en-AU" sz="2400" b="1" dirty="0" smtClean="0"/>
              <a:t>Build on existing knowledge base?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Initial AER view:</a:t>
            </a:r>
          </a:p>
          <a:p>
            <a:r>
              <a:rPr lang="en-US" sz="2400" dirty="0">
                <a:solidFill>
                  <a:schemeClr val="bg2"/>
                </a:solidFill>
              </a:rPr>
              <a:t>Significant work has gone into testing and refining the current guideline / approach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2013 Guideline process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Ongoing testing through regulatory determinations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But improvements may still be found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81652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Building on existing knowledge base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0992" y="1469751"/>
            <a:ext cx="7402016" cy="506916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Approach to filtering issues</a:t>
            </a:r>
          </a:p>
          <a:p>
            <a:pPr marL="0" indent="0">
              <a:buNone/>
            </a:pPr>
            <a:endParaRPr lang="en-US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How to decide where to look for improvements?</a:t>
            </a:r>
          </a:p>
          <a:p>
            <a:endParaRPr lang="en-US" sz="2400" dirty="0" smtClean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2"/>
                </a:solidFill>
              </a:rPr>
              <a:t>Likelihood </a:t>
            </a:r>
            <a:r>
              <a:rPr lang="en-US" sz="2400" dirty="0">
                <a:solidFill>
                  <a:schemeClr val="bg2"/>
                </a:solidFill>
              </a:rPr>
              <a:t>of material new evidence arising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Empirical analysis needs frequent updating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Some areas less likely to have new evidence?</a:t>
            </a:r>
          </a:p>
          <a:p>
            <a:pPr lvl="2"/>
            <a:r>
              <a:rPr lang="en-US" sz="1600" dirty="0" smtClean="0">
                <a:solidFill>
                  <a:schemeClr val="bg2"/>
                </a:solidFill>
              </a:rPr>
              <a:t>Return on equity models?</a:t>
            </a:r>
          </a:p>
          <a:p>
            <a:pPr lvl="2"/>
            <a:r>
              <a:rPr lang="en-US" sz="1600" dirty="0" smtClean="0">
                <a:solidFill>
                  <a:schemeClr val="bg2"/>
                </a:solidFill>
              </a:rPr>
              <a:t>Finance theory on trailing average and on-the-day return on debt?</a:t>
            </a:r>
          </a:p>
          <a:p>
            <a:pPr lvl="2"/>
            <a:r>
              <a:rPr lang="en-US" sz="1600" dirty="0" smtClean="0">
                <a:solidFill>
                  <a:schemeClr val="bg2"/>
                </a:solidFill>
              </a:rPr>
              <a:t>Imputation credits theory?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8292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Approach to filtering issues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0992" y="1469751"/>
            <a:ext cx="7402016" cy="506916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 smtClean="0">
                <a:solidFill>
                  <a:schemeClr val="bg2"/>
                </a:solidFill>
              </a:rPr>
              <a:t>Weight </a:t>
            </a:r>
            <a:r>
              <a:rPr lang="en-US" sz="2400" dirty="0">
                <a:solidFill>
                  <a:schemeClr val="bg2"/>
                </a:solidFill>
              </a:rPr>
              <a:t>of evidence currently relied on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We may make decisions based on currently available evidence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Guideline review may be time to investigate, open up new sources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For some issues, have we exhausted all avenues?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0227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Approach to filtering issues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smtClean="0">
                <a:solidFill>
                  <a:schemeClr val="bg2"/>
                </a:solidFill>
              </a:rPr>
              <a:t>Effective </a:t>
            </a:r>
            <a:r>
              <a:rPr lang="en-US" sz="2400" dirty="0">
                <a:solidFill>
                  <a:schemeClr val="bg2"/>
                </a:solidFill>
              </a:rPr>
              <a:t>communication of our </a:t>
            </a:r>
            <a:r>
              <a:rPr lang="en-US" sz="2400" dirty="0" smtClean="0">
                <a:solidFill>
                  <a:schemeClr val="bg2"/>
                </a:solidFill>
              </a:rPr>
              <a:t>analysis</a:t>
            </a:r>
            <a:endParaRPr lang="en-US" sz="2400" dirty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>
                <a:solidFill>
                  <a:schemeClr val="bg2"/>
                </a:solidFill>
              </a:rPr>
              <a:t>Value of stability and regulatory risk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smtClean="0">
                <a:solidFill>
                  <a:schemeClr val="bg2"/>
                </a:solidFill>
              </a:rPr>
              <a:t>Time and resources</a:t>
            </a:r>
          </a:p>
          <a:p>
            <a:endParaRPr lang="en-US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400" b="1" dirty="0"/>
              <a:t>Initial views subject to stakeholder </a:t>
            </a:r>
            <a:r>
              <a:rPr lang="en-US" sz="2400" b="1" dirty="0" smtClean="0"/>
              <a:t>feedback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We will openly consider all issues put to us in the review, not just those identified here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687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Overall rate of return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Reasonably settled aspects:</a:t>
            </a:r>
            <a:endParaRPr lang="en-AU" sz="2400" dirty="0" smtClean="0"/>
          </a:p>
          <a:p>
            <a:r>
              <a:rPr lang="en-AU" sz="2400" dirty="0">
                <a:solidFill>
                  <a:schemeClr val="bg2"/>
                </a:solidFill>
              </a:rPr>
              <a:t>Nominal vanilla </a:t>
            </a:r>
            <a:r>
              <a:rPr lang="en-AU" sz="2400" dirty="0" smtClean="0">
                <a:solidFill>
                  <a:schemeClr val="bg2"/>
                </a:solidFill>
              </a:rPr>
              <a:t>WACC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Benchmark rate of return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‘Pure-play’ domestic energy network</a:t>
            </a:r>
            <a:endParaRPr lang="en-AU" sz="20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b="1" dirty="0" smtClean="0"/>
              <a:t>Areas of investigation:</a:t>
            </a: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Defining the benchmark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Risk </a:t>
            </a:r>
            <a:r>
              <a:rPr lang="en-AU" sz="2000" dirty="0" smtClean="0">
                <a:solidFill>
                  <a:schemeClr val="bg2"/>
                </a:solidFill>
              </a:rPr>
              <a:t>in respect of the provision of standard control services </a:t>
            </a:r>
            <a:r>
              <a:rPr lang="en-AU" sz="2000" dirty="0" smtClean="0">
                <a:solidFill>
                  <a:schemeClr val="bg2"/>
                </a:solidFill>
              </a:rPr>
              <a:t>/ prescribed </a:t>
            </a:r>
            <a:r>
              <a:rPr lang="en-AU" sz="2000" dirty="0" err="1" smtClean="0">
                <a:solidFill>
                  <a:schemeClr val="bg2"/>
                </a:solidFill>
              </a:rPr>
              <a:t>Tx</a:t>
            </a:r>
            <a:r>
              <a:rPr lang="en-AU" sz="2000" dirty="0" smtClean="0">
                <a:solidFill>
                  <a:schemeClr val="bg2"/>
                </a:solidFill>
              </a:rPr>
              <a:t> services / reference services </a:t>
            </a:r>
            <a:endParaRPr lang="en-AU" sz="2000" dirty="0">
              <a:solidFill>
                <a:schemeClr val="bg2"/>
              </a:solidFill>
            </a:endParaRPr>
          </a:p>
          <a:p>
            <a:r>
              <a:rPr lang="en-AU" sz="2400" dirty="0" smtClean="0">
                <a:solidFill>
                  <a:schemeClr val="bg2"/>
                </a:solidFill>
              </a:rPr>
              <a:t>Gearing ratio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Update empirical analysis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RAB or Book or market values?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687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Return on debt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Approach:</a:t>
            </a: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Robust testing of trailing average &amp; transition in recent determinations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New evidence from Court &amp; Tribunal decisions?</a:t>
            </a:r>
          </a:p>
          <a:p>
            <a:endParaRPr lang="en-AU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AU" sz="2400" b="1" dirty="0"/>
              <a:t>Empirical analysis: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Available third party data series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Current: RBA, Bloomberg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Potential: Thomson Reuters, Standard &amp; Poor’s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Credit rating benchmark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086349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Return on equity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70485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Approach:</a:t>
            </a: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Foundation model approach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Low likelihood of significant new evidence?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Relative weighting of various evidence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MRP (historical returns, DGM, surveys, </a:t>
            </a:r>
            <a:r>
              <a:rPr lang="en-AU" sz="2000" dirty="0" err="1" smtClean="0">
                <a:solidFill>
                  <a:schemeClr val="bg2"/>
                </a:solidFill>
              </a:rPr>
              <a:t>etc</a:t>
            </a:r>
            <a:r>
              <a:rPr lang="en-AU" sz="2000" dirty="0" smtClean="0">
                <a:solidFill>
                  <a:schemeClr val="bg2"/>
                </a:solidFill>
              </a:rPr>
              <a:t>)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Beta (domestic estimates, </a:t>
            </a:r>
            <a:r>
              <a:rPr lang="en-AU" sz="2000" dirty="0" err="1" smtClean="0">
                <a:solidFill>
                  <a:schemeClr val="bg2"/>
                </a:solidFill>
              </a:rPr>
              <a:t>intern’l</a:t>
            </a:r>
            <a:r>
              <a:rPr lang="en-AU" sz="2000" dirty="0" smtClean="0">
                <a:solidFill>
                  <a:schemeClr val="bg2"/>
                </a:solidFill>
              </a:rPr>
              <a:t> estimates, Black CAPM)</a:t>
            </a:r>
          </a:p>
          <a:p>
            <a:pPr marL="0" indent="0">
              <a:buNone/>
            </a:pPr>
            <a:endParaRPr lang="en-AU" sz="2400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AU" sz="2400" b="1" dirty="0"/>
              <a:t>Empirical issues</a:t>
            </a:r>
            <a:r>
              <a:rPr lang="en-AU" sz="2400" dirty="0" smtClean="0">
                <a:solidFill>
                  <a:schemeClr val="bg2"/>
                </a:solidFill>
              </a:rPr>
              <a:t>: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Update MRP material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Update equity beta estimates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Degree of prescriptiveness in guideline?</a:t>
            </a:r>
          </a:p>
          <a:p>
            <a:pPr lvl="1"/>
            <a:r>
              <a:rPr lang="en-AU" sz="2000" dirty="0" smtClean="0">
                <a:solidFill>
                  <a:schemeClr val="bg2"/>
                </a:solidFill>
              </a:rPr>
              <a:t>Stability of parameter estimates?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086349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AU" sz="4200" dirty="0" smtClean="0"/>
              <a:t>Imputation credits</a:t>
            </a:r>
            <a:endParaRPr lang="en-AU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584" y="1600200"/>
            <a:ext cx="7402016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Approach:</a:t>
            </a:r>
            <a:endParaRPr lang="en-AU" sz="2400" dirty="0" smtClean="0"/>
          </a:p>
          <a:p>
            <a:r>
              <a:rPr lang="en-AU" sz="2400" dirty="0" smtClean="0">
                <a:solidFill>
                  <a:schemeClr val="bg2"/>
                </a:solidFill>
              </a:rPr>
              <a:t>Robust testing in recent determinations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New evidence from Court &amp; Tribunal decisions?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Low likelihood of other new evidence?</a:t>
            </a:r>
          </a:p>
          <a:p>
            <a:endParaRPr lang="en-AU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AU" sz="2400" b="1" dirty="0"/>
              <a:t>Empirical analysis: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Update tax statistics</a:t>
            </a:r>
          </a:p>
          <a:p>
            <a:r>
              <a:rPr lang="en-AU" sz="2400" dirty="0" smtClean="0">
                <a:solidFill>
                  <a:schemeClr val="bg2"/>
                </a:solidFill>
              </a:rPr>
              <a:t>Update equity ownership data from ABS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Update distribution </a:t>
            </a:r>
            <a:r>
              <a:rPr lang="en-US" sz="2400" dirty="0">
                <a:solidFill>
                  <a:schemeClr val="bg2"/>
                </a:solidFill>
              </a:rPr>
              <a:t>rate </a:t>
            </a:r>
            <a:r>
              <a:rPr lang="en-US" sz="2400" dirty="0" smtClean="0">
                <a:solidFill>
                  <a:schemeClr val="bg2"/>
                </a:solidFill>
              </a:rPr>
              <a:t>data from </a:t>
            </a:r>
            <a:r>
              <a:rPr lang="en-US" sz="2400" dirty="0">
                <a:solidFill>
                  <a:schemeClr val="bg2"/>
                </a:solidFill>
              </a:rPr>
              <a:t>listed equity</a:t>
            </a:r>
            <a:endParaRPr lang="en-AU" sz="24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179512" y="635634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A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7815CD6C-4DF3-462B-98C9-D3173A1682DA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30936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C presentation - 24 July 2006">
  <a:themeElements>
    <a:clrScheme name="PMC presentation - 24 July 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MC presentation - 24 July 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MC presentation - 24 July 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C presentation - 24 July 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C presentation - 24 July 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8995</TotalTime>
  <Words>555</Words>
  <Application>Microsoft Office PowerPoint</Application>
  <PresentationFormat>On-screen Show (4:3)</PresentationFormat>
  <Paragraphs>131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PMC presentation - 24 July 2006</vt:lpstr>
      <vt:lpstr>Review of rate of return guidelines</vt:lpstr>
      <vt:lpstr>Type of review</vt:lpstr>
      <vt:lpstr>Building on existing knowledge base</vt:lpstr>
      <vt:lpstr>Approach to filtering issues</vt:lpstr>
      <vt:lpstr>Approach to filtering issues</vt:lpstr>
      <vt:lpstr>Overall rate of return</vt:lpstr>
      <vt:lpstr>Return on debt</vt:lpstr>
      <vt:lpstr>Return on equity</vt:lpstr>
      <vt:lpstr>Imputation credits</vt:lpstr>
      <vt:lpstr>Averaging periods</vt:lpstr>
      <vt:lpstr>Group discussion</vt:lpstr>
      <vt:lpstr>Group discussion</vt:lpstr>
      <vt:lpstr>Group discussion</vt:lpstr>
      <vt:lpstr>PowerPoint Presentation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sbree</dc:creator>
  <cp:lastModifiedBy>Simpson, Matthew</cp:lastModifiedBy>
  <cp:revision>449</cp:revision>
  <cp:lastPrinted>2016-05-02T02:00:55Z</cp:lastPrinted>
  <dcterms:created xsi:type="dcterms:W3CDTF">2006-07-31T07:09:25Z</dcterms:created>
  <dcterms:modified xsi:type="dcterms:W3CDTF">2017-09-17T04:00:25Z</dcterms:modified>
</cp:coreProperties>
</file>