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12"/>
  </p:notesMasterIdLst>
  <p:handoutMasterIdLst>
    <p:handoutMasterId r:id="rId13"/>
  </p:handoutMasterIdLst>
  <p:sldIdLst>
    <p:sldId id="459" r:id="rId2"/>
    <p:sldId id="491" r:id="rId3"/>
    <p:sldId id="493" r:id="rId4"/>
    <p:sldId id="485" r:id="rId5"/>
    <p:sldId id="494" r:id="rId6"/>
    <p:sldId id="495" r:id="rId7"/>
    <p:sldId id="496" r:id="rId8"/>
    <p:sldId id="490" r:id="rId9"/>
    <p:sldId id="497" r:id="rId10"/>
    <p:sldId id="464" r:id="rId11"/>
  </p:sldIdLst>
  <p:sldSz cx="9144000" cy="6858000" type="screen4x3"/>
  <p:notesSz cx="6797675" cy="9926638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mpson, Matthew" initials="SM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FF"/>
    <a:srgbClr val="FF99FF"/>
    <a:srgbClr val="CC3300"/>
    <a:srgbClr val="EAEAEA"/>
    <a:srgbClr val="FFCC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93600" autoAdjust="0"/>
  </p:normalViewPr>
  <p:slideViewPr>
    <p:cSldViewPr>
      <p:cViewPr>
        <p:scale>
          <a:sx n="70" d="100"/>
          <a:sy n="70" d="100"/>
        </p:scale>
        <p:origin x="-564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95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764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AU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344" y="0"/>
            <a:ext cx="2945764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AU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716"/>
            <a:ext cx="2945764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AU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344" y="9428716"/>
            <a:ext cx="2945764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1CAD0E2-CF7A-4B04-AD99-DFE366A1113D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3966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764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26" tIns="47962" rIns="95926" bIns="47962" numCol="1" anchor="t" anchorCtr="0" compatLnSpc="1">
            <a:prstTxWarp prst="textNoShape">
              <a:avLst/>
            </a:prstTxWarp>
          </a:bodyPr>
          <a:lstStyle>
            <a:lvl1pPr defTabSz="958850" eaLnBrk="1" hangingPunct="1">
              <a:defRPr sz="1300"/>
            </a:lvl1pPr>
          </a:lstStyle>
          <a:p>
            <a:endParaRPr lang="en-A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344" y="0"/>
            <a:ext cx="2945764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26" tIns="47962" rIns="95926" bIns="47962" numCol="1" anchor="t" anchorCtr="0" compatLnSpc="1">
            <a:prstTxWarp prst="textNoShape">
              <a:avLst/>
            </a:prstTxWarp>
          </a:bodyPr>
          <a:lstStyle>
            <a:lvl1pPr algn="r" defTabSz="958850" eaLnBrk="1" hangingPunct="1">
              <a:defRPr sz="1300"/>
            </a:lvl1pPr>
          </a:lstStyle>
          <a:p>
            <a:endParaRPr lang="en-AU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395" y="4715153"/>
            <a:ext cx="5436886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26" tIns="47962" rIns="95926" bIns="479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716"/>
            <a:ext cx="2945764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26" tIns="47962" rIns="95926" bIns="47962" numCol="1" anchor="b" anchorCtr="0" compatLnSpc="1">
            <a:prstTxWarp prst="textNoShape">
              <a:avLst/>
            </a:prstTxWarp>
          </a:bodyPr>
          <a:lstStyle>
            <a:lvl1pPr defTabSz="958850" eaLnBrk="1" hangingPunct="1">
              <a:defRPr sz="1300"/>
            </a:lvl1pPr>
          </a:lstStyle>
          <a:p>
            <a:endParaRPr lang="en-A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344" y="9428716"/>
            <a:ext cx="2945764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26" tIns="47962" rIns="95926" bIns="47962" numCol="1" anchor="b" anchorCtr="0" compatLnSpc="1">
            <a:prstTxWarp prst="textNoShape">
              <a:avLst/>
            </a:prstTxWarp>
          </a:bodyPr>
          <a:lstStyle>
            <a:lvl1pPr algn="r" defTabSz="958850" eaLnBrk="1" hangingPunct="1">
              <a:defRPr sz="1300"/>
            </a:lvl1pPr>
          </a:lstStyle>
          <a:p>
            <a:fld id="{823D720B-460A-4F8C-A9CA-99DACF302205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21321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D720B-460A-4F8C-A9CA-99DACF302205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9909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</p:spTree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 spd="slow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ransition spd="slow"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ransition spd="slow"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ChangeArrowheads="1"/>
          </p:cNvSpPr>
          <p:nvPr/>
        </p:nvSpPr>
        <p:spPr bwMode="auto">
          <a:xfrm>
            <a:off x="0" y="260350"/>
            <a:ext cx="9144000" cy="1008063"/>
          </a:xfrm>
          <a:prstGeom prst="rect">
            <a:avLst/>
          </a:prstGeom>
          <a:solidFill>
            <a:srgbClr val="FFCC66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pic>
        <p:nvPicPr>
          <p:cNvPr id="164869" name="Picture 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443663" y="6332538"/>
            <a:ext cx="2700337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4870" name="Rectangle 6"/>
          <p:cNvSpPr>
            <a:spLocks noChangeArrowheads="1"/>
          </p:cNvSpPr>
          <p:nvPr/>
        </p:nvSpPr>
        <p:spPr bwMode="auto">
          <a:xfrm>
            <a:off x="0" y="6769100"/>
            <a:ext cx="9144000" cy="115888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64871" name="Rectangle 7"/>
          <p:cNvSpPr>
            <a:spLocks noChangeArrowheads="1"/>
          </p:cNvSpPr>
          <p:nvPr/>
        </p:nvSpPr>
        <p:spPr bwMode="auto">
          <a:xfrm>
            <a:off x="0" y="260350"/>
            <a:ext cx="9144000" cy="115888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</p:sldLayoutIdLst>
  <p:transition spd="slow">
    <p:push/>
  </p:transition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4D4D4D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4D4D4D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4D4D4D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AU" sz="4200" dirty="0" smtClean="0"/>
              <a:t>Review of rate of return guidelines</a:t>
            </a:r>
            <a:endParaRPr lang="en-AU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sz="2800" b="1" dirty="0"/>
          </a:p>
          <a:p>
            <a:pPr marL="0" indent="0">
              <a:buNone/>
            </a:pPr>
            <a:endParaRPr lang="en-AU" sz="2800" b="1" dirty="0" smtClean="0"/>
          </a:p>
          <a:p>
            <a:pPr marL="0" indent="0">
              <a:buNone/>
            </a:pPr>
            <a:endParaRPr lang="en-AU" sz="2800" b="1" dirty="0"/>
          </a:p>
          <a:p>
            <a:pPr marL="0" indent="0" algn="ctr">
              <a:buNone/>
            </a:pPr>
            <a:r>
              <a:rPr lang="en-AU" sz="3800" b="1" dirty="0" smtClean="0"/>
              <a:t>Review process</a:t>
            </a:r>
            <a:endParaRPr lang="en-AU" sz="3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458812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AU" b="1" dirty="0" smtClean="0"/>
          </a:p>
          <a:p>
            <a:pPr marL="0" indent="0">
              <a:buNone/>
            </a:pPr>
            <a:endParaRPr lang="en-AU" b="1" dirty="0"/>
          </a:p>
          <a:p>
            <a:pPr marL="0" indent="0">
              <a:buNone/>
            </a:pPr>
            <a:endParaRPr lang="en-AU" b="1" dirty="0" smtClean="0"/>
          </a:p>
          <a:p>
            <a:pPr marL="0" indent="0" algn="ctr">
              <a:buNone/>
            </a:pPr>
            <a:r>
              <a:rPr lang="en-AU" b="1" dirty="0" smtClean="0"/>
              <a:t>END</a:t>
            </a:r>
            <a:endParaRPr lang="en-AU" dirty="0" smtClean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09050557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AU" sz="4200" dirty="0" smtClean="0"/>
              <a:t>Consultation on process</a:t>
            </a:r>
            <a:endParaRPr lang="en-AU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3568" y="1600200"/>
            <a:ext cx="8136904" cy="5121274"/>
          </a:xfrm>
        </p:spPr>
        <p:txBody>
          <a:bodyPr/>
          <a:lstStyle/>
          <a:p>
            <a:r>
              <a:rPr lang="en-AU" b="1" dirty="0" smtClean="0"/>
              <a:t>31 July 2017 Consultation paper</a:t>
            </a:r>
            <a:endParaRPr lang="en-AU" dirty="0" smtClean="0"/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Very pleased with response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Broad support for process</a:t>
            </a:r>
          </a:p>
          <a:p>
            <a:r>
              <a:rPr lang="en-US" b="1" dirty="0" smtClean="0">
                <a:solidFill>
                  <a:schemeClr val="bg2"/>
                </a:solidFill>
              </a:rPr>
              <a:t>In this session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Outline our understanding of the policy environment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Explore a suggested objective for the guideline review</a:t>
            </a:r>
            <a:endParaRPr lang="en-US" dirty="0" smtClean="0">
              <a:solidFill>
                <a:schemeClr val="bg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179512" y="6356349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A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7815CD6C-4DF3-462B-98C9-D3173A1682DA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7604217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AU" sz="4200" dirty="0" smtClean="0"/>
              <a:t>Policy environment</a:t>
            </a:r>
            <a:endParaRPr lang="en-AU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3568" y="1600200"/>
            <a:ext cx="8136904" cy="5121274"/>
          </a:xfrm>
        </p:spPr>
        <p:txBody>
          <a:bodyPr/>
          <a:lstStyle/>
          <a:p>
            <a:r>
              <a:rPr lang="en-AU" b="1" dirty="0" smtClean="0"/>
              <a:t>Review is being commenced under existing rules</a:t>
            </a:r>
            <a:endParaRPr lang="en-AU" dirty="0" smtClean="0"/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Guideline review to be completed by December 2018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Discussions underway within </a:t>
            </a:r>
            <a:r>
              <a:rPr lang="en-US" dirty="0" err="1" smtClean="0">
                <a:solidFill>
                  <a:schemeClr val="bg2"/>
                </a:solidFill>
              </a:rPr>
              <a:t>CoAG</a:t>
            </a:r>
            <a:r>
              <a:rPr lang="en-US" dirty="0" smtClean="0">
                <a:solidFill>
                  <a:schemeClr val="bg2"/>
                </a:solidFill>
              </a:rPr>
              <a:t> Energy Council on reforms</a:t>
            </a:r>
          </a:p>
        </p:txBody>
      </p:sp>
      <p:sp>
        <p:nvSpPr>
          <p:cNvPr id="4" name="Rectangle 3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179512" y="6356349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A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7815CD6C-4DF3-462B-98C9-D3173A1682DA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3438660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AU" sz="4200" dirty="0" smtClean="0"/>
              <a:t>COAG Energy Council</a:t>
            </a:r>
            <a:endParaRPr lang="en-AU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3568" y="1600200"/>
            <a:ext cx="8136904" cy="5121274"/>
          </a:xfrm>
        </p:spPr>
        <p:txBody>
          <a:bodyPr/>
          <a:lstStyle/>
          <a:p>
            <a:r>
              <a:rPr lang="en-AU" b="1" dirty="0" smtClean="0"/>
              <a:t>14 July 2017 Communique</a:t>
            </a:r>
            <a:endParaRPr lang="en-AU" dirty="0" smtClean="0"/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“agreed to ensure greater certainty by requiring the AER, in consultation with stakeholders, to </a:t>
            </a:r>
            <a:r>
              <a:rPr lang="en-US" dirty="0">
                <a:solidFill>
                  <a:schemeClr val="bg2"/>
                </a:solidFill>
              </a:rPr>
              <a:t>develop a binding </a:t>
            </a:r>
            <a:r>
              <a:rPr lang="en-US" dirty="0" smtClean="0">
                <a:solidFill>
                  <a:schemeClr val="bg2"/>
                </a:solidFill>
              </a:rPr>
              <a:t>rate </a:t>
            </a:r>
            <a:r>
              <a:rPr lang="en-US" dirty="0">
                <a:solidFill>
                  <a:schemeClr val="bg2"/>
                </a:solidFill>
              </a:rPr>
              <a:t>of return </a:t>
            </a:r>
            <a:r>
              <a:rPr lang="en-US" dirty="0" smtClean="0">
                <a:solidFill>
                  <a:schemeClr val="bg2"/>
                </a:solidFill>
              </a:rPr>
              <a:t>guideline</a:t>
            </a:r>
            <a:r>
              <a:rPr lang="en-US" dirty="0" smtClean="0">
                <a:solidFill>
                  <a:schemeClr val="bg2"/>
                </a:solidFill>
              </a:rPr>
              <a:t>”</a:t>
            </a:r>
          </a:p>
          <a:p>
            <a:r>
              <a:rPr lang="en-US" b="1" dirty="0" smtClean="0">
                <a:solidFill>
                  <a:schemeClr val="bg2"/>
                </a:solidFill>
              </a:rPr>
              <a:t>Timing and mechanism unclear</a:t>
            </a:r>
            <a:endParaRPr lang="en-US" b="1" dirty="0" smtClean="0">
              <a:solidFill>
                <a:schemeClr val="bg2"/>
              </a:solidFill>
            </a:endParaRPr>
          </a:p>
          <a:p>
            <a:pPr lvl="1"/>
            <a:r>
              <a:rPr lang="en-AU" dirty="0" smtClean="0">
                <a:solidFill>
                  <a:schemeClr val="bg2"/>
                </a:solidFill>
              </a:rPr>
              <a:t>COAG </a:t>
            </a:r>
            <a:r>
              <a:rPr lang="en-AU" dirty="0" smtClean="0">
                <a:solidFill>
                  <a:schemeClr val="bg2"/>
                </a:solidFill>
              </a:rPr>
              <a:t>policy </a:t>
            </a:r>
            <a:r>
              <a:rPr lang="en-AU" dirty="0" smtClean="0">
                <a:solidFill>
                  <a:schemeClr val="bg2"/>
                </a:solidFill>
                <a:sym typeface="Wingdings" panose="05000000000000000000" pitchFamily="2" charset="2"/>
              </a:rPr>
              <a:t> </a:t>
            </a:r>
            <a:r>
              <a:rPr lang="en-AU" dirty="0" smtClean="0">
                <a:solidFill>
                  <a:schemeClr val="bg2"/>
                </a:solidFill>
              </a:rPr>
              <a:t>changes to Law or </a:t>
            </a:r>
            <a:r>
              <a:rPr lang="en-AU" dirty="0" smtClean="0">
                <a:solidFill>
                  <a:schemeClr val="bg2"/>
                </a:solidFill>
              </a:rPr>
              <a:t>Rules</a:t>
            </a:r>
            <a:endParaRPr lang="en-AU" dirty="0" smtClean="0">
              <a:solidFill>
                <a:schemeClr val="bg2"/>
              </a:solidFill>
            </a:endParaRPr>
          </a:p>
          <a:p>
            <a:pPr lvl="1"/>
            <a:r>
              <a:rPr lang="en-AU" dirty="0" smtClean="0">
                <a:solidFill>
                  <a:schemeClr val="bg2"/>
                </a:solidFill>
              </a:rPr>
              <a:t>What does this mean for our process?</a:t>
            </a:r>
            <a:endParaRPr lang="en-AU" dirty="0" smtClean="0">
              <a:solidFill>
                <a:schemeClr val="bg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179512" y="6356349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A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7815CD6C-4DF3-462B-98C9-D3173A1682DA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5758793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AU" sz="4200" dirty="0" smtClean="0"/>
              <a:t>Our process</a:t>
            </a:r>
            <a:endParaRPr lang="en-AU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3568" y="1600200"/>
            <a:ext cx="8136904" cy="5121274"/>
          </a:xfrm>
        </p:spPr>
        <p:txBody>
          <a:bodyPr/>
          <a:lstStyle/>
          <a:p>
            <a:r>
              <a:rPr lang="en-US" b="1" dirty="0"/>
              <a:t>Focus on National Electricity and Gas Objectives</a:t>
            </a:r>
          </a:p>
          <a:p>
            <a:pPr lvl="1"/>
            <a:r>
              <a:rPr lang="en-US" dirty="0"/>
              <a:t>Approach that achieves NEO &amp; NGO should be robust</a:t>
            </a:r>
          </a:p>
          <a:p>
            <a:r>
              <a:rPr lang="en-US" b="1" dirty="0" smtClean="0"/>
              <a:t>Avoid multiple processes</a:t>
            </a:r>
          </a:p>
          <a:p>
            <a:pPr lvl="1"/>
            <a:r>
              <a:rPr lang="en-US" dirty="0" smtClean="0"/>
              <a:t>Current </a:t>
            </a:r>
            <a:r>
              <a:rPr lang="en-US" dirty="0"/>
              <a:t>non-binding </a:t>
            </a:r>
            <a:r>
              <a:rPr lang="en-US" dirty="0" smtClean="0"/>
              <a:t>review</a:t>
            </a:r>
          </a:p>
          <a:p>
            <a:pPr lvl="1"/>
            <a:r>
              <a:rPr lang="en-US" dirty="0" smtClean="0"/>
              <a:t>Re-consideration </a:t>
            </a:r>
            <a:r>
              <a:rPr lang="en-US" dirty="0"/>
              <a:t>for 2019-24 </a:t>
            </a:r>
            <a:r>
              <a:rPr lang="en-US" dirty="0" smtClean="0"/>
              <a:t>determinations</a:t>
            </a:r>
          </a:p>
          <a:p>
            <a:pPr lvl="1"/>
            <a:r>
              <a:rPr lang="en-US" dirty="0" smtClean="0"/>
              <a:t>Binding </a:t>
            </a:r>
            <a:r>
              <a:rPr lang="en-US" dirty="0"/>
              <a:t>guideline </a:t>
            </a: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179512" y="6356349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A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7815CD6C-4DF3-462B-98C9-D3173A1682DA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8707706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AU" sz="4200" dirty="0" smtClean="0"/>
              <a:t>Enhanced process</a:t>
            </a:r>
            <a:endParaRPr lang="en-AU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3568" y="1600200"/>
            <a:ext cx="8136904" cy="4637112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Good practice</a:t>
            </a:r>
          </a:p>
          <a:p>
            <a:pPr lvl="1"/>
            <a:r>
              <a:rPr lang="en-US" dirty="0" smtClean="0"/>
              <a:t>Enhance confidence </a:t>
            </a:r>
            <a:r>
              <a:rPr lang="en-US" dirty="0"/>
              <a:t>findings </a:t>
            </a:r>
            <a:r>
              <a:rPr lang="en-US" dirty="0" smtClean="0"/>
              <a:t>are </a:t>
            </a:r>
            <a:r>
              <a:rPr lang="en-US" dirty="0"/>
              <a:t>robust and thoroughly tested </a:t>
            </a:r>
          </a:p>
          <a:p>
            <a:pPr lvl="1"/>
            <a:r>
              <a:rPr lang="en-US" dirty="0" smtClean="0"/>
              <a:t>But also anticipating elements that may be included in binding guideline process</a:t>
            </a:r>
            <a:endParaRPr lang="en-US" dirty="0"/>
          </a:p>
          <a:p>
            <a:r>
              <a:rPr lang="en-US" b="1" dirty="0" smtClean="0"/>
              <a:t>Elements</a:t>
            </a:r>
          </a:p>
          <a:p>
            <a:pPr lvl="1"/>
            <a:r>
              <a:rPr lang="en-US" dirty="0" smtClean="0"/>
              <a:t>Accessible, transparent, collaborative</a:t>
            </a:r>
          </a:p>
          <a:p>
            <a:pPr lvl="1"/>
            <a:r>
              <a:rPr lang="en-US" dirty="0" smtClean="0"/>
              <a:t>Targeted </a:t>
            </a:r>
            <a:r>
              <a:rPr lang="en-US" dirty="0"/>
              <a:t>workshops, stakeholder </a:t>
            </a:r>
            <a:r>
              <a:rPr lang="en-US" dirty="0" smtClean="0"/>
              <a:t>engagement</a:t>
            </a:r>
          </a:p>
          <a:p>
            <a:pPr lvl="1"/>
            <a:r>
              <a:rPr lang="en-US" dirty="0" smtClean="0"/>
              <a:t>Consumer reference group and CCP</a:t>
            </a:r>
          </a:p>
          <a:p>
            <a:pPr lvl="1"/>
            <a:r>
              <a:rPr lang="en-US" dirty="0" smtClean="0"/>
              <a:t>Investor reference group</a:t>
            </a:r>
            <a:endParaRPr lang="en-US" dirty="0"/>
          </a:p>
          <a:p>
            <a:pPr lvl="1"/>
            <a:r>
              <a:rPr lang="en-US" dirty="0" smtClean="0"/>
              <a:t>Concurrent evidence sessions</a:t>
            </a:r>
          </a:p>
          <a:p>
            <a:pPr lvl="1"/>
            <a:r>
              <a:rPr lang="en-US" dirty="0" smtClean="0"/>
              <a:t>Independent panel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179512" y="6356349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A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7815CD6C-4DF3-462B-98C9-D3173A1682DA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4177247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AU" sz="4200" dirty="0" smtClean="0"/>
              <a:t>Potential objective</a:t>
            </a:r>
            <a:endParaRPr lang="en-AU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3568" y="1600200"/>
            <a:ext cx="8136904" cy="4637112"/>
          </a:xfrm>
        </p:spPr>
        <p:txBody>
          <a:bodyPr>
            <a:normAutofit/>
          </a:bodyPr>
          <a:lstStyle/>
          <a:p>
            <a:r>
              <a:rPr lang="en-US" b="1" dirty="0"/>
              <a:t>Develop a guideline that is capable of being accepted and applied by all stakeholders</a:t>
            </a:r>
          </a:p>
          <a:p>
            <a:pPr lvl="1"/>
            <a:r>
              <a:rPr lang="en-US" dirty="0"/>
              <a:t>Opinions among stakeholders may vary</a:t>
            </a:r>
          </a:p>
          <a:p>
            <a:pPr lvl="1"/>
            <a:r>
              <a:rPr lang="en-US" dirty="0"/>
              <a:t>But all stakeholders can see how and understand why the final positions have been </a:t>
            </a:r>
            <a:r>
              <a:rPr lang="en-US" dirty="0" smtClean="0"/>
              <a:t>chosen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179512" y="6356349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A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7815CD6C-4DF3-462B-98C9-D3173A1682DA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1724332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AU" sz="4200" dirty="0" smtClean="0"/>
              <a:t>Timeline</a:t>
            </a:r>
            <a:endParaRPr lang="en-AU" sz="4200" dirty="0"/>
          </a:p>
        </p:txBody>
      </p:sp>
      <p:sp>
        <p:nvSpPr>
          <p:cNvPr id="4" name="Rectangle 3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179512" y="6356349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A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7815CD6C-4DF3-462B-98C9-D3173A1682DA}" type="slidenum">
              <a:rPr lang="en-AU" smtClean="0"/>
              <a:pPr/>
              <a:t>8</a:t>
            </a:fld>
            <a:endParaRPr lang="en-AU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9448133"/>
              </p:ext>
            </p:extLst>
          </p:nvPr>
        </p:nvGraphicFramePr>
        <p:xfrm>
          <a:off x="287524" y="1628800"/>
          <a:ext cx="8568952" cy="4340414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4824536"/>
                <a:gridCol w="3744416"/>
              </a:tblGrid>
              <a:tr h="4780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800" dirty="0">
                          <a:effectLst/>
                        </a:rPr>
                        <a:t>Date</a:t>
                      </a:r>
                      <a:endParaRPr lang="en-AU" sz="18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800" dirty="0">
                          <a:effectLst/>
                        </a:rPr>
                        <a:t>Milestone</a:t>
                      </a:r>
                      <a:endParaRPr lang="en-AU" sz="18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80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800" b="0" dirty="0">
                          <a:effectLst/>
                        </a:rPr>
                        <a:t>July 2017</a:t>
                      </a:r>
                      <a:endParaRPr lang="en-AU" sz="1800" b="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800" dirty="0">
                          <a:effectLst/>
                        </a:rPr>
                        <a:t>Review process consultation paper</a:t>
                      </a:r>
                      <a:endParaRPr lang="en-AU" sz="18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80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800" b="0" dirty="0">
                          <a:effectLst/>
                        </a:rPr>
                        <a:t>October 2017</a:t>
                      </a:r>
                      <a:endParaRPr lang="en-AU" sz="1800" b="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800" dirty="0">
                          <a:effectLst/>
                        </a:rPr>
                        <a:t>Issues paper</a:t>
                      </a:r>
                      <a:endParaRPr lang="en-AU" sz="18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80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800" b="0" dirty="0">
                          <a:effectLst/>
                        </a:rPr>
                        <a:t>November 2017 – December 2017</a:t>
                      </a:r>
                      <a:endParaRPr lang="en-AU" sz="1800" b="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800" dirty="0">
                          <a:effectLst/>
                        </a:rPr>
                        <a:t>Submissions on issues paper</a:t>
                      </a:r>
                      <a:endParaRPr lang="en-AU" sz="18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80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800" b="0" dirty="0">
                          <a:effectLst/>
                        </a:rPr>
                        <a:t>February 2018 – March 2017</a:t>
                      </a:r>
                      <a:endParaRPr lang="en-AU" sz="1800" b="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800" dirty="0">
                          <a:effectLst/>
                        </a:rPr>
                        <a:t>Hot-tubbing sessions</a:t>
                      </a:r>
                      <a:endParaRPr lang="en-AU" sz="18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80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800" b="0" dirty="0">
                          <a:effectLst/>
                        </a:rPr>
                        <a:t>May 2018</a:t>
                      </a:r>
                      <a:endParaRPr lang="en-AU" sz="1800" b="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800" dirty="0">
                          <a:effectLst/>
                        </a:rPr>
                        <a:t>Publication of draft guidelines</a:t>
                      </a:r>
                      <a:endParaRPr lang="en-AU" sz="18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6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800" b="0" dirty="0">
                          <a:effectLst/>
                        </a:rPr>
                        <a:t>June–August 2018 (approximately 10 weeks)</a:t>
                      </a:r>
                      <a:endParaRPr lang="en-AU" sz="1800" b="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800" dirty="0">
                          <a:effectLst/>
                        </a:rPr>
                        <a:t>Independent panel process</a:t>
                      </a:r>
                      <a:endParaRPr lang="en-AU" sz="18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80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800" b="0" dirty="0">
                          <a:effectLst/>
                        </a:rPr>
                        <a:t>August 2018</a:t>
                      </a:r>
                      <a:endParaRPr lang="en-AU" sz="1800" b="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800" dirty="0">
                          <a:effectLst/>
                        </a:rPr>
                        <a:t>Submissions on draft guidelines</a:t>
                      </a:r>
                      <a:endParaRPr lang="en-AU" sz="18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80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800" b="0" dirty="0">
                          <a:effectLst/>
                        </a:rPr>
                        <a:t>17 December 2018</a:t>
                      </a:r>
                      <a:endParaRPr lang="en-AU" sz="1800" b="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800" dirty="0">
                          <a:effectLst/>
                        </a:rPr>
                        <a:t>Publication of final guidelines</a:t>
                      </a:r>
                      <a:endParaRPr lang="en-AU" sz="18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10708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AU" sz="4200" dirty="0" smtClean="0"/>
              <a:t>Group discussion</a:t>
            </a:r>
            <a:endParaRPr lang="en-AU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3568" y="1600200"/>
            <a:ext cx="8136904" cy="4637112"/>
          </a:xfrm>
        </p:spPr>
        <p:txBody>
          <a:bodyPr>
            <a:normAutofit/>
          </a:bodyPr>
          <a:lstStyle/>
          <a:p>
            <a:r>
              <a:rPr lang="en-US" b="1" dirty="0" smtClean="0"/>
              <a:t>Q1 – views on proposed objective?</a:t>
            </a:r>
          </a:p>
          <a:p>
            <a:pPr lvl="1"/>
            <a:r>
              <a:rPr lang="en-US" dirty="0" smtClean="0"/>
              <a:t>Develop </a:t>
            </a:r>
            <a:r>
              <a:rPr lang="en-US" dirty="0"/>
              <a:t>a guideline that is capable of being accepted and applied by all stakeholders</a:t>
            </a:r>
          </a:p>
          <a:p>
            <a:r>
              <a:rPr lang="en-US" b="1" dirty="0" smtClean="0"/>
              <a:t>Q2 – Does the process we have outlined have the potential to support such an objective?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179512" y="6356349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A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7815CD6C-4DF3-462B-98C9-D3173A1682DA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571753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MC presentation - 24 July 2006">
  <a:themeElements>
    <a:clrScheme name="PMC presentation - 24 July 200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MC presentation - 24 July 20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MC presentation - 24 July 20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C presentation - 24 July 20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C presentation - 24 July 20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C presentation - 24 July 20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C presentation - 24 July 20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C presentation - 24 July 20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C presentation - 24 July 20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C presentation - 24 July 20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C presentation - 24 July 20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C presentation - 24 July 20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C presentation - 24 July 20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C presentation - 24 July 20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8806</TotalTime>
  <Words>351</Words>
  <Application>Microsoft Office PowerPoint</Application>
  <PresentationFormat>On-screen Show (4:3)</PresentationFormat>
  <Paragraphs>89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PMC presentation - 24 July 2006</vt:lpstr>
      <vt:lpstr>Review of rate of return guidelines</vt:lpstr>
      <vt:lpstr>Consultation on process</vt:lpstr>
      <vt:lpstr>Policy environment</vt:lpstr>
      <vt:lpstr>COAG Energy Council</vt:lpstr>
      <vt:lpstr>Our process</vt:lpstr>
      <vt:lpstr>Enhanced process</vt:lpstr>
      <vt:lpstr>Potential objective</vt:lpstr>
      <vt:lpstr>Timeline</vt:lpstr>
      <vt:lpstr>Group discussion</vt:lpstr>
      <vt:lpstr>PowerPoint Presentation</vt:lpstr>
    </vt:vector>
  </TitlesOfParts>
  <Company>ACCC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sbree</dc:creator>
  <cp:lastModifiedBy>Anderson, Warwick</cp:lastModifiedBy>
  <cp:revision>443</cp:revision>
  <cp:lastPrinted>2016-05-02T02:00:55Z</cp:lastPrinted>
  <dcterms:created xsi:type="dcterms:W3CDTF">2006-07-31T07:09:25Z</dcterms:created>
  <dcterms:modified xsi:type="dcterms:W3CDTF">2017-09-16T22:29:53Z</dcterms:modified>
</cp:coreProperties>
</file>