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459" r:id="rId2"/>
    <p:sldId id="491" r:id="rId3"/>
    <p:sldId id="493" r:id="rId4"/>
    <p:sldId id="485" r:id="rId5"/>
    <p:sldId id="494" r:id="rId6"/>
    <p:sldId id="495" r:id="rId7"/>
    <p:sldId id="496" r:id="rId8"/>
    <p:sldId id="490" r:id="rId9"/>
    <p:sldId id="497" r:id="rId10"/>
    <p:sldId id="464" r:id="rId11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pson, Matthew" initials="S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99FF"/>
    <a:srgbClr val="CC3300"/>
    <a:srgbClr val="EAEAEA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3600" autoAdjust="0"/>
  </p:normalViewPr>
  <p:slideViewPr>
    <p:cSldViewPr>
      <p:cViewPr>
        <p:scale>
          <a:sx n="70" d="100"/>
          <a:sy n="70" d="100"/>
        </p:scale>
        <p:origin x="-56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44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44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CAD0E2-CF7A-4B04-AD99-DFE366A1113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96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44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5" y="4715153"/>
            <a:ext cx="5436886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b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44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/>
            </a:lvl1pPr>
          </a:lstStyle>
          <a:p>
            <a:fld id="{823D720B-460A-4F8C-A9CA-99DACF30220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13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D720B-460A-4F8C-A9CA-99DACF302205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9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1008063"/>
          </a:xfrm>
          <a:prstGeom prst="rect">
            <a:avLst/>
          </a:prstGeom>
          <a:solidFill>
            <a:srgbClr val="FFCC66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64869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43663" y="6332538"/>
            <a:ext cx="27003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676910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0" y="26035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transition spd="slow">
    <p:push/>
  </p:transition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Review of rate of return guidelines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b="1" dirty="0"/>
          </a:p>
          <a:p>
            <a:pPr marL="0" indent="0">
              <a:buNone/>
            </a:pPr>
            <a:endParaRPr lang="en-AU" sz="2800" b="1" dirty="0" smtClean="0"/>
          </a:p>
          <a:p>
            <a:pPr marL="0" indent="0">
              <a:buNone/>
            </a:pPr>
            <a:endParaRPr lang="en-AU" sz="2800" b="1" dirty="0"/>
          </a:p>
          <a:p>
            <a:pPr marL="0" indent="0" algn="ctr">
              <a:buNone/>
            </a:pPr>
            <a:r>
              <a:rPr lang="en-AU" sz="3800" b="1" dirty="0" smtClean="0"/>
              <a:t>Review process</a:t>
            </a:r>
            <a:endParaRPr lang="en-AU" sz="3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5881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 algn="ctr">
              <a:buNone/>
            </a:pPr>
            <a:r>
              <a:rPr lang="en-AU" b="1" dirty="0" smtClean="0"/>
              <a:t>END</a:t>
            </a:r>
            <a:endParaRPr lang="en-A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905055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Consultation on process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5121274"/>
          </a:xfrm>
        </p:spPr>
        <p:txBody>
          <a:bodyPr/>
          <a:lstStyle/>
          <a:p>
            <a:r>
              <a:rPr lang="en-AU" b="1" dirty="0" smtClean="0"/>
              <a:t>31 July 2017 Consultation paper</a:t>
            </a:r>
            <a:endParaRPr lang="en-AU" dirty="0" smtClean="0"/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Very pleased with response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Broad support for process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In this session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Outline our understanding of the policy environment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Explore a suggested objective for the guideline review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60421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Policy environment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5121274"/>
          </a:xfrm>
        </p:spPr>
        <p:txBody>
          <a:bodyPr/>
          <a:lstStyle/>
          <a:p>
            <a:r>
              <a:rPr lang="en-AU" b="1" dirty="0" smtClean="0"/>
              <a:t>Review is being commenced under existing rules</a:t>
            </a:r>
            <a:endParaRPr lang="en-AU" dirty="0" smtClean="0"/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Guideline review to be completed by December 2018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Discussions underway within </a:t>
            </a:r>
            <a:r>
              <a:rPr lang="en-US" dirty="0" err="1" smtClean="0">
                <a:solidFill>
                  <a:schemeClr val="bg2"/>
                </a:solidFill>
              </a:rPr>
              <a:t>CoAG</a:t>
            </a:r>
            <a:r>
              <a:rPr lang="en-US" dirty="0" smtClean="0">
                <a:solidFill>
                  <a:schemeClr val="bg2"/>
                </a:solidFill>
              </a:rPr>
              <a:t> Energy Council on reforms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43866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COAG Energy Council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5121274"/>
          </a:xfrm>
        </p:spPr>
        <p:txBody>
          <a:bodyPr/>
          <a:lstStyle/>
          <a:p>
            <a:r>
              <a:rPr lang="en-AU" b="1" dirty="0" smtClean="0"/>
              <a:t>14 July 2017 Communique</a:t>
            </a:r>
            <a:endParaRPr lang="en-AU" dirty="0" smtClean="0"/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“agreed to ensure greater certainty by requiring the AER, in consultation with stakeholders, to </a:t>
            </a:r>
            <a:r>
              <a:rPr lang="en-US" dirty="0">
                <a:solidFill>
                  <a:schemeClr val="bg2"/>
                </a:solidFill>
              </a:rPr>
              <a:t>develop a binding </a:t>
            </a:r>
            <a:r>
              <a:rPr lang="en-US" dirty="0" smtClean="0">
                <a:solidFill>
                  <a:schemeClr val="bg2"/>
                </a:solidFill>
              </a:rPr>
              <a:t>rate </a:t>
            </a:r>
            <a:r>
              <a:rPr lang="en-US" dirty="0">
                <a:solidFill>
                  <a:schemeClr val="bg2"/>
                </a:solidFill>
              </a:rPr>
              <a:t>of return </a:t>
            </a:r>
            <a:r>
              <a:rPr lang="en-US" dirty="0" smtClean="0">
                <a:solidFill>
                  <a:schemeClr val="bg2"/>
                </a:solidFill>
              </a:rPr>
              <a:t>guideline</a:t>
            </a:r>
            <a:r>
              <a:rPr lang="en-US" dirty="0" smtClean="0">
                <a:solidFill>
                  <a:schemeClr val="bg2"/>
                </a:solidFill>
              </a:rPr>
              <a:t>”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Timing and mechanism unclear</a:t>
            </a:r>
            <a:endParaRPr lang="en-US" b="1" dirty="0" smtClean="0">
              <a:solidFill>
                <a:schemeClr val="bg2"/>
              </a:solidFill>
            </a:endParaRPr>
          </a:p>
          <a:p>
            <a:pPr lvl="1"/>
            <a:r>
              <a:rPr lang="en-AU" dirty="0" smtClean="0">
                <a:solidFill>
                  <a:schemeClr val="bg2"/>
                </a:solidFill>
              </a:rPr>
              <a:t>COAG </a:t>
            </a:r>
            <a:r>
              <a:rPr lang="en-AU" dirty="0" smtClean="0">
                <a:solidFill>
                  <a:schemeClr val="bg2"/>
                </a:solidFill>
              </a:rPr>
              <a:t>policy </a:t>
            </a:r>
            <a:r>
              <a:rPr lang="en-AU" dirty="0" smtClean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en-AU" dirty="0" smtClean="0">
                <a:solidFill>
                  <a:schemeClr val="bg2"/>
                </a:solidFill>
              </a:rPr>
              <a:t>changes to Law or </a:t>
            </a:r>
            <a:r>
              <a:rPr lang="en-AU" dirty="0" smtClean="0">
                <a:solidFill>
                  <a:schemeClr val="bg2"/>
                </a:solidFill>
              </a:rPr>
              <a:t>Rules</a:t>
            </a:r>
            <a:endParaRPr lang="en-AU" dirty="0" smtClean="0">
              <a:solidFill>
                <a:schemeClr val="bg2"/>
              </a:solidFill>
            </a:endParaRPr>
          </a:p>
          <a:p>
            <a:pPr lvl="1"/>
            <a:r>
              <a:rPr lang="en-AU" dirty="0" smtClean="0">
                <a:solidFill>
                  <a:schemeClr val="bg2"/>
                </a:solidFill>
              </a:rPr>
              <a:t>What does this mean for our process?</a:t>
            </a:r>
            <a:endParaRPr lang="en-AU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75879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Our process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5121274"/>
          </a:xfrm>
        </p:spPr>
        <p:txBody>
          <a:bodyPr/>
          <a:lstStyle/>
          <a:p>
            <a:r>
              <a:rPr lang="en-US" b="1" dirty="0"/>
              <a:t>Focus on National Electricity and Gas Objectives</a:t>
            </a:r>
          </a:p>
          <a:p>
            <a:pPr lvl="1"/>
            <a:r>
              <a:rPr lang="en-US" dirty="0"/>
              <a:t>Approach that achieves NEO &amp; NGO should be robust</a:t>
            </a:r>
          </a:p>
          <a:p>
            <a:r>
              <a:rPr lang="en-US" b="1" dirty="0" smtClean="0"/>
              <a:t>Avoid multiple processes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non-binding </a:t>
            </a: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Re-consideration </a:t>
            </a:r>
            <a:r>
              <a:rPr lang="en-US" dirty="0"/>
              <a:t>for 2019-24 </a:t>
            </a:r>
            <a:r>
              <a:rPr lang="en-US" dirty="0" smtClean="0"/>
              <a:t>determinations</a:t>
            </a:r>
          </a:p>
          <a:p>
            <a:pPr lvl="1"/>
            <a:r>
              <a:rPr lang="en-US" dirty="0" smtClean="0"/>
              <a:t>Binding </a:t>
            </a:r>
            <a:r>
              <a:rPr lang="en-US" dirty="0"/>
              <a:t>guideline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70770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Enhanced process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463711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Good practice</a:t>
            </a:r>
          </a:p>
          <a:p>
            <a:pPr lvl="1"/>
            <a:r>
              <a:rPr lang="en-US" dirty="0" smtClean="0"/>
              <a:t>Enhance confidence </a:t>
            </a:r>
            <a:r>
              <a:rPr lang="en-US" dirty="0"/>
              <a:t>findings </a:t>
            </a:r>
            <a:r>
              <a:rPr lang="en-US" dirty="0" smtClean="0"/>
              <a:t>are </a:t>
            </a:r>
            <a:r>
              <a:rPr lang="en-US" dirty="0"/>
              <a:t>robust and thoroughly tested </a:t>
            </a:r>
          </a:p>
          <a:p>
            <a:pPr lvl="1"/>
            <a:r>
              <a:rPr lang="en-US" dirty="0" smtClean="0"/>
              <a:t>But also anticipating elements that may be included in binding guideline process</a:t>
            </a:r>
            <a:endParaRPr lang="en-US" dirty="0"/>
          </a:p>
          <a:p>
            <a:r>
              <a:rPr lang="en-US" b="1" dirty="0" smtClean="0"/>
              <a:t>Elements</a:t>
            </a:r>
          </a:p>
          <a:p>
            <a:pPr lvl="1"/>
            <a:r>
              <a:rPr lang="en-US" dirty="0" smtClean="0"/>
              <a:t>Accessible, transparent, collaborative</a:t>
            </a:r>
          </a:p>
          <a:p>
            <a:pPr lvl="1"/>
            <a:r>
              <a:rPr lang="en-US" dirty="0" smtClean="0"/>
              <a:t>Targeted </a:t>
            </a:r>
            <a:r>
              <a:rPr lang="en-US" dirty="0"/>
              <a:t>workshops, stakeholder </a:t>
            </a:r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Consumer reference group and CCP</a:t>
            </a:r>
          </a:p>
          <a:p>
            <a:pPr lvl="1"/>
            <a:r>
              <a:rPr lang="en-US" dirty="0" smtClean="0"/>
              <a:t>Investor reference group</a:t>
            </a:r>
            <a:endParaRPr lang="en-US" dirty="0"/>
          </a:p>
          <a:p>
            <a:pPr lvl="1"/>
            <a:r>
              <a:rPr lang="en-US" dirty="0" smtClean="0"/>
              <a:t>Concurrent evidence sessions</a:t>
            </a:r>
          </a:p>
          <a:p>
            <a:pPr lvl="1"/>
            <a:r>
              <a:rPr lang="en-US" dirty="0" smtClean="0"/>
              <a:t>Independent panel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1772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Potential objective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4637112"/>
          </a:xfrm>
        </p:spPr>
        <p:txBody>
          <a:bodyPr>
            <a:normAutofit/>
          </a:bodyPr>
          <a:lstStyle/>
          <a:p>
            <a:r>
              <a:rPr lang="en-US" b="1" dirty="0"/>
              <a:t>Develop a guideline that is capable of being accepted and applied by all stakeholders</a:t>
            </a:r>
          </a:p>
          <a:p>
            <a:pPr lvl="1"/>
            <a:r>
              <a:rPr lang="en-US" dirty="0"/>
              <a:t>Opinions among stakeholders may vary</a:t>
            </a:r>
          </a:p>
          <a:p>
            <a:pPr lvl="1"/>
            <a:r>
              <a:rPr lang="en-US" dirty="0"/>
              <a:t>But all stakeholders can see how and understand why the final positions have been </a:t>
            </a:r>
            <a:r>
              <a:rPr lang="en-US" dirty="0" smtClean="0"/>
              <a:t>chosen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72433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Timeline</a:t>
            </a:r>
            <a:endParaRPr lang="en-AU" sz="4200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8</a:t>
            </a:fld>
            <a:endParaRPr lang="en-AU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448133"/>
              </p:ext>
            </p:extLst>
          </p:nvPr>
        </p:nvGraphicFramePr>
        <p:xfrm>
          <a:off x="287524" y="1628800"/>
          <a:ext cx="8568952" cy="434041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4824536"/>
                <a:gridCol w="3744416"/>
              </a:tblGrid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Date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Milestone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July 2017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Review process consultation paper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October 2017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Issues paper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November 2017 – December 2017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Submissions on issues paper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February 2018 – March 2017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Hot-tubbing sessions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May 2018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Publication of draft guidelines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June–August 2018 (approximately 10 weeks)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Independent panel process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August 2018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Submissions on draft guidelines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b="0" dirty="0">
                          <a:effectLst/>
                        </a:rPr>
                        <a:t>17 December 2018</a:t>
                      </a:r>
                      <a:endParaRPr lang="en-AU" sz="18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800" dirty="0">
                          <a:effectLst/>
                        </a:rPr>
                        <a:t>Publication of final guidelines</a:t>
                      </a:r>
                      <a:endParaRPr lang="en-AU" sz="18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0708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Group discussion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8136904" cy="4637112"/>
          </a:xfrm>
        </p:spPr>
        <p:txBody>
          <a:bodyPr>
            <a:normAutofit/>
          </a:bodyPr>
          <a:lstStyle/>
          <a:p>
            <a:r>
              <a:rPr lang="en-US" b="1" dirty="0" smtClean="0"/>
              <a:t>Q1 – views on proposed objective?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a guideline that is capable of being accepted and applied by all stakeholders</a:t>
            </a:r>
          </a:p>
          <a:p>
            <a:r>
              <a:rPr lang="en-US" b="1" dirty="0" smtClean="0"/>
              <a:t>Q2 – Does the process we have outlined have the potential to support such an objective?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175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C presentation - 24 July 2006">
  <a:themeElements>
    <a:clrScheme name="PMC presentation - 24 July 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MC presentation - 24 July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MC presentation - 24 July 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8806</TotalTime>
  <Words>351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PMC presentation - 24 July 2006</vt:lpstr>
      <vt:lpstr>Review of rate of return guidelines</vt:lpstr>
      <vt:lpstr>Consultation on process</vt:lpstr>
      <vt:lpstr>Policy environment</vt:lpstr>
      <vt:lpstr>COAG Energy Council</vt:lpstr>
      <vt:lpstr>Our process</vt:lpstr>
      <vt:lpstr>Enhanced process</vt:lpstr>
      <vt:lpstr>Potential objective</vt:lpstr>
      <vt:lpstr>Timeline</vt:lpstr>
      <vt:lpstr>Group discussion</vt:lpstr>
      <vt:lpstr>PowerPoint Presentation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sbree</dc:creator>
  <cp:lastModifiedBy>Anderson, Warwick</cp:lastModifiedBy>
  <cp:revision>443</cp:revision>
  <cp:lastPrinted>2016-05-02T02:00:55Z</cp:lastPrinted>
  <dcterms:created xsi:type="dcterms:W3CDTF">2006-07-31T07:09:25Z</dcterms:created>
  <dcterms:modified xsi:type="dcterms:W3CDTF">2017-09-16T22:29:53Z</dcterms:modified>
</cp:coreProperties>
</file>