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60" r:id="rId5"/>
    <p:sldId id="268" r:id="rId6"/>
    <p:sldId id="262" r:id="rId7"/>
    <p:sldId id="263" r:id="rId8"/>
    <p:sldId id="27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758"/>
    <a:srgbClr val="009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 snapToObjects="1">
      <p:cViewPr>
        <p:scale>
          <a:sx n="157" d="100"/>
          <a:sy n="157" d="100"/>
        </p:scale>
        <p:origin x="162" y="-1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3193131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Roboto Bold"/>
                <a:cs typeface="Roboto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4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Roboto Bold"/>
                <a:cs typeface="Roboto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Roboto Medium"/>
                <a:cs typeface="Roboto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2329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fld id="{D5B9EDCA-6E71-D54E-9E56-B53C12BCFE65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23297"/>
            <a:ext cx="2895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Light"/>
                <a:cs typeface="Roboto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23297"/>
            <a:ext cx="2133600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Roboto Light"/>
                <a:cs typeface="Roboto Light"/>
              </a:defRPr>
            </a:lvl1pPr>
          </a:lstStyle>
          <a:p>
            <a:fld id="{1FF3C614-EB27-614B-9220-B704F3CDA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3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4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6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2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1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DCA-6E71-D54E-9E56-B53C12BCFE6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C614-EB27-614B-9220-B704F3CD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2609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Medium"/>
              </a:defRPr>
            </a:lvl1pPr>
          </a:lstStyle>
          <a:p>
            <a:fld id="{D5B9EDCA-6E71-D54E-9E56-B53C12BCFE65}" type="datetimeFigureOut">
              <a:rPr lang="en-US" smtClean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Medium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Medium"/>
              </a:defRPr>
            </a:lvl1pPr>
          </a:lstStyle>
          <a:p>
            <a:fld id="{1FF3C614-EB27-614B-9220-B704F3CDA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7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AER Rate of Return Workshop</a:t>
            </a: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b="1" dirty="0">
                <a:latin typeface="+mj-lt"/>
              </a:rPr>
              <a:t/>
            </a:r>
            <a:br>
              <a:rPr lang="en-US" b="1" dirty="0">
                <a:latin typeface="+mj-lt"/>
              </a:rPr>
            </a:br>
            <a:r>
              <a:rPr lang="en-US" sz="2800" b="1" dirty="0" smtClean="0">
                <a:latin typeface="+mj-lt"/>
              </a:rPr>
              <a:t>Sydney </a:t>
            </a:r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r>
              <a:rPr lang="en-US" sz="2800" b="1" dirty="0" smtClean="0">
                <a:latin typeface="+mj-lt"/>
              </a:rPr>
              <a:t>18</a:t>
            </a:r>
            <a:r>
              <a:rPr lang="en-US" sz="2800" b="1" baseline="30000" dirty="0" smtClean="0">
                <a:latin typeface="+mj-lt"/>
              </a:rPr>
              <a:t>th</a:t>
            </a:r>
            <a:r>
              <a:rPr lang="en-US" sz="2800" b="1" dirty="0" smtClean="0">
                <a:latin typeface="+mj-lt"/>
              </a:rPr>
              <a:t> September 2017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50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36" y="569119"/>
            <a:ext cx="5327374" cy="8993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9BA6"/>
                </a:solidFill>
                <a:latin typeface="+mj-lt"/>
              </a:rPr>
              <a:t>Process - briefly</a:t>
            </a:r>
            <a:endParaRPr lang="en-US" sz="3600" b="1" dirty="0">
              <a:solidFill>
                <a:srgbClr val="009BA6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653" y="1587777"/>
            <a:ext cx="7663069" cy="3004101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Support the AER proposed approach to stakeholder engagement; APGA keen to actively participate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Note distribution and transmission differences in customers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Endorse </a:t>
            </a:r>
            <a:r>
              <a:rPr lang="en-A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ENA comments on rigorous process and strong evidence.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Endorse </a:t>
            </a:r>
            <a:r>
              <a:rPr lang="en-A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ENA comments on consultation and add: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Consider the views of practice, not just theory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The people who actually raise debt and equity from investors, and understand what it takes to do so.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Model for </a:t>
            </a:r>
            <a:r>
              <a:rPr lang="en-A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the independent review of the Draft </a:t>
            </a:r>
            <a:r>
              <a:rPr lang="en-AU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Guidelines; academic peer review?</a:t>
            </a:r>
            <a:endParaRPr lang="en-AU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8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36" y="569119"/>
            <a:ext cx="5327374" cy="89938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9BA6"/>
                </a:solidFill>
                <a:latin typeface="+mj-lt"/>
              </a:rPr>
              <a:t>Two Fundamentals</a:t>
            </a:r>
            <a:endParaRPr lang="en-US" sz="2400" b="1" dirty="0">
              <a:solidFill>
                <a:srgbClr val="009BA6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653" y="1587777"/>
            <a:ext cx="7663069" cy="300410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2"/>
                </a:solidFill>
                <a:latin typeface="+mj-lt"/>
              </a:rPr>
              <a:t>Transparency and replicability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2"/>
                </a:solidFill>
                <a:latin typeface="+mj-lt"/>
              </a:rPr>
              <a:t>Don’t engender “defence of numbers”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2"/>
                </a:solidFill>
                <a:latin typeface="+mj-lt"/>
              </a:rPr>
              <a:t>This will support achieving rate of return guidelines capable of acceptance.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04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36" y="569119"/>
            <a:ext cx="5327374" cy="89938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9BA6"/>
                </a:solidFill>
                <a:latin typeface="+mj-lt"/>
              </a:rPr>
              <a:t>Transparency and Replicability</a:t>
            </a:r>
            <a:endParaRPr lang="en-US" sz="3600" b="1" dirty="0">
              <a:solidFill>
                <a:srgbClr val="009BA6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653" y="1587777"/>
            <a:ext cx="7663069" cy="3004101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Previously –focus on acceptability of inputs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Know what information the AER favours and why.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Know why the AER needed to do this.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Know roughly what weights/roles the AER gives different information.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But how does the AER get from inputs to an output?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Issue of “regulatory judgement” black box.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Goal this time - anyone (consumers/business/investors) can pick up the Guidelines and work out the WACC, even if market data change.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We may be there on debt, we are not there on equity.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Less focus on acceptability of inputs.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Consider working together to focus on fewer inputs, and using them more clearly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2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36" y="569119"/>
            <a:ext cx="5327374" cy="8993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9BA6"/>
                </a:solidFill>
                <a:latin typeface="+mj-lt"/>
              </a:rPr>
              <a:t>Defending numbers</a:t>
            </a:r>
            <a:endParaRPr lang="en-US" sz="3600" b="1" dirty="0">
              <a:solidFill>
                <a:srgbClr val="009BA6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653" y="1587777"/>
            <a:ext cx="7663069" cy="3004101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Previously –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Guidelines considered evidence and came up with numbers.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Decisions asked whether new market data and evidence was sufficient to shift </a:t>
            </a:r>
            <a:r>
              <a:rPr lang="en-AU" i="1" dirty="0">
                <a:solidFill>
                  <a:schemeClr val="tx2"/>
                </a:solidFill>
                <a:latin typeface="+mj-lt"/>
              </a:rPr>
              <a:t>away from </a:t>
            </a:r>
            <a:r>
              <a:rPr lang="en-AU" dirty="0">
                <a:solidFill>
                  <a:schemeClr val="tx2"/>
                </a:solidFill>
                <a:latin typeface="+mj-lt"/>
              </a:rPr>
              <a:t>the numbers in the Guidelines.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Does this work?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Who can tell, in advance, when the AER will shift, or by how much?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Goal this time – no need to ask the question about shifting away from prior numbers with each determination.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Different views on fixed method, fixed premium, fixed return.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j-lt"/>
              <a:ea typeface="Roboto" pitchFamily="2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+mn-lt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2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36" y="569119"/>
            <a:ext cx="5327374" cy="8993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9BA6"/>
                </a:solidFill>
                <a:latin typeface="+mj-lt"/>
              </a:rPr>
              <a:t>Case study - MRP</a:t>
            </a:r>
            <a:endParaRPr lang="en-US" sz="3600" b="1" dirty="0">
              <a:solidFill>
                <a:srgbClr val="009BA6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653" y="1587777"/>
            <a:ext cx="7663069" cy="3004101"/>
          </a:xfrm>
        </p:spPr>
        <p:txBody>
          <a:bodyPr>
            <a:normAutofit fontScale="5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Not about whether the approach, or the final answer is right or wrong, but an illustration of the two fundamentals.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Guidelines –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use historical and DGM, not clear exactly what weight, get an answer (in appendices) tied to December 2013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Subsequent determinations –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Historical MRP roughly constant, DGM changed, but answer was always 6.5 percent.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The weights were not clear, and they seemed to change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Multinet/</a:t>
            </a:r>
            <a:r>
              <a:rPr lang="en-AU" dirty="0" err="1">
                <a:solidFill>
                  <a:schemeClr val="tx2"/>
                </a:solidFill>
                <a:latin typeface="+mj-lt"/>
              </a:rPr>
              <a:t>Ausnet</a:t>
            </a:r>
            <a:r>
              <a:rPr lang="en-AU" dirty="0">
                <a:solidFill>
                  <a:schemeClr val="tx2"/>
                </a:solidFill>
                <a:latin typeface="+mj-lt"/>
              </a:rPr>
              <a:t> DD – peak confusion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2"/>
                </a:solidFill>
                <a:latin typeface="+mj-lt"/>
              </a:rPr>
              <a:t>Key learning – process from inputs to outputs needs to be clearer</a:t>
            </a:r>
          </a:p>
        </p:txBody>
      </p:sp>
    </p:spTree>
    <p:extLst>
      <p:ext uri="{BB962C8B-B14F-4D97-AF65-F5344CB8AC3E}">
        <p14:creationId xmlns:p14="http://schemas.microsoft.com/office/powerpoint/2010/main" val="299040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35" y="569119"/>
            <a:ext cx="6917277" cy="8993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9BA6"/>
                </a:solidFill>
                <a:latin typeface="+mj-lt"/>
              </a:rPr>
              <a:t>A better way courtesy of the ERA?</a:t>
            </a:r>
            <a:endParaRPr lang="en-US" sz="3600" b="1" dirty="0">
              <a:solidFill>
                <a:srgbClr val="009BA6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653" y="1468507"/>
            <a:ext cx="7663069" cy="3213221"/>
          </a:xfrm>
        </p:spPr>
        <p:txBody>
          <a:bodyPr>
            <a:normAutofit fontScale="4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400" dirty="0">
                <a:solidFill>
                  <a:schemeClr val="tx2"/>
                </a:solidFill>
                <a:latin typeface="+mj-lt"/>
              </a:rPr>
              <a:t>Again, point is not the answer, but it is a workable solution to the two fundamentals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400" dirty="0">
                <a:solidFill>
                  <a:schemeClr val="tx2"/>
                </a:solidFill>
                <a:latin typeface="+mj-lt"/>
              </a:rPr>
              <a:t>Two step process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sz="2900" dirty="0">
                <a:solidFill>
                  <a:schemeClr val="tx2"/>
                </a:solidFill>
                <a:latin typeface="+mj-lt"/>
              </a:rPr>
              <a:t>MRP lower bound is historical, upper bound is LR market returns minus current </a:t>
            </a:r>
            <a:r>
              <a:rPr lang="en-AU" sz="2900" dirty="0" err="1">
                <a:solidFill>
                  <a:schemeClr val="tx2"/>
                </a:solidFill>
                <a:latin typeface="+mj-lt"/>
              </a:rPr>
              <a:t>rfr</a:t>
            </a:r>
            <a:r>
              <a:rPr lang="en-AU" sz="29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sz="2900" dirty="0">
                <a:solidFill>
                  <a:schemeClr val="tx2"/>
                </a:solidFill>
                <a:latin typeface="+mj-lt"/>
              </a:rPr>
              <a:t>Actual MRP chosen from within range, dependent upon DGM and several “indicator variables”.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400" dirty="0">
                <a:solidFill>
                  <a:schemeClr val="tx2"/>
                </a:solidFill>
                <a:latin typeface="+mj-lt"/>
              </a:rPr>
              <a:t>Process is clear and replicable.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sz="2900" dirty="0">
                <a:solidFill>
                  <a:schemeClr val="tx2"/>
                </a:solidFill>
                <a:latin typeface="+mj-lt"/>
              </a:rPr>
              <a:t>Anyone can calculate UB/LB at any point in time – methodology clear.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sz="2900" dirty="0">
                <a:solidFill>
                  <a:schemeClr val="tx2"/>
                </a:solidFill>
                <a:latin typeface="+mj-lt"/>
              </a:rPr>
              <a:t>Still some judgement in use of indicator variables (need more scenarios) but starting to be able to guess where the answer will lie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3400" dirty="0">
                <a:solidFill>
                  <a:schemeClr val="tx2"/>
                </a:solidFill>
                <a:latin typeface="+mj-lt"/>
              </a:rPr>
              <a:t>The ERA does not defend numbers</a:t>
            </a:r>
            <a:r>
              <a:rPr lang="en-AU" sz="3400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AU" sz="2900" dirty="0" smtClean="0">
                <a:solidFill>
                  <a:schemeClr val="tx2"/>
                </a:solidFill>
                <a:latin typeface="+mj-lt"/>
              </a:rPr>
              <a:t>DBP, MRP went down from 7.6 percent to 7.4 percent, and that was the right answer given the data.</a:t>
            </a:r>
          </a:p>
          <a:p>
            <a:pPr lvl="1" algn="l"/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9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br>
              <a:rPr lang="en-AU" dirty="0" smtClean="0"/>
            </a:br>
            <a:r>
              <a:rPr lang="en-AU" sz="2400" dirty="0" smtClean="0"/>
              <a:t>nick.wills-johnson@dbp.net.au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4277821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GA Powerpoint Presentation template Calibri" id="{000C0987-16D2-457A-93BA-54823F367F08}" vid="{AE54245D-AECA-4403-B4F2-A799F53001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APGA Powerpoint Presentation template Calibri</Template>
  <TotalTime>38</TotalTime>
  <Words>534</Words>
  <Application>Microsoft Office PowerPoint</Application>
  <PresentationFormat>On-screen Show (16:9)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Roboto</vt:lpstr>
      <vt:lpstr>Roboto Bold</vt:lpstr>
      <vt:lpstr>Roboto Light</vt:lpstr>
      <vt:lpstr>Roboto Medium</vt:lpstr>
      <vt:lpstr>Times New Roman</vt:lpstr>
      <vt:lpstr>Presentation</vt:lpstr>
      <vt:lpstr>AER Rate of Return Workshop  Sydney  18th September 2017</vt:lpstr>
      <vt:lpstr>Process - briefly</vt:lpstr>
      <vt:lpstr>Two Fundamentals</vt:lpstr>
      <vt:lpstr>Transparency and Replicability</vt:lpstr>
      <vt:lpstr>Defending numbers</vt:lpstr>
      <vt:lpstr>Case study - MRP</vt:lpstr>
      <vt:lpstr>A better way courtesy of the ERA?</vt:lpstr>
      <vt:lpstr>Thank you nick.wills-johnson@dbp.net.au</vt:lpstr>
    </vt:vector>
  </TitlesOfParts>
  <Company>Dampier Bunbury Pipeline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 Rate of Return Workshop  Sydney  18th September 2017</dc:title>
  <dc:creator>Wills-Johnson, Nick</dc:creator>
  <cp:lastModifiedBy>Wills-Johnson, Nick</cp:lastModifiedBy>
  <cp:revision>5</cp:revision>
  <dcterms:created xsi:type="dcterms:W3CDTF">2017-09-15T06:40:44Z</dcterms:created>
  <dcterms:modified xsi:type="dcterms:W3CDTF">2017-09-15T07:19:34Z</dcterms:modified>
</cp:coreProperties>
</file>