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EEBF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D66F9-6358-460A-9B8B-DA5BB94E9C7C}" v="6" dt="2023-06-14T02:51:51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95C8C-372C-4916-B5EB-8D60A399ADB5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57EE-256F-4495-8494-C6D96B65BB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59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98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81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195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30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29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77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57EE-256F-4495-8494-C6D96B65BBA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7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03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15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02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60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342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44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176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883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643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546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433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099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068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430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76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0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941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95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15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54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82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54B-18E6-4D44-B13D-51EDBF1995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86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2D36-85F5-4584-85F0-EDC043973E51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39307"/>
            <a:ext cx="2645664" cy="5821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710017" y="6352143"/>
            <a:ext cx="1643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dirty="0"/>
              <a:t>www.bsl.org.au</a:t>
            </a:r>
          </a:p>
        </p:txBody>
      </p:sp>
    </p:spTree>
    <p:extLst>
      <p:ext uri="{BB962C8B-B14F-4D97-AF65-F5344CB8AC3E}">
        <p14:creationId xmlns:p14="http://schemas.microsoft.com/office/powerpoint/2010/main" val="354643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08B9-C091-445B-8A48-FE472F90AAE3}" type="datetimeFigureOut">
              <a:rPr lang="en-AU" smtClean="0"/>
              <a:t>14/06/2023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D609-ED85-4D2F-A7A7-6C496313A0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68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572000"/>
            <a:ext cx="5046960" cy="104199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AU" sz="1600" b="1" dirty="0">
                <a:latin typeface="+mj-lt"/>
              </a:rPr>
              <a:t>Emma Chessell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Project Manager, BSL</a:t>
            </a:r>
          </a:p>
          <a:p>
            <a:pPr algn="l"/>
            <a:endParaRPr lang="en-AU" sz="1600" dirty="0">
              <a:latin typeface="+mj-lt"/>
            </a:endParaRPr>
          </a:p>
          <a:p>
            <a:pPr algn="l"/>
            <a:r>
              <a:rPr lang="en-AU" sz="1600" dirty="0">
                <a:latin typeface="+mj-lt"/>
              </a:rPr>
              <a:t>May 2023</a:t>
            </a:r>
          </a:p>
        </p:txBody>
      </p:sp>
      <p:sp>
        <p:nvSpPr>
          <p:cNvPr id="4" name="AutoShape 2" descr="Image result for bsl s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E08AD9-E7A8-46FE-0D6E-DBD5D65969CA}"/>
              </a:ext>
            </a:extLst>
          </p:cNvPr>
          <p:cNvSpPr txBox="1">
            <a:spLocks/>
          </p:cNvSpPr>
          <p:nvPr/>
        </p:nvSpPr>
        <p:spPr>
          <a:xfrm>
            <a:off x="1524000" y="161370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400" b="1" dirty="0"/>
              <a:t>AER Review: tariff variation and declining block tariffs </a:t>
            </a:r>
            <a:br>
              <a:rPr lang="en-AU" sz="4400" b="1" dirty="0"/>
            </a:br>
            <a:br>
              <a:rPr lang="en-AU" sz="4400" b="1" dirty="0"/>
            </a:br>
            <a:r>
              <a:rPr lang="en-AU" sz="4000" dirty="0"/>
              <a:t>Public forum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4701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E00192-975B-D8EB-E84B-9623F18F3D8F}"/>
              </a:ext>
            </a:extLst>
          </p:cNvPr>
          <p:cNvSpPr txBox="1"/>
          <p:nvPr/>
        </p:nvSpPr>
        <p:spPr>
          <a:xfrm>
            <a:off x="767146" y="663637"/>
            <a:ext cx="10288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+mj-lt"/>
              </a:rPr>
              <a:t>Overview</a:t>
            </a:r>
          </a:p>
          <a:p>
            <a:endParaRPr lang="en-AU" sz="4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6F7A89-BB90-2D9C-B883-3B1CE74F7ED1}"/>
              </a:ext>
            </a:extLst>
          </p:cNvPr>
          <p:cNvSpPr txBox="1"/>
          <p:nvPr/>
        </p:nvSpPr>
        <p:spPr>
          <a:xfrm>
            <a:off x="853161" y="1434242"/>
            <a:ext cx="105716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AU" sz="2800" b="1" dirty="0">
                <a:latin typeface="+mj-lt"/>
              </a:rPr>
              <a:t>The price cap should be retained</a:t>
            </a: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Transfer of risk is the primary consideration</a:t>
            </a: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Risk allocation must consider the whole proposal</a:t>
            </a:r>
          </a:p>
          <a:p>
            <a:pPr marL="457200" indent="-457200">
              <a:buFontTx/>
              <a:buChar char="-"/>
            </a:pPr>
            <a:endParaRPr lang="en-AU" sz="2800" b="1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AU" sz="2800" b="1" dirty="0">
                <a:latin typeface="+mj-lt"/>
              </a:rPr>
              <a:t>Declining block tariffs</a:t>
            </a: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Context</a:t>
            </a: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BSL’s view</a:t>
            </a: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PIAC’s view</a:t>
            </a:r>
          </a:p>
          <a:p>
            <a:pPr marL="914400" lvl="1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endParaRPr lang="en-AU" sz="28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494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5FF8C5-1215-02F6-B430-21F8AD3DF3EC}"/>
              </a:ext>
            </a:extLst>
          </p:cNvPr>
          <p:cNvSpPr txBox="1"/>
          <p:nvPr/>
        </p:nvSpPr>
        <p:spPr>
          <a:xfrm>
            <a:off x="767146" y="663637"/>
            <a:ext cx="10288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+mj-lt"/>
              </a:rPr>
              <a:t>Managing an equitable transition away from gas:</a:t>
            </a:r>
          </a:p>
          <a:p>
            <a:endParaRPr lang="en-AU" sz="4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1C4844-F8D6-DDC7-ECBA-8AC9693677AC}"/>
              </a:ext>
            </a:extLst>
          </p:cNvPr>
          <p:cNvSpPr txBox="1"/>
          <p:nvPr/>
        </p:nvSpPr>
        <p:spPr>
          <a:xfrm>
            <a:off x="1136072" y="1603818"/>
            <a:ext cx="92262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AU" sz="2800" dirty="0">
                <a:latin typeface="+mj-lt"/>
              </a:rPr>
              <a:t>Safeguard affordable energy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AU" sz="2800" dirty="0">
                <a:latin typeface="+mj-lt"/>
              </a:rPr>
              <a:t>Minimise the cost and impact of transition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AU" sz="2800" dirty="0">
                <a:latin typeface="+mj-lt"/>
              </a:rPr>
              <a:t>Extend the benefits of transition to all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AU" sz="2800" dirty="0">
                <a:latin typeface="+mj-lt"/>
              </a:rPr>
              <a:t>Address energy stress and the impacts of change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en-AU" sz="2800" dirty="0">
                <a:latin typeface="+mj-lt"/>
              </a:rPr>
              <a:t>Clear and timely communication with customers</a:t>
            </a:r>
          </a:p>
          <a:p>
            <a:pPr marL="342900" indent="-342900">
              <a:buFontTx/>
              <a:buChar char="-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633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96A5B2-0CE3-5384-EBA9-3EDF32C2E59E}"/>
              </a:ext>
            </a:extLst>
          </p:cNvPr>
          <p:cNvSpPr txBox="1"/>
          <p:nvPr/>
        </p:nvSpPr>
        <p:spPr>
          <a:xfrm>
            <a:off x="294181" y="663637"/>
            <a:ext cx="10288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AU" sz="4000" dirty="0">
                <a:latin typeface="+mj-lt"/>
              </a:rPr>
              <a:t>Vic access arrangements – recap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24AFA-B747-C152-C63C-53DDB60A8AD9}"/>
              </a:ext>
            </a:extLst>
          </p:cNvPr>
          <p:cNvSpPr txBox="1"/>
          <p:nvPr/>
        </p:nvSpPr>
        <p:spPr>
          <a:xfrm>
            <a:off x="737548" y="1602407"/>
            <a:ext cx="97622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High transmission </a:t>
            </a:r>
            <a:r>
              <a:rPr lang="en-AU" sz="2800" dirty="0" err="1">
                <a:latin typeface="+mj-lt"/>
              </a:rPr>
              <a:t>augex</a:t>
            </a:r>
            <a:endParaRPr lang="en-AU" sz="2800" dirty="0">
              <a:latin typeface="+mj-lt"/>
            </a:endParaRP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High distribution connections and growth capex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Major </a:t>
            </a:r>
            <a:r>
              <a:rPr lang="en-AU" sz="2800" dirty="0" err="1">
                <a:latin typeface="+mj-lt"/>
              </a:rPr>
              <a:t>repex</a:t>
            </a:r>
            <a:r>
              <a:rPr lang="en-AU" sz="2800" dirty="0">
                <a:latin typeface="+mj-lt"/>
              </a:rPr>
              <a:t> programs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pPr marL="914400" lvl="1" indent="-457200">
              <a:buFontTx/>
              <a:buChar char="-"/>
            </a:pPr>
            <a:r>
              <a:rPr lang="en-AU" sz="2800" dirty="0">
                <a:latin typeface="+mj-lt"/>
              </a:rPr>
              <a:t>Acknowledged stranding risk and accelerated depreciation</a:t>
            </a:r>
          </a:p>
          <a:p>
            <a:pPr marL="457200" indent="-457200">
              <a:buFontTx/>
              <a:buChar char="-"/>
            </a:pPr>
            <a:endParaRPr lang="en-AU" sz="2800" dirty="0">
              <a:latin typeface="+mj-lt"/>
            </a:endParaRPr>
          </a:p>
          <a:p>
            <a:endParaRPr lang="en-AU" sz="2800" dirty="0">
              <a:latin typeface="+mj-lt"/>
            </a:endParaRPr>
          </a:p>
          <a:p>
            <a:endParaRPr lang="en-AU" sz="28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028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B50FB-090C-1627-AB0C-8D1FCD1A544C}"/>
              </a:ext>
            </a:extLst>
          </p:cNvPr>
          <p:cNvSpPr txBox="1"/>
          <p:nvPr/>
        </p:nvSpPr>
        <p:spPr>
          <a:xfrm>
            <a:off x="767146" y="663637"/>
            <a:ext cx="10288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AU" sz="4000" dirty="0">
                <a:latin typeface="+mj-lt"/>
              </a:rPr>
              <a:t>Price caps should be retained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632B0-D840-8C65-89CB-04CC14BF4002}"/>
              </a:ext>
            </a:extLst>
          </p:cNvPr>
          <p:cNvSpPr txBox="1"/>
          <p:nvPr/>
        </p:nvSpPr>
        <p:spPr>
          <a:xfrm>
            <a:off x="1220112" y="1682277"/>
            <a:ext cx="9751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+mj-lt"/>
              </a:rPr>
              <a:t>Increased consumer risk is our primary concern.</a:t>
            </a:r>
          </a:p>
          <a:p>
            <a:endParaRPr lang="en-AU" sz="2800" dirty="0">
              <a:latin typeface="+mj-lt"/>
            </a:endParaRPr>
          </a:p>
          <a:p>
            <a:r>
              <a:rPr lang="en-AU" sz="2800" dirty="0">
                <a:latin typeface="+mj-lt"/>
              </a:rPr>
              <a:t>The price cap:</a:t>
            </a:r>
          </a:p>
          <a:p>
            <a:pPr lvl="1"/>
            <a:endParaRPr lang="en-AU" sz="2800" dirty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n-AU" sz="2800" dirty="0">
                <a:latin typeface="+mj-lt"/>
              </a:rPr>
              <a:t>Allocates risk to the party best place to respond</a:t>
            </a:r>
          </a:p>
          <a:p>
            <a:pPr marL="800100" lvl="1" indent="-342900">
              <a:buFontTx/>
              <a:buChar char="-"/>
            </a:pPr>
            <a:endParaRPr lang="en-AU" sz="2800" dirty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n-AU" sz="2800" dirty="0">
                <a:latin typeface="+mj-lt"/>
              </a:rPr>
              <a:t>Maintains an important incentive for accurate forecasts</a:t>
            </a:r>
          </a:p>
          <a:p>
            <a:pPr lvl="1"/>
            <a:endParaRPr lang="en-AU" sz="2800" dirty="0">
              <a:latin typeface="+mj-lt"/>
            </a:endParaRPr>
          </a:p>
          <a:p>
            <a:pPr marL="800100" lvl="1" indent="-342900">
              <a:buFontTx/>
              <a:buChar char="-"/>
            </a:pPr>
            <a:endParaRPr lang="en-AU" sz="2400" b="1" dirty="0">
              <a:latin typeface="+mj-lt"/>
            </a:endParaRPr>
          </a:p>
          <a:p>
            <a:endParaRPr lang="en-A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016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C641DF-F518-E8FD-526D-CC74349E4DE5}"/>
              </a:ext>
            </a:extLst>
          </p:cNvPr>
          <p:cNvSpPr txBox="1"/>
          <p:nvPr/>
        </p:nvSpPr>
        <p:spPr>
          <a:xfrm>
            <a:off x="767146" y="663637"/>
            <a:ext cx="10288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AU" sz="4000" dirty="0">
                <a:latin typeface="+mj-lt"/>
              </a:rPr>
              <a:t>Distributors should not drive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9FF8A-DCA6-7302-725A-5B1463976350}"/>
              </a:ext>
            </a:extLst>
          </p:cNvPr>
          <p:cNvSpPr txBox="1"/>
          <p:nvPr/>
        </p:nvSpPr>
        <p:spPr>
          <a:xfrm>
            <a:off x="1220112" y="1682277"/>
            <a:ext cx="97517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+mj-lt"/>
              </a:rPr>
              <a:t>Measures through which distributors might attempt to drive demand </a:t>
            </a:r>
          </a:p>
          <a:p>
            <a:r>
              <a:rPr lang="en-AU" sz="2800" dirty="0">
                <a:latin typeface="+mj-lt"/>
              </a:rPr>
              <a:t>	– such as tariff structures, connection co-contributions, appliance rebates, and direct incentives for developers </a:t>
            </a:r>
          </a:p>
          <a:p>
            <a:endParaRPr lang="en-AU" sz="2800" dirty="0">
              <a:latin typeface="+mj-lt"/>
            </a:endParaRPr>
          </a:p>
          <a:p>
            <a:r>
              <a:rPr lang="en-AU" sz="2800" dirty="0">
                <a:latin typeface="+mj-lt"/>
              </a:rPr>
              <a:t>		– should be addressed directly.</a:t>
            </a:r>
          </a:p>
          <a:p>
            <a:pPr lvl="1"/>
            <a:endParaRPr lang="en-AU" sz="2800" dirty="0">
              <a:latin typeface="+mj-lt"/>
            </a:endParaRPr>
          </a:p>
          <a:p>
            <a:pPr marL="800100" lvl="1" indent="-342900">
              <a:buFontTx/>
              <a:buChar char="-"/>
            </a:pPr>
            <a:endParaRPr lang="en-AU" sz="2400" b="1" dirty="0">
              <a:latin typeface="+mj-lt"/>
            </a:endParaRPr>
          </a:p>
          <a:p>
            <a:endParaRPr lang="en-A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45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9D98D6-D563-2F8A-A139-DC6655358218}"/>
              </a:ext>
            </a:extLst>
          </p:cNvPr>
          <p:cNvSpPr txBox="1"/>
          <p:nvPr/>
        </p:nvSpPr>
        <p:spPr>
          <a:xfrm>
            <a:off x="767146" y="663637"/>
            <a:ext cx="10930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AU" sz="4000" dirty="0">
                <a:latin typeface="+mj-lt"/>
              </a:rPr>
              <a:t>Risk allocation must consider the whole proposal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F1AB2-DC3F-CF91-32CF-1B03FABDA093}"/>
              </a:ext>
            </a:extLst>
          </p:cNvPr>
          <p:cNvSpPr txBox="1"/>
          <p:nvPr/>
        </p:nvSpPr>
        <p:spPr>
          <a:xfrm>
            <a:off x="1220112" y="1656667"/>
            <a:ext cx="9751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fontAlgn="base">
              <a:lnSpc>
                <a:spcPct val="150000"/>
              </a:lnSpc>
              <a:buFontTx/>
              <a:buChar char="-"/>
            </a:pPr>
            <a:r>
              <a:rPr lang="en-AU" sz="2800" dirty="0">
                <a:latin typeface="+mj-lt"/>
              </a:rPr>
              <a:t>New connections and augmentation</a:t>
            </a:r>
          </a:p>
          <a:p>
            <a:pPr marL="800100" lvl="1" indent="-342900" fontAlgn="base">
              <a:lnSpc>
                <a:spcPct val="150000"/>
              </a:lnSpc>
              <a:buFontTx/>
              <a:buChar char="-"/>
            </a:pPr>
            <a:r>
              <a:rPr lang="en-AU" sz="2800" dirty="0">
                <a:latin typeface="+mj-lt"/>
              </a:rPr>
              <a:t>Speculative spending: e.g. hydrogen</a:t>
            </a:r>
          </a:p>
          <a:p>
            <a:pPr marL="800100" lvl="1" indent="-342900" fontAlgn="base">
              <a:lnSpc>
                <a:spcPct val="150000"/>
              </a:lnSpc>
              <a:buFontTx/>
              <a:buChar char="-"/>
            </a:pPr>
            <a:r>
              <a:rPr lang="en-AU" sz="2800" dirty="0">
                <a:latin typeface="+mj-lt"/>
              </a:rPr>
              <a:t>Capex and </a:t>
            </a:r>
            <a:r>
              <a:rPr lang="en-AU" sz="2800" dirty="0" err="1">
                <a:latin typeface="+mj-lt"/>
              </a:rPr>
              <a:t>opex</a:t>
            </a:r>
            <a:r>
              <a:rPr lang="en-AU" sz="2800" dirty="0">
                <a:latin typeface="+mj-lt"/>
              </a:rPr>
              <a:t>: suitable for declining load</a:t>
            </a:r>
          </a:p>
          <a:p>
            <a:pPr marL="800100" lvl="1" indent="-342900" fontAlgn="base">
              <a:lnSpc>
                <a:spcPct val="150000"/>
              </a:lnSpc>
              <a:buFontTx/>
              <a:buChar char="-"/>
            </a:pPr>
            <a:r>
              <a:rPr lang="en-AU" sz="2800" dirty="0">
                <a:latin typeface="+mj-lt"/>
              </a:rPr>
              <a:t> A plan in place for low demand</a:t>
            </a:r>
          </a:p>
          <a:p>
            <a:pPr marL="800100" lvl="1" indent="-342900" fontAlgn="base">
              <a:lnSpc>
                <a:spcPct val="150000"/>
              </a:lnSpc>
              <a:buFontTx/>
              <a:buChar char="-"/>
            </a:pPr>
            <a:r>
              <a:rPr lang="en-AU" sz="2800" dirty="0">
                <a:latin typeface="+mj-lt"/>
              </a:rPr>
              <a:t>Accelerated depreciation</a:t>
            </a:r>
          </a:p>
          <a:p>
            <a:endParaRPr lang="en-A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1550828"/>
      </p:ext>
    </p:extLst>
  </p:cSld>
  <p:clrMapOvr>
    <a:masterClrMapping/>
  </p:clrMapOvr>
</p:sld>
</file>

<file path=ppt/theme/theme1.xml><?xml version="1.0" encoding="utf-8"?>
<a:theme xmlns:a="http://schemas.openxmlformats.org/drawingml/2006/main" name="BSL_slide_master_logo_n_URL 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L_template_two_masters_2015.potx" id="{17DE0C73-0FFE-47A6-A924-5E2E4BC188A3}" vid="{B66CE3B9-A120-431A-8B6C-5D6CA51A3063}"/>
    </a:ext>
  </a:extLst>
</a:theme>
</file>

<file path=ppt/theme/theme2.xml><?xml version="1.0" encoding="utf-8"?>
<a:theme xmlns:a="http://schemas.openxmlformats.org/drawingml/2006/main" name="BSL slide master blank 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L_template_two_masters_2015.potx" id="{17DE0C73-0FFE-47A6-A924-5E2E4BC188A3}" vid="{A8961D39-7388-4F47-963F-11DD25C7A7A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BSL_template_two_masters_2015</Template>
  <TotalTime>0</TotalTime>
  <Words>230</Words>
  <Application>Microsoft Office PowerPoint</Application>
  <PresentationFormat>Widescreen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BSL_slide_master_logo_n_URL 2015</vt:lpstr>
      <vt:lpstr>BSL slide master blank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2023-06-14T02:51:51Z</dcterms:created>
  <dcterms:modified xsi:type="dcterms:W3CDTF">2023-06-14T02:52:02Z</dcterms:modified>
</cp:coreProperties>
</file>