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bookmarkIdSeed="3">
  <p:sldMasterIdLst>
    <p:sldMasterId id="2147483648" r:id="rId1"/>
    <p:sldMasterId id="2147483660" r:id="rId2"/>
  </p:sldMasterIdLst>
  <p:notesMasterIdLst>
    <p:notesMasterId r:id="rId10"/>
  </p:notesMasterIdLst>
  <p:sldIdLst>
    <p:sldId id="256" r:id="rId3"/>
    <p:sldId id="265" r:id="rId4"/>
    <p:sldId id="266" r:id="rId5"/>
    <p:sldId id="267" r:id="rId6"/>
    <p:sldId id="268" r:id="rId7"/>
    <p:sldId id="269" r:id="rId8"/>
    <p:sldId id="270" r:id="rId9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DEEBF7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BD66F9-6358-460A-9B8B-DA5BB94E9C7C}" v="6" dt="2023-06-14T02:51:51.1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25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995C8C-372C-4916-B5EB-8D60A399ADB5}" type="datetimeFigureOut">
              <a:rPr lang="en-AU" smtClean="0"/>
              <a:t>14/06/2023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7257EE-256F-4495-8494-C6D96B65BBA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36591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257EE-256F-4495-8494-C6D96B65BBA2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39981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257EE-256F-4495-8494-C6D96B65BBA2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27811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257EE-256F-4495-8494-C6D96B65BBA2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419564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257EE-256F-4495-8494-C6D96B65BBA2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633006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257EE-256F-4495-8494-C6D96B65BBA2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432953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257EE-256F-4495-8494-C6D96B65BBA2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7779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257EE-256F-4495-8494-C6D96B65BBA2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50795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B2D36-85F5-4584-85F0-EDC043973E51}" type="datetimeFigureOut">
              <a:rPr lang="en-AU" smtClean="0"/>
              <a:t>14/06/2023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80343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B2D36-85F5-4584-85F0-EDC043973E51}" type="datetimeFigureOut">
              <a:rPr lang="en-AU" smtClean="0"/>
              <a:t>14/06/2023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6C54B-18E6-4D44-B13D-51EDBF19950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20151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B2D36-85F5-4584-85F0-EDC043973E51}" type="datetimeFigureOut">
              <a:rPr lang="en-AU" smtClean="0"/>
              <a:t>14/06/2023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6C54B-18E6-4D44-B13D-51EDBF19950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650288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008B9-C091-445B-8A48-FE472F90AAE3}" type="datetimeFigureOut">
              <a:rPr lang="en-AU" smtClean="0"/>
              <a:t>14/06/2023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8D609-ED85-4D2F-A7A7-6C496313A09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086090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008B9-C091-445B-8A48-FE472F90AAE3}" type="datetimeFigureOut">
              <a:rPr lang="en-AU" smtClean="0"/>
              <a:t>14/06/2023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8D609-ED85-4D2F-A7A7-6C496313A09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03429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008B9-C091-445B-8A48-FE472F90AAE3}" type="datetimeFigureOut">
              <a:rPr lang="en-AU" smtClean="0"/>
              <a:t>14/06/2023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8D609-ED85-4D2F-A7A7-6C496313A09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12444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008B9-C091-445B-8A48-FE472F90AAE3}" type="datetimeFigureOut">
              <a:rPr lang="en-AU" smtClean="0"/>
              <a:t>14/06/2023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8D609-ED85-4D2F-A7A7-6C496313A09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1761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008B9-C091-445B-8A48-FE472F90AAE3}" type="datetimeFigureOut">
              <a:rPr lang="en-AU" smtClean="0"/>
              <a:t>14/06/2023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8D609-ED85-4D2F-A7A7-6C496313A09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988383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008B9-C091-445B-8A48-FE472F90AAE3}" type="datetimeFigureOut">
              <a:rPr lang="en-AU" smtClean="0"/>
              <a:t>14/06/2023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8D609-ED85-4D2F-A7A7-6C496313A09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896439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008B9-C091-445B-8A48-FE472F90AAE3}" type="datetimeFigureOut">
              <a:rPr lang="en-AU" smtClean="0"/>
              <a:t>14/06/2023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8D609-ED85-4D2F-A7A7-6C496313A09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515461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008B9-C091-445B-8A48-FE472F90AAE3}" type="datetimeFigureOut">
              <a:rPr lang="en-AU" smtClean="0"/>
              <a:t>14/06/2023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8D609-ED85-4D2F-A7A7-6C496313A09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4339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B2D36-85F5-4584-85F0-EDC043973E51}" type="datetimeFigureOut">
              <a:rPr lang="en-AU" smtClean="0"/>
              <a:t>14/06/2023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6C54B-18E6-4D44-B13D-51EDBF19950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50990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008B9-C091-445B-8A48-FE472F90AAE3}" type="datetimeFigureOut">
              <a:rPr lang="en-AU" smtClean="0"/>
              <a:t>14/06/2023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8D609-ED85-4D2F-A7A7-6C496313A09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510685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008B9-C091-445B-8A48-FE472F90AAE3}" type="datetimeFigureOut">
              <a:rPr lang="en-AU" smtClean="0"/>
              <a:t>14/06/2023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8D609-ED85-4D2F-A7A7-6C496313A09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04300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008B9-C091-445B-8A48-FE472F90AAE3}" type="datetimeFigureOut">
              <a:rPr lang="en-AU" smtClean="0"/>
              <a:t>14/06/2023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8D609-ED85-4D2F-A7A7-6C496313A09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65769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B2D36-85F5-4584-85F0-EDC043973E51}" type="datetimeFigureOut">
              <a:rPr lang="en-AU" smtClean="0"/>
              <a:t>14/06/2023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6C54B-18E6-4D44-B13D-51EDBF19950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45033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B2D36-85F5-4584-85F0-EDC043973E51}" type="datetimeFigureOut">
              <a:rPr lang="en-AU" smtClean="0"/>
              <a:t>14/06/2023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6C54B-18E6-4D44-B13D-51EDBF19950B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69418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B2D36-85F5-4584-85F0-EDC043973E51}" type="datetimeFigureOut">
              <a:rPr lang="en-AU" smtClean="0"/>
              <a:t>14/06/2023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6C54B-18E6-4D44-B13D-51EDBF19950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59598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B2D36-85F5-4584-85F0-EDC043973E51}" type="datetimeFigureOut">
              <a:rPr lang="en-AU" smtClean="0"/>
              <a:t>14/06/2023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6C54B-18E6-4D44-B13D-51EDBF19950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6153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B2D36-85F5-4584-85F0-EDC043973E51}" type="datetimeFigureOut">
              <a:rPr lang="en-AU" smtClean="0"/>
              <a:t>14/06/2023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6C54B-18E6-4D44-B13D-51EDBF19950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7542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B2D36-85F5-4584-85F0-EDC043973E51}" type="datetimeFigureOut">
              <a:rPr lang="en-AU" smtClean="0"/>
              <a:t>14/06/2023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6C54B-18E6-4D44-B13D-51EDBF19950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9829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B2D36-85F5-4584-85F0-EDC043973E51}" type="datetimeFigureOut">
              <a:rPr lang="en-AU" smtClean="0"/>
              <a:t>14/06/2023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6C54B-18E6-4D44-B13D-51EDBF19950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87868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B2D36-85F5-4584-85F0-EDC043973E51}" type="datetimeFigureOut">
              <a:rPr lang="en-AU" smtClean="0"/>
              <a:t>14/06/2023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139307"/>
            <a:ext cx="2645664" cy="582168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9710017" y="6352143"/>
            <a:ext cx="16437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AU" dirty="0"/>
              <a:t>www.bsl.org.au</a:t>
            </a:r>
          </a:p>
        </p:txBody>
      </p:sp>
    </p:spTree>
    <p:extLst>
      <p:ext uri="{BB962C8B-B14F-4D97-AF65-F5344CB8AC3E}">
        <p14:creationId xmlns:p14="http://schemas.microsoft.com/office/powerpoint/2010/main" val="3546430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008B9-C091-445B-8A48-FE472F90AAE3}" type="datetimeFigureOut">
              <a:rPr lang="en-AU" smtClean="0"/>
              <a:t>14/06/2023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8D609-ED85-4D2F-A7A7-6C496313A09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6687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4572000"/>
            <a:ext cx="5046960" cy="1041991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AU" sz="1600" b="1" dirty="0">
                <a:latin typeface="+mj-lt"/>
              </a:rPr>
              <a:t>Emma Chessell</a:t>
            </a:r>
            <a:br>
              <a:rPr lang="en-AU" sz="1600" dirty="0">
                <a:latin typeface="+mj-lt"/>
              </a:rPr>
            </a:br>
            <a:r>
              <a:rPr lang="en-AU" sz="1600" dirty="0">
                <a:latin typeface="+mj-lt"/>
              </a:rPr>
              <a:t>Project Manager, BSL</a:t>
            </a:r>
          </a:p>
          <a:p>
            <a:pPr algn="l"/>
            <a:endParaRPr lang="en-AU" sz="1600" dirty="0">
              <a:latin typeface="+mj-lt"/>
            </a:endParaRPr>
          </a:p>
          <a:p>
            <a:pPr algn="l"/>
            <a:r>
              <a:rPr lang="en-AU" sz="1600" dirty="0">
                <a:latin typeface="+mj-lt"/>
              </a:rPr>
              <a:t>May 2023</a:t>
            </a:r>
          </a:p>
        </p:txBody>
      </p:sp>
      <p:sp>
        <p:nvSpPr>
          <p:cNvPr id="4" name="AutoShape 2" descr="Image result for bsl sola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CE08AD9-E7A8-46FE-0D6E-DBD5D65969CA}"/>
              </a:ext>
            </a:extLst>
          </p:cNvPr>
          <p:cNvSpPr txBox="1">
            <a:spLocks/>
          </p:cNvSpPr>
          <p:nvPr/>
        </p:nvSpPr>
        <p:spPr>
          <a:xfrm>
            <a:off x="1524000" y="1613707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sz="4400" b="1" dirty="0"/>
              <a:t>AER Review: tariff variation and declining block tariffs </a:t>
            </a:r>
            <a:br>
              <a:rPr lang="en-AU" sz="4400" b="1" dirty="0"/>
            </a:br>
            <a:br>
              <a:rPr lang="en-AU" sz="4400" b="1" dirty="0"/>
            </a:br>
            <a:r>
              <a:rPr lang="en-AU" sz="4000" dirty="0"/>
              <a:t>Public forum</a:t>
            </a:r>
            <a:endParaRPr lang="en-AU" sz="4400" dirty="0"/>
          </a:p>
        </p:txBody>
      </p:sp>
    </p:spTree>
    <p:extLst>
      <p:ext uri="{BB962C8B-B14F-4D97-AF65-F5344CB8AC3E}">
        <p14:creationId xmlns:p14="http://schemas.microsoft.com/office/powerpoint/2010/main" val="3470187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1E00192-975B-D8EB-E84B-9623F18F3D8F}"/>
              </a:ext>
            </a:extLst>
          </p:cNvPr>
          <p:cNvSpPr txBox="1"/>
          <p:nvPr/>
        </p:nvSpPr>
        <p:spPr>
          <a:xfrm>
            <a:off x="767146" y="663637"/>
            <a:ext cx="102887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dirty="0">
                <a:latin typeface="+mj-lt"/>
              </a:rPr>
              <a:t>Overview</a:t>
            </a:r>
          </a:p>
          <a:p>
            <a:endParaRPr lang="en-AU" sz="4000" dirty="0"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6F7A89-BB90-2D9C-B883-3B1CE74F7ED1}"/>
              </a:ext>
            </a:extLst>
          </p:cNvPr>
          <p:cNvSpPr txBox="1"/>
          <p:nvPr/>
        </p:nvSpPr>
        <p:spPr>
          <a:xfrm>
            <a:off x="853161" y="1434242"/>
            <a:ext cx="1057169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AU" sz="2800" b="1" dirty="0">
                <a:latin typeface="+mj-lt"/>
              </a:rPr>
              <a:t>The price cap should be retained</a:t>
            </a:r>
          </a:p>
          <a:p>
            <a:pPr marL="914400" lvl="1" indent="-457200">
              <a:buFontTx/>
              <a:buChar char="-"/>
            </a:pPr>
            <a:r>
              <a:rPr lang="en-AU" sz="2800" dirty="0">
                <a:latin typeface="+mj-lt"/>
              </a:rPr>
              <a:t>Transfer of risk is the primary consideration</a:t>
            </a:r>
          </a:p>
          <a:p>
            <a:pPr marL="914400" lvl="1" indent="-457200">
              <a:buFontTx/>
              <a:buChar char="-"/>
            </a:pPr>
            <a:r>
              <a:rPr lang="en-AU" sz="2800" dirty="0">
                <a:latin typeface="+mj-lt"/>
              </a:rPr>
              <a:t>Risk allocation must consider the whole proposal</a:t>
            </a:r>
          </a:p>
          <a:p>
            <a:pPr marL="457200" indent="-457200">
              <a:buFontTx/>
              <a:buChar char="-"/>
            </a:pPr>
            <a:endParaRPr lang="en-AU" sz="2800" b="1" dirty="0">
              <a:latin typeface="+mj-lt"/>
            </a:endParaRPr>
          </a:p>
          <a:p>
            <a:pPr marL="457200" indent="-457200">
              <a:buFontTx/>
              <a:buChar char="-"/>
            </a:pPr>
            <a:r>
              <a:rPr lang="en-AU" sz="2800" b="1" dirty="0">
                <a:latin typeface="+mj-lt"/>
              </a:rPr>
              <a:t>Declining block tariffs</a:t>
            </a:r>
          </a:p>
          <a:p>
            <a:pPr marL="914400" lvl="1" indent="-457200">
              <a:buFontTx/>
              <a:buChar char="-"/>
            </a:pPr>
            <a:r>
              <a:rPr lang="en-AU" sz="2800" dirty="0">
                <a:latin typeface="+mj-lt"/>
              </a:rPr>
              <a:t>Context</a:t>
            </a:r>
          </a:p>
          <a:p>
            <a:pPr marL="914400" lvl="1" indent="-457200">
              <a:buFontTx/>
              <a:buChar char="-"/>
            </a:pPr>
            <a:r>
              <a:rPr lang="en-AU" sz="2800" dirty="0">
                <a:latin typeface="+mj-lt"/>
              </a:rPr>
              <a:t>BSL’s view</a:t>
            </a:r>
          </a:p>
          <a:p>
            <a:pPr marL="914400" lvl="1" indent="-457200">
              <a:buFontTx/>
              <a:buChar char="-"/>
            </a:pPr>
            <a:r>
              <a:rPr lang="en-AU" sz="2800" dirty="0">
                <a:latin typeface="+mj-lt"/>
              </a:rPr>
              <a:t>PIAC’s view</a:t>
            </a:r>
          </a:p>
          <a:p>
            <a:pPr marL="914400" lvl="1" indent="-457200">
              <a:buFontTx/>
              <a:buChar char="-"/>
            </a:pPr>
            <a:endParaRPr lang="en-AU" sz="2800" dirty="0">
              <a:latin typeface="+mj-lt"/>
            </a:endParaRPr>
          </a:p>
          <a:p>
            <a:endParaRPr lang="en-AU" sz="2800" dirty="0">
              <a:solidFill>
                <a:srgbClr val="FF0000"/>
              </a:solidFill>
              <a:latin typeface="+mj-lt"/>
            </a:endParaRPr>
          </a:p>
          <a:p>
            <a:pPr marL="342900" indent="-342900">
              <a:buFontTx/>
              <a:buChar char="-"/>
            </a:pPr>
            <a:endParaRPr lang="en-AU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54948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95FF8C5-1215-02F6-B430-21F8AD3DF3EC}"/>
              </a:ext>
            </a:extLst>
          </p:cNvPr>
          <p:cNvSpPr txBox="1"/>
          <p:nvPr/>
        </p:nvSpPr>
        <p:spPr>
          <a:xfrm>
            <a:off x="767146" y="663637"/>
            <a:ext cx="102887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dirty="0">
                <a:latin typeface="+mj-lt"/>
              </a:rPr>
              <a:t>Managing an equitable transition away from gas:</a:t>
            </a:r>
          </a:p>
          <a:p>
            <a:endParaRPr lang="en-AU" sz="4000" dirty="0"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1C4844-F8D6-DDC7-ECBA-8AC9693677AC}"/>
              </a:ext>
            </a:extLst>
          </p:cNvPr>
          <p:cNvSpPr txBox="1"/>
          <p:nvPr/>
        </p:nvSpPr>
        <p:spPr>
          <a:xfrm>
            <a:off x="1136072" y="1603818"/>
            <a:ext cx="922626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AU" sz="2800" dirty="0">
                <a:latin typeface="+mj-lt"/>
              </a:rPr>
              <a:t>Safeguard affordable energy</a:t>
            </a:r>
          </a:p>
          <a:p>
            <a:pPr marL="457200" indent="-457200">
              <a:buFontTx/>
              <a:buChar char="-"/>
            </a:pPr>
            <a:endParaRPr lang="en-AU" sz="2800" dirty="0">
              <a:latin typeface="+mj-lt"/>
            </a:endParaRPr>
          </a:p>
          <a:p>
            <a:pPr marL="457200" indent="-457200">
              <a:buFontTx/>
              <a:buChar char="-"/>
            </a:pPr>
            <a:r>
              <a:rPr lang="en-AU" sz="2800" dirty="0">
                <a:latin typeface="+mj-lt"/>
              </a:rPr>
              <a:t>Minimise the cost and impact of transition</a:t>
            </a:r>
          </a:p>
          <a:p>
            <a:pPr marL="457200" indent="-457200">
              <a:buFontTx/>
              <a:buChar char="-"/>
            </a:pPr>
            <a:endParaRPr lang="en-AU" sz="2800" dirty="0">
              <a:latin typeface="+mj-lt"/>
            </a:endParaRPr>
          </a:p>
          <a:p>
            <a:pPr marL="457200" indent="-457200">
              <a:buFontTx/>
              <a:buChar char="-"/>
            </a:pPr>
            <a:r>
              <a:rPr lang="en-AU" sz="2800" dirty="0">
                <a:latin typeface="+mj-lt"/>
              </a:rPr>
              <a:t>Extend the benefits of transition to all</a:t>
            </a:r>
          </a:p>
          <a:p>
            <a:pPr marL="457200" indent="-457200">
              <a:buFontTx/>
              <a:buChar char="-"/>
            </a:pPr>
            <a:endParaRPr lang="en-AU" sz="2800" dirty="0">
              <a:latin typeface="+mj-lt"/>
            </a:endParaRPr>
          </a:p>
          <a:p>
            <a:pPr marL="457200" indent="-457200">
              <a:buFontTx/>
              <a:buChar char="-"/>
            </a:pPr>
            <a:r>
              <a:rPr lang="en-AU" sz="2800" dirty="0">
                <a:latin typeface="+mj-lt"/>
              </a:rPr>
              <a:t>Address energy stress and the impacts of change</a:t>
            </a:r>
          </a:p>
          <a:p>
            <a:pPr marL="457200" indent="-457200">
              <a:buFontTx/>
              <a:buChar char="-"/>
            </a:pPr>
            <a:endParaRPr lang="en-AU" sz="2800" dirty="0">
              <a:latin typeface="+mj-lt"/>
            </a:endParaRPr>
          </a:p>
          <a:p>
            <a:pPr marL="457200" indent="-457200">
              <a:buFontTx/>
              <a:buChar char="-"/>
            </a:pPr>
            <a:r>
              <a:rPr lang="en-AU" sz="2800" dirty="0">
                <a:latin typeface="+mj-lt"/>
              </a:rPr>
              <a:t>Clear and timely communication with customers</a:t>
            </a:r>
          </a:p>
          <a:p>
            <a:pPr marL="342900" indent="-342900">
              <a:buFontTx/>
              <a:buChar char="-"/>
            </a:pPr>
            <a:endParaRPr lang="en-AU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86332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396A5B2-0CE3-5384-EBA9-3EDF32C2E59E}"/>
              </a:ext>
            </a:extLst>
          </p:cNvPr>
          <p:cNvSpPr txBox="1"/>
          <p:nvPr/>
        </p:nvSpPr>
        <p:spPr>
          <a:xfrm>
            <a:off x="294181" y="663637"/>
            <a:ext cx="102887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AU" sz="4000" dirty="0">
                <a:latin typeface="+mj-lt"/>
              </a:rPr>
              <a:t>Vic access arrangements – recap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124AFA-B747-C152-C63C-53DDB60A8AD9}"/>
              </a:ext>
            </a:extLst>
          </p:cNvPr>
          <p:cNvSpPr txBox="1"/>
          <p:nvPr/>
        </p:nvSpPr>
        <p:spPr>
          <a:xfrm>
            <a:off x="737548" y="1602407"/>
            <a:ext cx="976228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Tx/>
              <a:buChar char="-"/>
            </a:pPr>
            <a:r>
              <a:rPr lang="en-AU" sz="2800" dirty="0">
                <a:latin typeface="+mj-lt"/>
              </a:rPr>
              <a:t>High transmission </a:t>
            </a:r>
            <a:r>
              <a:rPr lang="en-AU" sz="2800" dirty="0" err="1">
                <a:latin typeface="+mj-lt"/>
              </a:rPr>
              <a:t>augex</a:t>
            </a:r>
            <a:endParaRPr lang="en-AU" sz="2800" dirty="0">
              <a:latin typeface="+mj-lt"/>
            </a:endParaRPr>
          </a:p>
          <a:p>
            <a:pPr marL="457200" indent="-457200">
              <a:buFontTx/>
              <a:buChar char="-"/>
            </a:pPr>
            <a:endParaRPr lang="en-AU" sz="2800" dirty="0">
              <a:latin typeface="+mj-lt"/>
            </a:endParaRPr>
          </a:p>
          <a:p>
            <a:pPr marL="914400" lvl="1" indent="-457200">
              <a:buFontTx/>
              <a:buChar char="-"/>
            </a:pPr>
            <a:r>
              <a:rPr lang="en-AU" sz="2800" dirty="0">
                <a:latin typeface="+mj-lt"/>
              </a:rPr>
              <a:t>High distribution connections and growth capex</a:t>
            </a:r>
          </a:p>
          <a:p>
            <a:pPr marL="457200" indent="-457200">
              <a:buFontTx/>
              <a:buChar char="-"/>
            </a:pPr>
            <a:endParaRPr lang="en-AU" sz="2800" dirty="0">
              <a:latin typeface="+mj-lt"/>
            </a:endParaRPr>
          </a:p>
          <a:p>
            <a:pPr marL="914400" lvl="1" indent="-457200">
              <a:buFontTx/>
              <a:buChar char="-"/>
            </a:pPr>
            <a:r>
              <a:rPr lang="en-AU" sz="2800" dirty="0">
                <a:latin typeface="+mj-lt"/>
              </a:rPr>
              <a:t>Major </a:t>
            </a:r>
            <a:r>
              <a:rPr lang="en-AU" sz="2800" dirty="0" err="1">
                <a:latin typeface="+mj-lt"/>
              </a:rPr>
              <a:t>repex</a:t>
            </a:r>
            <a:r>
              <a:rPr lang="en-AU" sz="2800" dirty="0">
                <a:latin typeface="+mj-lt"/>
              </a:rPr>
              <a:t> programs</a:t>
            </a:r>
          </a:p>
          <a:p>
            <a:pPr marL="457200" indent="-457200">
              <a:buFontTx/>
              <a:buChar char="-"/>
            </a:pPr>
            <a:endParaRPr lang="en-AU" sz="2800" dirty="0">
              <a:latin typeface="+mj-lt"/>
            </a:endParaRPr>
          </a:p>
          <a:p>
            <a:pPr marL="914400" lvl="1" indent="-457200">
              <a:buFontTx/>
              <a:buChar char="-"/>
            </a:pPr>
            <a:r>
              <a:rPr lang="en-AU" sz="2800" dirty="0">
                <a:latin typeface="+mj-lt"/>
              </a:rPr>
              <a:t>Acknowledged stranding risk and accelerated depreciation</a:t>
            </a:r>
          </a:p>
          <a:p>
            <a:pPr marL="457200" indent="-457200">
              <a:buFontTx/>
              <a:buChar char="-"/>
            </a:pPr>
            <a:endParaRPr lang="en-AU" sz="2800" dirty="0">
              <a:latin typeface="+mj-lt"/>
            </a:endParaRPr>
          </a:p>
          <a:p>
            <a:endParaRPr lang="en-AU" sz="2800" dirty="0">
              <a:latin typeface="+mj-lt"/>
            </a:endParaRPr>
          </a:p>
          <a:p>
            <a:endParaRPr lang="en-AU" sz="2800" dirty="0">
              <a:solidFill>
                <a:srgbClr val="FF0000"/>
              </a:solidFill>
              <a:latin typeface="+mj-lt"/>
            </a:endParaRPr>
          </a:p>
          <a:p>
            <a:pPr marL="342900" indent="-342900">
              <a:buFontTx/>
              <a:buChar char="-"/>
            </a:pPr>
            <a:endParaRPr lang="en-AU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40282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96B50FB-090C-1627-AB0C-8D1FCD1A544C}"/>
              </a:ext>
            </a:extLst>
          </p:cNvPr>
          <p:cNvSpPr txBox="1"/>
          <p:nvPr/>
        </p:nvSpPr>
        <p:spPr>
          <a:xfrm>
            <a:off x="767146" y="663637"/>
            <a:ext cx="102887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AU" sz="4000" dirty="0">
                <a:latin typeface="+mj-lt"/>
              </a:rPr>
              <a:t>Price caps should be retained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6632B0-D840-8C65-89CB-04CC14BF4002}"/>
              </a:ext>
            </a:extLst>
          </p:cNvPr>
          <p:cNvSpPr txBox="1"/>
          <p:nvPr/>
        </p:nvSpPr>
        <p:spPr>
          <a:xfrm>
            <a:off x="1220112" y="1682277"/>
            <a:ext cx="975177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>
                <a:latin typeface="+mj-lt"/>
              </a:rPr>
              <a:t>Increased consumer risk is our primary concern.</a:t>
            </a:r>
          </a:p>
          <a:p>
            <a:endParaRPr lang="en-AU" sz="2800" dirty="0">
              <a:latin typeface="+mj-lt"/>
            </a:endParaRPr>
          </a:p>
          <a:p>
            <a:r>
              <a:rPr lang="en-AU" sz="2800" dirty="0">
                <a:latin typeface="+mj-lt"/>
              </a:rPr>
              <a:t>The price cap:</a:t>
            </a:r>
          </a:p>
          <a:p>
            <a:pPr lvl="1"/>
            <a:endParaRPr lang="en-AU" sz="2800" dirty="0">
              <a:latin typeface="+mj-lt"/>
            </a:endParaRPr>
          </a:p>
          <a:p>
            <a:pPr marL="800100" lvl="1" indent="-342900">
              <a:buFontTx/>
              <a:buChar char="-"/>
            </a:pPr>
            <a:r>
              <a:rPr lang="en-AU" sz="2800" dirty="0">
                <a:latin typeface="+mj-lt"/>
              </a:rPr>
              <a:t>Allocates risk to the party best place to respond</a:t>
            </a:r>
          </a:p>
          <a:p>
            <a:pPr marL="800100" lvl="1" indent="-342900">
              <a:buFontTx/>
              <a:buChar char="-"/>
            </a:pPr>
            <a:endParaRPr lang="en-AU" sz="2800" dirty="0">
              <a:latin typeface="+mj-lt"/>
            </a:endParaRPr>
          </a:p>
          <a:p>
            <a:pPr marL="800100" lvl="1" indent="-342900">
              <a:buFontTx/>
              <a:buChar char="-"/>
            </a:pPr>
            <a:r>
              <a:rPr lang="en-AU" sz="2800" dirty="0">
                <a:latin typeface="+mj-lt"/>
              </a:rPr>
              <a:t>Maintains an important incentive for accurate forecasts</a:t>
            </a:r>
          </a:p>
          <a:p>
            <a:pPr lvl="1"/>
            <a:endParaRPr lang="en-AU" sz="2800" dirty="0">
              <a:latin typeface="+mj-lt"/>
            </a:endParaRPr>
          </a:p>
          <a:p>
            <a:pPr marL="800100" lvl="1" indent="-342900">
              <a:buFontTx/>
              <a:buChar char="-"/>
            </a:pPr>
            <a:endParaRPr lang="en-AU" sz="2400" b="1" dirty="0">
              <a:latin typeface="+mj-lt"/>
            </a:endParaRPr>
          </a:p>
          <a:p>
            <a:endParaRPr lang="en-AU" sz="2800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00162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1C641DF-F518-E8FD-526D-CC74349E4DE5}"/>
              </a:ext>
            </a:extLst>
          </p:cNvPr>
          <p:cNvSpPr txBox="1"/>
          <p:nvPr/>
        </p:nvSpPr>
        <p:spPr>
          <a:xfrm>
            <a:off x="767146" y="663637"/>
            <a:ext cx="102887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AU" sz="4000" dirty="0">
                <a:latin typeface="+mj-lt"/>
              </a:rPr>
              <a:t>Distributors should not drive demand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89FF8A-DCA6-7302-725A-5B1463976350}"/>
              </a:ext>
            </a:extLst>
          </p:cNvPr>
          <p:cNvSpPr txBox="1"/>
          <p:nvPr/>
        </p:nvSpPr>
        <p:spPr>
          <a:xfrm>
            <a:off x="1220112" y="1682277"/>
            <a:ext cx="9751776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>
                <a:latin typeface="+mj-lt"/>
              </a:rPr>
              <a:t>Measures through which distributors might attempt to drive demand </a:t>
            </a:r>
          </a:p>
          <a:p>
            <a:r>
              <a:rPr lang="en-AU" sz="2800" dirty="0">
                <a:latin typeface="+mj-lt"/>
              </a:rPr>
              <a:t>	– such as tariff structures, connection co-contributions, appliance rebates, and direct incentives for developers </a:t>
            </a:r>
          </a:p>
          <a:p>
            <a:endParaRPr lang="en-AU" sz="2800" dirty="0">
              <a:latin typeface="+mj-lt"/>
            </a:endParaRPr>
          </a:p>
          <a:p>
            <a:r>
              <a:rPr lang="en-AU" sz="2800" dirty="0">
                <a:latin typeface="+mj-lt"/>
              </a:rPr>
              <a:t>		– should be addressed directly.</a:t>
            </a:r>
          </a:p>
          <a:p>
            <a:pPr lvl="1"/>
            <a:endParaRPr lang="en-AU" sz="2800" dirty="0">
              <a:latin typeface="+mj-lt"/>
            </a:endParaRPr>
          </a:p>
          <a:p>
            <a:pPr marL="800100" lvl="1" indent="-342900">
              <a:buFontTx/>
              <a:buChar char="-"/>
            </a:pPr>
            <a:endParaRPr lang="en-AU" sz="2400" b="1" dirty="0">
              <a:latin typeface="+mj-lt"/>
            </a:endParaRPr>
          </a:p>
          <a:p>
            <a:endParaRPr lang="en-AU" sz="2800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08457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9D98D6-D563-2F8A-A139-DC6655358218}"/>
              </a:ext>
            </a:extLst>
          </p:cNvPr>
          <p:cNvSpPr txBox="1"/>
          <p:nvPr/>
        </p:nvSpPr>
        <p:spPr>
          <a:xfrm>
            <a:off x="767146" y="663637"/>
            <a:ext cx="109308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AU" sz="4000" dirty="0">
                <a:latin typeface="+mj-lt"/>
              </a:rPr>
              <a:t>Risk allocation must consider the whole proposal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0F1AB2-DC3F-CF91-32CF-1B03FABDA093}"/>
              </a:ext>
            </a:extLst>
          </p:cNvPr>
          <p:cNvSpPr txBox="1"/>
          <p:nvPr/>
        </p:nvSpPr>
        <p:spPr>
          <a:xfrm>
            <a:off x="1220112" y="1656667"/>
            <a:ext cx="9751776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 fontAlgn="base">
              <a:lnSpc>
                <a:spcPct val="150000"/>
              </a:lnSpc>
              <a:buFontTx/>
              <a:buChar char="-"/>
            </a:pPr>
            <a:r>
              <a:rPr lang="en-AU" sz="2800" dirty="0">
                <a:latin typeface="+mj-lt"/>
              </a:rPr>
              <a:t>New connections and augmentation</a:t>
            </a:r>
          </a:p>
          <a:p>
            <a:pPr marL="800100" lvl="1" indent="-342900" fontAlgn="base">
              <a:lnSpc>
                <a:spcPct val="150000"/>
              </a:lnSpc>
              <a:buFontTx/>
              <a:buChar char="-"/>
            </a:pPr>
            <a:r>
              <a:rPr lang="en-AU" sz="2800" dirty="0">
                <a:latin typeface="+mj-lt"/>
              </a:rPr>
              <a:t>Speculative spending: e.g. hydrogen</a:t>
            </a:r>
          </a:p>
          <a:p>
            <a:pPr marL="800100" lvl="1" indent="-342900" fontAlgn="base">
              <a:lnSpc>
                <a:spcPct val="150000"/>
              </a:lnSpc>
              <a:buFontTx/>
              <a:buChar char="-"/>
            </a:pPr>
            <a:r>
              <a:rPr lang="en-AU" sz="2800" dirty="0">
                <a:latin typeface="+mj-lt"/>
              </a:rPr>
              <a:t>Capex and </a:t>
            </a:r>
            <a:r>
              <a:rPr lang="en-AU" sz="2800" dirty="0" err="1">
                <a:latin typeface="+mj-lt"/>
              </a:rPr>
              <a:t>opex</a:t>
            </a:r>
            <a:r>
              <a:rPr lang="en-AU" sz="2800" dirty="0">
                <a:latin typeface="+mj-lt"/>
              </a:rPr>
              <a:t>: suitable for declining load</a:t>
            </a:r>
          </a:p>
          <a:p>
            <a:pPr marL="800100" lvl="1" indent="-342900" fontAlgn="base">
              <a:lnSpc>
                <a:spcPct val="150000"/>
              </a:lnSpc>
              <a:buFontTx/>
              <a:buChar char="-"/>
            </a:pPr>
            <a:r>
              <a:rPr lang="en-AU" sz="2800" dirty="0">
                <a:latin typeface="+mj-lt"/>
              </a:rPr>
              <a:t> A plan in place for low demand</a:t>
            </a:r>
          </a:p>
          <a:p>
            <a:pPr marL="800100" lvl="1" indent="-342900" fontAlgn="base">
              <a:lnSpc>
                <a:spcPct val="150000"/>
              </a:lnSpc>
              <a:buFontTx/>
              <a:buChar char="-"/>
            </a:pPr>
            <a:r>
              <a:rPr lang="en-AU" sz="2800" dirty="0">
                <a:latin typeface="+mj-lt"/>
              </a:rPr>
              <a:t>Accelerated depreciation</a:t>
            </a:r>
          </a:p>
          <a:p>
            <a:endParaRPr lang="en-AU" sz="2800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61550828"/>
      </p:ext>
    </p:extLst>
  </p:cSld>
  <p:clrMapOvr>
    <a:masterClrMapping/>
  </p:clrMapOvr>
</p:sld>
</file>

<file path=ppt/theme/theme1.xml><?xml version="1.0" encoding="utf-8"?>
<a:theme xmlns:a="http://schemas.openxmlformats.org/drawingml/2006/main" name="BSL_slide_master_logo_n_URL 2015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SL_template_two_masters_2015.potx" id="{17DE0C73-0FFE-47A6-A924-5E2E4BC188A3}" vid="{B66CE3B9-A120-431A-8B6C-5D6CA51A3063}"/>
    </a:ext>
  </a:extLst>
</a:theme>
</file>

<file path=ppt/theme/theme2.xml><?xml version="1.0" encoding="utf-8"?>
<a:theme xmlns:a="http://schemas.openxmlformats.org/drawingml/2006/main" name="BSL slide master blank 2015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SL_template_two_masters_2015.potx" id="{17DE0C73-0FFE-47A6-A924-5E2E4BC188A3}" vid="{A8961D39-7388-4F47-963F-11DD25C7A7AC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BSL_template_two_masters_2015</Template>
  <TotalTime>0</TotalTime>
  <Words>230</Words>
  <Application>Microsoft Office PowerPoint</Application>
  <PresentationFormat>Widescreen</PresentationFormat>
  <Paragraphs>62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BSL_slide_master_logo_n_URL 2015</vt:lpstr>
      <vt:lpstr>BSL slide master blank 2015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2023-06-14T02:51:51Z</dcterms:created>
  <dcterms:modified xsi:type="dcterms:W3CDTF">2023-06-14T02:52:02Z</dcterms:modified>
</cp:coreProperties>
</file>