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2" r:id="rId2"/>
    <p:sldId id="339" r:id="rId3"/>
    <p:sldId id="288" r:id="rId4"/>
    <p:sldId id="337" r:id="rId5"/>
    <p:sldId id="343" r:id="rId6"/>
    <p:sldId id="323" r:id="rId7"/>
    <p:sldId id="340" r:id="rId8"/>
    <p:sldId id="336" r:id="rId9"/>
    <p:sldId id="345" r:id="rId10"/>
    <p:sldId id="341" r:id="rId11"/>
    <p:sldId id="318" r:id="rId12"/>
    <p:sldId id="319" r:id="rId13"/>
    <p:sldId id="326" r:id="rId14"/>
    <p:sldId id="327" r:id="rId15"/>
    <p:sldId id="329" r:id="rId16"/>
    <p:sldId id="328" r:id="rId17"/>
    <p:sldId id="346" r:id="rId18"/>
    <p:sldId id="349" r:id="rId19"/>
    <p:sldId id="347" r:id="rId20"/>
    <p:sldId id="331" r:id="rId21"/>
    <p:sldId id="348" r:id="rId22"/>
    <p:sldId id="350" r:id="rId23"/>
    <p:sldId id="352" r:id="rId24"/>
    <p:sldId id="353" r:id="rId25"/>
    <p:sldId id="354" r:id="rId26"/>
    <p:sldId id="356" r:id="rId27"/>
    <p:sldId id="355" r:id="rId28"/>
    <p:sldId id="357" r:id="rId29"/>
    <p:sldId id="358" r:id="rId30"/>
  </p:sldIdLst>
  <p:sldSz cx="9144000" cy="6858000" type="screen4x3"/>
  <p:notesSz cx="6731000" cy="9863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DDEBFB"/>
    <a:srgbClr val="CCFFFF"/>
    <a:srgbClr val="008000"/>
    <a:srgbClr val="CCFF99"/>
    <a:srgbClr val="FFCC99"/>
    <a:srgbClr val="FF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F836259-9C85-7C45-94BC-F9E82C04B7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01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4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07260DA7-2366-DA4C-B064-479E5A8A2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4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20C6A2-ADA0-4348-95F7-77695884AA1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50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07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46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50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87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80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25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39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84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41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8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3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07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48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64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75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67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60DA7-2366-DA4C-B064-479E5A8A27E8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71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24F8B4E5-8A48-274B-B1BE-32E8E06BB5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2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79C8DBE-0D48-714F-AD91-B43ADD413F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3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76250"/>
            <a:ext cx="2058988" cy="56499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29325" cy="56499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9A300968-842E-8048-8194-66D22442F4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4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C253D442-5C25-F04A-9439-9FF40F4285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3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FC2DDDC-BA10-1446-815E-5B9F26BC9A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0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4FAA14AB-1208-3548-B5F1-1C7F25A2B2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4588B703-0C18-D848-B09A-50C074A043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74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A15CA82C-EC47-654B-8ACB-A17BB1C8E5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7AA782A-EA77-AD40-AA3A-1029ACD584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099AEFD-A1E9-CD43-8807-7B6BD5ADBD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0E99344-25EB-994F-AAF1-66AD14C77B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1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4025" y="6157913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BACF879-4698-A949-BA5C-EF8332E06A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52438" y="1125538"/>
            <a:ext cx="82391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AutoShape 11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AutoShape 13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charset="-128"/>
          <a:cs typeface="ＭＳ Ｐゴシック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3568" y="314096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Preliminary Decision Conference</a:t>
            </a:r>
          </a:p>
          <a:p>
            <a:pPr algn="ctr"/>
            <a:r>
              <a:rPr lang="en-US" sz="2800" dirty="0" smtClean="0"/>
              <a:t>For SA Power Networks 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13 May 2015</a:t>
            </a:r>
          </a:p>
          <a:p>
            <a:pPr algn="ctr"/>
            <a:r>
              <a:rPr lang="en-US" sz="2800" dirty="0" smtClean="0"/>
              <a:t>Adelaide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400" dirty="0" smtClean="0"/>
              <a:t>Bev Hughson</a:t>
            </a:r>
          </a:p>
          <a:p>
            <a:pPr algn="ctr"/>
            <a:r>
              <a:rPr lang="en-US" sz="2400" dirty="0" smtClean="0"/>
              <a:t>Consumer Challenge Panel Member</a:t>
            </a:r>
            <a:endParaRPr lang="en-US" sz="2400" dirty="0"/>
          </a:p>
          <a:p>
            <a:pPr algn="ctr"/>
            <a:endParaRPr lang="en-US" sz="2800" dirty="0" smtClean="0"/>
          </a:p>
          <a:p>
            <a:pPr algn="ctr"/>
            <a:endParaRPr lang="en-US" sz="2000" dirty="0" smtClean="0"/>
          </a:p>
          <a:p>
            <a:pPr algn="ctr"/>
            <a:endParaRPr lang="en-US" sz="28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250"/>
            <a:ext cx="8964488" cy="666750"/>
          </a:xfrm>
        </p:spPr>
        <p:txBody>
          <a:bodyPr/>
          <a:lstStyle/>
          <a:p>
            <a:r>
              <a:rPr lang="en-US" sz="2800" dirty="0" smtClean="0"/>
              <a:t>How has the AER responded?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114800"/>
          </a:xfrm>
        </p:spPr>
        <p:txBody>
          <a:bodyPr/>
          <a:lstStyle/>
          <a:p>
            <a:r>
              <a:rPr lang="en-US" sz="2000" dirty="0" smtClean="0"/>
              <a:t>AER generally agrees with SAPN’s forecast of demand growth (</a:t>
            </a:r>
            <a:r>
              <a:rPr lang="en-US" sz="2000" dirty="0"/>
              <a:t>(</a:t>
            </a:r>
            <a:r>
              <a:rPr lang="en-US" sz="2000" dirty="0">
                <a:ea typeface="ＭＳ ゴシック"/>
                <a:cs typeface="Arial"/>
              </a:rPr>
              <a:t>≈ </a:t>
            </a:r>
            <a:r>
              <a:rPr lang="en-US" sz="2000" dirty="0"/>
              <a:t>0%) &amp; consumer number growth (</a:t>
            </a:r>
            <a:r>
              <a:rPr lang="en-US" sz="2000" dirty="0">
                <a:ea typeface="ＭＳ ゴシック"/>
                <a:cs typeface="Arial"/>
              </a:rPr>
              <a:t>≈ 1% to 1.5%)</a:t>
            </a:r>
            <a:endParaRPr lang="en-US" sz="2000" dirty="0" smtClean="0"/>
          </a:p>
          <a:p>
            <a:r>
              <a:rPr lang="en-US" sz="2000" dirty="0" smtClean="0"/>
              <a:t>But (like consumers) the AER has </a:t>
            </a:r>
            <a:r>
              <a:rPr lang="en-US" sz="2000" dirty="0"/>
              <a:t>rejected many of </a:t>
            </a:r>
            <a:r>
              <a:rPr lang="en-US" sz="2000" dirty="0" smtClean="0"/>
              <a:t>SAPN’s </a:t>
            </a:r>
            <a:r>
              <a:rPr lang="en-US" sz="2000" dirty="0"/>
              <a:t>proposed additional expenditures</a:t>
            </a:r>
          </a:p>
          <a:p>
            <a:pPr lvl="1"/>
            <a:r>
              <a:rPr lang="en-US" sz="1800" dirty="0" smtClean="0"/>
              <a:t>AER’s </a:t>
            </a:r>
            <a:r>
              <a:rPr lang="en-US" sz="1800" dirty="0"/>
              <a:t>general approach is to look at historical </a:t>
            </a:r>
            <a:r>
              <a:rPr lang="en-US" sz="1800" dirty="0" smtClean="0"/>
              <a:t>expenditures &amp; trends as a starting point  </a:t>
            </a:r>
          </a:p>
          <a:p>
            <a:pPr lvl="1"/>
            <a:r>
              <a:rPr lang="en-US" sz="1800" dirty="0" smtClean="0"/>
              <a:t>Although </a:t>
            </a:r>
            <a:r>
              <a:rPr lang="en-US" sz="1800" dirty="0"/>
              <a:t>this is supplemented by other valuation techniques such as benchmarking, engineering </a:t>
            </a:r>
            <a:r>
              <a:rPr lang="en-US" sz="1800" dirty="0" smtClean="0"/>
              <a:t>assessments…</a:t>
            </a:r>
            <a:endParaRPr lang="en-US" sz="1800" dirty="0"/>
          </a:p>
          <a:p>
            <a:r>
              <a:rPr lang="en-US" sz="2000" dirty="0" smtClean="0"/>
              <a:t>The </a:t>
            </a:r>
            <a:r>
              <a:rPr lang="en-US" sz="2000" dirty="0"/>
              <a:t>AER seeks higher standard of “proof” for claims for </a:t>
            </a:r>
            <a:r>
              <a:rPr lang="en-US" sz="2000" b="1" dirty="0"/>
              <a:t>additional expenditures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1800" dirty="0" smtClean="0"/>
              <a:t>it </a:t>
            </a:r>
            <a:r>
              <a:rPr lang="en-US" sz="1800" dirty="0"/>
              <a:t>is not reviewing current prudency/efficiency (other than overall benchmarking)</a:t>
            </a:r>
          </a:p>
          <a:p>
            <a:pPr lvl="1"/>
            <a:r>
              <a:rPr lang="en-US" sz="1800" dirty="0" smtClean="0"/>
              <a:t>Therefore </a:t>
            </a:r>
            <a:r>
              <a:rPr lang="en-US" sz="1800" dirty="0"/>
              <a:t>not driving continuous productivity growth</a:t>
            </a:r>
          </a:p>
          <a:p>
            <a:pPr lvl="1"/>
            <a:r>
              <a:rPr lang="en-US" sz="1800" dirty="0"/>
              <a:t>The AER is relying on the “incentive mechanisms” (EBSS, CESS, STPIS) </a:t>
            </a:r>
            <a:r>
              <a:rPr lang="en-US" sz="1800" dirty="0" smtClean="0"/>
              <a:t>to encourage ongoing improvement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66750"/>
          </a:xfrm>
        </p:spPr>
        <p:txBody>
          <a:bodyPr/>
          <a:lstStyle/>
          <a:p>
            <a:pPr algn="l"/>
            <a:r>
              <a:rPr lang="en-US" sz="2800" dirty="0" smtClean="0"/>
              <a:t>The AER reduces SAPN’s proposed revenues by ≈32%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206556" cy="482453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6381328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AER, Preliminary decision SA Power Networks distribution determination, Attachment 1, Figure 1.2, p 1-11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13407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Savings benefits to consumers roll forward</a:t>
            </a:r>
          </a:p>
        </p:txBody>
      </p:sp>
    </p:spTree>
    <p:extLst>
      <p:ext uri="{BB962C8B-B14F-4D97-AF65-F5344CB8AC3E}">
        <p14:creationId xmlns:p14="http://schemas.microsoft.com/office/powerpoint/2010/main" val="235402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Average price path ($ nominal)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321188" cy="470319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9592" y="6237312"/>
            <a:ext cx="7920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AER, Preliminary decision SA Power Networks distribution determination, Attachment 1, Figure </a:t>
            </a:r>
            <a:r>
              <a:rPr lang="en-US" sz="1100" dirty="0" smtClean="0"/>
              <a:t>1.3, </a:t>
            </a:r>
            <a:r>
              <a:rPr lang="en-US" sz="1100" dirty="0"/>
              <a:t>p 1</a:t>
            </a:r>
            <a:r>
              <a:rPr lang="en-US" sz="1100" dirty="0" smtClean="0"/>
              <a:t>-12, using weighted average price changes submitted by SAPN adjusted to allowed revenue. Relative saving figure of 8.5% derived from AER, p 1-14 which states AER PD average decrease of 7.0% pa, SAPN average increase of 1.7% pa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501008"/>
            <a:ext cx="2664296" cy="95410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Overall, average of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dirty="0" smtClean="0"/>
              <a:t> 8.5% pa reduction in average nominal prices compared to SAPN’s proposal 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15816" y="306896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-25.8%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18448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-1.9%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-7.6%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17728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+2.6%</a:t>
            </a:r>
          </a:p>
        </p:txBody>
      </p:sp>
    </p:spTree>
    <p:extLst>
      <p:ext uri="{BB962C8B-B14F-4D97-AF65-F5344CB8AC3E}">
        <p14:creationId xmlns:p14="http://schemas.microsoft.com/office/powerpoint/2010/main" val="122090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66750"/>
          </a:xfrm>
        </p:spPr>
        <p:txBody>
          <a:bodyPr/>
          <a:lstStyle/>
          <a:p>
            <a:r>
              <a:rPr lang="en-US" sz="2800" dirty="0" smtClean="0"/>
              <a:t>SAPN’s Operating Costs ($2014-15)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4730381" cy="482453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0072" y="1268760"/>
            <a:ext cx="3096344" cy="655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Some things to note</a:t>
            </a:r>
            <a:r>
              <a:rPr lang="en-US" sz="1400" dirty="0" smtClean="0"/>
              <a:t>: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 past, SAPN’s actual </a:t>
            </a:r>
            <a:r>
              <a:rPr lang="en-US" sz="1400" dirty="0" err="1" smtClean="0"/>
              <a:t>opex</a:t>
            </a:r>
            <a:r>
              <a:rPr lang="en-US" sz="1400" dirty="0" smtClean="0"/>
              <a:t> has closely matched </a:t>
            </a:r>
            <a:r>
              <a:rPr lang="en-US" dirty="0" smtClean="0"/>
              <a:t>the regulatory allowance.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Suggests the EBSS has had limited effectiveness?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Opex</a:t>
            </a:r>
            <a:r>
              <a:rPr lang="en-US" dirty="0" smtClean="0"/>
              <a:t> in 2010-15, ≈50% more than 2005-10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SAPN’s proposed </a:t>
            </a:r>
            <a:r>
              <a:rPr lang="en-US" dirty="0" err="1" smtClean="0"/>
              <a:t>opex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≈100</a:t>
            </a:r>
            <a:r>
              <a:rPr lang="en-US" dirty="0"/>
              <a:t>% </a:t>
            </a:r>
            <a:r>
              <a:rPr lang="en-US" dirty="0" smtClean="0"/>
              <a:t>more than 2005-10 (in real $)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increased </a:t>
            </a:r>
            <a:r>
              <a:rPr lang="en-US" dirty="0" err="1" smtClean="0"/>
              <a:t>opex</a:t>
            </a:r>
            <a:r>
              <a:rPr lang="en-US" dirty="0" smtClean="0"/>
              <a:t> has resulted in a decline in </a:t>
            </a:r>
            <a:r>
              <a:rPr lang="en-US" dirty="0" err="1" smtClean="0"/>
              <a:t>opex</a:t>
            </a:r>
            <a:r>
              <a:rPr lang="en-US" dirty="0" smtClean="0"/>
              <a:t> efficiency since 2006 (e.g. MPFP)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However, the AER has accepted the 2013-14 </a:t>
            </a:r>
            <a:r>
              <a:rPr lang="en-US" sz="1400" dirty="0" err="1" smtClean="0"/>
              <a:t>opex</a:t>
            </a:r>
            <a:r>
              <a:rPr lang="en-US" sz="1400" dirty="0" smtClean="0"/>
              <a:t> as the “base year” for forecasting </a:t>
            </a:r>
            <a:r>
              <a:rPr lang="en-US" sz="1400" dirty="0" err="1" smtClean="0"/>
              <a:t>opex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the AER accepted SAPN proposal, then  base year” for 2020-25 would be </a:t>
            </a:r>
            <a:r>
              <a:rPr lang="en-US" dirty="0"/>
              <a:t>≈</a:t>
            </a:r>
            <a:r>
              <a:rPr lang="en-US" dirty="0" smtClean="0"/>
              <a:t>$320M ($14-15)!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AER’s PD is still (just) above average of 2010-15 in $14.15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6394265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 – Preliminary Decision SA Power Networks distribution determination, Attachment 7 – Operating Expenditure, April 2015, Figure 7.1, p 7-8</a:t>
            </a:r>
          </a:p>
        </p:txBody>
      </p:sp>
      <p:sp>
        <p:nvSpPr>
          <p:cNvPr id="17" name="Donut 16"/>
          <p:cNvSpPr/>
          <p:nvPr/>
        </p:nvSpPr>
        <p:spPr>
          <a:xfrm>
            <a:off x="1778263" y="2055794"/>
            <a:ext cx="822960" cy="822960"/>
          </a:xfrm>
          <a:prstGeom prst="donut">
            <a:avLst/>
          </a:prstGeom>
          <a:ln/>
        </p:spPr>
        <p:txBody>
          <a:bodyPr/>
          <a:lstStyle/>
          <a:p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835696" y="2276872"/>
            <a:ext cx="1130424" cy="1058416"/>
          </a:xfrm>
          <a:prstGeom prst="don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21" name="Donut 20"/>
          <p:cNvSpPr/>
          <p:nvPr/>
        </p:nvSpPr>
        <p:spPr>
          <a:xfrm>
            <a:off x="5617611" y="4479270"/>
            <a:ext cx="822960" cy="822960"/>
          </a:xfrm>
          <a:prstGeom prst="donut">
            <a:avLst/>
          </a:prstGeom>
          <a:ln/>
        </p:spPr>
        <p:txBody>
          <a:bodyPr/>
          <a:lstStyle/>
          <a:p>
            <a:endParaRPr lang="en-US"/>
          </a:p>
        </p:txBody>
      </p:sp>
      <p:sp>
        <p:nvSpPr>
          <p:cNvPr id="22" name="Donut 21"/>
          <p:cNvSpPr/>
          <p:nvPr/>
        </p:nvSpPr>
        <p:spPr>
          <a:xfrm>
            <a:off x="5796136" y="4869160"/>
            <a:ext cx="914400" cy="914400"/>
          </a:xfrm>
          <a:prstGeom prst="don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24" name="Donut 23"/>
          <p:cNvSpPr/>
          <p:nvPr/>
        </p:nvSpPr>
        <p:spPr>
          <a:xfrm>
            <a:off x="1979712" y="2132856"/>
            <a:ext cx="914400" cy="914400"/>
          </a:xfrm>
          <a:prstGeom prst="don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28" name="Cloud 27"/>
          <p:cNvSpPr/>
          <p:nvPr/>
        </p:nvSpPr>
        <p:spPr>
          <a:xfrm>
            <a:off x="6785474" y="4026693"/>
            <a:ext cx="822960" cy="822960"/>
          </a:xfrm>
          <a:prstGeom prst="cloud">
            <a:avLst/>
          </a:prstGeom>
          <a:ln/>
        </p:spPr>
        <p:txBody>
          <a:bodyPr/>
          <a:lstStyle/>
          <a:p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7596336" y="4797152"/>
            <a:ext cx="648072" cy="504056"/>
          </a:xfrm>
          <a:prstGeom prst="cloud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30" name="Donut 29"/>
          <p:cNvSpPr/>
          <p:nvPr/>
        </p:nvSpPr>
        <p:spPr>
          <a:xfrm>
            <a:off x="5940152" y="4005064"/>
            <a:ext cx="914400" cy="914400"/>
          </a:xfrm>
          <a:prstGeom prst="don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32" name="Donut 31"/>
          <p:cNvSpPr/>
          <p:nvPr/>
        </p:nvSpPr>
        <p:spPr>
          <a:xfrm rot="4397563">
            <a:off x="4509296" y="1680898"/>
            <a:ext cx="362194" cy="138510"/>
          </a:xfrm>
          <a:prstGeom prst="donut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23928" y="198884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19.7% cumulative</a:t>
            </a:r>
          </a:p>
        </p:txBody>
      </p:sp>
      <p:sp>
        <p:nvSpPr>
          <p:cNvPr id="19" name="Donut 18"/>
          <p:cNvSpPr/>
          <p:nvPr/>
        </p:nvSpPr>
        <p:spPr>
          <a:xfrm flipV="1">
            <a:off x="3131840" y="2636912"/>
            <a:ext cx="423664" cy="288032"/>
          </a:xfrm>
          <a:prstGeom prst="donut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Donut 19"/>
          <p:cNvSpPr/>
          <p:nvPr/>
        </p:nvSpPr>
        <p:spPr>
          <a:xfrm rot="4397563">
            <a:off x="4653312" y="2328971"/>
            <a:ext cx="362194" cy="138510"/>
          </a:xfrm>
          <a:prstGeom prst="donut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Up Arrow 6"/>
          <p:cNvSpPr/>
          <p:nvPr/>
        </p:nvSpPr>
        <p:spPr>
          <a:xfrm rot="4005216">
            <a:off x="2855506" y="1999391"/>
            <a:ext cx="340616" cy="720080"/>
          </a:xfrm>
          <a:prstGeom prst="upArrow">
            <a:avLst/>
          </a:prstGeom>
          <a:solidFill>
            <a:srgbClr val="99CCFF"/>
          </a:solidFill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433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496943" cy="666750"/>
          </a:xfrm>
        </p:spPr>
        <p:txBody>
          <a:bodyPr/>
          <a:lstStyle/>
          <a:p>
            <a:r>
              <a:rPr lang="en-US" dirty="0" smtClean="0"/>
              <a:t>The AER’s assessment of SAPN’s 2015-20 proposal </a:t>
            </a:r>
            <a:br>
              <a:rPr lang="en-US" dirty="0" smtClean="0"/>
            </a:br>
            <a:r>
              <a:rPr lang="en-US" dirty="0" smtClean="0"/>
              <a:t>(All figures expressed in $2013-14)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302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64595"/>
              </p:ext>
            </p:extLst>
          </p:nvPr>
        </p:nvGraphicFramePr>
        <p:xfrm>
          <a:off x="971600" y="1268760"/>
          <a:ext cx="7200800" cy="51165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56184"/>
                <a:gridCol w="1728192"/>
                <a:gridCol w="1728192"/>
                <a:gridCol w="2088232"/>
              </a:tblGrid>
              <a:tr h="958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AER Assessment</a:t>
                      </a:r>
                      <a:r>
                        <a:rPr lang="en-US" baseline="0" dirty="0" smtClean="0"/>
                        <a:t> Approach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SAPN Proposal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AER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View </a:t>
                      </a:r>
                      <a:endParaRPr lang="en-US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 Year 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 net </a:t>
                      </a:r>
                      <a:r>
                        <a:rPr lang="en-US" sz="1600" dirty="0" err="1" smtClean="0"/>
                        <a:t>opex</a:t>
                      </a:r>
                      <a:r>
                        <a:rPr lang="en-US" sz="1600" dirty="0" smtClean="0"/>
                        <a:t> of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≈</a:t>
                      </a:r>
                      <a:r>
                        <a:rPr lang="en-US" sz="1600" baseline="0" dirty="0" smtClean="0"/>
                        <a:t>$1,202M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Largely accepts </a:t>
                      </a:r>
                      <a:r>
                        <a:rPr lang="en-US" sz="1600" baseline="0" dirty="0" smtClean="0"/>
                        <a:t> SAPN’s base year; net </a:t>
                      </a:r>
                      <a:r>
                        <a:rPr lang="en-US" sz="1600" baseline="0" dirty="0" err="1" smtClean="0"/>
                        <a:t>opex</a:t>
                      </a:r>
                      <a:r>
                        <a:rPr lang="en-US" sz="1600" baseline="0" dirty="0" smtClean="0"/>
                        <a:t> of $1,196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Sets a high base cost for 2015-20</a:t>
                      </a:r>
                      <a:r>
                        <a:rPr lang="en-US" sz="1600" baseline="0" dirty="0" smtClean="0"/>
                        <a:t> given “slope” of </a:t>
                      </a:r>
                      <a:r>
                        <a:rPr lang="en-US" sz="1600" baseline="0" dirty="0" err="1" smtClean="0"/>
                        <a:t>opex</a:t>
                      </a:r>
                      <a:r>
                        <a:rPr lang="en-US" sz="1600" baseline="0" dirty="0" smtClean="0"/>
                        <a:t> in 2010-15</a:t>
                      </a:r>
                      <a:endParaRPr lang="en-US" sz="1600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 of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$108M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Largely rejects, AER allows $27M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Agree with AER except for 0%</a:t>
                      </a:r>
                      <a:r>
                        <a:rPr lang="en-US" sz="1600" baseline="0" dirty="0" smtClean="0"/>
                        <a:t> productivity over 2015-20 period</a:t>
                      </a:r>
                      <a:endParaRPr lang="en-US" sz="1600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 Change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$217M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Largely</a:t>
                      </a:r>
                      <a:r>
                        <a:rPr lang="en-US" sz="1600" baseline="0" dirty="0" smtClean="0"/>
                        <a:t> rejects; AER allows $4M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Agree with AER</a:t>
                      </a:r>
                      <a:endParaRPr lang="en-US" sz="1600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Change over Base</a:t>
                      </a:r>
                      <a:r>
                        <a:rPr lang="en-US" sz="1600" baseline="0" dirty="0" smtClean="0"/>
                        <a:t>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$325M</a:t>
                      </a:r>
                    </a:p>
                    <a:p>
                      <a:r>
                        <a:rPr lang="en-US" sz="1600" dirty="0" smtClean="0"/>
                        <a:t>(Total = $1,527M)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$31M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(Total = $1,226M)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AER base year high</a:t>
                      </a:r>
                      <a:r>
                        <a:rPr lang="en-US" sz="1600" baseline="0" dirty="0" smtClean="0"/>
                        <a:t> &amp;</a:t>
                      </a:r>
                      <a:r>
                        <a:rPr lang="en-US" sz="1600" dirty="0" smtClean="0"/>
                        <a:t> should include some productivity gain over period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6381328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 Preliminary Decision, Attachment 7 – Operating expenditure, Figures 7.2 (p 7-9) &amp; 7.4 (p 7-20). Numbers may not add due to rounding </a:t>
            </a:r>
          </a:p>
        </p:txBody>
      </p:sp>
    </p:spTree>
    <p:extLst>
      <p:ext uri="{BB962C8B-B14F-4D97-AF65-F5344CB8AC3E}">
        <p14:creationId xmlns:p14="http://schemas.microsoft.com/office/powerpoint/2010/main" val="2653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3" cy="666750"/>
          </a:xfrm>
        </p:spPr>
        <p:txBody>
          <a:bodyPr/>
          <a:lstStyle/>
          <a:p>
            <a:r>
              <a:rPr lang="en-US" sz="2800" dirty="0" smtClean="0"/>
              <a:t>The AER finds SAPN’s </a:t>
            </a:r>
            <a:r>
              <a:rPr lang="en-US" sz="2800" b="1" dirty="0" smtClean="0"/>
              <a:t>additiona</a:t>
            </a:r>
            <a:r>
              <a:rPr lang="en-US" sz="2800" dirty="0" smtClean="0"/>
              <a:t>l </a:t>
            </a:r>
            <a:r>
              <a:rPr lang="en-US" sz="2800" dirty="0" err="1" smtClean="0"/>
              <a:t>opex</a:t>
            </a:r>
            <a:r>
              <a:rPr lang="en-US" sz="2800" dirty="0" smtClean="0"/>
              <a:t> does not meet expenditure criteria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Forecast Annual Rate of Change in </a:t>
            </a:r>
            <a:r>
              <a:rPr lang="en-US" sz="1400" b="1" dirty="0" err="1" smtClean="0">
                <a:solidFill>
                  <a:srgbClr val="FF0000"/>
                </a:solidFill>
              </a:rPr>
              <a:t>opex</a:t>
            </a:r>
            <a:r>
              <a:rPr lang="en-US" sz="1400" b="1" dirty="0" smtClean="0">
                <a:solidFill>
                  <a:srgbClr val="FF0000"/>
                </a:solidFill>
              </a:rPr>
              <a:t> (%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83566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35699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Forecast step changes ($ 2014-15)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17032"/>
            <a:ext cx="8343900" cy="240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609554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Table 7.4 (p 7-22)  &amp;  Table 7.5 (p 7-23). The  Rate of Change includes price (</a:t>
            </a:r>
            <a:r>
              <a:rPr lang="en-US" sz="1050" dirty="0" err="1" smtClean="0"/>
              <a:t>e.g</a:t>
            </a:r>
            <a:r>
              <a:rPr lang="en-US" sz="1050" dirty="0" smtClean="0"/>
              <a:t> </a:t>
            </a:r>
            <a:r>
              <a:rPr lang="en-US" sz="1050" dirty="0" err="1" smtClean="0"/>
              <a:t>labour</a:t>
            </a:r>
            <a:r>
              <a:rPr lang="en-US" sz="1050" dirty="0" smtClean="0"/>
              <a:t>/material costs) and output changes (e.g. customer numbers, peak demand, line length). AER’s step change of $9.1M includes a negative step change for </a:t>
            </a:r>
            <a:r>
              <a:rPr lang="en-US" sz="1050" dirty="0" err="1" smtClean="0"/>
              <a:t>licence</a:t>
            </a:r>
            <a:r>
              <a:rPr lang="en-US" sz="1050" dirty="0" smtClean="0"/>
              <a:t> fee of -$5M. Net step change allowed is therefore $4M. </a:t>
            </a:r>
          </a:p>
          <a:p>
            <a:r>
              <a:rPr lang="en-US" sz="10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91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66750"/>
          </a:xfrm>
        </p:spPr>
        <p:txBody>
          <a:bodyPr/>
          <a:lstStyle/>
          <a:p>
            <a:r>
              <a:rPr lang="en-US" sz="2800" dirty="0" smtClean="0"/>
              <a:t>AER’ s Rate of Change Assessment  </a:t>
            </a:r>
            <a:br>
              <a:rPr lang="en-US" sz="2800" dirty="0" smtClean="0"/>
            </a:br>
            <a:r>
              <a:rPr lang="en-US" sz="2800" dirty="0" smtClean="0"/>
              <a:t>Example: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costs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302224"/>
          </a:xfrm>
        </p:spPr>
        <p:txBody>
          <a:bodyPr/>
          <a:lstStyle/>
          <a:p>
            <a:r>
              <a:rPr lang="en-US" sz="2000" dirty="0" smtClean="0"/>
              <a:t>Rate of change:</a:t>
            </a:r>
          </a:p>
          <a:p>
            <a:pPr lvl="1"/>
            <a:r>
              <a:rPr lang="en-US" sz="1600" dirty="0" smtClean="0"/>
              <a:t>SAPN proposing increases in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rates of 1.5 – 2.0% pa above CPI</a:t>
            </a:r>
          </a:p>
          <a:p>
            <a:pPr lvl="2"/>
            <a:r>
              <a:rPr lang="en-US" sz="1600" dirty="0" smtClean="0"/>
              <a:t>SAPN bases this on existing EBA and trend estimate after that</a:t>
            </a:r>
          </a:p>
          <a:p>
            <a:pPr lvl="1"/>
            <a:r>
              <a:rPr lang="en-US" sz="1600" dirty="0" smtClean="0"/>
              <a:t>Many submissions state that this is too high given current circumstances</a:t>
            </a:r>
          </a:p>
          <a:p>
            <a:pPr lvl="1"/>
            <a:r>
              <a:rPr lang="en-US" sz="1600" dirty="0" smtClean="0"/>
              <a:t>AER rejects SAPN proposal and the CCP agrees</a:t>
            </a:r>
          </a:p>
          <a:p>
            <a:pPr lvl="2"/>
            <a:r>
              <a:rPr lang="en-US" sz="1600" dirty="0" smtClean="0"/>
              <a:t>Existing EBA is not sufficient basis to set forecast allowance (taken on its own)</a:t>
            </a:r>
          </a:p>
          <a:p>
            <a:pPr lvl="2"/>
            <a:r>
              <a:rPr lang="en-US" sz="1600" dirty="0" smtClean="0"/>
              <a:t>Incentives for effective and accountable management lost</a:t>
            </a:r>
          </a:p>
          <a:p>
            <a:pPr lvl="2"/>
            <a:r>
              <a:rPr lang="en-US" sz="1600" dirty="0" smtClean="0"/>
              <a:t>AER must make its decision on the basis of prudent &amp; efficient benchmark costs</a:t>
            </a:r>
          </a:p>
          <a:p>
            <a:pPr lvl="2"/>
            <a:r>
              <a:rPr lang="en-US" sz="1600" dirty="0" smtClean="0"/>
              <a:t>Up to SAPN management to decide optimal approach to overall wage bill given the AER’s overall </a:t>
            </a:r>
            <a:r>
              <a:rPr lang="en-US" sz="1600" dirty="0" err="1" smtClean="0"/>
              <a:t>opex</a:t>
            </a:r>
            <a:r>
              <a:rPr lang="en-US" sz="1600" dirty="0" smtClean="0"/>
              <a:t> decision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149080"/>
            <a:ext cx="7128792" cy="2592288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12926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SAPN’s Capital Expenditure ($2014-15M, net),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2775"/>
            <a:ext cx="4608512" cy="460851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11760" y="2132856"/>
            <a:ext cx="360040" cy="9079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BBB</a:t>
            </a:r>
          </a:p>
          <a:p>
            <a:r>
              <a:rPr lang="en-US" sz="1100" dirty="0">
                <a:solidFill>
                  <a:schemeClr val="accent3"/>
                </a:solidFill>
              </a:rPr>
              <a:t>B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412776"/>
            <a:ext cx="3672408" cy="461664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Some things to note: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Historical </a:t>
            </a:r>
            <a:r>
              <a:rPr lang="en-US" sz="1400" dirty="0" err="1" smtClean="0"/>
              <a:t>capex</a:t>
            </a:r>
            <a:r>
              <a:rPr lang="en-US" sz="1400" dirty="0" smtClean="0"/>
              <a:t> closely matched allowance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Suggests SAPN has adopted a reasonable approach in the past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SAPN’s 2010-15 </a:t>
            </a:r>
            <a:r>
              <a:rPr lang="en-US" dirty="0" err="1" smtClean="0"/>
              <a:t>capex</a:t>
            </a:r>
            <a:r>
              <a:rPr lang="en-US" dirty="0" smtClean="0"/>
              <a:t> is an increase over 2006-10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SAPN’s proposed </a:t>
            </a:r>
            <a:r>
              <a:rPr lang="en-US" dirty="0" err="1"/>
              <a:t>capex</a:t>
            </a:r>
            <a:r>
              <a:rPr lang="en-US" dirty="0"/>
              <a:t> is over 55% greater than 2010-15 (in real $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increases in </a:t>
            </a:r>
            <a:r>
              <a:rPr lang="en-US" dirty="0" err="1" smtClean="0"/>
              <a:t>capex</a:t>
            </a:r>
            <a:r>
              <a:rPr lang="en-US" dirty="0" smtClean="0"/>
              <a:t> flow through to more rapid growth in the RAB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And lead to decline in productivity (given no growth in demand)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AER’s Preliminary Decision represents a small increase (in real dollar terms) compared to 2010-15 actual </a:t>
            </a:r>
            <a:r>
              <a:rPr lang="en-US" sz="1400" dirty="0" err="1" smtClean="0"/>
              <a:t>capex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But, the AER’s decision is </a:t>
            </a:r>
            <a:r>
              <a:rPr lang="en-US" dirty="0" err="1" smtClean="0"/>
              <a:t>approx</a:t>
            </a:r>
            <a:r>
              <a:rPr lang="en-US" dirty="0" smtClean="0"/>
              <a:t> 33% reduction compared to SAPN’s proposal for 2015-20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6165304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AER, Preliminary Decision SA Power Networks distribution determination, Attachment 6, Figure 6-1, p 6-12. The 2014-15 figures are adjusted for an error in the AER data. Used to prepare the chart and Y axis label removed as it incorrectly stated that the chart was in $2013-14) </a:t>
            </a:r>
          </a:p>
        </p:txBody>
      </p:sp>
    </p:spTree>
    <p:extLst>
      <p:ext uri="{BB962C8B-B14F-4D97-AF65-F5344CB8AC3E}">
        <p14:creationId xmlns:p14="http://schemas.microsoft.com/office/powerpoint/2010/main" val="215546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SAPN’s proposal would lead to significant decline in relative </a:t>
            </a:r>
            <a:r>
              <a:rPr lang="en-US" sz="2400" dirty="0" err="1" smtClean="0"/>
              <a:t>capex</a:t>
            </a:r>
            <a:r>
              <a:rPr lang="en-US" sz="2400" dirty="0" smtClean="0"/>
              <a:t> efficiency ($000s, 2013-14)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255000" cy="482453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6237312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AER, Preliminary Decision, Attachment 6, Capital Expenditure, Figure 6-4 (p 6-27)</a:t>
            </a:r>
          </a:p>
        </p:txBody>
      </p:sp>
      <p:sp>
        <p:nvSpPr>
          <p:cNvPr id="7" name="Donut 6"/>
          <p:cNvSpPr/>
          <p:nvPr/>
        </p:nvSpPr>
        <p:spPr>
          <a:xfrm flipV="1">
            <a:off x="1835696" y="3140968"/>
            <a:ext cx="423664" cy="288032"/>
          </a:xfrm>
          <a:prstGeom prst="donut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Donut 7"/>
          <p:cNvSpPr/>
          <p:nvPr/>
        </p:nvSpPr>
        <p:spPr>
          <a:xfrm flipV="1">
            <a:off x="1835696" y="4149080"/>
            <a:ext cx="351656" cy="279648"/>
          </a:xfrm>
          <a:prstGeom prst="donut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AER’s decision reflects stakeholder submissions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4968552" cy="5062984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112" y="1196752"/>
            <a:ext cx="3096344" cy="56938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Replacement </a:t>
            </a:r>
            <a:r>
              <a:rPr lang="en-US" b="1" dirty="0" err="1" smtClean="0"/>
              <a:t>Capex</a:t>
            </a:r>
            <a:r>
              <a:rPr lang="en-US" b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Down 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≈ 20% c/p to SAPN proposal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But more than 60% above 2010-15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AER </a:t>
            </a:r>
            <a:r>
              <a:rPr lang="en-US" sz="1400" dirty="0" smtClean="0">
                <a:latin typeface="Arial"/>
                <a:ea typeface="ＭＳ ゴシック"/>
                <a:cs typeface="Arial"/>
              </a:rPr>
              <a:t>does not support rate of replacement (given age) or significant increase in risk</a:t>
            </a:r>
          </a:p>
          <a:p>
            <a:r>
              <a:rPr lang="en-US" b="1" dirty="0" smtClean="0">
                <a:latin typeface="Arial"/>
                <a:ea typeface="ＭＳ ゴシック"/>
                <a:cs typeface="Arial"/>
              </a:rPr>
              <a:t>Augmentation </a:t>
            </a:r>
            <a:r>
              <a:rPr lang="en-US" b="1" dirty="0" err="1" smtClean="0">
                <a:latin typeface="Arial"/>
                <a:ea typeface="ＭＳ ゴシック"/>
                <a:cs typeface="Arial"/>
              </a:rPr>
              <a:t>Capex</a:t>
            </a:r>
            <a:r>
              <a:rPr lang="en-US" b="1" dirty="0" smtClean="0">
                <a:latin typeface="Arial"/>
                <a:ea typeface="ＭＳ ゴシック"/>
                <a:cs typeface="Arial"/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Down </a:t>
            </a:r>
            <a:r>
              <a:rPr lang="en-US" dirty="0">
                <a:latin typeface="Arial"/>
                <a:ea typeface="ＭＳ ゴシック"/>
                <a:cs typeface="Arial"/>
              </a:rPr>
              <a:t>≈ 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45% c/p to </a:t>
            </a:r>
            <a:r>
              <a:rPr lang="en-US" smtClean="0">
                <a:latin typeface="Arial"/>
                <a:ea typeface="ＭＳ ゴシック"/>
                <a:cs typeface="Arial"/>
              </a:rPr>
              <a:t>SAPN proposal</a:t>
            </a:r>
            <a:endParaRPr lang="en-US" dirty="0" smtClean="0">
              <a:latin typeface="Arial"/>
              <a:ea typeface="ＭＳ 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Reflects low growth overall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But provides for local growth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AER does not support </a:t>
            </a:r>
            <a:r>
              <a:rPr lang="en-US" b="1" dirty="0" smtClean="0">
                <a:latin typeface="Arial"/>
                <a:ea typeface="ＭＳ ゴシック"/>
                <a:cs typeface="Arial"/>
              </a:rPr>
              <a:t>additional 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bushfire &amp; safety related </a:t>
            </a:r>
            <a:r>
              <a:rPr lang="en-US" dirty="0" err="1" smtClean="0">
                <a:latin typeface="Arial"/>
                <a:ea typeface="ＭＳ ゴシック"/>
                <a:cs typeface="Arial"/>
              </a:rPr>
              <a:t>capex</a:t>
            </a:r>
            <a:r>
              <a:rPr lang="en-US" dirty="0">
                <a:latin typeface="Arial"/>
                <a:ea typeface="ＭＳ ゴシック"/>
                <a:cs typeface="Arial"/>
              </a:rPr>
              <a:t> 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&amp; reliability expenditure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Other “discretionary” projects rejected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Kangaroo Island goes ahead</a:t>
            </a:r>
          </a:p>
          <a:p>
            <a:r>
              <a:rPr lang="en-US" b="1" dirty="0" smtClean="0">
                <a:latin typeface="Arial"/>
                <a:ea typeface="ＭＳ ゴシック"/>
                <a:cs typeface="Arial"/>
              </a:rPr>
              <a:t>Non-Network </a:t>
            </a:r>
            <a:r>
              <a:rPr lang="en-US" b="1" dirty="0" err="1" smtClean="0">
                <a:latin typeface="Arial"/>
                <a:ea typeface="ＭＳ ゴシック"/>
                <a:cs typeface="Arial"/>
              </a:rPr>
              <a:t>Capex</a:t>
            </a:r>
            <a:r>
              <a:rPr lang="en-US" b="1" dirty="0" smtClean="0">
                <a:latin typeface="Arial"/>
                <a:ea typeface="ＭＳ ゴシック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Down </a:t>
            </a:r>
            <a:r>
              <a:rPr lang="en-US" dirty="0">
                <a:latin typeface="Arial"/>
                <a:ea typeface="ＭＳ ゴシック"/>
                <a:cs typeface="Arial"/>
              </a:rPr>
              <a:t>≈ 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35% c/p to SAPN proposal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IT deliverability/prudency?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ea typeface="ＭＳ ゴシック"/>
                <a:cs typeface="Arial"/>
              </a:rPr>
              <a:t>Property/vehicles prudency?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6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common acronyms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50815"/>
              </p:ext>
            </p:extLst>
          </p:nvPr>
        </p:nvGraphicFramePr>
        <p:xfrm>
          <a:off x="395536" y="1268760"/>
          <a:ext cx="8229600" cy="5191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6568"/>
                <a:gridCol w="6203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Australian Energy Regulator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Challenge Panel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Efficiency</a:t>
                      </a:r>
                      <a:r>
                        <a:rPr lang="en-US" baseline="0" dirty="0" smtClean="0"/>
                        <a:t> Saving Scheme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 Network Service Provider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Benefit Saving</a:t>
                      </a:r>
                      <a:r>
                        <a:rPr lang="en-US" baseline="0" dirty="0" smtClean="0"/>
                        <a:t> Scheme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 Service Commission of Australia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Multilateral partial</a:t>
                      </a:r>
                      <a:r>
                        <a:rPr lang="en-US" baseline="0" dirty="0" smtClean="0"/>
                        <a:t> factor productivity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Energy Market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 Decision (SAPN determination)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 Asset Base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 Power Networks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STPIS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r>
                        <a:rPr lang="en-US" baseline="0" dirty="0" smtClean="0"/>
                        <a:t> Target Performance Incentive Scheme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Average</a:t>
                      </a:r>
                      <a:r>
                        <a:rPr lang="en-US" baseline="0" dirty="0" smtClean="0"/>
                        <a:t> Cost of Capital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4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666750"/>
          </a:xfrm>
        </p:spPr>
        <p:txBody>
          <a:bodyPr/>
          <a:lstStyle/>
          <a:p>
            <a:r>
              <a:rPr lang="en-US" sz="2800" dirty="0" smtClean="0"/>
              <a:t>What does ESCOSA say about reliability and service requirements?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230216"/>
          </a:xfrm>
        </p:spPr>
        <p:txBody>
          <a:bodyPr/>
          <a:lstStyle/>
          <a:p>
            <a:r>
              <a:rPr lang="en-US" sz="2000" dirty="0" smtClean="0"/>
              <a:t>ESCOSA sets the reliability &amp; services standards for SAPN: </a:t>
            </a:r>
          </a:p>
          <a:p>
            <a:pPr lvl="1"/>
            <a:r>
              <a:rPr lang="en-US" sz="1600" dirty="0" smtClean="0"/>
              <a:t>Reviewed in 2014 to apply for 2015-20 regulatory period</a:t>
            </a:r>
          </a:p>
          <a:p>
            <a:pPr lvl="1"/>
            <a:r>
              <a:rPr lang="en-US" sz="1600" dirty="0" smtClean="0"/>
              <a:t>Designed to align closely with the AER’s STPIS scheme</a:t>
            </a:r>
          </a:p>
          <a:p>
            <a:pPr lvl="1"/>
            <a:r>
              <a:rPr lang="en-US" sz="1600" dirty="0" smtClean="0"/>
              <a:t>Regularly monitors and assesses SAPN’s reliability and service standard performance; Along with the OTR</a:t>
            </a:r>
          </a:p>
          <a:p>
            <a:pPr lvl="1"/>
            <a:r>
              <a:rPr lang="en-US" sz="1600" dirty="0" smtClean="0"/>
              <a:t>Previously conducted Willingness to Pay studies (WTP) when setting standards</a:t>
            </a:r>
          </a:p>
          <a:p>
            <a:r>
              <a:rPr lang="en-US" sz="1800" dirty="0" smtClean="0"/>
              <a:t>ESCOSA did not appear to expect the 2014standards to increase costs: </a:t>
            </a:r>
          </a:p>
          <a:p>
            <a:pPr lvl="1"/>
            <a:r>
              <a:rPr lang="en-US" dirty="0" smtClean="0"/>
              <a:t>“</a:t>
            </a:r>
            <a:r>
              <a:rPr lang="en-US" sz="1600" dirty="0" smtClean="0"/>
              <a:t>Based on SA customers’ continuing high levels of satisfaction with average reliability and customer service performance, there appears to be </a:t>
            </a:r>
            <a:r>
              <a:rPr lang="en-US" sz="1600" dirty="0" smtClean="0">
                <a:solidFill>
                  <a:srgbClr val="FF0000"/>
                </a:solidFill>
              </a:rPr>
              <a:t>no need to increase the levels of service set, and hence the cost associated with meeting these levels</a:t>
            </a:r>
            <a:r>
              <a:rPr lang="en-US" sz="1600" dirty="0" smtClean="0"/>
              <a:t>…” (ESCOSA, </a:t>
            </a:r>
            <a:r>
              <a:rPr lang="en-US" sz="1600" i="1" dirty="0" smtClean="0"/>
              <a:t>Final Decision, SAPN Jurisdictional Services Standards for the 2015-20 Regulatory Period</a:t>
            </a:r>
            <a:r>
              <a:rPr lang="en-US" sz="1600" dirty="0" smtClean="0"/>
              <a:t>, May 2014, p 8)</a:t>
            </a:r>
          </a:p>
          <a:p>
            <a:pPr lvl="1"/>
            <a:r>
              <a:rPr lang="en-US" sz="1600" dirty="0" smtClean="0"/>
              <a:t>“the reliability targets for the 2015-20 regulatory period will be set based on the most recent five years of reliability performance </a:t>
            </a:r>
            <a:r>
              <a:rPr lang="en-US" sz="1600" dirty="0" smtClean="0">
                <a:solidFill>
                  <a:srgbClr val="FF0000"/>
                </a:solidFill>
              </a:rPr>
              <a:t>data to reflect the impacts of recent investment decisions by SAPN”</a:t>
            </a:r>
            <a:r>
              <a:rPr lang="en-US" sz="1600" dirty="0" smtClean="0"/>
              <a:t>. (ESCOSA</a:t>
            </a:r>
            <a:r>
              <a:rPr lang="en-US" sz="1600" i="1" dirty="0" smtClean="0"/>
              <a:t>, Fact Sheet – SAPN Jurisdictional Service Standards …Final Targets</a:t>
            </a:r>
            <a:r>
              <a:rPr lang="en-US" sz="1600" dirty="0" smtClean="0"/>
              <a:t>, Oct 2014, p 2) </a:t>
            </a:r>
          </a:p>
          <a:p>
            <a:pPr lvl="1"/>
            <a:r>
              <a:rPr lang="en-US" sz="1600" dirty="0" smtClean="0"/>
              <a:t>“SAPN’s distribution network must be built to perform consistently </a:t>
            </a:r>
            <a:r>
              <a:rPr lang="en-US" sz="1600" dirty="0" smtClean="0">
                <a:solidFill>
                  <a:srgbClr val="FF0000"/>
                </a:solidFill>
              </a:rPr>
              <a:t>within normal weather conditions</a:t>
            </a:r>
            <a:r>
              <a:rPr lang="en-US" sz="1600" dirty="0" smtClean="0"/>
              <a:t>…Network reliability measurements and improvements </a:t>
            </a:r>
            <a:r>
              <a:rPr lang="en-US" sz="1600" dirty="0" smtClean="0">
                <a:solidFill>
                  <a:srgbClr val="FF0000"/>
                </a:solidFill>
              </a:rPr>
              <a:t>should focus on performance during the normal course of events and efficient restoration practices when the network is under unusual stress”.</a:t>
            </a:r>
            <a:r>
              <a:rPr lang="en-US" sz="1600" dirty="0" smtClean="0"/>
              <a:t> (ibid, p 3).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08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ESCOSA: SAPN’s reliability at a glance</a:t>
            </a:r>
            <a:br>
              <a:rPr lang="en-US" sz="2800" dirty="0" smtClean="0"/>
            </a:br>
            <a:r>
              <a:rPr lang="en-US" sz="2800" dirty="0" smtClean="0"/>
              <a:t> (summer 2014-15)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4464496" cy="2717345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86200"/>
            <a:ext cx="4464496" cy="278316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196752"/>
            <a:ext cx="3415515" cy="266429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80112" y="3933056"/>
            <a:ext cx="3384376" cy="206210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 the 730 outages in summer of 2014-15, only 23% were due to equipment failure.</a:t>
            </a:r>
          </a:p>
          <a:p>
            <a:r>
              <a:rPr lang="en-US" sz="1600" dirty="0" smtClean="0"/>
              <a:t>Over the whole year, average percentage of total faults caused by SAPN’s equipment failure was 19% (across 2011-12 to 2013-14)</a:t>
            </a:r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24128" y="602128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ESCOSA, </a:t>
            </a:r>
            <a:r>
              <a:rPr lang="en-US" sz="1100" dirty="0" err="1" smtClean="0"/>
              <a:t>Infographic</a:t>
            </a:r>
            <a:r>
              <a:rPr lang="en-US" sz="1100" dirty="0" smtClean="0"/>
              <a:t>, “Summer 2014/15 SA Power Networks’ reliability at a glance”  &amp; ESCOSA, Annual Performance Report 2013-14 – Electricity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12959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66750"/>
          </a:xfrm>
        </p:spPr>
        <p:txBody>
          <a:bodyPr/>
          <a:lstStyle/>
          <a:p>
            <a:r>
              <a:rPr lang="en-US" sz="2800" dirty="0" smtClean="0"/>
              <a:t>AER establishes some important assessment principles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84576"/>
          </a:xfrm>
        </p:spPr>
        <p:txBody>
          <a:bodyPr/>
          <a:lstStyle/>
          <a:p>
            <a:r>
              <a:rPr lang="en-US" sz="2000" dirty="0" smtClean="0"/>
              <a:t>The emphasis in incentive regulation is on management accountability for its priorities &amp; decisions </a:t>
            </a:r>
          </a:p>
          <a:p>
            <a:r>
              <a:rPr lang="en-US" sz="2000" dirty="0" smtClean="0"/>
              <a:t>The AER approves (or replaces) </a:t>
            </a:r>
            <a:r>
              <a:rPr lang="en-US" sz="2000" b="1" dirty="0" smtClean="0"/>
              <a:t>the total </a:t>
            </a:r>
            <a:r>
              <a:rPr lang="en-US" sz="2000" b="1" dirty="0" err="1" smtClean="0"/>
              <a:t>capex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opex</a:t>
            </a:r>
            <a:r>
              <a:rPr lang="en-US" sz="2000" b="1" dirty="0" smtClean="0"/>
              <a:t> expenditure allowances</a:t>
            </a:r>
          </a:p>
          <a:p>
            <a:pPr lvl="1"/>
            <a:r>
              <a:rPr lang="en-US" sz="1800" dirty="0" smtClean="0"/>
              <a:t>The AER does </a:t>
            </a:r>
            <a:r>
              <a:rPr lang="en-US" sz="1800" b="1" dirty="0" smtClean="0"/>
              <a:t>not</a:t>
            </a:r>
            <a:r>
              <a:rPr lang="en-US" sz="1800" dirty="0" smtClean="0"/>
              <a:t> “approve” specific projects  </a:t>
            </a:r>
          </a:p>
          <a:p>
            <a:pPr lvl="1"/>
            <a:r>
              <a:rPr lang="en-US" sz="1800" dirty="0" smtClean="0"/>
              <a:t>up to the businesses to set priorities for specific </a:t>
            </a:r>
            <a:r>
              <a:rPr lang="en-US" sz="1800" dirty="0" err="1" smtClean="0"/>
              <a:t>capex</a:t>
            </a:r>
            <a:r>
              <a:rPr lang="en-US" sz="1800" dirty="0" smtClean="0"/>
              <a:t> or </a:t>
            </a:r>
            <a:r>
              <a:rPr lang="en-US" sz="1800" dirty="0" err="1" smtClean="0"/>
              <a:t>opex</a:t>
            </a:r>
            <a:r>
              <a:rPr lang="en-US" sz="1800" dirty="0" smtClean="0"/>
              <a:t> projects</a:t>
            </a:r>
          </a:p>
          <a:p>
            <a:r>
              <a:rPr lang="en-US" sz="2000" dirty="0" smtClean="0"/>
              <a:t>The AER does </a:t>
            </a:r>
            <a:r>
              <a:rPr lang="en-US" sz="2000" b="1" dirty="0" smtClean="0"/>
              <a:t>not</a:t>
            </a:r>
            <a:r>
              <a:rPr lang="en-US" sz="2000" dirty="0" smtClean="0"/>
              <a:t> prevent businesses from spending more than their regulatory allowances, but</a:t>
            </a:r>
            <a:r>
              <a:rPr lang="en-US" dirty="0" smtClean="0"/>
              <a:t>: </a:t>
            </a:r>
          </a:p>
          <a:p>
            <a:pPr lvl="1"/>
            <a:r>
              <a:rPr lang="en-US" sz="1800" dirty="0" smtClean="0"/>
              <a:t>Overspend </a:t>
            </a:r>
            <a:r>
              <a:rPr lang="en-US" sz="1800" dirty="0" err="1" smtClean="0"/>
              <a:t>opex</a:t>
            </a:r>
            <a:r>
              <a:rPr lang="en-US" sz="1800" dirty="0" smtClean="0"/>
              <a:t>, then additional costs are borne by owners out of profits/retained earnings (the EBSS) </a:t>
            </a:r>
          </a:p>
          <a:p>
            <a:pPr lvl="1"/>
            <a:r>
              <a:rPr lang="en-US" sz="1800" dirty="0" smtClean="0"/>
              <a:t>Overspend </a:t>
            </a:r>
            <a:r>
              <a:rPr lang="en-US" sz="1800" dirty="0" err="1" smtClean="0"/>
              <a:t>capex</a:t>
            </a:r>
            <a:r>
              <a:rPr lang="en-US" sz="1800" dirty="0" smtClean="0"/>
              <a:t>, then - assuming expenditure is found (ex post) to be efficient and prudent - additional </a:t>
            </a:r>
            <a:r>
              <a:rPr lang="en-US" sz="1800" dirty="0" err="1" smtClean="0"/>
              <a:t>capex</a:t>
            </a:r>
            <a:r>
              <a:rPr lang="en-US" sz="1800" dirty="0" smtClean="0"/>
              <a:t> may become part of the future RAB</a:t>
            </a:r>
          </a:p>
          <a:p>
            <a:r>
              <a:rPr lang="en-US" sz="2000" dirty="0" smtClean="0"/>
              <a:t>And options are available for SAPN to seek pass through allowance for unexpected events/costs</a:t>
            </a:r>
          </a:p>
          <a:p>
            <a:pPr lvl="1"/>
            <a:r>
              <a:rPr lang="en-US" sz="1800" dirty="0" smtClean="0"/>
              <a:t>SAPN has already done this for increased vegetation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569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AER’s assessment principles (2)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374232"/>
          </a:xfrm>
        </p:spPr>
        <p:txBody>
          <a:bodyPr/>
          <a:lstStyle/>
          <a:p>
            <a:r>
              <a:rPr lang="en-US" sz="2000" dirty="0"/>
              <a:t>The AER assumes that a business has been operating efficiently (subject to benchmarking tests!)</a:t>
            </a:r>
          </a:p>
          <a:p>
            <a:pPr lvl="1"/>
            <a:r>
              <a:rPr lang="en-US" sz="1800" dirty="0"/>
              <a:t>Therefore, if no material change in circumstances, AER’s starting assumption is there is no need for additional expenditures</a:t>
            </a:r>
          </a:p>
          <a:p>
            <a:pPr lvl="1"/>
            <a:r>
              <a:rPr lang="en-US" sz="1800" dirty="0"/>
              <a:t>Up to the network to establish material change &amp; that additional expenditures are prudent and </a:t>
            </a:r>
            <a:r>
              <a:rPr lang="en-US" sz="1800" dirty="0" smtClean="0"/>
              <a:t>efficient</a:t>
            </a:r>
          </a:p>
          <a:p>
            <a:r>
              <a:rPr lang="en-US" sz="2000" dirty="0" smtClean="0"/>
              <a:t>Expenditure initiatives designed to improve network efficiency are not (per se) </a:t>
            </a:r>
            <a:r>
              <a:rPr lang="en-US" sz="2000" dirty="0" err="1" smtClean="0"/>
              <a:t>recognised</a:t>
            </a:r>
            <a:r>
              <a:rPr lang="en-US" sz="2000" dirty="0" smtClean="0"/>
              <a:t> as pass-through costs to consumers</a:t>
            </a:r>
          </a:p>
          <a:p>
            <a:pPr lvl="1"/>
            <a:r>
              <a:rPr lang="en-US" sz="1800" dirty="0" smtClean="0"/>
              <a:t>The network will be rewarded through incentive schemes (EBSS, CESS)</a:t>
            </a:r>
          </a:p>
          <a:p>
            <a:pPr lvl="1"/>
            <a:r>
              <a:rPr lang="en-US" sz="1800" dirty="0" smtClean="0"/>
              <a:t>Should be undertaken on a business case basis</a:t>
            </a:r>
          </a:p>
          <a:p>
            <a:r>
              <a:rPr lang="en-US" sz="1800" dirty="0" smtClean="0"/>
              <a:t>Expenditure to improve reliability of network (above regulatory standards) are not (per se) </a:t>
            </a:r>
            <a:r>
              <a:rPr lang="en-US" sz="1800" dirty="0" err="1" smtClean="0"/>
              <a:t>recognised</a:t>
            </a:r>
            <a:r>
              <a:rPr lang="en-US" sz="1800" dirty="0" smtClean="0"/>
              <a:t> as pass through costs</a:t>
            </a:r>
          </a:p>
          <a:p>
            <a:pPr lvl="1"/>
            <a:r>
              <a:rPr lang="en-US" sz="1800" dirty="0" smtClean="0"/>
              <a:t>The network will be rewarded through STPIS/public image …</a:t>
            </a:r>
          </a:p>
          <a:p>
            <a:r>
              <a:rPr lang="en-US" sz="1800" dirty="0" smtClean="0"/>
              <a:t>Discretionary expenditure will not (per se) be compensated for</a:t>
            </a:r>
          </a:p>
          <a:p>
            <a:r>
              <a:rPr lang="en-US" sz="1800" dirty="0" smtClean="0"/>
              <a:t>Programs with broad community benefit/stakeholders should not be funded by electricity consumers (unless through change of regulation), e.g.</a:t>
            </a:r>
          </a:p>
          <a:p>
            <a:pPr lvl="1"/>
            <a:r>
              <a:rPr lang="en-US" sz="1800" dirty="0" smtClean="0"/>
              <a:t>A coherent and multidisciplinary response to bushfire &amp;/or undergrounding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33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CCP’s Response to these Principles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184576"/>
          </a:xfrm>
        </p:spPr>
        <p:txBody>
          <a:bodyPr/>
          <a:lstStyle/>
          <a:p>
            <a:r>
              <a:rPr lang="en-US" sz="2000" dirty="0" smtClean="0"/>
              <a:t>Strongly support the AER’s overarching principles of management accountability</a:t>
            </a:r>
          </a:p>
          <a:p>
            <a:r>
              <a:rPr lang="en-US" sz="2000" dirty="0" smtClean="0"/>
              <a:t>These are particularly important in the context of SAPN’s proposal for </a:t>
            </a:r>
            <a:r>
              <a:rPr lang="en-US" sz="2000" b="1" dirty="0" smtClean="0"/>
              <a:t>very significant </a:t>
            </a:r>
            <a:r>
              <a:rPr lang="en-US" sz="2000" dirty="0" smtClean="0"/>
              <a:t>increases in expenditure allowances</a:t>
            </a:r>
          </a:p>
          <a:p>
            <a:pPr lvl="1"/>
            <a:r>
              <a:rPr lang="en-US" sz="1600" dirty="0" smtClean="0"/>
              <a:t>Which will lead to lower productivity, future price rises &amp; inflated RAB</a:t>
            </a:r>
          </a:p>
          <a:p>
            <a:r>
              <a:rPr lang="en-US" sz="2000" dirty="0" smtClean="0"/>
              <a:t>The AER has provided SAPN with expenditure allowances that are in line with, or greater than, previous expenditures (in real $)</a:t>
            </a:r>
          </a:p>
          <a:p>
            <a:pPr lvl="1"/>
            <a:r>
              <a:rPr lang="en-US" sz="1600" dirty="0" smtClean="0"/>
              <a:t>It is up to SAPN management to respond to this by setting priorities &amp; driving efficiency</a:t>
            </a:r>
          </a:p>
          <a:p>
            <a:pPr lvl="1"/>
            <a:r>
              <a:rPr lang="en-US" sz="1600" dirty="0" smtClean="0"/>
              <a:t>SAPN will be rewarded through the incentive schemes for doing this</a:t>
            </a:r>
          </a:p>
          <a:p>
            <a:pPr lvl="1"/>
            <a:r>
              <a:rPr lang="en-US" sz="1600" dirty="0" smtClean="0"/>
              <a:t>In a time of declining/flat demand, this focus is essential </a:t>
            </a:r>
          </a:p>
          <a:p>
            <a:r>
              <a:rPr lang="en-US" sz="2000" dirty="0" smtClean="0"/>
              <a:t>What’s missing?</a:t>
            </a:r>
          </a:p>
          <a:p>
            <a:pPr lvl="1"/>
            <a:r>
              <a:rPr lang="en-US" sz="1600" dirty="0" smtClean="0"/>
              <a:t>A clear strategy around demand management</a:t>
            </a:r>
          </a:p>
          <a:p>
            <a:pPr lvl="1"/>
            <a:r>
              <a:rPr lang="en-US" sz="1600" dirty="0" smtClean="0"/>
              <a:t>More critical examination of historical expenditure efficiency</a:t>
            </a:r>
          </a:p>
          <a:p>
            <a:pPr lvl="1"/>
            <a:r>
              <a:rPr lang="en-US" sz="1600" dirty="0" smtClean="0"/>
              <a:t>“Unbiased” use of regulatory discretion (e.g. WACC parameters)</a:t>
            </a:r>
          </a:p>
          <a:p>
            <a:pPr lvl="1"/>
            <a:r>
              <a:rPr lang="en-US" sz="1600" dirty="0" smtClean="0"/>
              <a:t>Ambitious, more direct targeting of future productivity improvements</a:t>
            </a:r>
          </a:p>
          <a:p>
            <a:pPr lvl="1"/>
            <a:r>
              <a:rPr lang="en-US" sz="1600" dirty="0" smtClean="0"/>
              <a:t>Assess proposals against the “competitive market test”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01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Final Word About Customer Engagement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n-US" sz="2000" dirty="0" smtClean="0"/>
              <a:t>CCP notes and appreciates that SAPN has conducted an extensive customer engagement program over a number of years</a:t>
            </a:r>
          </a:p>
          <a:p>
            <a:pPr lvl="1"/>
            <a:r>
              <a:rPr lang="en-US" sz="1800" dirty="0" smtClean="0"/>
              <a:t>Customers have indicated that they appreciated this commitment</a:t>
            </a:r>
          </a:p>
          <a:p>
            <a:pPr lvl="1"/>
            <a:r>
              <a:rPr lang="en-US" sz="1800" dirty="0" smtClean="0"/>
              <a:t>And, it will assist SAPN management to set priorities in its expenditures</a:t>
            </a:r>
          </a:p>
          <a:p>
            <a:r>
              <a:rPr lang="en-US" sz="2000" dirty="0" smtClean="0"/>
              <a:t>However, SAPN has used the customer engagement outcomes to justify very substantial </a:t>
            </a:r>
            <a:r>
              <a:rPr lang="en-US" sz="2000" b="1" dirty="0" smtClean="0"/>
              <a:t>increases in its expenditures</a:t>
            </a:r>
            <a:r>
              <a:rPr lang="en-US" sz="2000" dirty="0" smtClean="0"/>
              <a:t>: For example</a:t>
            </a:r>
            <a:r>
              <a:rPr lang="en-US" dirty="0" smtClean="0"/>
              <a:t>:</a:t>
            </a:r>
          </a:p>
          <a:p>
            <a:pPr lvl="1"/>
            <a:r>
              <a:rPr lang="en-US" sz="1800" dirty="0" smtClean="0"/>
              <a:t>Significant </a:t>
            </a:r>
            <a:r>
              <a:rPr lang="en-US" sz="1800" b="1" dirty="0" smtClean="0"/>
              <a:t>additional expenditures on </a:t>
            </a:r>
            <a:r>
              <a:rPr lang="en-US" sz="1800" dirty="0" smtClean="0"/>
              <a:t>bushfire risk management, more undergrounding of assets, enhanced vegetation management - which are not required by regulation</a:t>
            </a:r>
          </a:p>
          <a:p>
            <a:pPr lvl="1"/>
            <a:r>
              <a:rPr lang="en-US" sz="1800" dirty="0" smtClean="0"/>
              <a:t>Discretionary expenditures - things consumers say they would like, but are not required by regulation or industry practice</a:t>
            </a:r>
          </a:p>
          <a:p>
            <a:pPr lvl="1"/>
            <a:r>
              <a:rPr lang="en-US" sz="1800" b="1" dirty="0" smtClean="0"/>
              <a:t>Note: S</a:t>
            </a:r>
            <a:r>
              <a:rPr lang="en-US" sz="1800" dirty="0" smtClean="0"/>
              <a:t>APN can still spend on these, just not recover cost through the regulatory process</a:t>
            </a:r>
          </a:p>
          <a:p>
            <a:r>
              <a:rPr lang="en-US" sz="2000" dirty="0" smtClean="0"/>
              <a:t>SAPN must, therefore, be willing to face greater and more detailed scrutiny of its engagement</a:t>
            </a:r>
          </a:p>
          <a:p>
            <a:r>
              <a:rPr lang="en-US" sz="2000" dirty="0" smtClean="0"/>
              <a:t>And take appropriate account of the many submissions on customer </a:t>
            </a:r>
            <a:r>
              <a:rPr lang="en-US" sz="2000" dirty="0"/>
              <a:t>e</a:t>
            </a:r>
            <a:r>
              <a:rPr lang="en-US" sz="2000" dirty="0" smtClean="0"/>
              <a:t>ngagement and its use by SAPN to justify additional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3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Final Word About Consumer </a:t>
            </a:r>
            <a:r>
              <a:rPr lang="en-US" sz="2800" dirty="0" smtClean="0"/>
              <a:t>Engagement 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374232"/>
          </a:xfrm>
        </p:spPr>
        <p:txBody>
          <a:bodyPr/>
          <a:lstStyle/>
          <a:p>
            <a:pPr indent="-285750"/>
            <a:r>
              <a:rPr lang="en-US" sz="2000" dirty="0"/>
              <a:t>While SAPN considers its research is appropriate:</a:t>
            </a:r>
          </a:p>
          <a:p>
            <a:pPr lvl="1"/>
            <a:r>
              <a:rPr lang="en-US" sz="1800" dirty="0"/>
              <a:t>Direct feedback to the CCP tells a </a:t>
            </a:r>
            <a:r>
              <a:rPr lang="en-US" sz="1800" dirty="0" smtClean="0"/>
              <a:t>somewhat different </a:t>
            </a:r>
            <a:r>
              <a:rPr lang="en-US" sz="1800" dirty="0"/>
              <a:t>story</a:t>
            </a:r>
          </a:p>
          <a:p>
            <a:pPr lvl="1"/>
            <a:r>
              <a:rPr lang="en-US" sz="1800" dirty="0"/>
              <a:t>Consumer submissions have </a:t>
            </a:r>
            <a:r>
              <a:rPr lang="en-US" sz="1800" dirty="0" smtClean="0"/>
              <a:t>raised considerable concerns about  using the research to justify increased expenditures</a:t>
            </a:r>
          </a:p>
          <a:p>
            <a:pPr lvl="2"/>
            <a:r>
              <a:rPr lang="en-US" sz="1600" dirty="0" smtClean="0"/>
              <a:t>Find it problematic that low income households would be willing to pay for additional services (as stated by SAPN) given their feedback from consumers</a:t>
            </a:r>
          </a:p>
          <a:p>
            <a:pPr lvl="2"/>
            <a:r>
              <a:rPr lang="en-US" sz="1600" dirty="0" smtClean="0"/>
              <a:t>Concern that consumers did not really have sufficient knowledge and/or did understand the options</a:t>
            </a:r>
          </a:p>
          <a:p>
            <a:pPr lvl="2"/>
            <a:r>
              <a:rPr lang="en-US" sz="1600" dirty="0" smtClean="0"/>
              <a:t>SACOSS research (2014) – 93% of respondents want reduction in price of electricity, </a:t>
            </a:r>
            <a:r>
              <a:rPr lang="en-US" sz="1600" dirty="0" err="1" smtClean="0"/>
              <a:t>onlly</a:t>
            </a:r>
            <a:r>
              <a:rPr lang="en-US" sz="1600" dirty="0" smtClean="0"/>
              <a:t> 7% comfortable with existing prices &amp; 25% with difficulties/stress about electricity bills </a:t>
            </a:r>
            <a:endParaRPr lang="en-US" sz="1600" dirty="0"/>
          </a:p>
          <a:p>
            <a:pPr lvl="1"/>
            <a:r>
              <a:rPr lang="en-US" sz="1800" dirty="0"/>
              <a:t>Business submissions claim </a:t>
            </a:r>
            <a:r>
              <a:rPr lang="en-US" sz="1800" dirty="0" smtClean="0"/>
              <a:t>SAPN’s research </a:t>
            </a:r>
            <a:r>
              <a:rPr lang="en-US" sz="1800" dirty="0"/>
              <a:t>does not reflect their members </a:t>
            </a:r>
            <a:r>
              <a:rPr lang="en-US" sz="1800" dirty="0" smtClean="0"/>
              <a:t>views:</a:t>
            </a:r>
          </a:p>
          <a:p>
            <a:pPr lvl="2"/>
            <a:r>
              <a:rPr lang="en-US" sz="1600" dirty="0" smtClean="0"/>
              <a:t>Price reductions are the No 1 priority for 87% of its members/89% not willing to pay for any increase in reliability</a:t>
            </a:r>
          </a:p>
          <a:p>
            <a:pPr lvl="1"/>
            <a:r>
              <a:rPr lang="en-US" sz="1800" dirty="0" smtClean="0"/>
              <a:t>The state government has expressed concerns about some programs</a:t>
            </a:r>
          </a:p>
          <a:p>
            <a:pPr lvl="1"/>
            <a:r>
              <a:rPr lang="en-US" sz="1800" dirty="0" smtClean="0"/>
              <a:t>ESCOSA’s previous research indicated consumers were comfortable with current service standards</a:t>
            </a:r>
            <a:endParaRPr lang="en-US" sz="1800" dirty="0"/>
          </a:p>
          <a:p>
            <a:pPr lvl="1"/>
            <a:r>
              <a:rPr lang="en-US" sz="1800" dirty="0"/>
              <a:t>AER’s consultant </a:t>
            </a:r>
            <a:r>
              <a:rPr lang="en-US" sz="1800" dirty="0" smtClean="0"/>
              <a:t>cautioned about using study to justify large increases 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656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66750"/>
          </a:xfrm>
        </p:spPr>
        <p:txBody>
          <a:bodyPr/>
          <a:lstStyle/>
          <a:p>
            <a:r>
              <a:rPr lang="en-US" sz="2800" dirty="0" smtClean="0"/>
              <a:t>CCP has its own concerns &amp; supports AER’s caution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186808"/>
          </a:xfrm>
        </p:spPr>
        <p:txBody>
          <a:bodyPr/>
          <a:lstStyle/>
          <a:p>
            <a:r>
              <a:rPr lang="en-US" sz="1800" dirty="0" smtClean="0"/>
              <a:t>Did </a:t>
            </a:r>
            <a:r>
              <a:rPr lang="en-US" sz="1800" dirty="0"/>
              <a:t>consumers have sufficient knowledge </a:t>
            </a:r>
            <a:r>
              <a:rPr lang="en-US" sz="1800" dirty="0" smtClean="0"/>
              <a:t>of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industry &amp; its regulation to </a:t>
            </a:r>
            <a:r>
              <a:rPr lang="en-US" sz="1600" dirty="0" smtClean="0"/>
              <a:t>really understand </a:t>
            </a:r>
            <a:r>
              <a:rPr lang="en-US" sz="1600" dirty="0"/>
              <a:t>the trade-</a:t>
            </a:r>
            <a:r>
              <a:rPr lang="en-US" sz="1600" dirty="0" smtClean="0"/>
              <a:t>offs between price &amp; service</a:t>
            </a:r>
          </a:p>
          <a:p>
            <a:pPr lvl="1"/>
            <a:r>
              <a:rPr lang="en-US" sz="1600" dirty="0" smtClean="0"/>
              <a:t>The actual outcome of the investment options (</a:t>
            </a:r>
            <a:r>
              <a:rPr lang="en-US" sz="1600" dirty="0" err="1" smtClean="0"/>
              <a:t>ie</a:t>
            </a:r>
            <a:r>
              <a:rPr lang="en-US" sz="1600" dirty="0" smtClean="0"/>
              <a:t>. not just cost, but lives saved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long term consequences of additional investment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 existing processes/penalties &amp; rewards in place (</a:t>
            </a:r>
            <a:r>
              <a:rPr lang="en-US" sz="1600" dirty="0" err="1" smtClean="0"/>
              <a:t>e.g</a:t>
            </a:r>
            <a:r>
              <a:rPr lang="en-US" sz="1600" dirty="0" smtClean="0"/>
              <a:t> STPIS/GSL)</a:t>
            </a:r>
            <a:endParaRPr lang="en-US" sz="1600" dirty="0"/>
          </a:p>
          <a:p>
            <a:pPr lvl="1"/>
            <a:r>
              <a:rPr lang="en-US" sz="1600" dirty="0" smtClean="0"/>
              <a:t>The current level of service being delivered by SAPN?</a:t>
            </a:r>
          </a:p>
          <a:p>
            <a:r>
              <a:rPr lang="en-US" sz="1800" dirty="0" smtClean="0"/>
              <a:t>Did </a:t>
            </a:r>
            <a:r>
              <a:rPr lang="en-US" sz="1800" dirty="0"/>
              <a:t>consumers understand that other parties had equal or more responsibility for managing the states bushfire risks &amp; road safety (for instance</a:t>
            </a:r>
            <a:r>
              <a:rPr lang="en-US" sz="1800" dirty="0" smtClean="0"/>
              <a:t>)?</a:t>
            </a:r>
            <a:endParaRPr lang="en-US" sz="1800" dirty="0"/>
          </a:p>
          <a:p>
            <a:r>
              <a:rPr lang="en-US" sz="1800" dirty="0" smtClean="0"/>
              <a:t>Did </a:t>
            </a:r>
            <a:r>
              <a:rPr lang="en-US" sz="1800" dirty="0"/>
              <a:t>consumers have a clear </a:t>
            </a:r>
            <a:r>
              <a:rPr lang="en-US" sz="1800" dirty="0" smtClean="0"/>
              <a:t>option put to them </a:t>
            </a:r>
            <a:r>
              <a:rPr lang="en-US" sz="1800" dirty="0"/>
              <a:t>that the alternative was a </a:t>
            </a:r>
            <a:r>
              <a:rPr lang="en-US" sz="1800" dirty="0" smtClean="0"/>
              <a:t>significant </a:t>
            </a:r>
            <a:r>
              <a:rPr lang="en-US" sz="1800" dirty="0"/>
              <a:t>reduction in energy </a:t>
            </a:r>
            <a:r>
              <a:rPr lang="en-US" sz="1800" dirty="0" smtClean="0"/>
              <a:t>prices, within current levels of service?</a:t>
            </a:r>
          </a:p>
          <a:p>
            <a:r>
              <a:rPr lang="en-US" sz="1800" dirty="0" smtClean="0"/>
              <a:t>Did framing the questions around a “CPI cap” influence the trade-off?</a:t>
            </a:r>
          </a:p>
          <a:p>
            <a:pPr lvl="1"/>
            <a:r>
              <a:rPr lang="en-US" sz="1600" dirty="0" smtClean="0"/>
              <a:t>Statement only true because of reduction in WACC/hides the impact of the total costs</a:t>
            </a:r>
          </a:p>
          <a:p>
            <a:r>
              <a:rPr lang="en-US" sz="1800" dirty="0" smtClean="0"/>
              <a:t>Did consumers understand the “risks”; </a:t>
            </a: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</a:p>
          <a:p>
            <a:pPr lvl="1"/>
            <a:r>
              <a:rPr lang="en-US" sz="1600" dirty="0" smtClean="0"/>
              <a:t>If interest rates increase, or demand declines then increased expenditures will lead to higher than CPI prices </a:t>
            </a:r>
          </a:p>
          <a:p>
            <a:pPr lvl="1"/>
            <a:r>
              <a:rPr lang="en-US" sz="1600" dirty="0" smtClean="0"/>
              <a:t>Particularly because adds circa $300M to the RAB – to be paid off over 30 years!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57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Concluding comments from the CCP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114800"/>
          </a:xfrm>
        </p:spPr>
        <p:txBody>
          <a:bodyPr/>
          <a:lstStyle/>
          <a:p>
            <a:r>
              <a:rPr lang="en-US" sz="2000" dirty="0" smtClean="0"/>
              <a:t>Much progress has been made, but CCP considers more to go: </a:t>
            </a:r>
            <a:endParaRPr lang="en-US" dirty="0"/>
          </a:p>
          <a:p>
            <a:r>
              <a:rPr lang="en-US" sz="2000" dirty="0"/>
              <a:t>W</a:t>
            </a:r>
            <a:r>
              <a:rPr lang="en-US" sz="2000" dirty="0" smtClean="0"/>
              <a:t>e remain concerned about </a:t>
            </a:r>
          </a:p>
          <a:p>
            <a:pPr lvl="1"/>
            <a:r>
              <a:rPr lang="en-US" sz="1600" dirty="0" smtClean="0"/>
              <a:t>The assessment of the WACC &amp; the history of very high profits for SAPN (&amp; others)</a:t>
            </a:r>
          </a:p>
          <a:p>
            <a:pPr lvl="1"/>
            <a:r>
              <a:rPr lang="en-US" sz="1600" dirty="0" smtClean="0"/>
              <a:t>The AER’s approach to setting the efficient frontier and applying the benchmarks</a:t>
            </a:r>
          </a:p>
          <a:p>
            <a:pPr lvl="1"/>
            <a:r>
              <a:rPr lang="en-US" sz="1600" dirty="0" smtClean="0"/>
              <a:t>The long term issue of the RAB value </a:t>
            </a:r>
            <a:r>
              <a:rPr lang="en-US" sz="1600" dirty="0"/>
              <a:t>&amp;</a:t>
            </a:r>
            <a:r>
              <a:rPr lang="en-US" sz="1600" dirty="0" smtClean="0"/>
              <a:t> declining demand</a:t>
            </a:r>
          </a:p>
          <a:p>
            <a:pPr lvl="1"/>
            <a:r>
              <a:rPr lang="en-US" sz="1600" dirty="0" smtClean="0"/>
              <a:t>The potential for “status quo” thinking when SAPN’s customers are facing international competition and price/cost pressures</a:t>
            </a:r>
          </a:p>
          <a:p>
            <a:pPr lvl="1"/>
            <a:r>
              <a:rPr lang="en-US" sz="1600" dirty="0" smtClean="0"/>
              <a:t>Are the rewards &amp; penalties in the incentive schemes sufficient to overcome inertia</a:t>
            </a:r>
          </a:p>
          <a:p>
            <a:pPr lvl="1"/>
            <a:r>
              <a:rPr lang="en-US" sz="1600" dirty="0" smtClean="0"/>
              <a:t>The approach to regulation that has led to volumes of “evidentiary” material</a:t>
            </a:r>
            <a:endParaRPr lang="en-US" sz="1600" dirty="0"/>
          </a:p>
          <a:p>
            <a:r>
              <a:rPr lang="en-US" sz="2000" dirty="0" smtClean="0"/>
              <a:t>Consumer input has been invaluable to the CCP – and to the AER</a:t>
            </a:r>
          </a:p>
          <a:p>
            <a:pPr lvl="1"/>
            <a:r>
              <a:rPr lang="en-US" sz="1600" dirty="0" smtClean="0"/>
              <a:t>We hope that SAPN will also take note of the many submissions</a:t>
            </a:r>
          </a:p>
          <a:p>
            <a:pPr lvl="1"/>
            <a:r>
              <a:rPr lang="en-US" sz="1600" b="1" dirty="0" smtClean="0"/>
              <a:t>AND please, please keep it up</a:t>
            </a:r>
            <a:endParaRPr lang="en-US" sz="1600" b="1" dirty="0"/>
          </a:p>
          <a:p>
            <a:r>
              <a:rPr lang="en-US" sz="1800" dirty="0" smtClean="0"/>
              <a:t>Still some stormy waters ahead…</a:t>
            </a:r>
            <a:endParaRPr lang="en-US" sz="1800" dirty="0"/>
          </a:p>
          <a:p>
            <a:pPr lvl="1"/>
            <a:r>
              <a:rPr lang="en-US" sz="1600" dirty="0" smtClean="0"/>
              <a:t>This is a preliminary determination, </a:t>
            </a:r>
          </a:p>
          <a:p>
            <a:pPr lvl="1"/>
            <a:r>
              <a:rPr lang="en-US" sz="1600" dirty="0" smtClean="0"/>
              <a:t>The AER is committed to revisiting some areas of expenditure/WACC to be updated </a:t>
            </a:r>
          </a:p>
          <a:p>
            <a:pPr lvl="1"/>
            <a:r>
              <a:rPr lang="en-US" sz="1600" dirty="0" smtClean="0"/>
              <a:t>Potential for SAPN to appeal the AER’s decision</a:t>
            </a:r>
          </a:p>
          <a:p>
            <a:pPr lvl="1"/>
            <a:r>
              <a:rPr lang="en-US" sz="1600" dirty="0" smtClean="0"/>
              <a:t>But consumers can appeal too (or intervene or provide additional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857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6675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9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Presentation 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25544" cy="3600400"/>
          </a:xfrm>
        </p:spPr>
        <p:txBody>
          <a:bodyPr/>
          <a:lstStyle/>
          <a:p>
            <a:r>
              <a:rPr lang="en-US" sz="2000" dirty="0" smtClean="0"/>
              <a:t>Opening remarks</a:t>
            </a:r>
          </a:p>
          <a:p>
            <a:r>
              <a:rPr lang="en-US" sz="2000" dirty="0" smtClean="0"/>
              <a:t>A quick history</a:t>
            </a:r>
          </a:p>
          <a:p>
            <a:r>
              <a:rPr lang="en-US" sz="2000" dirty="0" smtClean="0"/>
              <a:t>The challenge of SAPN’s proposal to the AER</a:t>
            </a:r>
          </a:p>
          <a:p>
            <a:r>
              <a:rPr lang="en-US" sz="2000" dirty="0" smtClean="0"/>
              <a:t>Response to SAPN’s proposal</a:t>
            </a:r>
          </a:p>
          <a:p>
            <a:pPr lvl="1"/>
            <a:r>
              <a:rPr lang="en-US" sz="1800" dirty="0" smtClean="0"/>
              <a:t>Customers/stakeholders</a:t>
            </a:r>
          </a:p>
          <a:p>
            <a:r>
              <a:rPr lang="en-US" sz="2000" dirty="0" smtClean="0"/>
              <a:t>AER’s Preliminary Decision – a CCP overview</a:t>
            </a:r>
          </a:p>
          <a:p>
            <a:pPr lvl="1"/>
            <a:r>
              <a:rPr lang="en-US" sz="1800" dirty="0" smtClean="0"/>
              <a:t>Revenue</a:t>
            </a:r>
          </a:p>
          <a:p>
            <a:pPr lvl="1"/>
            <a:r>
              <a:rPr lang="en-US" sz="1800" dirty="0" err="1" smtClean="0"/>
              <a:t>Opex</a:t>
            </a:r>
            <a:endParaRPr lang="en-US" sz="1800" dirty="0" smtClean="0"/>
          </a:p>
          <a:p>
            <a:pPr lvl="1"/>
            <a:r>
              <a:rPr lang="en-US" sz="1800" dirty="0" err="1" smtClean="0"/>
              <a:t>Capex</a:t>
            </a:r>
            <a:endParaRPr lang="en-US" sz="1800" dirty="0" smtClean="0"/>
          </a:p>
          <a:p>
            <a:r>
              <a:rPr lang="en-US" sz="2000" dirty="0" smtClean="0"/>
              <a:t>Regulatory principles</a:t>
            </a:r>
          </a:p>
          <a:p>
            <a:r>
              <a:rPr lang="en-US" sz="2000" dirty="0" smtClean="0"/>
              <a:t>Consumer engagement</a:t>
            </a:r>
          </a:p>
          <a:p>
            <a:r>
              <a:rPr lang="en-US" sz="2000" dirty="0" smtClean="0"/>
              <a:t>Concluding observations from the CCP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66750"/>
          </a:xfrm>
        </p:spPr>
        <p:txBody>
          <a:bodyPr/>
          <a:lstStyle/>
          <a:p>
            <a:r>
              <a:rPr lang="en-US" sz="2800" dirty="0" smtClean="0"/>
              <a:t>A quick history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12568"/>
          </a:xfrm>
        </p:spPr>
        <p:txBody>
          <a:bodyPr/>
          <a:lstStyle/>
          <a:p>
            <a:r>
              <a:rPr lang="en-US" sz="2000" b="1" dirty="0" smtClean="0"/>
              <a:t>SAPN</a:t>
            </a:r>
            <a:r>
              <a:rPr lang="en-US" sz="2000" dirty="0" smtClean="0"/>
              <a:t>: </a:t>
            </a:r>
            <a:r>
              <a:rPr lang="en-US" sz="2000" b="1" dirty="0" smtClean="0"/>
              <a:t>A proud past:</a:t>
            </a:r>
          </a:p>
          <a:p>
            <a:pPr lvl="1"/>
            <a:r>
              <a:rPr lang="en-US" sz="1800" dirty="0" smtClean="0"/>
              <a:t>One of the more efficient networks in terms of both operating expenditure (</a:t>
            </a:r>
            <a:r>
              <a:rPr lang="en-US" sz="1800" dirty="0" err="1" smtClean="0"/>
              <a:t>opex</a:t>
            </a:r>
            <a:r>
              <a:rPr lang="en-US" sz="1800" dirty="0" smtClean="0"/>
              <a:t>) and capital expenditure (</a:t>
            </a:r>
            <a:r>
              <a:rPr lang="en-US" sz="1800" dirty="0" err="1" smtClean="0"/>
              <a:t>capex</a:t>
            </a:r>
            <a:r>
              <a:rPr lang="en-US" sz="1800" dirty="0" smtClean="0"/>
              <a:t>) in the NEM</a:t>
            </a:r>
          </a:p>
          <a:p>
            <a:pPr lvl="1"/>
            <a:r>
              <a:rPr lang="en-US" sz="1800" dirty="0" smtClean="0"/>
              <a:t>Its expenditures have been close to its allowances, and long period of stable prices</a:t>
            </a:r>
          </a:p>
          <a:p>
            <a:pPr lvl="1"/>
            <a:r>
              <a:rPr lang="en-US" sz="1800" dirty="0" smtClean="0"/>
              <a:t>Delivered safe and reliable network services to its SA customers</a:t>
            </a:r>
          </a:p>
          <a:p>
            <a:pPr lvl="1"/>
            <a:r>
              <a:rPr lang="en-US" sz="1800" dirty="0" smtClean="0"/>
              <a:t>Demonstrated a high level of compliance with its regulatory obligations </a:t>
            </a:r>
          </a:p>
          <a:p>
            <a:pPr lvl="1"/>
            <a:r>
              <a:rPr lang="en-US" sz="1800" dirty="0" smtClean="0"/>
              <a:t>Customers expressed relatively high level of satisfaction with SAPN</a:t>
            </a:r>
          </a:p>
          <a:p>
            <a:r>
              <a:rPr lang="en-US" sz="2000" b="1" dirty="0" smtClean="0"/>
              <a:t>However in 2010-15: </a:t>
            </a:r>
          </a:p>
          <a:p>
            <a:pPr lvl="1"/>
            <a:r>
              <a:rPr lang="en-US" sz="1800" dirty="0" smtClean="0"/>
              <a:t>Higher expenditures compared to 2006-10</a:t>
            </a:r>
          </a:p>
          <a:p>
            <a:pPr lvl="2"/>
            <a:r>
              <a:rPr lang="en-US" sz="1800" dirty="0" err="1" smtClean="0"/>
              <a:t>Capex</a:t>
            </a:r>
            <a:r>
              <a:rPr lang="en-US" sz="1800" dirty="0" smtClean="0"/>
              <a:t>: </a:t>
            </a:r>
            <a:r>
              <a:rPr lang="en-US" sz="1800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1800" dirty="0" smtClean="0"/>
              <a:t> 96%; </a:t>
            </a:r>
            <a:r>
              <a:rPr lang="en-US" sz="1800" dirty="0" err="1" smtClean="0"/>
              <a:t>opex</a:t>
            </a:r>
            <a:r>
              <a:rPr lang="en-US" sz="1800" dirty="0" smtClean="0"/>
              <a:t>: </a:t>
            </a:r>
            <a:r>
              <a:rPr lang="en-US" sz="1800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1800" dirty="0" smtClean="0"/>
              <a:t> 41%*</a:t>
            </a:r>
          </a:p>
          <a:p>
            <a:pPr lvl="1"/>
            <a:r>
              <a:rPr lang="en-US" sz="1800" dirty="0" smtClean="0"/>
              <a:t>SAPN’s revenue grew</a:t>
            </a:r>
            <a:r>
              <a:rPr lang="en-US" sz="1800" dirty="0"/>
              <a:t> </a:t>
            </a:r>
            <a:r>
              <a:rPr lang="en-US" sz="1800" dirty="0" smtClean="0"/>
              <a:t>by </a:t>
            </a:r>
            <a:r>
              <a:rPr lang="en-US" sz="1800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1800" dirty="0" smtClean="0"/>
              <a:t> 35%*, but demand down on forecast- prices rise significantly </a:t>
            </a:r>
          </a:p>
          <a:p>
            <a:pPr lvl="1"/>
            <a:r>
              <a:rPr lang="en-US" sz="1800" dirty="0" smtClean="0"/>
              <a:t>Flat demand growth has also lead to growing spare capacity </a:t>
            </a:r>
          </a:p>
          <a:p>
            <a:pPr lvl="1"/>
            <a:r>
              <a:rPr lang="en-US" sz="1800" dirty="0" smtClean="0"/>
              <a:t>The RAB has started to grow, as has RAB per customer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1200" dirty="0" smtClean="0"/>
              <a:t>* Source: AER, State of the Energy Market 2014, Figures 2.4, 2.6 &amp; 2.8. These figures are not necessarily the same as the data provided in the RIN data sets.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45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66750"/>
          </a:xfrm>
        </p:spPr>
        <p:txBody>
          <a:bodyPr/>
          <a:lstStyle/>
          <a:p>
            <a:r>
              <a:rPr lang="en-US" sz="2800" dirty="0" smtClean="0"/>
              <a:t>Network prices increased by over 55% through 2010-15; Disconnections more than double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4392488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381328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Source; Extracts from submission by SACOSS et al to the SAPN 2015-20 Regulatory Proposal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18144"/>
            <a:ext cx="4145402" cy="379908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697389">
            <a:off x="2686573" y="1656991"/>
            <a:ext cx="484632" cy="978408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7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76250"/>
            <a:ext cx="8424167" cy="666750"/>
          </a:xfrm>
        </p:spPr>
        <p:txBody>
          <a:bodyPr/>
          <a:lstStyle/>
          <a:p>
            <a:r>
              <a:rPr lang="en-US" dirty="0" smtClean="0"/>
              <a:t>Multilateral partial factor productivity (MPFP) index (2006-2013) by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98218"/>
            <a:ext cx="8352929" cy="484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30932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Economic Insights, Economic benchmarking assessment of operating expenditure for NSW and ACT DNSP’s, 17.11.14, Figure 4.2, p 21. MPFP </a:t>
            </a:r>
            <a:r>
              <a:rPr lang="en-US" sz="1100" dirty="0" err="1" smtClean="0"/>
              <a:t>av</a:t>
            </a:r>
            <a:r>
              <a:rPr lang="en-US" sz="1100" dirty="0" smtClean="0"/>
              <a:t> annual growth rate from Table 4.1, p 20.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2880320" cy="600164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Annual average  MPFP growth rate for SAPN was -4.84% (average DNSP was -2.21%)</a:t>
            </a:r>
          </a:p>
        </p:txBody>
      </p:sp>
    </p:spTree>
    <p:extLst>
      <p:ext uri="{BB962C8B-B14F-4D97-AF65-F5344CB8AC3E}">
        <p14:creationId xmlns:p14="http://schemas.microsoft.com/office/powerpoint/2010/main" val="11334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250"/>
            <a:ext cx="8712967" cy="666750"/>
          </a:xfrm>
        </p:spPr>
        <p:txBody>
          <a:bodyPr/>
          <a:lstStyle/>
          <a:p>
            <a:r>
              <a:rPr lang="en-US" sz="2800" dirty="0" smtClean="0"/>
              <a:t>The AER’s challenge for 2015-20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52528"/>
          </a:xfrm>
        </p:spPr>
        <p:txBody>
          <a:bodyPr/>
          <a:lstStyle/>
          <a:p>
            <a:pPr lvl="1"/>
            <a:r>
              <a:rPr lang="en-US" sz="2000" dirty="0" smtClean="0"/>
              <a:t>SAPN </a:t>
            </a:r>
            <a:r>
              <a:rPr lang="en-US" sz="2000" dirty="0"/>
              <a:t>has proposed </a:t>
            </a:r>
            <a:r>
              <a:rPr lang="en-US" sz="2000" b="1" i="1" dirty="0"/>
              <a:t>very significant </a:t>
            </a:r>
            <a:r>
              <a:rPr lang="en-US" sz="2000" dirty="0"/>
              <a:t>increases in both </a:t>
            </a:r>
            <a:r>
              <a:rPr lang="en-US" sz="2000" dirty="0" err="1"/>
              <a:t>capex</a:t>
            </a:r>
            <a:r>
              <a:rPr lang="en-US" sz="2000" dirty="0"/>
              <a:t> and </a:t>
            </a:r>
            <a:r>
              <a:rPr lang="en-US" sz="2000" dirty="0" err="1" smtClean="0"/>
              <a:t>opex</a:t>
            </a:r>
            <a:r>
              <a:rPr lang="en-US" sz="2000" dirty="0" smtClean="0"/>
              <a:t> for 2015-20 (NB: on top of big increases in 2010-2015)</a:t>
            </a:r>
            <a:endParaRPr lang="en-US" sz="2000" dirty="0"/>
          </a:p>
          <a:p>
            <a:pPr lvl="1"/>
            <a:r>
              <a:rPr lang="en-US" sz="2000" dirty="0"/>
              <a:t>SAPN is also forecasting continued decline in </a:t>
            </a:r>
            <a:r>
              <a:rPr lang="en-US" sz="2000" dirty="0" smtClean="0"/>
              <a:t>demand</a:t>
            </a:r>
          </a:p>
          <a:p>
            <a:pPr lvl="1"/>
            <a:r>
              <a:rPr lang="en-US" sz="2000" dirty="0" smtClean="0"/>
              <a:t>Which means: </a:t>
            </a:r>
            <a:endParaRPr lang="en-US" sz="1800" dirty="0"/>
          </a:p>
          <a:p>
            <a:pPr lvl="2"/>
            <a:r>
              <a:rPr lang="en-US" sz="2000" dirty="0" smtClean="0"/>
              <a:t>further </a:t>
            </a:r>
            <a:r>
              <a:rPr lang="en-US" sz="2000" dirty="0"/>
              <a:t>decline in capacity </a:t>
            </a:r>
            <a:r>
              <a:rPr lang="en-US" sz="2000" dirty="0" err="1" smtClean="0"/>
              <a:t>utilisation</a:t>
            </a:r>
            <a:endParaRPr lang="en-US" sz="2000" dirty="0" smtClean="0"/>
          </a:p>
          <a:p>
            <a:pPr lvl="2"/>
            <a:r>
              <a:rPr lang="en-US" sz="2000" dirty="0" smtClean="0"/>
              <a:t>And therefore, in productivity</a:t>
            </a:r>
            <a:endParaRPr lang="en-US" sz="2000" dirty="0"/>
          </a:p>
          <a:p>
            <a:pPr lvl="1"/>
            <a:r>
              <a:rPr lang="en-US" sz="2000" dirty="0"/>
              <a:t>Prices rising at around CPI – </a:t>
            </a:r>
            <a:r>
              <a:rPr lang="en-US" sz="2000" b="1" i="1" dirty="0"/>
              <a:t>but only because </a:t>
            </a:r>
            <a:r>
              <a:rPr lang="en-US" sz="2000" b="1" i="1" dirty="0" smtClean="0"/>
              <a:t>of the </a:t>
            </a:r>
            <a:r>
              <a:rPr lang="en-US" sz="2000" b="1" i="1" dirty="0"/>
              <a:t>significant decline in the </a:t>
            </a:r>
            <a:r>
              <a:rPr lang="en-US" sz="2000" b="1" i="1" dirty="0" smtClean="0"/>
              <a:t>WACC</a:t>
            </a:r>
          </a:p>
          <a:p>
            <a:pPr lvl="2"/>
            <a:r>
              <a:rPr lang="en-US" sz="1800" dirty="0" smtClean="0"/>
              <a:t>SAPN’s proposal misses the opportunity to propose significant price reductions that are sought by their customers</a:t>
            </a:r>
            <a:endParaRPr lang="en-US" sz="1800" dirty="0"/>
          </a:p>
          <a:p>
            <a:pPr lvl="1"/>
            <a:r>
              <a:rPr lang="en-US" sz="2000" dirty="0"/>
              <a:t>SAPN justifies much of the </a:t>
            </a:r>
            <a:r>
              <a:rPr lang="en-US" sz="2000" b="1" i="1" dirty="0"/>
              <a:t>additional</a:t>
            </a:r>
            <a:r>
              <a:rPr lang="en-US" sz="2000" dirty="0"/>
              <a:t> </a:t>
            </a:r>
            <a:r>
              <a:rPr lang="en-US" sz="2000" dirty="0" err="1"/>
              <a:t>capex</a:t>
            </a:r>
            <a:r>
              <a:rPr lang="en-US" sz="2000" dirty="0"/>
              <a:t> and </a:t>
            </a:r>
            <a:r>
              <a:rPr lang="en-US" sz="2000" dirty="0" err="1"/>
              <a:t>opex</a:t>
            </a:r>
            <a:r>
              <a:rPr lang="en-US" sz="2000" dirty="0"/>
              <a:t> based </a:t>
            </a:r>
            <a:r>
              <a:rPr lang="en-US" sz="2000" dirty="0" smtClean="0"/>
              <a:t>on:</a:t>
            </a:r>
          </a:p>
          <a:p>
            <a:pPr lvl="2"/>
            <a:r>
              <a:rPr lang="en-US" sz="2000" dirty="0" smtClean="0"/>
              <a:t>Customer engagement research; </a:t>
            </a:r>
          </a:p>
          <a:p>
            <a:pPr lvl="2"/>
            <a:r>
              <a:rPr lang="en-US" sz="2000" dirty="0" smtClean="0"/>
              <a:t>Regulatory/legal obligations;</a:t>
            </a:r>
          </a:p>
          <a:p>
            <a:pPr lvl="2"/>
            <a:r>
              <a:rPr lang="en-US" sz="2000" dirty="0" smtClean="0"/>
              <a:t>Aging assets/risk management of assets</a:t>
            </a:r>
          </a:p>
          <a:p>
            <a:pPr marL="457200" lvl="1" indent="0">
              <a:buNone/>
            </a:pPr>
            <a:r>
              <a:rPr lang="en-US" sz="2000" dirty="0" smtClean="0"/>
              <a:t>  </a:t>
            </a:r>
          </a:p>
          <a:p>
            <a:pPr marL="457200" lvl="1" indent="0">
              <a:buNone/>
            </a:pPr>
            <a:r>
              <a:rPr lang="en-US" sz="2000" dirty="0" smtClean="0"/>
              <a:t>		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2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332656"/>
            <a:ext cx="8856983" cy="666750"/>
          </a:xfrm>
        </p:spPr>
        <p:txBody>
          <a:bodyPr/>
          <a:lstStyle/>
          <a:p>
            <a:r>
              <a:rPr lang="en-US" sz="3200" dirty="0" smtClean="0"/>
              <a:t>Questions posed at the December Public Forum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64496"/>
          </a:xfrm>
        </p:spPr>
        <p:txBody>
          <a:bodyPr/>
          <a:lstStyle/>
          <a:p>
            <a:r>
              <a:rPr lang="en-US" sz="2400" dirty="0" smtClean="0"/>
              <a:t>At the December Public Forum, the CCP posed the following questions:</a:t>
            </a:r>
            <a:endParaRPr lang="en-US" sz="2400" dirty="0"/>
          </a:p>
          <a:p>
            <a:pPr lvl="1"/>
            <a:r>
              <a:rPr lang="en-US" sz="2000" dirty="0" smtClean="0"/>
              <a:t>Is SAPN’s overall revenue proposal reasonable, particularly given large increases (in real dollars) in the last regulatory determination (2010-2015)?</a:t>
            </a:r>
          </a:p>
          <a:p>
            <a:pPr lvl="1"/>
            <a:r>
              <a:rPr lang="en-US" sz="2000" dirty="0"/>
              <a:t>Is SAPN’s approach to the WACC </a:t>
            </a:r>
            <a:r>
              <a:rPr lang="en-US" sz="2000" dirty="0" smtClean="0"/>
              <a:t>reasonable?</a:t>
            </a:r>
          </a:p>
          <a:p>
            <a:pPr lvl="1"/>
            <a:r>
              <a:rPr lang="en-US" sz="2000" dirty="0" smtClean="0"/>
              <a:t>Is the demand forecast reasonable?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Is SAPN’s proposed increase in </a:t>
            </a:r>
            <a:r>
              <a:rPr lang="en-US" sz="2000" dirty="0" err="1" smtClean="0">
                <a:solidFill>
                  <a:srgbClr val="FF0000"/>
                </a:solidFill>
              </a:rPr>
              <a:t>capex</a:t>
            </a:r>
            <a:r>
              <a:rPr lang="en-US" sz="2000" dirty="0" smtClean="0">
                <a:solidFill>
                  <a:srgbClr val="FF0000"/>
                </a:solidFill>
              </a:rPr>
              <a:t> reasonable?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Is SAPN’s proposed increase in </a:t>
            </a:r>
            <a:r>
              <a:rPr lang="en-US" sz="2000" dirty="0" err="1" smtClean="0">
                <a:solidFill>
                  <a:srgbClr val="FF0000"/>
                </a:solidFill>
              </a:rPr>
              <a:t>opex</a:t>
            </a:r>
            <a:r>
              <a:rPr lang="en-US" sz="2000" dirty="0" smtClean="0">
                <a:solidFill>
                  <a:srgbClr val="FF0000"/>
                </a:solidFill>
              </a:rPr>
              <a:t> reasonable?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Does SAPN’s consumer research provide sufficient justification for additional </a:t>
            </a:r>
            <a:r>
              <a:rPr lang="en-US" sz="2000" dirty="0" err="1" smtClean="0">
                <a:solidFill>
                  <a:srgbClr val="FF0000"/>
                </a:solidFill>
              </a:rPr>
              <a:t>capex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opex</a:t>
            </a:r>
            <a:r>
              <a:rPr lang="en-US" dirty="0" smtClean="0"/>
              <a:t>?</a:t>
            </a:r>
          </a:p>
          <a:p>
            <a:r>
              <a:rPr lang="en-US" sz="2400" dirty="0" smtClean="0"/>
              <a:t>Many of the SA community have spoken!</a:t>
            </a:r>
          </a:p>
          <a:p>
            <a:pPr lvl="1"/>
            <a:r>
              <a:rPr lang="en-US" sz="2000" dirty="0" smtClean="0"/>
              <a:t>An unprecedented response   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ver 30 submissions challenging aspects of SAPN’s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45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250"/>
            <a:ext cx="8712967" cy="666750"/>
          </a:xfrm>
        </p:spPr>
        <p:txBody>
          <a:bodyPr/>
          <a:lstStyle/>
          <a:p>
            <a:r>
              <a:rPr lang="en-US" sz="2800" dirty="0" smtClean="0"/>
              <a:t>An unprecedented response from the SA Community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302224"/>
          </a:xfrm>
        </p:spPr>
        <p:txBody>
          <a:bodyPr/>
          <a:lstStyle/>
          <a:p>
            <a:r>
              <a:rPr lang="en-US" sz="2000" dirty="0" smtClean="0"/>
              <a:t>Submissions come from a broad cross-section of SA community</a:t>
            </a:r>
          </a:p>
          <a:p>
            <a:pPr lvl="1"/>
            <a:r>
              <a:rPr lang="en-US" sz="1800" dirty="0" smtClean="0"/>
              <a:t>Community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/green groups</a:t>
            </a:r>
          </a:p>
          <a:p>
            <a:pPr lvl="1"/>
            <a:r>
              <a:rPr lang="en-US" sz="1800" dirty="0" smtClean="0"/>
              <a:t>Businesses/business </a:t>
            </a:r>
            <a:r>
              <a:rPr lang="en-US" sz="1800" dirty="0" err="1" smtClean="0"/>
              <a:t>organisations</a:t>
            </a:r>
            <a:endParaRPr lang="en-US" sz="1800" dirty="0" smtClean="0"/>
          </a:p>
          <a:p>
            <a:pPr lvl="1"/>
            <a:r>
              <a:rPr lang="en-US" sz="1800" dirty="0" smtClean="0"/>
              <a:t>Farmers/irrigators</a:t>
            </a:r>
          </a:p>
          <a:p>
            <a:pPr lvl="1"/>
            <a:r>
              <a:rPr lang="en-US" sz="1800" dirty="0" smtClean="0"/>
              <a:t>Energy Retailers/Industry associations</a:t>
            </a:r>
          </a:p>
          <a:p>
            <a:pPr lvl="1"/>
            <a:r>
              <a:rPr lang="en-US" sz="1800" dirty="0" smtClean="0"/>
              <a:t>State Governments/Councils</a:t>
            </a:r>
          </a:p>
          <a:p>
            <a:r>
              <a:rPr lang="en-US" sz="2000" dirty="0" smtClean="0"/>
              <a:t>All expressing concerns about aspects of SAPN’s proposal – both the content &amp; length!</a:t>
            </a:r>
          </a:p>
          <a:p>
            <a:r>
              <a:rPr lang="en-US" sz="2000" dirty="0" smtClean="0"/>
              <a:t>General view from your submissions: </a:t>
            </a:r>
          </a:p>
          <a:p>
            <a:pPr lvl="1"/>
            <a:r>
              <a:rPr lang="en-US" sz="1800" dirty="0" smtClean="0"/>
              <a:t>SAPN has done a good job in the past, but recent price increases have added to the other energy pricing pressures for customers</a:t>
            </a:r>
          </a:p>
          <a:p>
            <a:pPr lvl="1"/>
            <a:r>
              <a:rPr lang="en-US" sz="1800" dirty="0" smtClean="0"/>
              <a:t>And there is little (no) justification for the 2015-20  increases in expenditure, particularly with demand flat/falling &amp; increase spare capacity</a:t>
            </a:r>
          </a:p>
          <a:p>
            <a:pPr lvl="1"/>
            <a:r>
              <a:rPr lang="en-US" sz="1800" dirty="0" smtClean="0"/>
              <a:t>Priority for most consumers is price relief </a:t>
            </a:r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E LOGO OPTIONS 18.6.11">
  <a:themeElements>
    <a:clrScheme name="Firecone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con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Firecon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 LOGO OPTIONS 18.6.11.pot</Template>
  <TotalTime>0</TotalTime>
  <Words>3352</Words>
  <Application>Microsoft Office PowerPoint</Application>
  <PresentationFormat>On-screen Show (4:3)</PresentationFormat>
  <Paragraphs>427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CME LOGO OPTIONS 18.6.11</vt:lpstr>
      <vt:lpstr>PowerPoint Presentation</vt:lpstr>
      <vt:lpstr>Some common acronyms</vt:lpstr>
      <vt:lpstr>Presentation Outline</vt:lpstr>
      <vt:lpstr>A quick history</vt:lpstr>
      <vt:lpstr>Network prices increased by over 55% through 2010-15; Disconnections more than double</vt:lpstr>
      <vt:lpstr>Multilateral partial factor productivity (MPFP) index (2006-2013) by state</vt:lpstr>
      <vt:lpstr>The AER’s challenge for 2015-20</vt:lpstr>
      <vt:lpstr>Questions posed at the December Public Forum</vt:lpstr>
      <vt:lpstr>An unprecedented response from the SA Community</vt:lpstr>
      <vt:lpstr>How has the AER responded?</vt:lpstr>
      <vt:lpstr>The AER reduces SAPN’s proposed revenues by ≈32%</vt:lpstr>
      <vt:lpstr>Average price path ($ nominal)</vt:lpstr>
      <vt:lpstr>SAPN’s Operating Costs ($2014-15)</vt:lpstr>
      <vt:lpstr>The AER’s assessment of SAPN’s 2015-20 proposal  (All figures expressed in $2013-14) </vt:lpstr>
      <vt:lpstr>The AER finds SAPN’s additional opex does not meet expenditure criteria</vt:lpstr>
      <vt:lpstr>AER’ s Rate of Change Assessment   Example: Labour costs</vt:lpstr>
      <vt:lpstr>SAPN’s Capital Expenditure ($2014-15M, net), </vt:lpstr>
      <vt:lpstr>SAPN’s proposal would lead to significant decline in relative capex efficiency ($000s, 2013-14)</vt:lpstr>
      <vt:lpstr>AER’s decision reflects stakeholder submissions</vt:lpstr>
      <vt:lpstr>What does ESCOSA say about reliability and service requirements?</vt:lpstr>
      <vt:lpstr>ESCOSA: SAPN’s reliability at a glance  (summer 2014-15) </vt:lpstr>
      <vt:lpstr>AER establishes some important assessment principles</vt:lpstr>
      <vt:lpstr>AER’s assessment principles (2) </vt:lpstr>
      <vt:lpstr>CCP’s Response to these Principles</vt:lpstr>
      <vt:lpstr>A Final Word About Customer Engagement</vt:lpstr>
      <vt:lpstr>A Final Word About Consumer Engagement (2)</vt:lpstr>
      <vt:lpstr>CCP has its own concerns &amp; supports AER’s caution</vt:lpstr>
      <vt:lpstr>Concluding comments from the CCP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2015-05-14T01:27:29Z</dcterms:created>
  <dcterms:modified xsi:type="dcterms:W3CDTF">2015-05-14T01:27:59Z</dcterms:modified>
</cp:coreProperties>
</file>