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60" r:id="rId2"/>
    <p:sldId id="288" r:id="rId3"/>
    <p:sldId id="261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290" r:id="rId14"/>
    <p:sldId id="329" r:id="rId15"/>
    <p:sldId id="301" r:id="rId16"/>
    <p:sldId id="300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2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295" r:id="rId36"/>
    <p:sldId id="328" r:id="rId37"/>
    <p:sldId id="296" r:id="rId38"/>
    <p:sldId id="299" r:id="rId39"/>
    <p:sldId id="298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Henley" initials="MH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9B09A-9897-46D1-A31D-B71E39CC3C7A}" type="datetimeFigureOut">
              <a:rPr lang="en-AU" smtClean="0"/>
              <a:t>16/12/2020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09711-9AA6-4757-A51E-D2EC6EAACF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4977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C945F-46A2-4E52-8FED-C347E18744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AA3BCB-6685-448B-AA20-FAEE69E37D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715A3-2DBA-47CB-B167-0CE6F36AB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9D91-8AF4-451B-B96E-F39B0CCFA940}" type="datetime1">
              <a:rPr lang="en-AU" smtClean="0"/>
              <a:t>16/12/2020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14AE4-1F4E-4FA8-9301-55DCA96F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60D6C-563B-434C-88A5-02CCCA545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9F2-9AAF-405B-ABEC-7E4B2AC724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1317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D5F38-A589-48FD-A047-0A43923A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591BF6-E2D7-4F4B-A73C-63D1A645B2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67A8A-5541-4B4B-9D6D-AA7E9CA72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B32B-AA41-4170-B043-DD4B79721746}" type="datetime1">
              <a:rPr lang="en-AU" smtClean="0"/>
              <a:t>16/12/2020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077B3-278D-44AB-9165-4365C4523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EDDBF-C0C6-4E59-AB7B-43CBCFCBC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9F2-9AAF-405B-ABEC-7E4B2AC724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6073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161089-599A-4B28-9C52-611FE022CD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3DEBD1-9980-4E8C-A6F3-1B09373CE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FA9DA-E0A4-4271-B9D7-10A37D176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DEFD-EC8F-44C0-B895-F20338698D3B}" type="datetime1">
              <a:rPr lang="en-AU" smtClean="0"/>
              <a:t>16/12/2020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4995D-327D-4072-B50E-4B9540F0E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FD8BB-B94D-4B44-9E62-FDA140E1D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9F2-9AAF-405B-ABEC-7E4B2AC724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101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1A1E0-7D00-4322-A0B9-FEDCA10A5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0CB6A-8C1D-4775-BA11-F344F05DE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2BE41-551C-4F4C-9C7A-1A6AE63A4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D999-2F32-46CB-9D46-AF2650C93D9A}" type="datetime1">
              <a:rPr lang="en-AU" smtClean="0"/>
              <a:t>16/12/2020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D6D95-3041-499B-8581-B3080F6F3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F7CED-D2A5-42FE-B51A-08CA017AF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9F2-9AAF-405B-ABEC-7E4B2AC724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719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8B891-AB84-4DA1-9C3E-463C40664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4049E-B4E8-44A8-BBCD-7794A792D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268A0-B7FA-4E45-9093-E806A166B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8D08-642D-4EDB-B460-29B96A38A29E}" type="datetime1">
              <a:rPr lang="en-AU" smtClean="0"/>
              <a:t>16/12/2020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43C50-511A-46E8-ACAE-C86E86D32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8F60A-89E5-4651-A466-08759D5B6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9F2-9AAF-405B-ABEC-7E4B2AC724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3293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8E742-9FEC-4F9D-B4C7-1E6AA7908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60AC2-0F57-4E31-ACBE-EBB3A209CE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36B730-9E47-446F-AA37-2D26E32445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B32A4A-7726-4A78-ABF5-28E613349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2AC8-8F07-4BCB-8761-C6EBF31839B4}" type="datetime1">
              <a:rPr lang="en-AU" smtClean="0"/>
              <a:t>16/12/2020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DFC11-7FF5-460D-8F7A-AD58498D3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67987D-EB40-462D-92D7-6AA9424F6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9F2-9AAF-405B-ABEC-7E4B2AC724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2522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2946C-C935-492B-B869-5D81293DC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ABD6F-04BD-433A-AA60-210D21B74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CE183-14EC-493E-959C-B8D47701E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2A7CE5-010A-40BC-9560-9FEAB3F1E1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EB6BCC-5479-484A-8B52-C92BF9BFBA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E6FD2-8368-410F-AFD2-3690A1F63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E0C45-30E7-4BAA-8803-77252080E6BE}" type="datetime1">
              <a:rPr lang="en-AU" smtClean="0"/>
              <a:t>16/12/2020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ED74E5-ED6A-43BE-80F4-FEAAEBDF4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94964D-A08B-46CA-B23A-E86E0827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9F2-9AAF-405B-ABEC-7E4B2AC724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39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989D-45D9-422C-A78B-58CE99506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FE162-0E79-46F1-935F-B87C118D2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C209-86AB-45C2-AB14-0B44B8252B93}" type="datetime1">
              <a:rPr lang="en-AU" smtClean="0"/>
              <a:t>16/12/2020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90BC06-0E95-4F5E-9BA9-FA3349BBB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BB9FFE-D9D6-478A-8FE1-57787FD36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9F2-9AAF-405B-ABEC-7E4B2AC724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571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A298A3-0593-4769-B358-A84DD4D8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C2DA-1DD8-4FBF-B5FB-C00B1FB01682}" type="datetime1">
              <a:rPr lang="en-AU" smtClean="0"/>
              <a:t>16/12/2020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C26889-7810-431D-A62F-E66FCE74F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8070E3-99EA-42E2-AD32-80C98D52C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9F2-9AAF-405B-ABEC-7E4B2AC724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521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12697-9263-4B76-A132-9AAE7046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57F9C-D395-44AC-81D6-9E5D46039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3E680-8B83-4414-9903-D0D427ABD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14461-E528-412E-A594-9753025EB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E7B1-5CAF-42B9-869B-5ACAFE995310}" type="datetime1">
              <a:rPr lang="en-AU" smtClean="0"/>
              <a:t>16/12/2020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8D613-7D41-4230-8F08-93EAB085C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211DE-BBC5-4682-96F3-C240A6EE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9F2-9AAF-405B-ABEC-7E4B2AC724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732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F3292-1841-414E-8604-0AC5585C1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B03257-6788-4A00-A8E3-5C8D58834C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605EC4-6440-4FE8-AC5C-443ABBB06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53A77C-062A-4A3B-9C22-E7402E07D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49E10-C8D2-4F17-859E-A4B931B812D9}" type="datetime1">
              <a:rPr lang="en-AU" smtClean="0"/>
              <a:t>16/12/2020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F40981-DAD7-4CEA-A8BA-DB510A5FB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1623D0-F9FF-4923-A0F4-CEBE5D77E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9F2-9AAF-405B-ABEC-7E4B2AC724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484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A06DB2-5160-4CC3-8F89-D4FCCE9AD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1B48D-4E61-4149-89DB-D0DEE44FB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6B379-A2BC-4307-B3C0-653F1548A3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0292B-15B2-496F-AD13-3BAE64DEB8F4}" type="datetime1">
              <a:rPr lang="en-AU" smtClean="0"/>
              <a:t>16/12/2020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8CBA8-04ED-40FA-84C2-0CB451210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83617-A1E6-487F-B576-3EE5C9762A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B89F2-9AAF-405B-ABEC-7E4B2AC724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048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5BEA1-5967-47BE-9C32-EDC12A25D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7058026" cy="640715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Regulatory Proposal 2022-27</a:t>
            </a:r>
            <a:br>
              <a:rPr lang="en-US" sz="3600" dirty="0">
                <a:latin typeface="+mn-lt"/>
              </a:rPr>
            </a:br>
            <a:r>
              <a:rPr lang="en-US" sz="3600" dirty="0" err="1">
                <a:latin typeface="+mn-lt"/>
              </a:rPr>
              <a:t>AusNet</a:t>
            </a:r>
            <a:r>
              <a:rPr lang="en-US" sz="3600" dirty="0">
                <a:latin typeface="+mn-lt"/>
              </a:rPr>
              <a:t> Services - Transmission</a:t>
            </a:r>
            <a:br>
              <a:rPr lang="en-US" sz="3600" dirty="0">
                <a:latin typeface="+mn-lt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sz="2800" b="1" dirty="0"/>
              <a:t>Presentation to Public Forum</a:t>
            </a:r>
            <a:br>
              <a:rPr lang="en-US" sz="2800" b="1" dirty="0"/>
            </a:br>
            <a:r>
              <a:rPr lang="en-US" sz="2800" b="1" dirty="0"/>
              <a:t>16/12/2020</a:t>
            </a:r>
            <a:br>
              <a:rPr lang="en-US" sz="2800" b="1" dirty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000" dirty="0"/>
              <a:t>CCP23</a:t>
            </a:r>
            <a:br>
              <a:rPr lang="en-US" sz="2000" dirty="0"/>
            </a:br>
            <a:r>
              <a:rPr lang="en-US" sz="2000" dirty="0"/>
              <a:t>Bev Hughson</a:t>
            </a:r>
            <a:br>
              <a:rPr lang="en-US" sz="2000" dirty="0"/>
            </a:br>
            <a:r>
              <a:rPr lang="en-US" sz="2000" dirty="0"/>
              <a:t>David Prins</a:t>
            </a:r>
            <a:br>
              <a:rPr lang="en-US" sz="2000" dirty="0"/>
            </a:br>
            <a:r>
              <a:rPr lang="en-US" sz="2000" dirty="0"/>
              <a:t>Mark Henley</a:t>
            </a:r>
            <a:endParaRPr lang="en-AU" sz="2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83354AF-A546-40D9-B170-4C210222B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53092" y="901874"/>
            <a:ext cx="3358488" cy="210258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70C00F-E157-4611-9F01-E3F3365A0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9F2-9AAF-405B-ABEC-7E4B2AC72478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0275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CC8DE-7B2D-4A03-BECE-FA1C12FC6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61925"/>
            <a:ext cx="4775200" cy="1325563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Opex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Opex</a:t>
            </a:r>
            <a:r>
              <a:rPr lang="en-US" dirty="0"/>
              <a:t> over time, $real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69472-9494-442B-B667-73AF2A8C4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010" y="1487488"/>
            <a:ext cx="4775200" cy="5208587"/>
          </a:xfrm>
        </p:spPr>
        <p:txBody>
          <a:bodyPr>
            <a:normAutofit/>
          </a:bodyPr>
          <a:lstStyle/>
          <a:p>
            <a:r>
              <a:rPr lang="en-US" dirty="0"/>
              <a:t>Dotted red </a:t>
            </a:r>
            <a:r>
              <a:rPr lang="en-US" dirty="0" smtClean="0"/>
              <a:t>line (on right) </a:t>
            </a:r>
            <a:r>
              <a:rPr lang="en-US" dirty="0"/>
              <a:t>is without easement land tax, solid line is all </a:t>
            </a:r>
            <a:r>
              <a:rPr lang="en-US" dirty="0" err="1"/>
              <a:t>opex</a:t>
            </a:r>
            <a:r>
              <a:rPr lang="en-US" dirty="0"/>
              <a:t>.</a:t>
            </a:r>
          </a:p>
          <a:p>
            <a:r>
              <a:rPr lang="en-US" dirty="0"/>
              <a:t>Controllable </a:t>
            </a:r>
            <a:r>
              <a:rPr lang="en-US" dirty="0" err="1"/>
              <a:t>o</a:t>
            </a:r>
            <a:r>
              <a:rPr lang="en-US" dirty="0" err="1" smtClean="0"/>
              <a:t>pex</a:t>
            </a:r>
            <a:r>
              <a:rPr lang="en-US" dirty="0" smtClean="0"/>
              <a:t> </a:t>
            </a:r>
            <a:r>
              <a:rPr lang="en-US" dirty="0"/>
              <a:t>still increasing.</a:t>
            </a:r>
          </a:p>
          <a:p>
            <a:r>
              <a:rPr lang="en-US" dirty="0"/>
              <a:t>Engagement re Productivity was very </a:t>
            </a:r>
            <a:r>
              <a:rPr lang="en-US" dirty="0" smtClean="0"/>
              <a:t>constructive.</a:t>
            </a:r>
            <a:endParaRPr lang="en-US" dirty="0"/>
          </a:p>
          <a:p>
            <a:r>
              <a:rPr lang="en-US" dirty="0"/>
              <a:t>Base year of 2020-21 generally accepted in </a:t>
            </a:r>
            <a:r>
              <a:rPr lang="en-US" dirty="0" smtClean="0"/>
              <a:t>engagement. </a:t>
            </a:r>
            <a:endParaRPr lang="en-US" dirty="0"/>
          </a:p>
          <a:p>
            <a:r>
              <a:rPr lang="en-US" dirty="0"/>
              <a:t>Productivity focus </a:t>
            </a:r>
            <a:r>
              <a:rPr lang="en-US" dirty="0" smtClean="0"/>
              <a:t>welcome.</a:t>
            </a:r>
            <a:endParaRPr lang="en-AU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AD4E6AD-3DF2-4954-86EE-658AEEAD29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29200" y="1120177"/>
            <a:ext cx="7046780" cy="461764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7AF9B-8F43-43D9-AF42-FB313D7B3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9F2-9AAF-405B-ABEC-7E4B2AC72478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0234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ED6E2-CF7B-4ECE-BE87-5778F9961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b="1" dirty="0" err="1"/>
              <a:t>Opex</a:t>
            </a:r>
            <a:r>
              <a:rPr lang="en-US" b="1" dirty="0"/>
              <a:t> MPFP, Transmission, 2020 report</a:t>
            </a:r>
            <a:br>
              <a:rPr lang="en-US" b="1" dirty="0"/>
            </a:br>
            <a:r>
              <a:rPr lang="en-US" b="1" dirty="0"/>
              <a:t>(</a:t>
            </a:r>
            <a:r>
              <a:rPr lang="en-US" sz="2400" b="1" dirty="0"/>
              <a:t>MPFP = </a:t>
            </a:r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Multilateral 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artial Factor Productivity)</a:t>
            </a:r>
            <a:endParaRPr lang="en-AU" sz="24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1A43A3-E872-4D56-B5E9-561301334F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1482" y="1428535"/>
            <a:ext cx="6234982" cy="506434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BD43AF-EBFB-43B1-A2E6-7F75F3F3E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73182" y="1428535"/>
            <a:ext cx="4610100" cy="4351338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AusNet</a:t>
            </a:r>
            <a:r>
              <a:rPr lang="en-US" dirty="0"/>
              <a:t> Services performs well by comparison with peers. Noting it is a relatively concentrated network, compared to some other Australian </a:t>
            </a:r>
            <a:r>
              <a:rPr lang="en-US" dirty="0" smtClean="0"/>
              <a:t>Transmission Networks.</a:t>
            </a:r>
            <a:endParaRPr lang="en-US" dirty="0"/>
          </a:p>
          <a:p>
            <a:r>
              <a:rPr lang="en-US" dirty="0"/>
              <a:t>The decline in </a:t>
            </a:r>
            <a:r>
              <a:rPr lang="en-US" dirty="0" err="1"/>
              <a:t>opex</a:t>
            </a:r>
            <a:r>
              <a:rPr lang="en-US" dirty="0"/>
              <a:t> productivity for 2019 is of concern, </a:t>
            </a:r>
            <a:r>
              <a:rPr lang="en-US" dirty="0" err="1"/>
              <a:t>AusNet</a:t>
            </a:r>
            <a:r>
              <a:rPr lang="en-US" dirty="0"/>
              <a:t> expects improvement for </a:t>
            </a:r>
            <a:r>
              <a:rPr lang="en-US" dirty="0" smtClean="0"/>
              <a:t>2020.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3696D0-3CD6-4CF8-8151-8646B33C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9F2-9AAF-405B-ABEC-7E4B2AC72478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7676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2E401-9215-41B9-9A7D-585F36DDC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52425"/>
            <a:ext cx="3429000" cy="1325563"/>
          </a:xfrm>
        </p:spPr>
        <p:txBody>
          <a:bodyPr/>
          <a:lstStyle/>
          <a:p>
            <a:r>
              <a:rPr lang="en-US" b="1" dirty="0"/>
              <a:t>Step Changes</a:t>
            </a:r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0131B-BECD-4FFC-B608-85BB6F8F8E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300" y="2717800"/>
            <a:ext cx="11049000" cy="4024552"/>
          </a:xfrm>
        </p:spPr>
        <p:txBody>
          <a:bodyPr/>
          <a:lstStyle/>
          <a:p>
            <a:r>
              <a:rPr lang="en-US" dirty="0"/>
              <a:t>Possible extra step change foreshadowed re Transmission ring fencing guideline. CCP23 would need to see strong evidence to justify this.</a:t>
            </a:r>
          </a:p>
          <a:p>
            <a:pPr marL="0" indent="0">
              <a:buNone/>
            </a:pPr>
            <a:r>
              <a:rPr lang="en-US" dirty="0"/>
              <a:t>Absorbed “Step Changes”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Transformer Oil replacement ($2.5m)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RiT</a:t>
            </a:r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 obligation ($1.8m)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Superannuation Guarantee ($1.8m)</a:t>
            </a:r>
          </a:p>
          <a:p>
            <a:pPr marL="0" indent="0">
              <a:buNone/>
            </a:pPr>
            <a:r>
              <a:rPr lang="en-US" dirty="0"/>
              <a:t>Council rate increases are of concern while Cyber Security was the subject of a number of questions from customers during engagement.</a:t>
            </a:r>
          </a:p>
          <a:p>
            <a:endParaRPr lang="en-AU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74A272-225C-4231-9A47-2A99D393CE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12221" y="115648"/>
            <a:ext cx="7845463" cy="260215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C7AFC-21CC-4FB8-8799-98C7C1CAD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9F2-9AAF-405B-ABEC-7E4B2AC72478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586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6A4D5-0498-48DB-9260-29D75FD83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01625"/>
            <a:ext cx="10515600" cy="1325563"/>
          </a:xfrm>
        </p:spPr>
        <p:txBody>
          <a:bodyPr/>
          <a:lstStyle/>
          <a:p>
            <a:r>
              <a:rPr lang="en-US" b="1" dirty="0"/>
              <a:t>CAPEX</a:t>
            </a:r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24128-32A9-4F8C-83D3-9FBD6A97C5E1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11036300" y="6176962"/>
            <a:ext cx="317500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B17F2-9836-4869-B67B-21CE256D2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9F2-9AAF-405B-ABEC-7E4B2AC72478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6062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266701"/>
            <a:ext cx="10515600" cy="914400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Capex</a:t>
            </a:r>
            <a:r>
              <a:rPr lang="en-US" sz="4000" b="1" dirty="0"/>
              <a:t>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7600"/>
            <a:ext cx="10515600" cy="5059363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AusNet</a:t>
            </a:r>
            <a:r>
              <a:rPr lang="en-US" dirty="0"/>
              <a:t> Services differs from other transmission networks. AEMO is primarily responsible </a:t>
            </a:r>
            <a:r>
              <a:rPr lang="mr-IN" dirty="0"/>
              <a:t>–</a:t>
            </a:r>
            <a:r>
              <a:rPr lang="en-US" dirty="0"/>
              <a:t> with input from </a:t>
            </a:r>
            <a:r>
              <a:rPr lang="en-US" dirty="0" err="1"/>
              <a:t>AusNet</a:t>
            </a:r>
            <a:r>
              <a:rPr lang="en-US" dirty="0"/>
              <a:t> -  for identifying major project needs, competitive contracting for the relevant services and recovering costs from consumers (via </a:t>
            </a:r>
            <a:r>
              <a:rPr lang="en-US" dirty="0" err="1"/>
              <a:t>AusNet’s</a:t>
            </a:r>
            <a:r>
              <a:rPr lang="en-US" dirty="0"/>
              <a:t> bundled transmission charges)</a:t>
            </a:r>
          </a:p>
          <a:p>
            <a:r>
              <a:rPr lang="en-US" dirty="0"/>
              <a:t> Significant changes in Victoria’s transmission infrastructure required to meet:</a:t>
            </a:r>
          </a:p>
          <a:p>
            <a:pPr lvl="1"/>
            <a:r>
              <a:rPr lang="en-US" dirty="0"/>
              <a:t>The state governments 2030 renewable energy </a:t>
            </a:r>
            <a:r>
              <a:rPr lang="en-US" dirty="0" smtClean="0"/>
              <a:t>target</a:t>
            </a:r>
            <a:endParaRPr lang="en-US" dirty="0"/>
          </a:p>
          <a:p>
            <a:pPr lvl="1"/>
            <a:r>
              <a:rPr lang="en-US" dirty="0"/>
              <a:t>The specific Renewable Energy Zone (REZ) developments identified by AEMO in its Integrated System Plan (ISP)</a:t>
            </a:r>
          </a:p>
          <a:p>
            <a:pPr lvl="1"/>
            <a:r>
              <a:rPr lang="en-US" dirty="0"/>
              <a:t>The operational changes that need to be made to support rapid expansion of small &amp; large scale renewables, and coal generation plant closures</a:t>
            </a:r>
          </a:p>
          <a:p>
            <a:r>
              <a:rPr lang="en-US" dirty="0" err="1"/>
              <a:t>Ausnet</a:t>
            </a:r>
            <a:r>
              <a:rPr lang="en-US" dirty="0"/>
              <a:t> has a relatively mature </a:t>
            </a:r>
            <a:r>
              <a:rPr lang="en-US" dirty="0" err="1"/>
              <a:t>capex</a:t>
            </a:r>
            <a:r>
              <a:rPr lang="en-US" dirty="0"/>
              <a:t> planning process. However, CCP23 is concerned with the increase in overall </a:t>
            </a:r>
            <a:r>
              <a:rPr lang="en-US" dirty="0" err="1"/>
              <a:t>capex</a:t>
            </a:r>
            <a:r>
              <a:rPr lang="en-US" dirty="0"/>
              <a:t> &amp; declines in </a:t>
            </a:r>
            <a:r>
              <a:rPr lang="en-US" dirty="0" err="1"/>
              <a:t>capex</a:t>
            </a:r>
            <a:r>
              <a:rPr lang="en-US" dirty="0"/>
              <a:t> productivity measures.</a:t>
            </a:r>
          </a:p>
          <a:p>
            <a:r>
              <a:rPr lang="en-US" dirty="0"/>
              <a:t>CCP23 supports the AER conducting more detailed investigation of the BAU replacement capex, safety and compliance capex and the ICT </a:t>
            </a:r>
            <a:r>
              <a:rPr lang="en-US" dirty="0" smtClean="0"/>
              <a:t>program. 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9F2-9AAF-405B-ABEC-7E4B2AC72478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8058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1"/>
            <a:ext cx="10515600" cy="1092200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AusNet’s</a:t>
            </a:r>
            <a:r>
              <a:rPr lang="en-US" sz="3600" b="1" dirty="0"/>
              <a:t> forecast capex of $796.2m ($real 2021-22) </a:t>
            </a:r>
            <a:br>
              <a:rPr lang="en-US" sz="3600" b="1" dirty="0"/>
            </a:br>
            <a:r>
              <a:rPr lang="mr-IN" sz="3600" b="1" dirty="0"/>
              <a:t>–</a:t>
            </a:r>
            <a:r>
              <a:rPr lang="en-US" sz="3600" b="1" dirty="0"/>
              <a:t> a 9%  increase to current period expected capex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1" y="1384301"/>
            <a:ext cx="7099299" cy="5041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14400" y="6565900"/>
            <a:ext cx="7607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AusNet</a:t>
            </a:r>
            <a:r>
              <a:rPr lang="en-US" sz="1200" dirty="0"/>
              <a:t> Services: TRR 2023-27 </a:t>
            </a:r>
            <a:r>
              <a:rPr lang="mr-IN" sz="1200" dirty="0"/>
              <a:t>–</a:t>
            </a:r>
            <a:r>
              <a:rPr lang="en-US" sz="1200" dirty="0"/>
              <a:t> Overview Document, October 2020 (unsmoothed)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09000" y="1816100"/>
            <a:ext cx="25781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Major drivers of increase: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Major station projects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Increased safety, security &amp; compliance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ICT</a:t>
            </a:r>
          </a:p>
          <a:p>
            <a:r>
              <a:rPr lang="en-US" sz="2000" dirty="0"/>
              <a:t>Offset by: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Reduction in CBD projects &amp; other replacement programs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27BE19-EBA5-49B4-AA7B-57946AAF7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9F2-9AAF-405B-ABEC-7E4B2AC72478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2630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16" y="7899"/>
            <a:ext cx="105664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Declining capital productivity constrains improvements in overall productivity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50130"/>
            <a:ext cx="5105400" cy="47712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Donut 3"/>
          <p:cNvSpPr/>
          <p:nvPr/>
        </p:nvSpPr>
        <p:spPr>
          <a:xfrm>
            <a:off x="5303520" y="4617720"/>
            <a:ext cx="589280" cy="449580"/>
          </a:xfrm>
          <a:prstGeom prst="donu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032" y="1346200"/>
            <a:ext cx="5368446" cy="4787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Donut 5"/>
          <p:cNvSpPr/>
          <p:nvPr/>
        </p:nvSpPr>
        <p:spPr>
          <a:xfrm>
            <a:off x="10777220" y="4808220"/>
            <a:ext cx="589280" cy="449580"/>
          </a:xfrm>
          <a:prstGeom prst="donu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7400" y="6426200"/>
            <a:ext cx="789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AER, Annual Benchmarking Report </a:t>
            </a:r>
            <a:r>
              <a:rPr lang="mr-IN" sz="1200" dirty="0"/>
              <a:t>–</a:t>
            </a:r>
            <a:r>
              <a:rPr lang="en-US" sz="1200" dirty="0"/>
              <a:t> Electricity  Transmission networks, Nov 2020.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71DEF38-E693-4842-A712-B5717D647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9F2-9AAF-405B-ABEC-7E4B2AC72478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6222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98425"/>
            <a:ext cx="11010900" cy="879475"/>
          </a:xfrm>
        </p:spPr>
        <p:txBody>
          <a:bodyPr>
            <a:noAutofit/>
          </a:bodyPr>
          <a:lstStyle/>
          <a:p>
            <a:r>
              <a:rPr lang="en-US" sz="2800" b="1" dirty="0"/>
              <a:t>CCP23 supports the change in </a:t>
            </a:r>
            <a:r>
              <a:rPr lang="en-US" sz="2800" b="1" dirty="0" err="1"/>
              <a:t>Ausnet’s</a:t>
            </a:r>
            <a:r>
              <a:rPr lang="en-US" sz="2800" b="1" dirty="0"/>
              <a:t> </a:t>
            </a:r>
            <a:r>
              <a:rPr lang="en-US" sz="2800" b="1" dirty="0" err="1"/>
              <a:t>capex</a:t>
            </a:r>
            <a:r>
              <a:rPr lang="en-US" sz="2800" b="1" dirty="0"/>
              <a:t> focus to network ‘backbone’ projects but more review required by the AER of other </a:t>
            </a:r>
            <a:r>
              <a:rPr lang="en-US" sz="2800" b="1" dirty="0" err="1"/>
              <a:t>capex</a:t>
            </a:r>
            <a:r>
              <a:rPr lang="en-US" sz="2800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016000"/>
            <a:ext cx="10909300" cy="5319486"/>
          </a:xfrm>
        </p:spPr>
        <p:txBody>
          <a:bodyPr>
            <a:normAutofit/>
          </a:bodyPr>
          <a:lstStyle/>
          <a:p>
            <a:r>
              <a:rPr lang="en-US" dirty="0"/>
              <a:t>Increase in major station projects (up 18%):</a:t>
            </a:r>
          </a:p>
          <a:p>
            <a:pPr lvl="1"/>
            <a:r>
              <a:rPr lang="en-US" dirty="0"/>
              <a:t>New focus on switching stations that form the ‘backbone’ of the existing Vic transmission network or support interconnectors  </a:t>
            </a:r>
            <a:r>
              <a:rPr lang="en-US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Replacement of terminal stations where distribution networks connect to the transmission networks 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n-US" dirty="0"/>
              <a:t>Shift in station </a:t>
            </a:r>
            <a:r>
              <a:rPr lang="en-US" dirty="0" err="1"/>
              <a:t>capex</a:t>
            </a:r>
            <a:r>
              <a:rPr lang="en-US" dirty="0"/>
              <a:t> from replacement of 220 kV assets to 500kV assets</a:t>
            </a:r>
            <a:r>
              <a:rPr lang="en-US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/>
          </a:p>
          <a:p>
            <a:r>
              <a:rPr lang="en-US" dirty="0"/>
              <a:t>Other replacement programs (down 13%): </a:t>
            </a:r>
            <a:r>
              <a:rPr lang="en-US" b="1" dirty="0">
                <a:solidFill>
                  <a:srgbClr val="FF0000"/>
                </a:solidFill>
              </a:rPr>
              <a:t>?</a:t>
            </a:r>
            <a:endParaRPr lang="en-US" dirty="0"/>
          </a:p>
          <a:p>
            <a:r>
              <a:rPr lang="en-US" dirty="0"/>
              <a:t>Safety, Security and compliance (up 47%)</a:t>
            </a:r>
            <a:r>
              <a:rPr lang="en-US" b="1" dirty="0">
                <a:solidFill>
                  <a:srgbClr val="FF0000"/>
                </a:solidFill>
              </a:rPr>
              <a:t> ?</a:t>
            </a:r>
            <a:endParaRPr lang="en-US" dirty="0"/>
          </a:p>
          <a:p>
            <a:r>
              <a:rPr lang="en-US" dirty="0"/>
              <a:t>ICT (up 14%)</a:t>
            </a:r>
            <a:r>
              <a:rPr lang="en-US" b="1" dirty="0">
                <a:solidFill>
                  <a:srgbClr val="FF0000"/>
                </a:solidFill>
              </a:rPr>
              <a:t> ?  </a:t>
            </a:r>
            <a:r>
              <a:rPr lang="en-US" dirty="0"/>
              <a:t>(note shared cost issue) </a:t>
            </a:r>
          </a:p>
          <a:p>
            <a:r>
              <a:rPr lang="en-US" dirty="0"/>
              <a:t>Deferral of projects from current period to next period </a:t>
            </a:r>
            <a:r>
              <a:rPr lang="mr-IN" dirty="0"/>
              <a:t>–</a:t>
            </a:r>
            <a:r>
              <a:rPr lang="en-US" dirty="0"/>
              <a:t> prudent deferral</a:t>
            </a:r>
            <a:r>
              <a:rPr lang="en-US" b="1" dirty="0">
                <a:solidFill>
                  <a:srgbClr val="FF0000"/>
                </a:solidFill>
              </a:rPr>
              <a:t>?</a:t>
            </a:r>
            <a:endParaRPr lang="en-US" dirty="0"/>
          </a:p>
          <a:p>
            <a:r>
              <a:rPr lang="en-US" dirty="0"/>
              <a:t>Real cost increases in </a:t>
            </a:r>
            <a:r>
              <a:rPr lang="en-US" dirty="0" err="1"/>
              <a:t>labour</a:t>
            </a:r>
            <a:r>
              <a:rPr lang="en-US" dirty="0"/>
              <a:t>/contractor costs</a:t>
            </a:r>
            <a:r>
              <a:rPr lang="en-US" b="1" dirty="0">
                <a:solidFill>
                  <a:srgbClr val="FF0000"/>
                </a:solidFill>
              </a:rPr>
              <a:t>?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9F2-9AAF-405B-ABEC-7E4B2AC72478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0450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136525"/>
            <a:ext cx="10515600" cy="777875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VRET target (50% by 2030) drives significant new investment </a:t>
            </a:r>
            <a:br>
              <a:rPr lang="en-US" sz="3600" b="1" dirty="0"/>
            </a:br>
            <a:r>
              <a:rPr lang="en-US" sz="3600" b="1" dirty="0"/>
              <a:t> </a:t>
            </a:r>
            <a:r>
              <a:rPr lang="en-US" sz="3600" dirty="0"/>
              <a:t>in transmission with impacts on </a:t>
            </a:r>
            <a:r>
              <a:rPr lang="en-US" sz="3600" dirty="0" err="1"/>
              <a:t>AusNet’s</a:t>
            </a:r>
            <a:r>
              <a:rPr lang="en-US" sz="3600" dirty="0"/>
              <a:t> replacement plans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1041400"/>
            <a:ext cx="9080500" cy="5613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467600" y="1663700"/>
            <a:ext cx="17907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ISP project “VNI minor upgrade” allows deferral of $33m transformer replacement at South Morang terminal station.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" y="6553200"/>
            <a:ext cx="471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AEMO 2020 Vic Annual Planning </a:t>
            </a:r>
            <a:r>
              <a:rPr lang="en-US" sz="1200" dirty="0" smtClean="0"/>
              <a:t>Report 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9F2-9AAF-405B-ABEC-7E4B2AC72478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9240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0"/>
            <a:ext cx="705563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15900" y="965200"/>
            <a:ext cx="31369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For review: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Updates for 2020 ISP &amp; 2020 Vic Annual Planning Report?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Timing of projects?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Government policies and funding e.g. for VNI </a:t>
            </a:r>
            <a:r>
              <a:rPr lang="en-US" sz="2400" dirty="0" smtClean="0"/>
              <a:t>West.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RIT-T outcomes </a:t>
            </a:r>
            <a:r>
              <a:rPr lang="mr-IN" sz="2400" dirty="0"/>
              <a:t>–</a:t>
            </a:r>
            <a:r>
              <a:rPr lang="en-US" sz="2400" dirty="0"/>
              <a:t> potential for changes in costs &amp; net benefits?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9F2-9AAF-405B-ABEC-7E4B2AC72478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3984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3A044-D156-4552-9F77-8C834660A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938" y="436764"/>
            <a:ext cx="10515600" cy="1325563"/>
          </a:xfrm>
        </p:spPr>
        <p:txBody>
          <a:bodyPr/>
          <a:lstStyle/>
          <a:p>
            <a:r>
              <a:rPr lang="en-US" dirty="0"/>
              <a:t>Recognition of Country</a:t>
            </a:r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CC539A-A0FA-441C-9D4A-165D1B7C746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446814"/>
            <a:ext cx="5181600" cy="310896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302C1-EFB1-4BDA-BA91-E75C79F05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6814"/>
            <a:ext cx="5181600" cy="3311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0" i="1" dirty="0">
                <a:solidFill>
                  <a:srgbClr val="333333"/>
                </a:solidFill>
                <a:effectLst/>
                <a:latin typeface="Montserrat"/>
              </a:rPr>
              <a:t>We acknowledge the Traditional Owners of Country throughout Australia, </a:t>
            </a:r>
            <a:r>
              <a:rPr lang="en-US" sz="2000" i="1" dirty="0">
                <a:solidFill>
                  <a:srgbClr val="333333"/>
                </a:solidFill>
                <a:latin typeface="Montserrat"/>
              </a:rPr>
              <a:t>in this situation the owners of the land hosting the </a:t>
            </a:r>
            <a:r>
              <a:rPr lang="en-US" sz="2000" i="1" dirty="0" err="1">
                <a:solidFill>
                  <a:srgbClr val="333333"/>
                </a:solidFill>
                <a:latin typeface="Montserrat"/>
              </a:rPr>
              <a:t>AusNet</a:t>
            </a:r>
            <a:r>
              <a:rPr lang="en-US" sz="2000" i="1" dirty="0">
                <a:solidFill>
                  <a:srgbClr val="333333"/>
                </a:solidFill>
                <a:latin typeface="Montserrat"/>
              </a:rPr>
              <a:t> Services </a:t>
            </a:r>
            <a:r>
              <a:rPr lang="en-US" sz="2000" i="1" dirty="0" smtClean="0">
                <a:solidFill>
                  <a:srgbClr val="333333"/>
                </a:solidFill>
                <a:latin typeface="Montserrat"/>
              </a:rPr>
              <a:t>Transmission </a:t>
            </a:r>
            <a:r>
              <a:rPr lang="en-US" sz="2000" i="1" dirty="0">
                <a:solidFill>
                  <a:srgbClr val="333333"/>
                </a:solidFill>
                <a:latin typeface="Montserrat"/>
              </a:rPr>
              <a:t>network and the lands on which participants are located.</a:t>
            </a:r>
            <a:r>
              <a:rPr lang="en-US" sz="2000" b="0" i="1" dirty="0">
                <a:solidFill>
                  <a:srgbClr val="333333"/>
                </a:solidFill>
                <a:effectLst/>
                <a:latin typeface="Montserrat"/>
              </a:rPr>
              <a:t> </a:t>
            </a:r>
          </a:p>
          <a:p>
            <a:pPr marL="0" indent="0" algn="ctr">
              <a:buNone/>
            </a:pPr>
            <a:r>
              <a:rPr lang="en-US" sz="2000" b="0" i="1" dirty="0">
                <a:solidFill>
                  <a:srgbClr val="333333"/>
                </a:solidFill>
                <a:effectLst/>
                <a:latin typeface="Montserrat"/>
              </a:rPr>
              <a:t>We </a:t>
            </a:r>
            <a:r>
              <a:rPr lang="en-US" sz="2000" b="0" i="1" dirty="0" err="1">
                <a:solidFill>
                  <a:srgbClr val="333333"/>
                </a:solidFill>
                <a:effectLst/>
                <a:latin typeface="Montserrat"/>
              </a:rPr>
              <a:t>recognise</a:t>
            </a:r>
            <a:r>
              <a:rPr lang="en-US" sz="2000" b="0" i="1" dirty="0">
                <a:solidFill>
                  <a:srgbClr val="333333"/>
                </a:solidFill>
                <a:effectLst/>
                <a:latin typeface="Montserrat"/>
              </a:rPr>
              <a:t> their continuing connection to land , waters and culture. </a:t>
            </a:r>
          </a:p>
          <a:p>
            <a:pPr marL="0" indent="0" algn="ctr">
              <a:buNone/>
            </a:pPr>
            <a:r>
              <a:rPr lang="en-US" sz="2000" b="0" i="1" dirty="0">
                <a:solidFill>
                  <a:srgbClr val="333333"/>
                </a:solidFill>
                <a:effectLst/>
                <a:latin typeface="Montserrat"/>
              </a:rPr>
              <a:t>We pay our respects to their Elders past, present and emerging.</a:t>
            </a:r>
            <a:endParaRPr lang="en-AU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60AC53-0836-422C-B19F-EB42F7B87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9F2-9AAF-405B-ABEC-7E4B2AC72478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3185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0"/>
            <a:ext cx="61406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79400" y="609600"/>
            <a:ext cx="24511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AusNet</a:t>
            </a:r>
            <a:r>
              <a:rPr lang="en-US" sz="2800" dirty="0"/>
              <a:t> has worked with AEMO to identify interactions between ISP and its own capex </a:t>
            </a:r>
            <a:r>
              <a:rPr lang="en-US" sz="2800" dirty="0" smtClean="0"/>
              <a:t>assessments.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39700" y="6324600"/>
            <a:ext cx="269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AusNet</a:t>
            </a:r>
            <a:r>
              <a:rPr lang="en-US" sz="1200" dirty="0"/>
              <a:t> Services: TRR 2023-27 Revenue Proposal, p 258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6591300" y="2197100"/>
            <a:ext cx="736600" cy="419100"/>
          </a:xfrm>
          <a:prstGeom prst="star5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6477000" y="3530600"/>
            <a:ext cx="736600" cy="419100"/>
          </a:xfrm>
          <a:prstGeom prst="star5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9F2-9AAF-405B-ABEC-7E4B2AC72478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4753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149225"/>
            <a:ext cx="11150600" cy="892175"/>
          </a:xfrm>
        </p:spPr>
        <p:txBody>
          <a:bodyPr>
            <a:noAutofit/>
          </a:bodyPr>
          <a:lstStyle/>
          <a:p>
            <a:r>
              <a:rPr lang="en-US" sz="3600" b="1" dirty="0"/>
              <a:t>Forecast ICT </a:t>
            </a:r>
            <a:r>
              <a:rPr lang="en-US" sz="3600" b="1" dirty="0" err="1"/>
              <a:t>capex</a:t>
            </a:r>
            <a:r>
              <a:rPr lang="en-US" sz="3600" b="1" dirty="0"/>
              <a:t> increases by 14% compared to 2017-22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043141"/>
            <a:ext cx="8396666" cy="47717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69900" y="6248400"/>
            <a:ext cx="655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 </a:t>
            </a:r>
            <a:r>
              <a:rPr lang="en-US" sz="1200" dirty="0" err="1"/>
              <a:t>AusNet</a:t>
            </a:r>
            <a:r>
              <a:rPr lang="en-US" sz="1200" dirty="0"/>
              <a:t> Services, TRR 2023-27 Revenue Proposal, October 2020, p 119.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04300" y="876300"/>
            <a:ext cx="299720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For Review: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Adequacy of business </a:t>
            </a:r>
            <a:r>
              <a:rPr lang="en-US" sz="2400" dirty="0" smtClean="0"/>
              <a:t>case.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Benefits to consumers (0.31% </a:t>
            </a:r>
            <a:r>
              <a:rPr lang="en-US" sz="2400" dirty="0" err="1"/>
              <a:t>opex</a:t>
            </a:r>
            <a:r>
              <a:rPr lang="en-US" sz="2400" dirty="0"/>
              <a:t> productivity saving</a:t>
            </a:r>
            <a:r>
              <a:rPr lang="en-US" sz="2400" dirty="0" smtClean="0"/>
              <a:t>?).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Allocation of costs for joint IT </a:t>
            </a:r>
            <a:r>
              <a:rPr lang="en-US" sz="2400" dirty="0" smtClean="0"/>
              <a:t>expenditure.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Approach to “Intelligent Network Operations” </a:t>
            </a:r>
            <a:r>
              <a:rPr lang="mr-IN" sz="2400" dirty="0"/>
              <a:t>–</a:t>
            </a:r>
            <a:r>
              <a:rPr lang="en-US" sz="2400" dirty="0"/>
              <a:t> link to AEMO’s ISP program?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9F2-9AAF-405B-ABEC-7E4B2AC72478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9594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174625"/>
            <a:ext cx="10769600" cy="892175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Managing  declining minimum demand will be a major challenge for </a:t>
            </a:r>
            <a:r>
              <a:rPr lang="en-US" sz="3600" b="1" dirty="0" err="1"/>
              <a:t>AusNet</a:t>
            </a:r>
            <a:r>
              <a:rPr lang="en-US" sz="3600" b="1" dirty="0"/>
              <a:t> to manage </a:t>
            </a:r>
            <a:r>
              <a:rPr lang="en-US" sz="3600" b="1" dirty="0" smtClean="0"/>
              <a:t>efficiently.  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174452"/>
            <a:ext cx="10198100" cy="52274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9100" y="6388100"/>
            <a:ext cx="911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AEMO, Victorian Annual Planning Report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9F2-9AAF-405B-ABEC-7E4B2AC72478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375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300" y="161925"/>
            <a:ext cx="10515600" cy="1031875"/>
          </a:xfrm>
        </p:spPr>
        <p:txBody>
          <a:bodyPr>
            <a:noAutofit/>
          </a:bodyPr>
          <a:lstStyle/>
          <a:p>
            <a:r>
              <a:rPr lang="en-US" sz="3600" b="1" dirty="0"/>
              <a:t>RAB growth low compared to other transmission business, reflecting more effective </a:t>
            </a:r>
            <a:r>
              <a:rPr lang="en-US" sz="3600" b="1" dirty="0" err="1"/>
              <a:t>capex</a:t>
            </a:r>
            <a:r>
              <a:rPr lang="en-US" sz="3600" b="1" dirty="0"/>
              <a:t> planning approach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99" y="1066800"/>
            <a:ext cx="8097609" cy="53720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105900" y="948689"/>
            <a:ext cx="2908300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For review: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/>
              <a:t>Proposed roll in of $294m of ‘growth assets’ into RAB </a:t>
            </a:r>
            <a:r>
              <a:rPr lang="mr-IN" sz="2200" dirty="0"/>
              <a:t>–</a:t>
            </a:r>
            <a:r>
              <a:rPr lang="en-US" sz="2200" dirty="0"/>
              <a:t> inclusion of assets built at request of AEMO or DNSPs?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/>
              <a:t>Visibility of these projects from consumer </a:t>
            </a:r>
            <a:r>
              <a:rPr lang="en-US" sz="2200" dirty="0" smtClean="0"/>
              <a:t>perspective.</a:t>
            </a:r>
            <a:endParaRPr lang="en-US" sz="2200" dirty="0"/>
          </a:p>
          <a:p>
            <a:pPr marL="285750" indent="-285750">
              <a:buFont typeface="Arial"/>
              <a:buChar char="•"/>
            </a:pPr>
            <a:r>
              <a:rPr lang="en-US" sz="2200" dirty="0"/>
              <a:t>Consistency with </a:t>
            </a:r>
            <a:r>
              <a:rPr lang="en-US" sz="2200" dirty="0" err="1"/>
              <a:t>AusNet</a:t>
            </a:r>
            <a:r>
              <a:rPr lang="en-US" sz="2200" dirty="0"/>
              <a:t> claim that “RAB per customer is expected to decline over the forthcoming period” (p 95</a:t>
            </a:r>
            <a:r>
              <a:rPr lang="en-US" sz="2200" dirty="0" smtClean="0"/>
              <a:t>).</a:t>
            </a:r>
            <a:endParaRPr lang="en-US" sz="2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2300" y="6540500"/>
            <a:ext cx="7632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 </a:t>
            </a:r>
            <a:r>
              <a:rPr lang="en-US" sz="1200" dirty="0" err="1"/>
              <a:t>AusNet</a:t>
            </a:r>
            <a:r>
              <a:rPr lang="en-US" sz="1200" dirty="0"/>
              <a:t> Services, TRR 2023-27 Revenue Proposal, October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9F2-9AAF-405B-ABEC-7E4B2AC72478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4751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53D34-A9D5-412B-A7DD-203328321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" y="-92075"/>
            <a:ext cx="10515600" cy="1325563"/>
          </a:xfrm>
        </p:spPr>
        <p:txBody>
          <a:bodyPr>
            <a:normAutofit/>
          </a:bodyPr>
          <a:lstStyle/>
          <a:p>
            <a:r>
              <a:rPr lang="en-AU" sz="3600" b="1" dirty="0"/>
              <a:t>Further changes to depreciation approach- impact on current consumers &amp; affordability?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C9C65-FFA8-410F-A93B-9FA27DBED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7600"/>
            <a:ext cx="11404600" cy="5740400"/>
          </a:xfrm>
        </p:spPr>
        <p:txBody>
          <a:bodyPr>
            <a:normAutofit fontScale="70000" lnSpcReduction="20000"/>
          </a:bodyPr>
          <a:lstStyle/>
          <a:p>
            <a:r>
              <a:rPr lang="en-AU" sz="3800" dirty="0" err="1"/>
              <a:t>AusNet</a:t>
            </a:r>
            <a:r>
              <a:rPr lang="en-AU" sz="3800" dirty="0"/>
              <a:t> proposing to depreciate decommissioned assets that are still in the </a:t>
            </a:r>
            <a:r>
              <a:rPr lang="en-AU" sz="3800" dirty="0" smtClean="0"/>
              <a:t>RAB:</a:t>
            </a:r>
            <a:endParaRPr lang="en-AU" sz="3800" dirty="0"/>
          </a:p>
          <a:p>
            <a:pPr lvl="1"/>
            <a:r>
              <a:rPr lang="en-AU" sz="3200" dirty="0"/>
              <a:t>Claim that focus should be on economic life, not potential asset life (as currently </a:t>
            </a:r>
            <a:r>
              <a:rPr lang="en-AU" sz="3200" dirty="0" smtClean="0"/>
              <a:t>in place)</a:t>
            </a:r>
            <a:endParaRPr lang="en-AU" sz="3200" dirty="0"/>
          </a:p>
          <a:p>
            <a:pPr lvl="1"/>
            <a:r>
              <a:rPr lang="en-AU" sz="3200" dirty="0"/>
              <a:t>If an asset has been </a:t>
            </a:r>
            <a:r>
              <a:rPr lang="en-AU" sz="3200" dirty="0" smtClean="0"/>
              <a:t>decommissioned, or </a:t>
            </a:r>
            <a:r>
              <a:rPr lang="en-AU" sz="3200" dirty="0"/>
              <a:t>likely to be so in the 2023-27, then it should be fully depreciated in this period</a:t>
            </a:r>
          </a:p>
          <a:p>
            <a:pPr lvl="1"/>
            <a:r>
              <a:rPr lang="en-AU" sz="3200" dirty="0"/>
              <a:t>Currently, </a:t>
            </a:r>
            <a:r>
              <a:rPr lang="en-AU" sz="3200" dirty="0" err="1"/>
              <a:t>AusNet</a:t>
            </a:r>
            <a:r>
              <a:rPr lang="en-AU" sz="3200" dirty="0"/>
              <a:t> includes only insulators and transformers </a:t>
            </a:r>
            <a:r>
              <a:rPr lang="mr-IN" sz="3200" dirty="0"/>
              <a:t>–</a:t>
            </a:r>
            <a:r>
              <a:rPr lang="en-AU" sz="3200" dirty="0"/>
              <a:t> and suggests that in most cases the decommissioned assets would be replaced by ‘like-for-like’ assets in the 2023-27 regulatory period. </a:t>
            </a:r>
          </a:p>
          <a:p>
            <a:pPr lvl="1"/>
            <a:r>
              <a:rPr lang="en-AU" sz="3200" dirty="0"/>
              <a:t>This brings forward $29m in depreciation costs in 2023-27, including $21.5m in 2022-23. </a:t>
            </a:r>
          </a:p>
          <a:p>
            <a:r>
              <a:rPr lang="en-AU" sz="3800" dirty="0" err="1"/>
              <a:t>AusNet</a:t>
            </a:r>
            <a:r>
              <a:rPr lang="en-AU" sz="3800" dirty="0"/>
              <a:t> is also proposing to separate insulators and instrument transformers from broader asset class and reduce asset </a:t>
            </a:r>
            <a:r>
              <a:rPr lang="en-AU" sz="3800" dirty="0" smtClean="0"/>
              <a:t>lives:</a:t>
            </a:r>
            <a:endParaRPr lang="en-AU" sz="3800" dirty="0"/>
          </a:p>
          <a:p>
            <a:pPr lvl="1"/>
            <a:r>
              <a:rPr lang="en-AU" sz="3200" dirty="0"/>
              <a:t>Insulators:  from 60 to 40 years</a:t>
            </a:r>
          </a:p>
          <a:p>
            <a:pPr lvl="1"/>
            <a:r>
              <a:rPr lang="en-AU" sz="3200" dirty="0"/>
              <a:t>Instrument transformers: 45 to 30 years </a:t>
            </a:r>
          </a:p>
          <a:p>
            <a:pPr lvl="1"/>
            <a:r>
              <a:rPr lang="en-AU" sz="3200" dirty="0"/>
              <a:t>This approach will add some $35.6m ($2021-22) for each of the next three regulatory periods.</a:t>
            </a:r>
          </a:p>
          <a:p>
            <a:r>
              <a:rPr lang="en-AU" sz="3200" dirty="0"/>
              <a:t>To our knowledge, </a:t>
            </a:r>
            <a:r>
              <a:rPr lang="en-AU" sz="3200" dirty="0" err="1"/>
              <a:t>AusNet</a:t>
            </a:r>
            <a:r>
              <a:rPr lang="en-AU" sz="3200" dirty="0"/>
              <a:t> has not tested these changes with their consumer </a:t>
            </a:r>
            <a:r>
              <a:rPr lang="en-AU" sz="3200" dirty="0" smtClean="0"/>
              <a:t>bodies.</a:t>
            </a:r>
            <a:endParaRPr lang="en-AU" sz="3200" dirty="0"/>
          </a:p>
          <a:p>
            <a:r>
              <a:rPr lang="en-AU" sz="3200" dirty="0" smtClean="0"/>
              <a:t>CCP23’</a:t>
            </a:r>
            <a:r>
              <a:rPr lang="en-AU" sz="3200" dirty="0"/>
              <a:t>s initial response is that there are significant and broader implications associated with changing the depreciation schedules  to reflect decommissioning, and changing asset </a:t>
            </a:r>
            <a:r>
              <a:rPr lang="en-AU" sz="3200" dirty="0" smtClean="0"/>
              <a:t>lives. </a:t>
            </a:r>
            <a:endParaRPr lang="en-AU" sz="3200" dirty="0"/>
          </a:p>
          <a:p>
            <a:r>
              <a:rPr lang="en-AU" sz="3200" dirty="0"/>
              <a:t>We expect AusNet and the AER to undertake further consultation on these changes.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9F2-9AAF-405B-ABEC-7E4B2AC72478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6474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A362-F74B-425C-B080-4DC80B0BA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00" y="0"/>
            <a:ext cx="10515600" cy="815975"/>
          </a:xfrm>
        </p:spPr>
        <p:txBody>
          <a:bodyPr>
            <a:normAutofit/>
          </a:bodyPr>
          <a:lstStyle/>
          <a:p>
            <a:r>
              <a:rPr lang="en-AU" sz="4000" b="1" dirty="0"/>
              <a:t>Rate of Return, Gamma &amp; Forecast inflation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94B94-04F5-483D-86E4-A62DA21CD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500" y="815975"/>
            <a:ext cx="10515600" cy="5981700"/>
          </a:xfrm>
        </p:spPr>
        <p:txBody>
          <a:bodyPr>
            <a:normAutofit lnSpcReduction="10000"/>
          </a:bodyPr>
          <a:lstStyle/>
          <a:p>
            <a:r>
              <a:rPr lang="en-AU" dirty="0" err="1"/>
              <a:t>AusNet</a:t>
            </a:r>
            <a:r>
              <a:rPr lang="en-AU" dirty="0"/>
              <a:t> Services has adopted the AER’s 2018 Rate of Return Instrument to estimate the cost of capital &amp; </a:t>
            </a:r>
            <a:r>
              <a:rPr lang="en-AU" dirty="0" smtClean="0"/>
              <a:t>gamma.</a:t>
            </a:r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r>
              <a:rPr lang="en-AU" dirty="0"/>
              <a:t>Note: </a:t>
            </a:r>
          </a:p>
          <a:p>
            <a:pPr lvl="1"/>
            <a:r>
              <a:rPr lang="en-AU" dirty="0"/>
              <a:t>Includes forecast inflation placeholder of 2.25%, but subject to AER’s final decision on approach to regulatory inflation (due December 2020</a:t>
            </a:r>
            <a:r>
              <a:rPr lang="en-AU" dirty="0" smtClean="0"/>
              <a:t>).</a:t>
            </a:r>
            <a:endParaRPr lang="en-AU" dirty="0"/>
          </a:p>
          <a:p>
            <a:pPr lvl="1"/>
            <a:r>
              <a:rPr lang="en-AU" dirty="0"/>
              <a:t>Cost of debt updated annually </a:t>
            </a:r>
            <a:r>
              <a:rPr lang="mr-IN" dirty="0"/>
              <a:t>–</a:t>
            </a:r>
            <a:r>
              <a:rPr lang="en-AU" dirty="0"/>
              <a:t> decline in cost of debt reflects trend in debt costs applied to the 10-year trailing </a:t>
            </a:r>
            <a:r>
              <a:rPr lang="en-AU" dirty="0" smtClean="0"/>
              <a:t>average.</a:t>
            </a:r>
            <a:endParaRPr lang="en-AU" dirty="0"/>
          </a:p>
          <a:p>
            <a:pPr lvl="1"/>
            <a:r>
              <a:rPr lang="en-AU" dirty="0"/>
              <a:t>Gamma of 0.585 as determined in the 2018 Rate of Return </a:t>
            </a:r>
            <a:r>
              <a:rPr lang="en-AU" dirty="0" smtClean="0"/>
              <a:t>Instrument.</a:t>
            </a:r>
            <a:endParaRPr lang="en-AU" dirty="0"/>
          </a:p>
          <a:p>
            <a:pPr lvl="1"/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pPr lvl="1"/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0" y="1612900"/>
            <a:ext cx="8115300" cy="27165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374900" y="2197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9F2-9AAF-405B-ABEC-7E4B2AC72478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2325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6A4D5-0498-48DB-9260-29D75FD83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01625"/>
            <a:ext cx="10515600" cy="1325563"/>
          </a:xfrm>
        </p:spPr>
        <p:txBody>
          <a:bodyPr/>
          <a:lstStyle/>
          <a:p>
            <a:r>
              <a:rPr lang="en-US" b="1" dirty="0"/>
              <a:t>Incentive Schemes</a:t>
            </a:r>
            <a:endParaRPr lang="en-AU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7FF897-1E41-4CEE-BCF3-0AAFE47FA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9F2-9AAF-405B-ABEC-7E4B2AC72478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6335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F72B5-1B08-4E1B-8855-341F2CF20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noProof="0" dirty="0"/>
              <a:t>Incentive schemes </a:t>
            </a:r>
            <a:endParaRPr lang="en-AU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B7D2C-DDFE-4C04-BCD9-A3CE67B87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noProof="0" dirty="0" err="1"/>
              <a:t>Opex</a:t>
            </a:r>
            <a:r>
              <a:rPr lang="en-AU" noProof="0" dirty="0"/>
              <a:t> and capex incentive schemes are intended to provide a mechanism for the regulated business to keep its </a:t>
            </a:r>
            <a:r>
              <a:rPr lang="en-AU" noProof="0" dirty="0" err="1"/>
              <a:t>opex</a:t>
            </a:r>
            <a:r>
              <a:rPr lang="en-AU" noProof="0" dirty="0"/>
              <a:t> and capex spending as low as possible.</a:t>
            </a:r>
          </a:p>
          <a:p>
            <a:pPr marL="0" indent="0">
              <a:buNone/>
            </a:pPr>
            <a:r>
              <a:rPr lang="en-AU" noProof="0" dirty="0"/>
              <a:t>The business benefits financially from cost savings, while sharing some of those benefits with customers.</a:t>
            </a:r>
          </a:p>
          <a:p>
            <a:pPr marL="0" indent="0">
              <a:buNone/>
            </a:pPr>
            <a:r>
              <a:rPr lang="en-AU" noProof="0" dirty="0"/>
              <a:t>Well designed incentive schemes incentivise the business to find additional sources of efficiency that could not have been envisaged at the time of the regulatory proposal and determination.</a:t>
            </a:r>
          </a:p>
          <a:p>
            <a:pPr marL="0" indent="0">
              <a:buNone/>
            </a:pPr>
            <a:r>
              <a:rPr lang="en-AU" noProof="0" dirty="0"/>
              <a:t>Badly designed efficiency schemes reward businesses for cost savings that should have been in the base proposal, either because the proposal and determination over-estimated costs in the first place or because it should have been reasonable at that stage to see that the expenditure was not required or could be deferred.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A2BA4-A136-450D-B599-90EFE0A04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9F2-9AAF-405B-ABEC-7E4B2AC72478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8082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F72B5-1B08-4E1B-8855-341F2CF20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noProof="0" dirty="0"/>
              <a:t>Incentive schemes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B7D2C-DDFE-4C04-BCD9-A3CE67B87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noProof="0" dirty="0"/>
              <a:t>Incentive schemes that might apply to a transmission business:</a:t>
            </a:r>
          </a:p>
          <a:p>
            <a:r>
              <a:rPr lang="en-AU" noProof="0" dirty="0" err="1"/>
              <a:t>Opex</a:t>
            </a:r>
            <a:r>
              <a:rPr lang="en-AU" noProof="0" dirty="0"/>
              <a:t> Efficiency Benefit Sharing Scheme (</a:t>
            </a:r>
            <a:r>
              <a:rPr lang="en-AU" noProof="0" dirty="0" err="1"/>
              <a:t>EBSS</a:t>
            </a:r>
            <a:r>
              <a:rPr lang="en-AU" noProof="0" dirty="0"/>
              <a:t>)</a:t>
            </a:r>
          </a:p>
          <a:p>
            <a:r>
              <a:rPr lang="en-AU" noProof="0" dirty="0"/>
              <a:t>Capital Expenditure Sharing Scheme (CESS)</a:t>
            </a:r>
          </a:p>
          <a:p>
            <a:r>
              <a:rPr lang="en-AU" noProof="0" dirty="0"/>
              <a:t>Service Target Performance Incentive Scheme (</a:t>
            </a:r>
            <a:r>
              <a:rPr lang="en-AU" noProof="0" dirty="0" err="1"/>
              <a:t>STPIS</a:t>
            </a:r>
            <a:r>
              <a:rPr lang="en-AU" noProof="0" dirty="0"/>
              <a:t>)</a:t>
            </a:r>
          </a:p>
          <a:p>
            <a:pPr marL="0" indent="0">
              <a:buNone/>
            </a:pPr>
            <a:r>
              <a:rPr lang="en-AU" noProof="0" dirty="0"/>
              <a:t>The </a:t>
            </a:r>
            <a:r>
              <a:rPr lang="en-AU" noProof="0" dirty="0" err="1"/>
              <a:t>EBSS</a:t>
            </a:r>
            <a:r>
              <a:rPr lang="en-AU" noProof="0" dirty="0"/>
              <a:t> CESS and </a:t>
            </a:r>
            <a:r>
              <a:rPr lang="en-AU" noProof="0" dirty="0" err="1"/>
              <a:t>STPIS</a:t>
            </a:r>
            <a:r>
              <a:rPr lang="en-AU" noProof="0" dirty="0"/>
              <a:t> all apply to AusNet Services in the 2017–22 regulatory control period.</a:t>
            </a:r>
          </a:p>
          <a:p>
            <a:pPr marL="0" indent="0">
              <a:buNone/>
            </a:pPr>
            <a:r>
              <a:rPr lang="en-AU" noProof="0" dirty="0"/>
              <a:t>AusNet Services has proposed the application of </a:t>
            </a:r>
            <a:r>
              <a:rPr lang="en-AU" noProof="0" dirty="0" err="1"/>
              <a:t>EBSS</a:t>
            </a:r>
            <a:r>
              <a:rPr lang="en-AU" noProof="0" dirty="0"/>
              <a:t>, CESS and </a:t>
            </a:r>
            <a:r>
              <a:rPr lang="en-AU" noProof="0" dirty="0" err="1"/>
              <a:t>STPIS</a:t>
            </a:r>
            <a:r>
              <a:rPr lang="en-AU" noProof="0" dirty="0"/>
              <a:t> in the 2022-27 regulatory period.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1B573-AD95-49A7-A108-BCB7F1222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9F2-9AAF-405B-ABEC-7E4B2AC72478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55227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F72B5-1B08-4E1B-8855-341F2CF20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noProof="0" dirty="0" err="1"/>
              <a:t>Opex</a:t>
            </a:r>
            <a:r>
              <a:rPr lang="en-AU" b="1" noProof="0" dirty="0"/>
              <a:t> Efficiency Benefit Sharing Scheme (</a:t>
            </a:r>
            <a:r>
              <a:rPr lang="en-AU" b="1" noProof="0" dirty="0" err="1"/>
              <a:t>EBSS</a:t>
            </a:r>
            <a:r>
              <a:rPr lang="en-AU" b="1" noProof="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B7D2C-DDFE-4C04-BCD9-A3CE67B87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noProof="0" dirty="0"/>
              <a:t>The </a:t>
            </a:r>
            <a:r>
              <a:rPr lang="en-AU" noProof="0" dirty="0" err="1"/>
              <a:t>AER’s</a:t>
            </a:r>
            <a:r>
              <a:rPr lang="en-AU" noProof="0" dirty="0"/>
              <a:t> </a:t>
            </a:r>
            <a:r>
              <a:rPr lang="en-AU" noProof="0" dirty="0" err="1"/>
              <a:t>F&amp;A</a:t>
            </a:r>
            <a:r>
              <a:rPr lang="en-AU" noProof="0" dirty="0"/>
              <a:t> stated:</a:t>
            </a:r>
          </a:p>
          <a:p>
            <a:pPr lvl="1"/>
            <a:r>
              <a:rPr lang="en-AU" noProof="0" dirty="0"/>
              <a:t>We intend to apply the </a:t>
            </a:r>
            <a:r>
              <a:rPr lang="en-AU" noProof="0" dirty="0" err="1"/>
              <a:t>EBSS</a:t>
            </a:r>
            <a:r>
              <a:rPr lang="en-AU" noProof="0" dirty="0"/>
              <a:t> to AusNet Services in the 2022–27 regulatory control period if we are satisfied the scheme will fairly share efficiency gains and losses between the business and consumers.</a:t>
            </a:r>
          </a:p>
          <a:p>
            <a:pPr lvl="1"/>
            <a:r>
              <a:rPr lang="en-AU" noProof="0" dirty="0"/>
              <a:t>This will occur only if the </a:t>
            </a:r>
            <a:r>
              <a:rPr lang="en-AU" noProof="0" dirty="0" err="1"/>
              <a:t>opex</a:t>
            </a:r>
            <a:r>
              <a:rPr lang="en-AU" noProof="0" dirty="0"/>
              <a:t> forecast for the following period is based on the businesses revealed costs.</a:t>
            </a:r>
          </a:p>
          <a:p>
            <a:pPr lvl="1"/>
            <a:r>
              <a:rPr lang="en-AU" noProof="0" dirty="0"/>
              <a:t>Our transmission determination for AusNet Services for the 2022–27 regulatory control period will specify if and how we will apply the </a:t>
            </a:r>
            <a:r>
              <a:rPr lang="en-AU" noProof="0" dirty="0" err="1"/>
              <a:t>EBSS</a:t>
            </a:r>
            <a:r>
              <a:rPr lang="en-AU" noProof="0" dirty="0"/>
              <a:t>.</a:t>
            </a:r>
          </a:p>
          <a:p>
            <a:r>
              <a:rPr lang="en-AU" noProof="0" dirty="0"/>
              <a:t>We support application of the EBSS on this </a:t>
            </a:r>
            <a:r>
              <a:rPr lang="en-AU" noProof="0" dirty="0" smtClean="0"/>
              <a:t>basis.</a:t>
            </a:r>
            <a:endParaRPr lang="en-AU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77111-006F-40B3-9B64-D5D9F6D99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9F2-9AAF-405B-ABEC-7E4B2AC72478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7164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624" y="341523"/>
            <a:ext cx="6466901" cy="1349165"/>
          </a:xfrm>
        </p:spPr>
        <p:txBody>
          <a:bodyPr/>
          <a:lstStyle/>
          <a:p>
            <a:r>
              <a:rPr lang="en-AU" b="1" dirty="0"/>
              <a:t>Assessment of consumer engagement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/>
              <a:t>The AER elements for assessment table.</a:t>
            </a:r>
          </a:p>
          <a:p>
            <a:r>
              <a:rPr lang="en-AU" dirty="0"/>
              <a:t>Application to AusNet Services – Transmission.</a:t>
            </a:r>
          </a:p>
          <a:p>
            <a:r>
              <a:rPr lang="en-AU" dirty="0"/>
              <a:t>Note that this is ‘work in progress.’</a:t>
            </a:r>
          </a:p>
          <a:p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31431" y="109770"/>
            <a:ext cx="5181600" cy="663255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EA58F-CE81-4665-8773-3169BCC18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9F2-9AAF-405B-ABEC-7E4B2AC72478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8282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F72B5-1B08-4E1B-8855-341F2CF20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noProof="0" dirty="0"/>
              <a:t>Capital Expenditure Sharing Scheme (CESS)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B7D2C-DDFE-4C04-BCD9-A3CE67B87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noProof="0" dirty="0"/>
              <a:t>The </a:t>
            </a:r>
            <a:r>
              <a:rPr lang="en-AU" noProof="0" dirty="0" err="1"/>
              <a:t>AER’s</a:t>
            </a:r>
            <a:r>
              <a:rPr lang="en-AU" noProof="0" dirty="0"/>
              <a:t> </a:t>
            </a:r>
            <a:r>
              <a:rPr lang="en-AU" noProof="0" dirty="0" err="1"/>
              <a:t>F&amp;A</a:t>
            </a:r>
            <a:r>
              <a:rPr lang="en-AU" noProof="0" dirty="0"/>
              <a:t> stated the </a:t>
            </a:r>
            <a:r>
              <a:rPr lang="en-AU" noProof="0" dirty="0" err="1"/>
              <a:t>AER’s</a:t>
            </a:r>
            <a:r>
              <a:rPr lang="en-AU" noProof="0" dirty="0"/>
              <a:t> position to continue to apply the CESS as set out in its capex incentives guideline to AusNet Services in the 2022–27 regulatory control period.</a:t>
            </a:r>
          </a:p>
          <a:p>
            <a:r>
              <a:rPr lang="en-AU" noProof="0" dirty="0"/>
              <a:t>We support application of the CESS on this </a:t>
            </a:r>
            <a:r>
              <a:rPr lang="en-AU" noProof="0" dirty="0" smtClean="0"/>
              <a:t>basis.</a:t>
            </a:r>
            <a:endParaRPr lang="en-AU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6421A-9BE1-4B77-B3CF-059230D18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9F2-9AAF-405B-ABEC-7E4B2AC72478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99462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F72B5-1B08-4E1B-8855-341F2CF20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365125"/>
            <a:ext cx="12065000" cy="1325563"/>
          </a:xfrm>
        </p:spPr>
        <p:txBody>
          <a:bodyPr>
            <a:normAutofit/>
          </a:bodyPr>
          <a:lstStyle/>
          <a:p>
            <a:r>
              <a:rPr lang="en-AU" b="1" noProof="0" dirty="0"/>
              <a:t>Service Target Performance Incentive Scheme (</a:t>
            </a:r>
            <a:r>
              <a:rPr lang="en-AU" b="1" noProof="0" dirty="0" err="1"/>
              <a:t>STPIS</a:t>
            </a:r>
            <a:r>
              <a:rPr lang="en-AU" b="1" noProof="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B7D2C-DDFE-4C04-BCD9-A3CE67B87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noProof="0" dirty="0"/>
              <a:t>The purpose of the STPIS is to provide incentives to TNSPs to provide greater transmission network reliability when network users place greatest value on </a:t>
            </a:r>
            <a:r>
              <a:rPr lang="en-AU" noProof="0" dirty="0" smtClean="0"/>
              <a:t>reliability.</a:t>
            </a:r>
            <a:endParaRPr lang="en-AU" noProof="0" dirty="0"/>
          </a:p>
          <a:p>
            <a:r>
              <a:rPr lang="en-AU" noProof="0" dirty="0"/>
              <a:t>AusNet Services’ revenue proposal accepted the </a:t>
            </a:r>
            <a:r>
              <a:rPr lang="en-AU" noProof="0" dirty="0" err="1"/>
              <a:t>AER’s</a:t>
            </a:r>
            <a:r>
              <a:rPr lang="en-AU" noProof="0" dirty="0"/>
              <a:t> </a:t>
            </a:r>
            <a:r>
              <a:rPr lang="en-AU" noProof="0" dirty="0" err="1"/>
              <a:t>F&amp;A</a:t>
            </a:r>
            <a:r>
              <a:rPr lang="en-AU" noProof="0" dirty="0"/>
              <a:t> proposal to apply version 5 of the </a:t>
            </a:r>
            <a:r>
              <a:rPr lang="en-AU" noProof="0" dirty="0" err="1"/>
              <a:t>STPIS</a:t>
            </a:r>
            <a:r>
              <a:rPr lang="en-AU" noProof="0" dirty="0"/>
              <a:t> for the next regulatory control period.</a:t>
            </a:r>
          </a:p>
          <a:p>
            <a:r>
              <a:rPr lang="en-AU" noProof="0" dirty="0"/>
              <a:t>AusNet Services’ proposal raised an issue with one parameter that it maintained would result in an asymmetric scheme.</a:t>
            </a:r>
          </a:p>
          <a:p>
            <a:r>
              <a:rPr lang="en-AU" noProof="0" dirty="0"/>
              <a:t>Our initial view is to support the </a:t>
            </a:r>
            <a:r>
              <a:rPr lang="en-AU" noProof="0" dirty="0" err="1"/>
              <a:t>AER’s</a:t>
            </a:r>
            <a:r>
              <a:rPr lang="en-AU" noProof="0" dirty="0"/>
              <a:t> response in its Issues Paper that a </a:t>
            </a:r>
            <a:r>
              <a:rPr lang="en-AU" noProof="0" dirty="0" err="1"/>
              <a:t>TNSP</a:t>
            </a:r>
            <a:r>
              <a:rPr lang="en-AU" noProof="0" dirty="0"/>
              <a:t> can only earn a reward for service improvement results once, and therefore it may not be appropriate to propose an alternative methodology.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F90AC-B4AB-4B03-B6D6-16036A2B8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9F2-9AAF-405B-ABEC-7E4B2AC72478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55093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F72B5-1B08-4E1B-8855-341F2CF20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noProof="0" dirty="0"/>
              <a:t>Demand Management </a:t>
            </a:r>
            <a:r>
              <a:rPr lang="en-AU" b="1" dirty="0"/>
              <a:t>I</a:t>
            </a:r>
            <a:r>
              <a:rPr lang="en-AU" b="1" noProof="0" dirty="0" err="1"/>
              <a:t>ncentive</a:t>
            </a:r>
            <a:r>
              <a:rPr lang="en-AU" b="1" noProof="0" dirty="0"/>
              <a:t> </a:t>
            </a:r>
            <a:r>
              <a:rPr lang="en-AU" b="1" dirty="0"/>
              <a:t>M</a:t>
            </a:r>
            <a:r>
              <a:rPr lang="en-AU" b="1" noProof="0" dirty="0" err="1"/>
              <a:t>echanism</a:t>
            </a:r>
            <a:endParaRPr lang="en-AU" b="1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B7D2C-DDFE-4C04-BCD9-A3CE67B87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noProof="0" dirty="0"/>
              <a:t>The Demand Management Innovation Allowance Mechanism (</a:t>
            </a:r>
            <a:r>
              <a:rPr lang="en-AU" noProof="0" dirty="0" err="1"/>
              <a:t>DMIAM</a:t>
            </a:r>
            <a:r>
              <a:rPr lang="en-AU" noProof="0" dirty="0"/>
              <a:t>) provides transmission network service providers with an allowance to undertake innovative projects related to demand management projects </a:t>
            </a:r>
          </a:p>
          <a:p>
            <a:r>
              <a:rPr lang="en-AU" noProof="0" dirty="0"/>
              <a:t>In its </a:t>
            </a:r>
            <a:r>
              <a:rPr lang="en-AU" noProof="0" dirty="0" err="1"/>
              <a:t>F&amp;A</a:t>
            </a:r>
            <a:r>
              <a:rPr lang="en-AU" noProof="0" dirty="0"/>
              <a:t>, the AER stated that it expected to develop and apply a </a:t>
            </a:r>
            <a:r>
              <a:rPr lang="en-AU" noProof="0" dirty="0" err="1"/>
              <a:t>DMIAM</a:t>
            </a:r>
            <a:r>
              <a:rPr lang="en-AU" noProof="0" dirty="0"/>
              <a:t> to AusNet Services for the 2022–27 regulatory control period</a:t>
            </a:r>
          </a:p>
          <a:p>
            <a:r>
              <a:rPr lang="en-AU" noProof="0" dirty="0"/>
              <a:t>AusNet Services has indicated that it considers the DMIAM should be applied to it during the forthcoming regulatory control </a:t>
            </a:r>
            <a:r>
              <a:rPr lang="en-AU" noProof="0" dirty="0" smtClean="0"/>
              <a:t>period.</a:t>
            </a:r>
            <a:endParaRPr lang="en-AU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48F9D-4E45-42BE-975D-4A3CFAA5C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9F2-9AAF-405B-ABEC-7E4B2AC72478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8892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F72B5-1B08-4E1B-8855-341F2CF20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255"/>
            <a:ext cx="10515600" cy="972345"/>
          </a:xfrm>
        </p:spPr>
        <p:txBody>
          <a:bodyPr/>
          <a:lstStyle/>
          <a:p>
            <a:r>
              <a:rPr lang="en-AU" b="1" noProof="0" dirty="0"/>
              <a:t>Maximum Allowed Revenue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990600"/>
            <a:ext cx="9143981" cy="582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B0924F-6EBD-45D8-B504-534900299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9F2-9AAF-405B-ABEC-7E4B2AC72478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78155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F72B5-1B08-4E1B-8855-341F2CF20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noProof="0" dirty="0"/>
              <a:t>Unsmoothed and smoothed annual revenue 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1791566"/>
            <a:ext cx="10250488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4299C-0F26-42F3-B6BA-5C8588F74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9F2-9AAF-405B-ABEC-7E4B2AC72478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39674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ABC2F-A6DF-42A5-A16F-912D03162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noProof="0" dirty="0"/>
              <a:t>Forecasts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F8195-ED95-4036-8DE6-3BFBB71B2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64784"/>
          </a:xfrm>
        </p:spPr>
        <p:txBody>
          <a:bodyPr>
            <a:normAutofit lnSpcReduction="10000"/>
          </a:bodyPr>
          <a:lstStyle/>
          <a:p>
            <a:r>
              <a:rPr lang="en-AU" noProof="0" dirty="0"/>
              <a:t>The business sought (but did not get) a three-month extension to lodge its Revenue Proposal – to allow for forecasts to take better account of COVID-19.</a:t>
            </a:r>
          </a:p>
          <a:p>
            <a:r>
              <a:rPr lang="en-AU" noProof="0" dirty="0"/>
              <a:t>While the AER decided to proceed along the existing review timelines, it acknowledged that adjustments to AusNet’s plans to address COVID-19 impacts may be needed following lodgement of the revenue proposal.</a:t>
            </a:r>
          </a:p>
          <a:p>
            <a:r>
              <a:rPr lang="en-AU" dirty="0"/>
              <a:t>AusNet has said that it </a:t>
            </a:r>
            <a:r>
              <a:rPr lang="en-US" dirty="0" smtClean="0"/>
              <a:t>will:</a:t>
            </a:r>
            <a:endParaRPr lang="en-US" dirty="0"/>
          </a:p>
          <a:p>
            <a:pPr lvl="1"/>
            <a:r>
              <a:rPr lang="en-US" dirty="0"/>
              <a:t>Continue to engage with its customers throughout the regulatory process to seek their views on the pandemic’s effects, as these become clearer.</a:t>
            </a:r>
          </a:p>
          <a:p>
            <a:pPr lvl="1"/>
            <a:r>
              <a:rPr lang="en-US" dirty="0"/>
              <a:t>Reflect any new information, including AEMO’s latest demand forecasts, in its Revised Proposal.</a:t>
            </a:r>
          </a:p>
          <a:p>
            <a:pPr lvl="1"/>
            <a:endParaRPr lang="en-US" dirty="0"/>
          </a:p>
          <a:p>
            <a:endParaRPr lang="en-AU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7D357-EE44-4ACE-A914-DC7AD8385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9F2-9AAF-405B-ABEC-7E4B2AC72478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08124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6A4D5-0498-48DB-9260-29D75FD83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01625"/>
            <a:ext cx="10515600" cy="1325563"/>
          </a:xfrm>
        </p:spPr>
        <p:txBody>
          <a:bodyPr/>
          <a:lstStyle/>
          <a:p>
            <a:r>
              <a:rPr lang="en-US" b="1" dirty="0"/>
              <a:t>Concluding Comments</a:t>
            </a:r>
            <a:endParaRPr lang="en-AU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9252D-61BA-4818-B9CD-F12AF67FA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9F2-9AAF-405B-ABEC-7E4B2AC72478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83337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63A8C-CFEB-4A9E-B2C5-867B3E030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DER, Large Scale Renewables</a:t>
            </a:r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A6C12-CED0-4418-A83F-CBF42248B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Mainly picked up in ISP associated </a:t>
            </a:r>
            <a:r>
              <a:rPr lang="en-US" dirty="0" smtClean="0"/>
              <a:t>work.</a:t>
            </a:r>
            <a:endParaRPr lang="en-US" dirty="0"/>
          </a:p>
          <a:p>
            <a:r>
              <a:rPr lang="en-US" dirty="0"/>
              <a:t>A consolidated narrative about emerging and future DER, large scale renewable generation and ‘future’ issues would be helpful for </a:t>
            </a:r>
            <a:r>
              <a:rPr lang="en-US" dirty="0" smtClean="0"/>
              <a:t>stakeholders.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34806-50D2-4C4F-9550-0BDFF5E76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9F2-9AAF-405B-ABEC-7E4B2AC72478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44552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F7CF6-1F47-4B9E-A636-032861004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 Pass Through </a:t>
            </a:r>
            <a:r>
              <a:rPr lang="en-AU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Contingent projects </a:t>
            </a:r>
            <a:endParaRPr lang="en-AU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B2E02-CF48-4826-982F-AC364FFAD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400"/>
            <a:ext cx="10515600" cy="4627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is a general </a:t>
            </a:r>
            <a:r>
              <a:rPr lang="en-US" dirty="0" smtClean="0"/>
              <a:t>Comment.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Responding to the uncertainty from industry change and more recently COVID-19 has led some network businesses to manage greater uncertainty by using Cost Pass through, contingent projects, </a:t>
            </a:r>
            <a:r>
              <a:rPr lang="en-US" dirty="0" smtClean="0"/>
              <a:t>RIT</a:t>
            </a:r>
            <a:r>
              <a:rPr lang="en-US" dirty="0"/>
              <a:t>-T assessment and other approaches.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general, these approaches are to be avoided when possible as </a:t>
            </a:r>
            <a:r>
              <a:rPr lang="en-US" dirty="0" smtClean="0"/>
              <a:t>they </a:t>
            </a:r>
            <a:r>
              <a:rPr lang="en-AU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are </a:t>
            </a:r>
            <a:r>
              <a:rPr lang="en-AU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not part of the 'ex-ante' revenue approval process, so the costs of these projects come later and are likely subject to less </a:t>
            </a:r>
            <a:r>
              <a:rPr lang="en-AU" dirty="0" smtClean="0">
                <a:latin typeface="Calibri" panose="020F0502020204030204" pitchFamily="34" charset="0"/>
                <a:ea typeface="Calibri" panose="020F0502020204030204" pitchFamily="34" charset="0"/>
              </a:rPr>
              <a:t>stakeholder</a:t>
            </a:r>
            <a:r>
              <a:rPr lang="en-AU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AU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scrutiny under the current practices. 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14DAB-F284-4804-8F9E-A2B131FD5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9F2-9AAF-405B-ABEC-7E4B2AC72478}" type="slidenum">
              <a:rPr lang="en-AU" smtClean="0"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46159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89C00-36CA-40C2-8C12-1859F6B0E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866775"/>
          </a:xfrm>
        </p:spPr>
        <p:txBody>
          <a:bodyPr/>
          <a:lstStyle/>
          <a:p>
            <a:r>
              <a:rPr lang="en-US" sz="3600" b="1" dirty="0"/>
              <a:t>Summary</a:t>
            </a:r>
            <a:r>
              <a:rPr lang="en-US" b="1" dirty="0"/>
              <a:t> </a:t>
            </a:r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CBF20-A66A-44B1-9454-3E802D8BF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952500"/>
            <a:ext cx="10553700" cy="55753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Support for Capex re ISP. A stronger “future Transmission network” story would be </a:t>
            </a:r>
            <a:r>
              <a:rPr lang="en-US" dirty="0" smtClean="0"/>
              <a:t>useful</a:t>
            </a:r>
          </a:p>
          <a:p>
            <a:r>
              <a:rPr lang="en-US" dirty="0" smtClean="0"/>
              <a:t>Mature overall </a:t>
            </a:r>
            <a:r>
              <a:rPr lang="en-US" dirty="0" err="1" smtClean="0"/>
              <a:t>capex</a:t>
            </a:r>
            <a:r>
              <a:rPr lang="en-US" dirty="0" smtClean="0"/>
              <a:t> planning process </a:t>
            </a:r>
            <a:r>
              <a:rPr lang="mr-IN" dirty="0" smtClean="0"/>
              <a:t>–</a:t>
            </a:r>
            <a:r>
              <a:rPr lang="en-US" dirty="0" smtClean="0"/>
              <a:t> but some areas need AER review </a:t>
            </a:r>
            <a:endParaRPr lang="en-US" dirty="0"/>
          </a:p>
          <a:p>
            <a:r>
              <a:rPr lang="en-US" dirty="0"/>
              <a:t>ICT </a:t>
            </a:r>
            <a:r>
              <a:rPr lang="en-US" dirty="0" smtClean="0"/>
              <a:t>Capex </a:t>
            </a:r>
            <a:r>
              <a:rPr lang="en-US" dirty="0"/>
              <a:t>lacks a </a:t>
            </a:r>
            <a:r>
              <a:rPr lang="en-US" dirty="0" smtClean="0"/>
              <a:t>tangible description of </a:t>
            </a:r>
            <a:r>
              <a:rPr lang="en-US" dirty="0"/>
              <a:t>consumer benefits, </a:t>
            </a:r>
            <a:r>
              <a:rPr lang="en-US" dirty="0" smtClean="0"/>
              <a:t>limited investment in “Intelligent network”, too </a:t>
            </a:r>
            <a:r>
              <a:rPr lang="en-US" dirty="0"/>
              <a:t>much “Commercial in </a:t>
            </a:r>
            <a:r>
              <a:rPr lang="en-US" dirty="0" smtClean="0"/>
              <a:t>Confidence”&amp; limited visibility on ICT capex sharing. </a:t>
            </a:r>
            <a:endParaRPr lang="en-US" dirty="0"/>
          </a:p>
          <a:p>
            <a:r>
              <a:rPr lang="en-US" dirty="0" err="1" smtClean="0"/>
              <a:t>AusNet</a:t>
            </a:r>
            <a:r>
              <a:rPr lang="en-US" dirty="0"/>
              <a:t> </a:t>
            </a:r>
            <a:r>
              <a:rPr lang="en-US" dirty="0" smtClean="0"/>
              <a:t>&amp; AEMO working together a plus. </a:t>
            </a:r>
            <a:r>
              <a:rPr lang="en-US" dirty="0"/>
              <a:t>Other TNSP’s should </a:t>
            </a:r>
            <a:r>
              <a:rPr lang="en-US" dirty="0" smtClean="0"/>
              <a:t>also keep </a:t>
            </a:r>
            <a:r>
              <a:rPr lang="en-US" dirty="0"/>
              <a:t>working together </a:t>
            </a:r>
            <a:r>
              <a:rPr lang="en-US" dirty="0" smtClean="0"/>
              <a:t>for efficient development of the future NEM, in </a:t>
            </a:r>
            <a:r>
              <a:rPr lang="en-US" dirty="0"/>
              <a:t>consumer best </a:t>
            </a:r>
            <a:r>
              <a:rPr lang="en-US" dirty="0" smtClean="0"/>
              <a:t>interest in effective .</a:t>
            </a:r>
            <a:endParaRPr lang="en-US" dirty="0"/>
          </a:p>
          <a:p>
            <a:r>
              <a:rPr lang="en-US" dirty="0"/>
              <a:t>Forecasts will need (regular) revision up to the final decision to best understand likely post-COVID demand implications.</a:t>
            </a:r>
          </a:p>
          <a:p>
            <a:r>
              <a:rPr lang="en-US" dirty="0"/>
              <a:t>Further Engagement</a:t>
            </a:r>
          </a:p>
          <a:p>
            <a:pPr lvl="1"/>
            <a:r>
              <a:rPr lang="en-US" dirty="0"/>
              <a:t>Consumer led topics</a:t>
            </a:r>
          </a:p>
          <a:p>
            <a:pPr lvl="1"/>
            <a:r>
              <a:rPr lang="en-US" dirty="0" err="1"/>
              <a:t>Opex</a:t>
            </a:r>
            <a:r>
              <a:rPr lang="en-US" dirty="0"/>
              <a:t> cyber </a:t>
            </a:r>
            <a:r>
              <a:rPr lang="en-US" dirty="0" smtClean="0"/>
              <a:t>security &amp; </a:t>
            </a:r>
            <a:r>
              <a:rPr lang="en-US" dirty="0" err="1" smtClean="0"/>
              <a:t>opex</a:t>
            </a:r>
            <a:r>
              <a:rPr lang="en-US" dirty="0" smtClean="0"/>
              <a:t>/</a:t>
            </a:r>
            <a:r>
              <a:rPr lang="en-US" dirty="0" err="1" smtClean="0"/>
              <a:t>capex</a:t>
            </a:r>
            <a:r>
              <a:rPr lang="en-US" dirty="0" smtClean="0"/>
              <a:t> tradeoffs re decisions on Cloud</a:t>
            </a:r>
            <a:endParaRPr lang="en-US" dirty="0"/>
          </a:p>
          <a:p>
            <a:pPr lvl="1"/>
            <a:r>
              <a:rPr lang="en-US" dirty="0"/>
              <a:t>Future </a:t>
            </a:r>
            <a:r>
              <a:rPr lang="en-US" dirty="0" smtClean="0"/>
              <a:t>network </a:t>
            </a:r>
            <a:r>
              <a:rPr lang="mr-IN" dirty="0" smtClean="0"/>
              <a:t>–</a:t>
            </a:r>
            <a:r>
              <a:rPr lang="en-US" dirty="0" smtClean="0"/>
              <a:t> ISP and government policy impacts</a:t>
            </a:r>
            <a:endParaRPr lang="en-US" dirty="0"/>
          </a:p>
          <a:p>
            <a:pPr lvl="1"/>
            <a:r>
              <a:rPr lang="en-US" dirty="0"/>
              <a:t>Post COVID</a:t>
            </a:r>
          </a:p>
          <a:p>
            <a:pPr lvl="1"/>
            <a:r>
              <a:rPr lang="en-US" dirty="0"/>
              <a:t>Depreciation on decommissioned assets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84E49-6EE2-42CD-845B-6D1A6AF3F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9F2-9AAF-405B-ABEC-7E4B2AC72478}" type="slidenum">
              <a:rPr lang="en-AU" smtClean="0"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4802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00C1C-AFB4-48BA-A78C-920D1CB8E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563"/>
            <a:ext cx="10515600" cy="1150937"/>
          </a:xfrm>
        </p:spPr>
        <p:txBody>
          <a:bodyPr/>
          <a:lstStyle/>
          <a:p>
            <a:r>
              <a:rPr lang="en-US" dirty="0" err="1"/>
              <a:t>AusNet</a:t>
            </a:r>
            <a:r>
              <a:rPr lang="en-US" dirty="0"/>
              <a:t> Services Engagement </a:t>
            </a:r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2CBC11-2FAD-4300-A8E7-369A1EAB49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09" y="1381126"/>
            <a:ext cx="11673891" cy="547687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A9885B-BEE8-4489-9601-38C0DA3FC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9F2-9AAF-405B-ABEC-7E4B2AC72478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9846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FDCE1-D03A-43F6-90B1-3FF0C27DD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03275"/>
          </a:xfrm>
        </p:spPr>
        <p:txBody>
          <a:bodyPr/>
          <a:lstStyle/>
          <a:p>
            <a:r>
              <a:rPr lang="en-US" b="1" dirty="0"/>
              <a:t>Nature of Engagement</a:t>
            </a:r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CECDF-A2AA-4E0C-871A-565B85B8F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803274"/>
            <a:ext cx="10820400" cy="58642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u="sng" dirty="0"/>
              <a:t>Non – direct connect customers</a:t>
            </a:r>
          </a:p>
          <a:p>
            <a:r>
              <a:rPr lang="en-US" dirty="0" err="1"/>
              <a:t>AusNet</a:t>
            </a:r>
            <a:r>
              <a:rPr lang="en-US" dirty="0"/>
              <a:t> says “Over the past two years, we have set out to systematically listen to and gather insights on what our customers and stakeholders think about the services we provide. </a:t>
            </a:r>
          </a:p>
          <a:p>
            <a:r>
              <a:rPr lang="en-US" dirty="0"/>
              <a:t>We established a dedicated Transmission Customer Advisory Panel (CAP) to assist and advise us in the development of our 2023-27 transmission plans. </a:t>
            </a:r>
          </a:p>
          <a:p>
            <a:r>
              <a:rPr lang="en-US" dirty="0"/>
              <a:t>We have reflected the views of customers and stakeholders in several key aspects of our Revenue Proposal, including the operating expenditure step changes … listing to our customers and stakeholders, we have been able to reduce our proposed revenue requirement by $8.00.”</a:t>
            </a:r>
          </a:p>
          <a:p>
            <a:r>
              <a:rPr lang="en-US" dirty="0"/>
              <a:t>Ongoing engagement: CCC (Consumer Consultative </a:t>
            </a:r>
            <a:r>
              <a:rPr lang="en-US" dirty="0" smtClean="0"/>
              <a:t>Committee), </a:t>
            </a:r>
            <a:r>
              <a:rPr lang="en-US" dirty="0"/>
              <a:t>Customer Service and Experience Program, </a:t>
            </a:r>
            <a:r>
              <a:rPr lang="en-AU" dirty="0"/>
              <a:t>Infrastructure project community engagement, </a:t>
            </a:r>
            <a:r>
              <a:rPr lang="en-US" dirty="0"/>
              <a:t>reputation research, </a:t>
            </a:r>
            <a:r>
              <a:rPr lang="en-AU" dirty="0"/>
              <a:t>Customer Satisfaction Research (transmission</a:t>
            </a:r>
            <a:r>
              <a:rPr lang="en-AU" dirty="0" smtClean="0"/>
              <a:t>).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CCP was able to observe engagement activities from November </a:t>
            </a:r>
            <a:r>
              <a:rPr lang="en-US" dirty="0" smtClean="0"/>
              <a:t>2020.</a:t>
            </a:r>
            <a:endParaRPr lang="en-US" dirty="0"/>
          </a:p>
          <a:p>
            <a:pPr marL="0" indent="0">
              <a:buNone/>
            </a:pPr>
            <a:r>
              <a:rPr lang="en-US" u="sng" dirty="0"/>
              <a:t>Direct Connect Customers</a:t>
            </a:r>
          </a:p>
          <a:p>
            <a:r>
              <a:rPr lang="en-US" dirty="0" err="1"/>
              <a:t>AusNet</a:t>
            </a:r>
            <a:r>
              <a:rPr lang="en-US" dirty="0"/>
              <a:t> says “Managers now hold regular meetings with their (directly connected) customers for this (strategic relationships) purpose.”</a:t>
            </a:r>
          </a:p>
          <a:p>
            <a:r>
              <a:rPr lang="en-US" dirty="0"/>
              <a:t>CCP was unable to observe engagement with direct connect customers, other than those who were part of workshops / </a:t>
            </a:r>
            <a:r>
              <a:rPr lang="en-US" dirty="0" smtClean="0"/>
              <a:t>forums.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3C8F7-39F9-4887-80F9-75B277F6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9F2-9AAF-405B-ABEC-7E4B2AC72478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8744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02880-F6CB-42BE-B86E-C336D835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044575"/>
          </a:xfrm>
        </p:spPr>
        <p:txBody>
          <a:bodyPr/>
          <a:lstStyle/>
          <a:p>
            <a:r>
              <a:rPr lang="en-US" b="1" dirty="0"/>
              <a:t>Breadth and Depth</a:t>
            </a:r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BD145-FBED-4E0D-BCBF-811ACAECF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1100"/>
            <a:ext cx="10515600" cy="4995863"/>
          </a:xfrm>
        </p:spPr>
        <p:txBody>
          <a:bodyPr/>
          <a:lstStyle/>
          <a:p>
            <a:r>
              <a:rPr lang="en-US" dirty="0"/>
              <a:t>Reasonable breadth in ongoing engagement as described by </a:t>
            </a:r>
            <a:r>
              <a:rPr lang="en-US" dirty="0" err="1"/>
              <a:t>AusNet</a:t>
            </a:r>
            <a:r>
              <a:rPr lang="en-US" dirty="0"/>
              <a:t> Services:  CCC, Customer Service and Experience Program, </a:t>
            </a:r>
            <a:r>
              <a:rPr lang="en-AU" dirty="0"/>
              <a:t>Infrastructure project community engagement, </a:t>
            </a:r>
            <a:r>
              <a:rPr lang="en-US" dirty="0"/>
              <a:t>reputation research, </a:t>
            </a:r>
            <a:r>
              <a:rPr lang="en-AU" dirty="0"/>
              <a:t>Customer Satisfaction Research (transmission).</a:t>
            </a:r>
          </a:p>
          <a:p>
            <a:r>
              <a:rPr lang="en-AU" dirty="0"/>
              <a:t>The question of </a:t>
            </a:r>
            <a:r>
              <a:rPr lang="en-AU" dirty="0" smtClean="0"/>
              <a:t>extent of ‘depth</a:t>
            </a:r>
            <a:r>
              <a:rPr lang="en-AU" dirty="0"/>
              <a:t>’ of engagement will need further </a:t>
            </a:r>
            <a:r>
              <a:rPr lang="en-AU" dirty="0" smtClean="0"/>
              <a:t>consideration.</a:t>
            </a:r>
            <a:endParaRPr lang="en-AU" dirty="0"/>
          </a:p>
          <a:p>
            <a:r>
              <a:rPr lang="en-AU" dirty="0"/>
              <a:t>A wider range of future facing topics would ideally have been considered, </a:t>
            </a:r>
            <a:r>
              <a:rPr lang="en-AU" dirty="0" err="1"/>
              <a:t>eg</a:t>
            </a:r>
            <a:r>
              <a:rPr lang="en-AU" dirty="0"/>
              <a:t> DER / future grid thinking </a:t>
            </a:r>
            <a:r>
              <a:rPr lang="en-US" dirty="0"/>
              <a:t> 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52266-AC6C-4A38-91A9-6FBC3C741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9F2-9AAF-405B-ABEC-7E4B2AC72478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5740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46724-2B3F-4C18-9982-F469ADECC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937"/>
            <a:ext cx="10515600" cy="1008063"/>
          </a:xfrm>
        </p:spPr>
        <p:txBody>
          <a:bodyPr/>
          <a:lstStyle/>
          <a:p>
            <a:r>
              <a:rPr lang="en-US" b="1" dirty="0"/>
              <a:t>Clearly Evidenced Impact</a:t>
            </a:r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79125-AA6D-4BDB-87AB-03659845E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143000"/>
            <a:ext cx="112903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Customer Satisfaction Interviews – from </a:t>
            </a:r>
            <a:r>
              <a:rPr lang="en-US" dirty="0" err="1"/>
              <a:t>AusNet</a:t>
            </a:r>
            <a:endParaRPr lang="en-US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Total energy prices have risen considerably in the last 5 years with significant impacts across all customer and stakeholder groups. Improved price transparency will build trust with customers and stakeholders. </a:t>
            </a:r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8% reduction is solid response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Overall satisfaction with reliability is high, uncertainty around system security and the quality of supply is increasing particularly among direct connect customers.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Our strong reputation in the sector is underpinned by the perception of improved engagement. </a:t>
            </a:r>
            <a:r>
              <a:rPr lang="en-AU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an appetite to see more  engagement</a:t>
            </a: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From a service delivery perspective we have become a little easier to deal with. However, customers would like to see a focus on more open contract negotiation, more accurate cost estimates and improved communication going forward.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There is a need to invest in understanding customers’ current and future network … ensuring there is sufficient capacity to host renewable generation.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Better promote the important role that the transmission network will play in the transformation of the energy sector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B52D9-F251-40F7-BF85-88285C2D4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9F2-9AAF-405B-ABEC-7E4B2AC72478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2628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ED24-3A0E-4786-B5B7-B4C83917D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0" y="149225"/>
            <a:ext cx="6146800" cy="1057275"/>
          </a:xfrm>
        </p:spPr>
        <p:txBody>
          <a:bodyPr/>
          <a:lstStyle/>
          <a:p>
            <a:r>
              <a:rPr lang="en-US" b="1" dirty="0"/>
              <a:t>Proof Point / Next Steps</a:t>
            </a:r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5A1B4-9412-466B-BCB4-B2A3504A0E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340" y="482600"/>
            <a:ext cx="4038600" cy="5892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“Proof point” aspects are largely with the AER.</a:t>
            </a:r>
          </a:p>
          <a:p>
            <a:r>
              <a:rPr lang="en-US" dirty="0"/>
              <a:t>“Reasonable </a:t>
            </a:r>
            <a:r>
              <a:rPr lang="en-US" dirty="0" err="1"/>
              <a:t>opex</a:t>
            </a:r>
            <a:r>
              <a:rPr lang="en-US" dirty="0"/>
              <a:t> and capex … in line with or lower than historical expenditure.” – Achieved.</a:t>
            </a:r>
          </a:p>
          <a:p>
            <a:r>
              <a:rPr lang="en-US" dirty="0"/>
              <a:t>CCP23 encouraged by “next Steps” engagement plans. February 2021 “briefing sessions” could be more </a:t>
            </a:r>
            <a:r>
              <a:rPr lang="en-US" dirty="0" smtClean="0"/>
              <a:t>engaging </a:t>
            </a:r>
            <a:r>
              <a:rPr lang="en-US" dirty="0"/>
              <a:t>and seek IAP2 “Collaborate” level engagement.</a:t>
            </a:r>
          </a:p>
          <a:p>
            <a:endParaRPr lang="en-AU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A1B4966-6E86-49D0-8808-56649828A8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89977" y="1638300"/>
            <a:ext cx="7504903" cy="38528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47981-A0CA-4449-8011-A60BB0B56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9F2-9AAF-405B-ABEC-7E4B2AC72478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8754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83702-B1AC-45A4-ADAA-BFE31536D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325"/>
            <a:ext cx="10515600" cy="866775"/>
          </a:xfrm>
        </p:spPr>
        <p:txBody>
          <a:bodyPr/>
          <a:lstStyle/>
          <a:p>
            <a:r>
              <a:rPr lang="en-US" b="1" dirty="0"/>
              <a:t>Observations</a:t>
            </a:r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E1660-2179-43E6-9F88-76C48BF42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1900"/>
            <a:ext cx="10515600" cy="5308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CCP 23 Remains supportive of AER decision not to grant </a:t>
            </a:r>
            <a:r>
              <a:rPr lang="en-US" dirty="0" smtClean="0"/>
              <a:t>extension.</a:t>
            </a:r>
            <a:endParaRPr lang="en-US" dirty="0"/>
          </a:p>
          <a:p>
            <a:r>
              <a:rPr lang="en-US" dirty="0" err="1"/>
              <a:t>AusNet</a:t>
            </a:r>
            <a:r>
              <a:rPr lang="en-US" dirty="0"/>
              <a:t> Services not going with Draft Plan / Proposal but having a well-planned post lodgment engagement program is likely a better option, particularly given the craziness of 2020!</a:t>
            </a:r>
          </a:p>
          <a:p>
            <a:r>
              <a:rPr lang="en-US" dirty="0"/>
              <a:t>Engagement activities mainly in the IAP2 spectrum “Inform – </a:t>
            </a:r>
            <a:r>
              <a:rPr lang="en-US" dirty="0" smtClean="0"/>
              <a:t>Consult</a:t>
            </a:r>
            <a:r>
              <a:rPr lang="en-US" dirty="0"/>
              <a:t>” range, some activities tending to </a:t>
            </a:r>
            <a:r>
              <a:rPr lang="en-US" dirty="0" smtClean="0"/>
              <a:t>“Collaborate</a:t>
            </a:r>
            <a:r>
              <a:rPr lang="en-US" dirty="0"/>
              <a:t>.” </a:t>
            </a:r>
          </a:p>
          <a:p>
            <a:r>
              <a:rPr lang="en-US" dirty="0"/>
              <a:t>Engagement program was slow to gain momentum.</a:t>
            </a:r>
          </a:p>
          <a:p>
            <a:r>
              <a:rPr lang="en-US" dirty="0"/>
              <a:t>June – September 2020 gained impetus and </a:t>
            </a:r>
            <a:r>
              <a:rPr lang="en-US" dirty="0" smtClean="0"/>
              <a:t>focus. </a:t>
            </a:r>
            <a:endParaRPr lang="en-US" dirty="0"/>
          </a:p>
          <a:p>
            <a:r>
              <a:rPr lang="en-US" dirty="0"/>
              <a:t>Breadth of engagement not obvious to CCP. </a:t>
            </a:r>
          </a:p>
          <a:p>
            <a:r>
              <a:rPr lang="en-US" dirty="0" err="1"/>
              <a:t>AusNet</a:t>
            </a:r>
            <a:r>
              <a:rPr lang="en-US" dirty="0"/>
              <a:t> Services has listened actively and responsively to consumers / customers on the topics that they have engaged on. Could the breadth of topics have been more proactive (</a:t>
            </a:r>
            <a:r>
              <a:rPr lang="en-US" dirty="0" err="1"/>
              <a:t>eg</a:t>
            </a:r>
            <a:r>
              <a:rPr lang="en-US" dirty="0"/>
              <a:t> DER, Connections </a:t>
            </a:r>
            <a:r>
              <a:rPr lang="en-US" dirty="0" err="1"/>
              <a:t>etc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/>
              <a:t>Engagement is “work in progress,” next steps are very important to consolidate recent </a:t>
            </a:r>
            <a:r>
              <a:rPr lang="en-US" dirty="0" smtClean="0"/>
              <a:t>gains.</a:t>
            </a:r>
            <a:endParaRPr lang="en-US" dirty="0"/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EE49B-7881-4BE5-8221-1A0F1F1A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9F2-9AAF-405B-ABEC-7E4B2AC72478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4405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5023</TotalTime>
  <Words>2906</Words>
  <Application>Microsoft Office PowerPoint</Application>
  <PresentationFormat>Widescreen</PresentationFormat>
  <Paragraphs>250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Calibri Light</vt:lpstr>
      <vt:lpstr>Mangal</vt:lpstr>
      <vt:lpstr>Montserrat</vt:lpstr>
      <vt:lpstr>Symbol</vt:lpstr>
      <vt:lpstr>Times New Roman</vt:lpstr>
      <vt:lpstr>Zapf Dingbats</vt:lpstr>
      <vt:lpstr>Office Theme</vt:lpstr>
      <vt:lpstr>Regulatory Proposal 2022-27 AusNet Services - Transmission  Presentation to Public Forum 16/12/2020   CCP23 Bev Hughson David Prins Mark Henley</vt:lpstr>
      <vt:lpstr>Recognition of Country</vt:lpstr>
      <vt:lpstr>Assessment of consumer engagement  </vt:lpstr>
      <vt:lpstr>AusNet Services Engagement </vt:lpstr>
      <vt:lpstr>Nature of Engagement</vt:lpstr>
      <vt:lpstr>Breadth and Depth</vt:lpstr>
      <vt:lpstr>Clearly Evidenced Impact</vt:lpstr>
      <vt:lpstr>Proof Point / Next Steps</vt:lpstr>
      <vt:lpstr>Observations</vt:lpstr>
      <vt:lpstr>Opex Opex over time, $real</vt:lpstr>
      <vt:lpstr>Opex MPFP, Transmission, 2020 report (MPFP = Multilateral Partial Factor Productivity)</vt:lpstr>
      <vt:lpstr>Step Changes</vt:lpstr>
      <vt:lpstr>CAPEX</vt:lpstr>
      <vt:lpstr>Capex Overview</vt:lpstr>
      <vt:lpstr>AusNet’s forecast capex of $796.2m ($real 2021-22)  – a 9%  increase to current period expected capex</vt:lpstr>
      <vt:lpstr>Declining capital productivity constrains improvements in overall productivity </vt:lpstr>
      <vt:lpstr>CCP23 supports the change in Ausnet’s capex focus to network ‘backbone’ projects but more review required by the AER of other capex </vt:lpstr>
      <vt:lpstr>VRET target (50% by 2030) drives significant new investment   in transmission with impacts on AusNet’s replacement plans</vt:lpstr>
      <vt:lpstr>PowerPoint Presentation</vt:lpstr>
      <vt:lpstr>PowerPoint Presentation</vt:lpstr>
      <vt:lpstr>Forecast ICT capex increases by 14% compared to 2017-22 </vt:lpstr>
      <vt:lpstr>Managing  declining minimum demand will be a major challenge for AusNet to manage efficiently.  </vt:lpstr>
      <vt:lpstr>RAB growth low compared to other transmission business, reflecting more effective capex planning approach </vt:lpstr>
      <vt:lpstr>Further changes to depreciation approach- impact on current consumers &amp; affordability?</vt:lpstr>
      <vt:lpstr>Rate of Return, Gamma &amp; Forecast inflation </vt:lpstr>
      <vt:lpstr>Incentive Schemes</vt:lpstr>
      <vt:lpstr>Incentive schemes </vt:lpstr>
      <vt:lpstr>Incentive schemes </vt:lpstr>
      <vt:lpstr>Opex Efficiency Benefit Sharing Scheme (EBSS)</vt:lpstr>
      <vt:lpstr>Capital Expenditure Sharing Scheme (CESS)</vt:lpstr>
      <vt:lpstr>Service Target Performance Incentive Scheme (STPIS)</vt:lpstr>
      <vt:lpstr>Demand Management Incentive Mechanism</vt:lpstr>
      <vt:lpstr>Maximum Allowed Revenue </vt:lpstr>
      <vt:lpstr>Unsmoothed and smoothed annual revenue requirement</vt:lpstr>
      <vt:lpstr>Forecasts </vt:lpstr>
      <vt:lpstr>Concluding Comments</vt:lpstr>
      <vt:lpstr>DER, Large Scale Renewables</vt:lpstr>
      <vt:lpstr>Cost Pass Through and Contingent projects </vt:lpstr>
      <vt:lpstr>Summary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Henley</dc:creator>
  <cp:lastModifiedBy>Mark Henley</cp:lastModifiedBy>
  <cp:revision>84</cp:revision>
  <dcterms:created xsi:type="dcterms:W3CDTF">2020-10-05T09:43:58Z</dcterms:created>
  <dcterms:modified xsi:type="dcterms:W3CDTF">2020-12-16T02:10:36Z</dcterms:modified>
</cp:coreProperties>
</file>