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322" r:id="rId4"/>
    <p:sldId id="323" r:id="rId5"/>
    <p:sldId id="313" r:id="rId6"/>
    <p:sldId id="301" r:id="rId7"/>
    <p:sldId id="316" r:id="rId8"/>
    <p:sldId id="310" r:id="rId9"/>
    <p:sldId id="314" r:id="rId10"/>
    <p:sldId id="315" r:id="rId11"/>
    <p:sldId id="318" r:id="rId12"/>
    <p:sldId id="319" r:id="rId13"/>
    <p:sldId id="320" r:id="rId14"/>
    <p:sldId id="32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270"/>
    <a:srgbClr val="552579"/>
    <a:srgbClr val="4F2D7F"/>
    <a:srgbClr val="000000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D7D505-AD03-4CB6-B389-937A7953730B}" v="6" dt="2018-12-06T09:47:37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2" autoAdjust="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Groom" userId="4dd644382cc089ae" providerId="LiveId" clId="{0ECA9FE5-4C48-4D1F-A0A4-B6E16B483E0A}"/>
    <pc:docChg chg="custSel addSld delSld modSld">
      <pc:chgData name="Eric Groom" userId="4dd644382cc089ae" providerId="LiveId" clId="{0ECA9FE5-4C48-4D1F-A0A4-B6E16B483E0A}" dt="2018-12-06T09:52:31.599" v="1209" actId="20577"/>
      <pc:docMkLst>
        <pc:docMk/>
      </pc:docMkLst>
      <pc:sldChg chg="del">
        <pc:chgData name="Eric Groom" userId="4dd644382cc089ae" providerId="LiveId" clId="{0ECA9FE5-4C48-4D1F-A0A4-B6E16B483E0A}" dt="2018-12-06T09:37:58.164" v="0" actId="2696"/>
        <pc:sldMkLst>
          <pc:docMk/>
          <pc:sldMk cId="1352617799" sldId="317"/>
        </pc:sldMkLst>
      </pc:sldChg>
      <pc:sldChg chg="modSp add del">
        <pc:chgData name="Eric Groom" userId="4dd644382cc089ae" providerId="LiveId" clId="{0ECA9FE5-4C48-4D1F-A0A4-B6E16B483E0A}" dt="2018-12-06T09:40:54.026" v="16" actId="2696"/>
        <pc:sldMkLst>
          <pc:docMk/>
          <pc:sldMk cId="851419112" sldId="322"/>
        </pc:sldMkLst>
        <pc:spChg chg="mod">
          <ac:chgData name="Eric Groom" userId="4dd644382cc089ae" providerId="LiveId" clId="{0ECA9FE5-4C48-4D1F-A0A4-B6E16B483E0A}" dt="2018-12-06T09:40:42.195" v="15" actId="20577"/>
          <ac:spMkLst>
            <pc:docMk/>
            <pc:sldMk cId="851419112" sldId="322"/>
            <ac:spMk id="3" creationId="{14D59B85-FCF5-4A99-A7F9-E48CA8D56D9C}"/>
          </ac:spMkLst>
        </pc:spChg>
      </pc:sldChg>
      <pc:sldChg chg="del">
        <pc:chgData name="Eric Groom" userId="4dd644382cc089ae" providerId="LiveId" clId="{0ECA9FE5-4C48-4D1F-A0A4-B6E16B483E0A}" dt="2018-12-06T09:37:59.839" v="1" actId="2696"/>
        <pc:sldMkLst>
          <pc:docMk/>
          <pc:sldMk cId="1250887726" sldId="322"/>
        </pc:sldMkLst>
      </pc:sldChg>
      <pc:sldChg chg="addSp delSp modSp add">
        <pc:chgData name="Eric Groom" userId="4dd644382cc089ae" providerId="LiveId" clId="{0ECA9FE5-4C48-4D1F-A0A4-B6E16B483E0A}" dt="2018-12-06T09:47:23.097" v="602" actId="20577"/>
        <pc:sldMkLst>
          <pc:docMk/>
          <pc:sldMk cId="2706835513" sldId="322"/>
        </pc:sldMkLst>
        <pc:spChg chg="del">
          <ac:chgData name="Eric Groom" userId="4dd644382cc089ae" providerId="LiveId" clId="{0ECA9FE5-4C48-4D1F-A0A4-B6E16B483E0A}" dt="2018-12-06T09:41:26.931" v="22"/>
          <ac:spMkLst>
            <pc:docMk/>
            <pc:sldMk cId="2706835513" sldId="322"/>
            <ac:spMk id="2" creationId="{E78DD562-16DA-419D-B258-BA65A051D34A}"/>
          </ac:spMkLst>
        </pc:spChg>
        <pc:spChg chg="del">
          <ac:chgData name="Eric Groom" userId="4dd644382cc089ae" providerId="LiveId" clId="{0ECA9FE5-4C48-4D1F-A0A4-B6E16B483E0A}" dt="2018-12-06T09:41:26.931" v="22"/>
          <ac:spMkLst>
            <pc:docMk/>
            <pc:sldMk cId="2706835513" sldId="322"/>
            <ac:spMk id="3" creationId="{B45A86E4-889B-4A73-A18C-ECEB5BDE0A38}"/>
          </ac:spMkLst>
        </pc:spChg>
        <pc:spChg chg="del">
          <ac:chgData name="Eric Groom" userId="4dd644382cc089ae" providerId="LiveId" clId="{0ECA9FE5-4C48-4D1F-A0A4-B6E16B483E0A}" dt="2018-12-06T09:41:34.471" v="23"/>
          <ac:spMkLst>
            <pc:docMk/>
            <pc:sldMk cId="2706835513" sldId="322"/>
            <ac:spMk id="4" creationId="{85B322C0-C9E4-4591-B4AF-88372EBD263F}"/>
          </ac:spMkLst>
        </pc:spChg>
        <pc:spChg chg="add del mod">
          <ac:chgData name="Eric Groom" userId="4dd644382cc089ae" providerId="LiveId" clId="{0ECA9FE5-4C48-4D1F-A0A4-B6E16B483E0A}" dt="2018-12-06T09:41:34.471" v="23"/>
          <ac:spMkLst>
            <pc:docMk/>
            <pc:sldMk cId="2706835513" sldId="322"/>
            <ac:spMk id="5" creationId="{65663DD2-6E34-4C46-B27E-CC172E5ECC74}"/>
          </ac:spMkLst>
        </pc:spChg>
        <pc:spChg chg="add del mod">
          <ac:chgData name="Eric Groom" userId="4dd644382cc089ae" providerId="LiveId" clId="{0ECA9FE5-4C48-4D1F-A0A4-B6E16B483E0A}" dt="2018-12-06T09:41:34.471" v="23"/>
          <ac:spMkLst>
            <pc:docMk/>
            <pc:sldMk cId="2706835513" sldId="322"/>
            <ac:spMk id="6" creationId="{E4F85EEF-E13E-46D5-9750-B962A1A2EB90}"/>
          </ac:spMkLst>
        </pc:spChg>
        <pc:spChg chg="add mod">
          <ac:chgData name="Eric Groom" userId="4dd644382cc089ae" providerId="LiveId" clId="{0ECA9FE5-4C48-4D1F-A0A4-B6E16B483E0A}" dt="2018-12-06T09:42:12.718" v="36" actId="20577"/>
          <ac:spMkLst>
            <pc:docMk/>
            <pc:sldMk cId="2706835513" sldId="322"/>
            <ac:spMk id="7" creationId="{51761D6C-FAE5-4FE2-A0A7-26DDC8925D55}"/>
          </ac:spMkLst>
        </pc:spChg>
        <pc:spChg chg="add mod">
          <ac:chgData name="Eric Groom" userId="4dd644382cc089ae" providerId="LiveId" clId="{0ECA9FE5-4C48-4D1F-A0A4-B6E16B483E0A}" dt="2018-12-06T09:47:23.097" v="602" actId="20577"/>
          <ac:spMkLst>
            <pc:docMk/>
            <pc:sldMk cId="2706835513" sldId="322"/>
            <ac:spMk id="8" creationId="{0302AE7C-DAA5-4113-B8CA-73EEBA45A10A}"/>
          </ac:spMkLst>
        </pc:spChg>
      </pc:sldChg>
      <pc:sldChg chg="modSp add del">
        <pc:chgData name="Eric Groom" userId="4dd644382cc089ae" providerId="LiveId" clId="{0ECA9FE5-4C48-4D1F-A0A4-B6E16B483E0A}" dt="2018-12-06T09:41:18.388" v="20" actId="2696"/>
        <pc:sldMkLst>
          <pc:docMk/>
          <pc:sldMk cId="3199486861" sldId="322"/>
        </pc:sldMkLst>
        <pc:spChg chg="mod">
          <ac:chgData name="Eric Groom" userId="4dd644382cc089ae" providerId="LiveId" clId="{0ECA9FE5-4C48-4D1F-A0A4-B6E16B483E0A}" dt="2018-12-06T09:41:13.085" v="19" actId="27636"/>
          <ac:spMkLst>
            <pc:docMk/>
            <pc:sldMk cId="3199486861" sldId="322"/>
            <ac:spMk id="2" creationId="{1165DEB5-8F0F-45E0-A8D2-CED5E9B4F5EE}"/>
          </ac:spMkLst>
        </pc:spChg>
      </pc:sldChg>
      <pc:sldChg chg="del">
        <pc:chgData name="Eric Groom" userId="4dd644382cc089ae" providerId="LiveId" clId="{0ECA9FE5-4C48-4D1F-A0A4-B6E16B483E0A}" dt="2018-12-06T09:38:00.852" v="2" actId="2696"/>
        <pc:sldMkLst>
          <pc:docMk/>
          <pc:sldMk cId="1859941908" sldId="323"/>
        </pc:sldMkLst>
      </pc:sldChg>
      <pc:sldChg chg="modSp add">
        <pc:chgData name="Eric Groom" userId="4dd644382cc089ae" providerId="LiveId" clId="{0ECA9FE5-4C48-4D1F-A0A4-B6E16B483E0A}" dt="2018-12-06T09:52:31.599" v="1209" actId="20577"/>
        <pc:sldMkLst>
          <pc:docMk/>
          <pc:sldMk cId="2068803071" sldId="323"/>
        </pc:sldMkLst>
        <pc:spChg chg="mod">
          <ac:chgData name="Eric Groom" userId="4dd644382cc089ae" providerId="LiveId" clId="{0ECA9FE5-4C48-4D1F-A0A4-B6E16B483E0A}" dt="2018-12-06T09:47:47.522" v="617" actId="20577"/>
          <ac:spMkLst>
            <pc:docMk/>
            <pc:sldMk cId="2068803071" sldId="323"/>
            <ac:spMk id="2" creationId="{CBCDEC53-C554-44AD-92AF-5EEAA04247F1}"/>
          </ac:spMkLst>
        </pc:spChg>
        <pc:spChg chg="mod">
          <ac:chgData name="Eric Groom" userId="4dd644382cc089ae" providerId="LiveId" clId="{0ECA9FE5-4C48-4D1F-A0A4-B6E16B483E0A}" dt="2018-12-06T09:52:31.599" v="1209" actId="20577"/>
          <ac:spMkLst>
            <pc:docMk/>
            <pc:sldMk cId="2068803071" sldId="323"/>
            <ac:spMk id="3" creationId="{D7873FF2-0AAD-43A8-9CAA-26AEA7F02005}"/>
          </ac:spMkLst>
        </pc:spChg>
      </pc:sldChg>
      <pc:sldChg chg="del">
        <pc:chgData name="Eric Groom" userId="4dd644382cc089ae" providerId="LiveId" clId="{0ECA9FE5-4C48-4D1F-A0A4-B6E16B483E0A}" dt="2018-12-06T09:38:01.685" v="3" actId="2696"/>
        <pc:sldMkLst>
          <pc:docMk/>
          <pc:sldMk cId="2848617848" sldId="32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872208"/>
          </a:xfrm>
        </p:spPr>
        <p:txBody>
          <a:bodyPr/>
          <a:lstStyle>
            <a:lvl1pPr>
              <a:defRPr>
                <a:solidFill>
                  <a:srgbClr val="4F2D7F"/>
                </a:solidFill>
                <a:latin typeface="Lucida Fax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365104"/>
            <a:ext cx="6400800" cy="64807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DC5034"/>
                </a:solidFill>
                <a:latin typeface="Lucida Fax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9714" y="980728"/>
            <a:ext cx="3834494" cy="11585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F39DE6-EACB-43F0-A845-7D30CA090570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95FE82-ED7A-4D99-A1F2-F952DDCFFDD7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09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45D08-A089-44D2-8853-80C7640D3E24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12EB4-6A1B-4311-A037-CDFEF51A90EF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31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9F1AF4-FE70-490E-8A8F-BA164A3CB662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66E5EF-6B9B-4D25-B494-51BFFD8F8691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44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7CA5-BD0E-46B8-B414-8FE93F0EA040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B074-1C6D-487F-90F9-3B95FB2482C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1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8B8C-4C82-4E41-81E8-022402BB3E90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D310-D959-4E8B-B433-9D36BDD9914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36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AB89-1587-42ED-AB9A-07CBFB21F3C8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A9905-571D-41F5-83D9-26BFF394BAC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32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E923C0-859D-4205-928D-7E2BED21073D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732822-9B9D-4546-8247-53B11C2D6532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1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94537-F3A3-45C5-8104-346664B9DF9C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49A8-44F5-4222-B2C6-E05C056F6F8B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7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325771-D896-4D13-804C-611932C7434A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C98A27-96F1-4C01-AD7A-34BA7A17606A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73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2DCF0-B1CA-40B5-A70A-198FD12C329B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D366-922F-4230-864D-DF18D46FB811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18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8ED3-9556-40FD-8F1D-E01A60BC0F18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EB6BC-461E-447A-AA6B-DE2640350D5E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2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00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4F2D7F"/>
          </a:solidFill>
          <a:latin typeface="Lucida Fax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A8DF19A-7C92-4988-8836-FCEE33EC71E9}" type="datetime1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7/12/2018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C872B5-AEF4-4D22-A796-F23313E04C1D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7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143" cy="13681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dirty="0"/>
              <a:t/>
            </a:r>
            <a:br>
              <a:rPr lang="en-AU" sz="4400" dirty="0"/>
            </a:br>
            <a:r>
              <a:rPr lang="en-AU" sz="4400" dirty="0"/>
              <a:t>Public Forum on </a:t>
            </a:r>
            <a:r>
              <a:rPr lang="en-AU" sz="4400" dirty="0" err="1"/>
              <a:t>Opex</a:t>
            </a:r>
            <a:r>
              <a:rPr lang="en-AU" sz="4400" dirty="0"/>
              <a:t> Productivity</a:t>
            </a:r>
            <a:br>
              <a:rPr lang="en-AU" sz="4400" dirty="0"/>
            </a:br>
            <a:r>
              <a:rPr lang="en-AU" sz="4400" dirty="0"/>
              <a:t>30 November 2018</a:t>
            </a:r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779912" y="2853357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436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29421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7452320" y="5198866"/>
            <a:ext cx="1287145" cy="1170305"/>
            <a:chOff x="0" y="-7316"/>
            <a:chExt cx="1287475" cy="117043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7316"/>
              <a:ext cx="1287475" cy="1170432"/>
            </a:xfrm>
            <a:prstGeom prst="rect">
              <a:avLst/>
            </a:prstGeom>
            <a:noFill/>
          </p:spPr>
        </p:pic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95097" y="51207"/>
              <a:ext cx="1068019" cy="106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C</a:t>
              </a:r>
              <a:r>
                <a:rPr lang="en-AU" sz="160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onsumer </a:t>
              </a:r>
              <a:endParaRPr lang="en-A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C</a:t>
              </a:r>
              <a:r>
                <a:rPr lang="en-AU" sz="160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hallenge</a:t>
              </a:r>
              <a:endParaRPr lang="en-AU" sz="110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P</a:t>
              </a:r>
              <a:r>
                <a:rPr lang="en-AU" sz="160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anel</a:t>
              </a:r>
              <a:endParaRPr lang="en-AU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052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CD2D-9097-4D8F-A2C9-C3FC55DB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 it already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94E48-FA03-4ED3-8771-8B38C72AF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Argument 1: Ongoing increases in service standards and regulatory requirements will offset productivity improvements</a:t>
            </a:r>
          </a:p>
          <a:p>
            <a:pPr lvl="1"/>
            <a:r>
              <a:rPr lang="en-AU" dirty="0"/>
              <a:t>This is already incorporated in the MPFP measures</a:t>
            </a:r>
          </a:p>
          <a:p>
            <a:pPr lvl="1"/>
            <a:r>
              <a:rPr lang="en-AU" dirty="0"/>
              <a:t>Argument only applies if the trend in multiple small increases in standards and reg requirements accelerates</a:t>
            </a:r>
          </a:p>
          <a:p>
            <a:r>
              <a:rPr lang="en-AU" dirty="0"/>
              <a:t>Argument 2: Labour productivity improvement is already included in labour unit rate trends.</a:t>
            </a:r>
          </a:p>
          <a:p>
            <a:pPr lvl="1"/>
            <a:r>
              <a:rPr lang="en-AU" dirty="0"/>
              <a:t>ABS very clearly states that it is not</a:t>
            </a:r>
          </a:p>
          <a:p>
            <a:pPr lvl="1"/>
            <a:r>
              <a:rPr lang="en-AU" dirty="0"/>
              <a:t>Deloitte states that unit rates exclude labour productivity</a:t>
            </a:r>
          </a:p>
          <a:p>
            <a:pPr lvl="2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6460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4DE18-5B49-4DE4-951D-463B24B2E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F65275-8D64-4933-B01D-90F6C799E9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733924"/>
              </p:ext>
            </p:extLst>
          </p:nvPr>
        </p:nvGraphicFramePr>
        <p:xfrm>
          <a:off x="470148" y="1196752"/>
          <a:ext cx="8229600" cy="466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827239745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3094631143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r>
                        <a:rPr lang="en-AU" dirty="0"/>
                        <a:t>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772867"/>
                  </a:ext>
                </a:extLst>
              </a:tr>
              <a:tr h="522848">
                <a:tc>
                  <a:txBody>
                    <a:bodyPr/>
                    <a:lstStyle/>
                    <a:p>
                      <a:r>
                        <a:rPr lang="en-AU" dirty="0"/>
                        <a:t>1. Status quo - 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Reject</a:t>
                      </a:r>
                      <a:r>
                        <a:rPr lang="en-AU" dirty="0"/>
                        <a:t>: Not supported by data; inconsistent with 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718186"/>
                  </a:ext>
                </a:extLst>
              </a:tr>
              <a:tr h="386824">
                <a:tc>
                  <a:txBody>
                    <a:bodyPr/>
                    <a:lstStyle/>
                    <a:p>
                      <a:r>
                        <a:rPr lang="en-AU" dirty="0"/>
                        <a:t>2. Productivity growth from undergrounding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Partial</a:t>
                      </a:r>
                      <a:r>
                        <a:rPr lang="en-AU" dirty="0"/>
                        <a:t> </a:t>
                      </a:r>
                      <a:r>
                        <a:rPr lang="en-AU" b="1" dirty="0"/>
                        <a:t>floor only</a:t>
                      </a:r>
                      <a:r>
                        <a:rPr lang="en-AU" dirty="0"/>
                        <a:t>.  Other sources of productivity must be considered.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900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3. Undergrounding plus gas 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Floor only.</a:t>
                      </a:r>
                      <a:r>
                        <a:rPr lang="en-AU" b="0" dirty="0"/>
                        <a:t>  Opportunities for productivity improvement in gas more limited than electricity</a:t>
                      </a:r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28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4. Average </a:t>
                      </a:r>
                      <a:r>
                        <a:rPr lang="en-AU" dirty="0" err="1"/>
                        <a:t>Opex</a:t>
                      </a:r>
                      <a:r>
                        <a:rPr lang="en-AU" dirty="0"/>
                        <a:t> MPFP since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Best currently available.</a:t>
                      </a:r>
                      <a:r>
                        <a:rPr lang="en-AU" b="0" dirty="0"/>
                        <a:t> Pre-2012 trends distorted.  Post 2012 analysis requires further testing (see below)</a:t>
                      </a:r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57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5. Labour productivity forecast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Partial</a:t>
                      </a:r>
                      <a:r>
                        <a:rPr lang="en-AU" dirty="0"/>
                        <a:t> </a:t>
                      </a:r>
                      <a:r>
                        <a:rPr lang="en-AU" b="1" dirty="0"/>
                        <a:t>floor only. </a:t>
                      </a:r>
                      <a:r>
                        <a:rPr lang="en-AU" dirty="0"/>
                        <a:t>Other sources of productivity must be considered.</a:t>
                      </a:r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679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6. Holistic 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Agreed subject to caveats noted above. </a:t>
                      </a:r>
                      <a:r>
                        <a:rPr lang="en-AU" b="0" dirty="0"/>
                        <a:t> Alternative measures should be considered subject to caveats above and gaps.  MPFP should be given greatest weight.  Assessment in DP results in biased estimate.</a:t>
                      </a:r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816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6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7535-2F15-47CC-A339-B8C1F175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MPFP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38DF8-1C12-4EBC-B5B4-790C07B79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Agreed: </a:t>
            </a:r>
            <a:r>
              <a:rPr lang="en-AU" dirty="0" err="1"/>
              <a:t>Opex</a:t>
            </a:r>
            <a:r>
              <a:rPr lang="en-AU" dirty="0"/>
              <a:t> tends are distorted pre-2012</a:t>
            </a:r>
          </a:p>
          <a:p>
            <a:pPr lvl="1"/>
            <a:r>
              <a:rPr lang="en-AU" dirty="0"/>
              <a:t>See Economic Insights Report and Ausgrid Revenue Proposal</a:t>
            </a:r>
          </a:p>
          <a:p>
            <a:r>
              <a:rPr lang="en-AU"/>
              <a:t>Agreed: </a:t>
            </a:r>
            <a:r>
              <a:rPr lang="en-AU" dirty="0"/>
              <a:t>the focus is on the improvement in the relevant frontier </a:t>
            </a:r>
          </a:p>
          <a:p>
            <a:pPr lvl="1"/>
            <a:r>
              <a:rPr lang="en-AU" dirty="0"/>
              <a:t>In this case the top quartile, not the ‘absolute frontier’ </a:t>
            </a:r>
          </a:p>
          <a:p>
            <a:r>
              <a:rPr lang="en-AU" dirty="0"/>
              <a:t>But why estimate by excluding those deemed inefficient rather than focusing on the top quartile?</a:t>
            </a:r>
          </a:p>
          <a:p>
            <a:pPr lvl="1"/>
            <a:r>
              <a:rPr lang="en-AU" dirty="0" err="1"/>
              <a:t>Citipower</a:t>
            </a:r>
            <a:r>
              <a:rPr lang="en-AU" dirty="0"/>
              <a:t>, </a:t>
            </a:r>
            <a:r>
              <a:rPr lang="en-AU" dirty="0" err="1"/>
              <a:t>Powercor</a:t>
            </a:r>
            <a:r>
              <a:rPr lang="en-AU" dirty="0"/>
              <a:t>, SAPN and UE were most efficient in 2013.  </a:t>
            </a:r>
          </a:p>
          <a:p>
            <a:pPr lvl="1"/>
            <a:r>
              <a:rPr lang="en-AU" dirty="0"/>
              <a:t>Their </a:t>
            </a:r>
            <a:r>
              <a:rPr lang="en-AU" dirty="0" err="1"/>
              <a:t>opex</a:t>
            </a:r>
            <a:r>
              <a:rPr lang="en-AU" dirty="0"/>
              <a:t> productivity improvement was 2.9% p.a.  </a:t>
            </a:r>
          </a:p>
          <a:p>
            <a:pPr lvl="1"/>
            <a:r>
              <a:rPr lang="en-AU" dirty="0"/>
              <a:t>Variations provide estimates of 1.5% - 2.7% p.a.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5751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C56D-7103-477C-97B6-FBC8CECF1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094E6-E34E-475D-B3DF-33B62493C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/>
              <a:t>MPFP estimates for top performers</a:t>
            </a:r>
          </a:p>
          <a:p>
            <a:pPr lvl="1"/>
            <a:r>
              <a:rPr lang="en-AU" dirty="0"/>
              <a:t>Range is 1.5% - 2.9%, median 2.6% p.a.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Labour productivity forecast extrapolated to other inputs</a:t>
            </a:r>
          </a:p>
          <a:p>
            <a:pPr lvl="1"/>
            <a:r>
              <a:rPr lang="en-AU" dirty="0"/>
              <a:t>1.5%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Undergrounding plus gas trend</a:t>
            </a:r>
          </a:p>
          <a:p>
            <a:pPr lvl="1"/>
            <a:r>
              <a:rPr lang="en-AU" dirty="0"/>
              <a:t>1.0% but biased down.</a:t>
            </a:r>
          </a:p>
          <a:p>
            <a:pPr marL="0" indent="0">
              <a:buNone/>
            </a:pPr>
            <a:r>
              <a:rPr lang="en-AU" dirty="0"/>
              <a:t>Conclusion: 1.5% is the minimum supportable estimate given available data.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487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1761D6C-FAE5-4FE2-A0A7-26DDC892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 (1)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302AE7C-DAA5-4113-B8CA-73EEBA45A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680521"/>
          </a:xfrm>
        </p:spPr>
        <p:txBody>
          <a:bodyPr/>
          <a:lstStyle/>
          <a:p>
            <a:r>
              <a:rPr lang="en-AU" dirty="0"/>
              <a:t>Objective is to mirror the discipline facing firms in workable competitive markets</a:t>
            </a:r>
          </a:p>
          <a:p>
            <a:r>
              <a:rPr lang="en-AU" dirty="0"/>
              <a:t>1.5% p.a. productivity improvement is the minimum</a:t>
            </a:r>
          </a:p>
          <a:p>
            <a:pPr lvl="1"/>
            <a:r>
              <a:rPr lang="en-AU" dirty="0"/>
              <a:t>Gives greatest weight to MPFP recognising further work is required</a:t>
            </a:r>
          </a:p>
          <a:p>
            <a:pPr lvl="1"/>
            <a:r>
              <a:rPr lang="en-AU" dirty="0"/>
              <a:t>IT review (including productivity benefits) required in near term</a:t>
            </a:r>
          </a:p>
          <a:p>
            <a:r>
              <a:rPr lang="en-AU" dirty="0"/>
              <a:t>Review of determination of Frontier is overdue</a:t>
            </a:r>
          </a:p>
          <a:p>
            <a:r>
              <a:rPr lang="en-AU" dirty="0"/>
              <a:t>Base to which productivity adjustment is applied needs to be considered</a:t>
            </a:r>
          </a:p>
          <a:p>
            <a:pPr lvl="1"/>
            <a:r>
              <a:rPr lang="en-AU" dirty="0" err="1"/>
              <a:t>Opex</a:t>
            </a:r>
            <a:r>
              <a:rPr lang="en-AU" dirty="0"/>
              <a:t> should be defined on functional basis</a:t>
            </a:r>
          </a:p>
          <a:p>
            <a:pPr lvl="2"/>
            <a:r>
              <a:rPr lang="en-AU" dirty="0"/>
              <a:t>i.e. applied to capitalised </a:t>
            </a:r>
            <a:r>
              <a:rPr lang="en-AU" dirty="0" err="1"/>
              <a:t>opex</a:t>
            </a:r>
            <a:r>
              <a:rPr lang="en-AU" dirty="0"/>
              <a:t> and overheads as well</a:t>
            </a:r>
          </a:p>
        </p:txBody>
      </p:sp>
    </p:spTree>
    <p:extLst>
      <p:ext uri="{BB962C8B-B14F-4D97-AF65-F5344CB8AC3E}">
        <p14:creationId xmlns:p14="http://schemas.microsoft.com/office/powerpoint/2010/main" val="270683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EC53-C554-44AD-92AF-5EEAA042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73FF2-0AAD-43A8-9CAA-26AEA7F02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Regulation necessitates decision-making </a:t>
            </a:r>
            <a:r>
              <a:rPr lang="en-AU" dirty="0" smtClean="0"/>
              <a:t>based </a:t>
            </a:r>
            <a:r>
              <a:rPr lang="en-AU" dirty="0"/>
              <a:t>on imperfect and incomplete information</a:t>
            </a:r>
          </a:p>
          <a:p>
            <a:r>
              <a:rPr lang="en-AU" dirty="0"/>
              <a:t>This applies to </a:t>
            </a:r>
            <a:r>
              <a:rPr lang="en-AU" dirty="0" err="1"/>
              <a:t>Opex</a:t>
            </a:r>
            <a:r>
              <a:rPr lang="en-AU" dirty="0"/>
              <a:t> productivity</a:t>
            </a:r>
          </a:p>
          <a:p>
            <a:r>
              <a:rPr lang="en-AU" dirty="0"/>
              <a:t>But AER must make a decision based on the best information before it</a:t>
            </a:r>
          </a:p>
          <a:p>
            <a:pPr lvl="1"/>
            <a:r>
              <a:rPr lang="en-AU" dirty="0"/>
              <a:t>It can continuously seek to improve the information base</a:t>
            </a:r>
          </a:p>
          <a:p>
            <a:pPr lvl="1"/>
            <a:r>
              <a:rPr lang="en-AU" dirty="0"/>
              <a:t>But cannot defer a decision until better information is available</a:t>
            </a:r>
          </a:p>
          <a:p>
            <a:r>
              <a:rPr lang="en-AU" dirty="0"/>
              <a:t>Current assumption of zero productivity:</a:t>
            </a:r>
          </a:p>
          <a:p>
            <a:pPr lvl="1"/>
            <a:r>
              <a:rPr lang="en-AU" dirty="0"/>
              <a:t>Is not the best estimate given available, more recent information</a:t>
            </a:r>
          </a:p>
          <a:p>
            <a:pPr lvl="1"/>
            <a:r>
              <a:rPr lang="en-AU" dirty="0"/>
              <a:t>Does not reflect disciplines of competition</a:t>
            </a:r>
          </a:p>
          <a:p>
            <a:pPr lvl="1"/>
            <a:r>
              <a:rPr lang="en-AU" dirty="0"/>
              <a:t>Does not match consumer </a:t>
            </a:r>
            <a:r>
              <a:rPr lang="en-AU" dirty="0" smtClean="0"/>
              <a:t>expectations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880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39099E6-1B3E-4C93-A09D-11694DD17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461302"/>
              </p:ext>
            </p:extLst>
          </p:nvPr>
        </p:nvGraphicFramePr>
        <p:xfrm>
          <a:off x="323528" y="260648"/>
          <a:ext cx="8568952" cy="6364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2094">
                  <a:extLst>
                    <a:ext uri="{9D8B030D-6E8A-4147-A177-3AD203B41FA5}">
                      <a16:colId xmlns:a16="http://schemas.microsoft.com/office/drawing/2014/main" val="1428516146"/>
                    </a:ext>
                  </a:extLst>
                </a:gridCol>
                <a:gridCol w="5066858">
                  <a:extLst>
                    <a:ext uri="{9D8B030D-6E8A-4147-A177-3AD203B41FA5}">
                      <a16:colId xmlns:a16="http://schemas.microsoft.com/office/drawing/2014/main" val="3021830462"/>
                    </a:ext>
                  </a:extLst>
                </a:gridCol>
              </a:tblGrid>
              <a:tr h="286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67000" algn="l"/>
                        </a:tabLst>
                      </a:pPr>
                      <a:r>
                        <a:rPr lang="en-AU" sz="1800">
                          <a:effectLst/>
                        </a:rPr>
                        <a:t>Question	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Initial Response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3022994502"/>
                  </a:ext>
                </a:extLst>
              </a:tr>
              <a:tr h="58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1. Are there other sources of information to be considered?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Limited economy-wide data; disaggregated and survey data should be explored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2093256085"/>
                  </a:ext>
                </a:extLst>
              </a:tr>
              <a:tr h="58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2. Should all information be given equal weight?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No. Greater weight should be given to MPFP post-2012, subject to (1)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3084004815"/>
                  </a:ext>
                </a:extLst>
              </a:tr>
              <a:tr h="58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3. Applicability of time trend for gas distributors?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‘Floor’ for electricity NSPs; not best estimate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1280651414"/>
                  </a:ext>
                </a:extLst>
              </a:tr>
              <a:tr h="58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4. Should we account for changes in undergrounding?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Partial ‘Floor’ for electricity DNSPs,  not best estimate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1427458068"/>
                  </a:ext>
                </a:extLst>
              </a:tr>
              <a:tr h="58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5. Should economies of scale be considered?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No strong empirical evidence.  Overlap with output factors?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4044760655"/>
                  </a:ext>
                </a:extLst>
              </a:tr>
              <a:tr h="872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6. Best way to use quality-adjusted labour productivity growth.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Current approach of using forecasts by Deloitte  informed by ABS trends supported but total productivity needs to also include non-labour inputs.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3166722021"/>
                  </a:ext>
                </a:extLst>
              </a:tr>
              <a:tr h="286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7. Other forecasting approaches?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Yes.  See (1)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4006821010"/>
                  </a:ext>
                </a:extLst>
              </a:tr>
              <a:tr h="286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8. Best option?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Option 4 – with further analysis and testing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2881755047"/>
                  </a:ext>
                </a:extLst>
              </a:tr>
              <a:tr h="587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9. Best estimate of productivity growth and basis?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1.5% plus, based on MPFP and labour productivity extended to all inputs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2157519694"/>
                  </a:ext>
                </a:extLst>
              </a:tr>
              <a:tr h="1079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10. Should this be applied through the current reset cycle?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Zero productivity estimate cannot be sustained.  Revised estimate essential for near-term decisions, but ongoing development/updating required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0" marR="58420" marT="0" marB="0"/>
                </a:tc>
                <a:extLst>
                  <a:ext uri="{0D108BD9-81ED-4DB2-BD59-A6C34878D82A}">
                    <a16:rowId xmlns:a16="http://schemas.microsoft.com/office/drawing/2014/main" val="362712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DEB5-8F0F-45E0-A8D2-CED5E9B4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75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Objective for productivity estimates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DAB2D-688D-4645-96C8-597428950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464"/>
            <a:ext cx="8229600" cy="4277072"/>
          </a:xfrm>
        </p:spPr>
        <p:txBody>
          <a:bodyPr/>
          <a:lstStyle/>
          <a:p>
            <a:pPr marL="0" indent="0">
              <a:buNone/>
            </a:pPr>
            <a:r>
              <a:rPr lang="en-AU" b="1" dirty="0"/>
              <a:t>Objective: </a:t>
            </a:r>
          </a:p>
          <a:p>
            <a:pPr marL="0" indent="0">
              <a:buNone/>
            </a:pPr>
            <a:r>
              <a:rPr lang="en-AU" dirty="0"/>
              <a:t>Best available unbiased estimate of </a:t>
            </a:r>
            <a:r>
              <a:rPr lang="en-AU" dirty="0" err="1"/>
              <a:t>opex</a:t>
            </a:r>
            <a:r>
              <a:rPr lang="en-AU" dirty="0"/>
              <a:t> for efficient and prudent operator.</a:t>
            </a:r>
          </a:p>
          <a:p>
            <a:pPr marL="0" indent="0">
              <a:buNone/>
            </a:pPr>
            <a:r>
              <a:rPr lang="en-AU" sz="2000" b="1" dirty="0"/>
              <a:t>Efficient</a:t>
            </a:r>
          </a:p>
          <a:p>
            <a:r>
              <a:rPr lang="en-AU" sz="2000" dirty="0"/>
              <a:t>Customers should not pay for inefficient costs</a:t>
            </a:r>
          </a:p>
          <a:p>
            <a:pPr marL="0" indent="0">
              <a:buNone/>
            </a:pPr>
            <a:r>
              <a:rPr lang="en-AU" sz="2000" b="1" dirty="0"/>
              <a:t>Unbiased</a:t>
            </a:r>
          </a:p>
          <a:p>
            <a:r>
              <a:rPr lang="en-AU" sz="2000" dirty="0"/>
              <a:t>Essential for NPV=0 principle</a:t>
            </a:r>
          </a:p>
          <a:p>
            <a:r>
              <a:rPr lang="en-AU" sz="2000" dirty="0"/>
              <a:t>Implies </a:t>
            </a:r>
            <a:r>
              <a:rPr lang="en-AU" sz="2000" u="sng" dirty="0"/>
              <a:t>expected</a:t>
            </a:r>
            <a:r>
              <a:rPr lang="en-AU" sz="2000" dirty="0"/>
              <a:t> NPV of EBSS=0, if not put in cash flows</a:t>
            </a:r>
          </a:p>
          <a:p>
            <a:pPr marL="0" indent="0">
              <a:buNone/>
            </a:pPr>
            <a:r>
              <a:rPr lang="en-AU" sz="2000" b="1" dirty="0"/>
              <a:t>Best available</a:t>
            </a:r>
          </a:p>
          <a:p>
            <a:r>
              <a:rPr lang="en-AU" sz="2000" dirty="0"/>
              <a:t>Recognises limitations of methods/data</a:t>
            </a:r>
          </a:p>
          <a:p>
            <a:r>
              <a:rPr lang="en-AU" sz="2000" dirty="0"/>
              <a:t>Requires continuous observation and review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814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9ABE1-702D-4D2B-9C2F-82B4FF752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But trend productivity is only part of the story…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3524A-C2BF-49B1-AD43-9E4078EB9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Estimate of efficient </a:t>
            </a:r>
            <a:r>
              <a:rPr lang="en-AU" dirty="0" err="1"/>
              <a:t>opex</a:t>
            </a:r>
            <a:r>
              <a:rPr lang="en-AU" dirty="0"/>
              <a:t> depends on:</a:t>
            </a:r>
          </a:p>
          <a:p>
            <a:pPr lvl="1"/>
            <a:r>
              <a:rPr lang="en-AU" dirty="0"/>
              <a:t>Assessment of efficiency frontier</a:t>
            </a:r>
          </a:p>
          <a:p>
            <a:pPr lvl="1"/>
            <a:r>
              <a:rPr lang="en-AU" dirty="0"/>
              <a:t>Rate of improvement in productivity</a:t>
            </a:r>
          </a:p>
          <a:p>
            <a:r>
              <a:rPr lang="en-AU" dirty="0"/>
              <a:t>Estimate of efficiency frontier should also be reviewed</a:t>
            </a:r>
          </a:p>
          <a:p>
            <a:pPr lvl="1"/>
            <a:r>
              <a:rPr lang="en-AU" dirty="0"/>
              <a:t>Especially the 75</a:t>
            </a:r>
            <a:r>
              <a:rPr lang="en-AU" baseline="30000" dirty="0"/>
              <a:t>th</a:t>
            </a:r>
            <a:r>
              <a:rPr lang="en-AU" dirty="0"/>
              <a:t> percentile assumption</a:t>
            </a:r>
          </a:p>
          <a:p>
            <a:r>
              <a:rPr lang="en-AU" dirty="0"/>
              <a:t>Revelation of efficient costs in future is also important</a:t>
            </a:r>
          </a:p>
          <a:p>
            <a:pPr lvl="1"/>
            <a:r>
              <a:rPr lang="en-AU" dirty="0"/>
              <a:t>Sharing of efficiency gains and EBSS should also be reviewed</a:t>
            </a:r>
          </a:p>
        </p:txBody>
      </p:sp>
    </p:spTree>
    <p:extLst>
      <p:ext uri="{BB962C8B-B14F-4D97-AF65-F5344CB8AC3E}">
        <p14:creationId xmlns:p14="http://schemas.microsoft.com/office/powerpoint/2010/main" val="427453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662A0-B9C7-4220-AB67-7CAB15ABA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Clash of assumption, reality,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359F6-9143-49B1-975F-D3632781B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Assumption: </a:t>
            </a:r>
            <a:r>
              <a:rPr lang="en-AU" dirty="0"/>
              <a:t>Zero productivity change</a:t>
            </a:r>
          </a:p>
          <a:p>
            <a:pPr marL="0" indent="0">
              <a:buNone/>
            </a:pPr>
            <a:r>
              <a:rPr lang="en-AU" b="1" dirty="0"/>
              <a:t>Example of Reality: </a:t>
            </a:r>
            <a:r>
              <a:rPr lang="en-AU" dirty="0" err="1"/>
              <a:t>Transgrid</a:t>
            </a:r>
            <a:r>
              <a:rPr lang="en-AU" dirty="0"/>
              <a:t> </a:t>
            </a:r>
          </a:p>
          <a:p>
            <a:pPr marL="0" indent="0">
              <a:buNone/>
            </a:pPr>
            <a:endParaRPr lang="en-AU" sz="3200" b="1" dirty="0"/>
          </a:p>
          <a:p>
            <a:pPr marL="0" indent="0">
              <a:buNone/>
            </a:pPr>
            <a:endParaRPr lang="en-AU" sz="2800" b="1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b="1" dirty="0"/>
              <a:t>Expectations:</a:t>
            </a:r>
          </a:p>
          <a:p>
            <a:pPr lvl="1"/>
            <a:r>
              <a:rPr lang="en-AU" sz="2400" dirty="0"/>
              <a:t>Continuous efforts improve efficiency</a:t>
            </a:r>
          </a:p>
          <a:p>
            <a:pPr marL="457200" lvl="1" indent="0">
              <a:buNone/>
            </a:pPr>
            <a:r>
              <a:rPr lang="en-AU" sz="2400" dirty="0"/>
              <a:t>    … reflecting competitive pressures</a:t>
            </a:r>
          </a:p>
          <a:p>
            <a:pPr lvl="1"/>
            <a:r>
              <a:rPr lang="en-AU" sz="2400" dirty="0"/>
              <a:t>Productivity payoffs from IT/Capex</a:t>
            </a:r>
          </a:p>
          <a:p>
            <a:pPr marL="0" indent="0">
              <a:buNone/>
            </a:pPr>
            <a:endParaRPr lang="en-AU" b="1" dirty="0"/>
          </a:p>
          <a:p>
            <a:endParaRPr lang="en-AU" sz="32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FE31F0-572C-4347-9446-573BECD72D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51" t="59450" r="20862" b="31100"/>
          <a:stretch/>
        </p:blipFill>
        <p:spPr>
          <a:xfrm>
            <a:off x="442639" y="2548260"/>
            <a:ext cx="8229601" cy="138479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ADA9A7-1543-4AC1-A2C9-A256B726E919}"/>
              </a:ext>
            </a:extLst>
          </p:cNvPr>
          <p:cNvCxnSpPr>
            <a:cxnSpLocks/>
          </p:cNvCxnSpPr>
          <p:nvPr/>
        </p:nvCxnSpPr>
        <p:spPr>
          <a:xfrm>
            <a:off x="539552" y="3573016"/>
            <a:ext cx="108012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79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B64D0-414B-48D4-83E5-7E9153FB4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Arguments against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3AEC-204B-4771-8C61-9C07ACEC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Adverse financial impact on NSPs</a:t>
            </a:r>
          </a:p>
          <a:p>
            <a:pPr lvl="1"/>
            <a:r>
              <a:rPr lang="en-AU" dirty="0"/>
              <a:t>Existence of an advantage does not justify continuation</a:t>
            </a:r>
          </a:p>
          <a:p>
            <a:r>
              <a:rPr lang="en-AU" dirty="0"/>
              <a:t>Impact on incentives</a:t>
            </a:r>
          </a:p>
          <a:p>
            <a:pPr lvl="1"/>
            <a:r>
              <a:rPr lang="en-AU" dirty="0"/>
              <a:t>Changing the benchmark does not affect incentives (see below)</a:t>
            </a:r>
          </a:p>
          <a:p>
            <a:r>
              <a:rPr lang="en-AU" dirty="0"/>
              <a:t>Imperfections in data and methods</a:t>
            </a:r>
          </a:p>
          <a:p>
            <a:pPr lvl="1"/>
            <a:r>
              <a:rPr lang="en-AU" dirty="0"/>
              <a:t>Recognised, but does not justify not improving estimate while continuing to work on further improvements</a:t>
            </a:r>
          </a:p>
          <a:p>
            <a:r>
              <a:rPr lang="en-AU" dirty="0"/>
              <a:t>Productivity change is already in the forecasts you just cannot see it</a:t>
            </a:r>
          </a:p>
          <a:p>
            <a:pPr lvl="1"/>
            <a:r>
              <a:rPr lang="en-AU" dirty="0"/>
              <a:t>No evidence for this (see below)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5459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4418-F556-476F-8CE4-EA1E297B7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Impact on Incentives?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EEC51-83B0-410B-B5B1-0E6384265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Incentive to improve </a:t>
            </a:r>
            <a:r>
              <a:rPr lang="en-AU" dirty="0" err="1"/>
              <a:t>opex</a:t>
            </a:r>
            <a:r>
              <a:rPr lang="en-AU" dirty="0"/>
              <a:t> efficiency depends on:</a:t>
            </a:r>
          </a:p>
          <a:p>
            <a:pPr lvl="1"/>
            <a:r>
              <a:rPr lang="en-AU" dirty="0"/>
              <a:t>The period of de-linking allowed revenues and actual costs</a:t>
            </a:r>
          </a:p>
          <a:p>
            <a:pPr lvl="1"/>
            <a:r>
              <a:rPr lang="en-AU" dirty="0"/>
              <a:t>The sharing of benefits through the EBSS</a:t>
            </a:r>
          </a:p>
          <a:p>
            <a:r>
              <a:rPr lang="en-AU" dirty="0"/>
              <a:t>Incentives </a:t>
            </a:r>
            <a:r>
              <a:rPr lang="en-AU" b="1" u="sng" dirty="0"/>
              <a:t>do not </a:t>
            </a:r>
            <a:r>
              <a:rPr lang="en-AU" dirty="0"/>
              <a:t>depend on:</a:t>
            </a:r>
          </a:p>
          <a:p>
            <a:pPr lvl="1"/>
            <a:r>
              <a:rPr lang="en-AU" dirty="0"/>
              <a:t>The benchmark level of </a:t>
            </a:r>
            <a:r>
              <a:rPr lang="en-AU" dirty="0" err="1"/>
              <a:t>opex</a:t>
            </a:r>
            <a:r>
              <a:rPr lang="en-AU" dirty="0"/>
              <a:t> allowed, or</a:t>
            </a:r>
          </a:p>
          <a:p>
            <a:pPr lvl="1"/>
            <a:r>
              <a:rPr lang="en-AU" dirty="0"/>
              <a:t>Whether or not productivity improvements are built into the </a:t>
            </a:r>
            <a:r>
              <a:rPr lang="en-AU" dirty="0" err="1"/>
              <a:t>opex</a:t>
            </a:r>
            <a:r>
              <a:rPr lang="en-AU" dirty="0"/>
              <a:t> forecasts</a:t>
            </a:r>
          </a:p>
          <a:p>
            <a:pPr lvl="1"/>
            <a:endParaRPr lang="en-AU" dirty="0"/>
          </a:p>
          <a:p>
            <a:pPr marL="457200" lvl="1" indent="0">
              <a:buNone/>
            </a:pPr>
            <a:r>
              <a:rPr lang="en-AU" i="1" dirty="0"/>
              <a:t>Assuming utilities prefer higher profits rather than lower profits</a:t>
            </a:r>
          </a:p>
        </p:txBody>
      </p:sp>
    </p:spTree>
    <p:extLst>
      <p:ext uri="{BB962C8B-B14F-4D97-AF65-F5344CB8AC3E}">
        <p14:creationId xmlns:p14="http://schemas.microsoft.com/office/powerpoint/2010/main" val="152056511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ER CCP Branded Power point Template">
  <a:themeElements>
    <a:clrScheme name="ACCC">
      <a:dk1>
        <a:sysClr val="windowText" lastClr="000000"/>
      </a:dk1>
      <a:lt1>
        <a:sysClr val="window" lastClr="FFFFFF"/>
      </a:lt1>
      <a:dk2>
        <a:srgbClr val="2F3D4A"/>
      </a:dk2>
      <a:lt2>
        <a:srgbClr val="D5D6D2"/>
      </a:lt2>
      <a:accent1>
        <a:srgbClr val="00759E"/>
      </a:accent1>
      <a:accent2>
        <a:srgbClr val="491E69"/>
      </a:accent2>
      <a:accent3>
        <a:srgbClr val="7AA0B9"/>
      </a:accent3>
      <a:accent4>
        <a:srgbClr val="1B2F6F"/>
      </a:accent4>
      <a:accent5>
        <a:srgbClr val="4BACC6"/>
      </a:accent5>
      <a:accent6>
        <a:srgbClr val="DC503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CCP AER Power Point Template</Template>
  <TotalTime>19</TotalTime>
  <Words>1016</Words>
  <Application>Microsoft Office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Fax</vt:lpstr>
      <vt:lpstr>Times New Roman</vt:lpstr>
      <vt:lpstr>Verdana</vt:lpstr>
      <vt:lpstr>Wingdings 2</vt:lpstr>
      <vt:lpstr>AER CCP Branded Power point Template</vt:lpstr>
      <vt:lpstr>Aspect</vt:lpstr>
      <vt:lpstr> Public Forum on Opex Productivity 30 November 2018</vt:lpstr>
      <vt:lpstr>Overview (1)</vt:lpstr>
      <vt:lpstr>Overview (2)</vt:lpstr>
      <vt:lpstr>PowerPoint Presentation</vt:lpstr>
      <vt:lpstr>Objective for productivity estimates </vt:lpstr>
      <vt:lpstr>But trend productivity is only part of the story…</vt:lpstr>
      <vt:lpstr>Clash of assumption, reality, and expectations</vt:lpstr>
      <vt:lpstr>Arguments against change</vt:lpstr>
      <vt:lpstr>Impact on Incentives?</vt:lpstr>
      <vt:lpstr>Is it already there?</vt:lpstr>
      <vt:lpstr>Options</vt:lpstr>
      <vt:lpstr>MPFP estimates</vt:lpstr>
      <vt:lpstr>Conclusions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here to add title</dc:title>
  <dc:creator>Eric Groom</dc:creator>
  <cp:lastModifiedBy>Cheung, Winnie</cp:lastModifiedBy>
  <cp:revision>116</cp:revision>
  <dcterms:created xsi:type="dcterms:W3CDTF">2017-03-21T10:53:53Z</dcterms:created>
  <dcterms:modified xsi:type="dcterms:W3CDTF">2018-12-06T23:07:21Z</dcterms:modified>
</cp:coreProperties>
</file>