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60" r:id="rId3"/>
    <p:sldId id="267" r:id="rId4"/>
    <p:sldId id="257" r:id="rId5"/>
    <p:sldId id="259" r:id="rId6"/>
    <p:sldId id="266" r:id="rId7"/>
    <p:sldId id="261" r:id="rId8"/>
    <p:sldId id="262" r:id="rId9"/>
    <p:sldId id="263" r:id="rId10"/>
    <p:sldId id="264" r:id="rId11"/>
    <p:sldId id="265" r:id="rId12"/>
    <p:sldId id="268" r:id="rId13"/>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DCB20A77-C0D2-42C5-8A1D-5300351C9954}" type="datetimeFigureOut">
              <a:rPr lang="en-AU" smtClean="0"/>
              <a:pPr/>
              <a:t>9/07/2014</a:t>
            </a:fld>
            <a:endParaRPr lang="en-AU"/>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51FA4864-CF9B-4B66-B0FB-0A1BA30DDC89}"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832E1CDF-83F2-4660-B4B1-F0316D4FB1C2}" type="datetime1">
              <a:rPr lang="en-AU" smtClean="0"/>
              <a:pPr/>
              <a:t>9/07/2014</a:t>
            </a:fld>
            <a:endParaRPr lang="en-AU"/>
          </a:p>
        </p:txBody>
      </p:sp>
      <p:sp>
        <p:nvSpPr>
          <p:cNvPr id="5" name="Footer Placeholder 4"/>
          <p:cNvSpPr>
            <a:spLocks noGrp="1"/>
          </p:cNvSpPr>
          <p:nvPr>
            <p:ph type="ftr" sz="quarter" idx="11"/>
          </p:nvPr>
        </p:nvSpPr>
        <p:spPr/>
        <p:txBody>
          <a:bodyPr/>
          <a:lstStyle/>
          <a:p>
            <a:r>
              <a:rPr lang="en-AU" smtClean="0"/>
              <a:t>Consumer Challenge Panel          10 July 2014</a:t>
            </a:r>
            <a:endParaRPr lang="en-AU"/>
          </a:p>
        </p:txBody>
      </p:sp>
      <p:sp>
        <p:nvSpPr>
          <p:cNvPr id="6" name="Slide Number Placeholder 5"/>
          <p:cNvSpPr>
            <a:spLocks noGrp="1"/>
          </p:cNvSpPr>
          <p:nvPr>
            <p:ph type="sldNum" sz="quarter" idx="12"/>
          </p:nvPr>
        </p:nvSpPr>
        <p:spPr/>
        <p:txBody>
          <a:bodyPr/>
          <a:lstStyle/>
          <a:p>
            <a:fld id="{B62374A9-98E5-4C08-ACDE-27062760DD1D}"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47550D2-A01A-46B8-A754-156DE395644B}" type="datetime1">
              <a:rPr lang="en-AU" smtClean="0"/>
              <a:pPr/>
              <a:t>9/07/2014</a:t>
            </a:fld>
            <a:endParaRPr lang="en-AU"/>
          </a:p>
        </p:txBody>
      </p:sp>
      <p:sp>
        <p:nvSpPr>
          <p:cNvPr id="5" name="Footer Placeholder 4"/>
          <p:cNvSpPr>
            <a:spLocks noGrp="1"/>
          </p:cNvSpPr>
          <p:nvPr>
            <p:ph type="ftr" sz="quarter" idx="11"/>
          </p:nvPr>
        </p:nvSpPr>
        <p:spPr/>
        <p:txBody>
          <a:bodyPr/>
          <a:lstStyle/>
          <a:p>
            <a:r>
              <a:rPr lang="en-AU" smtClean="0"/>
              <a:t>Consumer Challenge Panel          10 July 2014</a:t>
            </a:r>
            <a:endParaRPr lang="en-AU"/>
          </a:p>
        </p:txBody>
      </p:sp>
      <p:sp>
        <p:nvSpPr>
          <p:cNvPr id="6" name="Slide Number Placeholder 5"/>
          <p:cNvSpPr>
            <a:spLocks noGrp="1"/>
          </p:cNvSpPr>
          <p:nvPr>
            <p:ph type="sldNum" sz="quarter" idx="12"/>
          </p:nvPr>
        </p:nvSpPr>
        <p:spPr/>
        <p:txBody>
          <a:bodyPr/>
          <a:lstStyle/>
          <a:p>
            <a:fld id="{B62374A9-98E5-4C08-ACDE-27062760DD1D}"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970E703-FCDD-4F38-9E07-0736E9450ADA}" type="datetime1">
              <a:rPr lang="en-AU" smtClean="0"/>
              <a:pPr/>
              <a:t>9/07/2014</a:t>
            </a:fld>
            <a:endParaRPr lang="en-AU"/>
          </a:p>
        </p:txBody>
      </p:sp>
      <p:sp>
        <p:nvSpPr>
          <p:cNvPr id="5" name="Footer Placeholder 4"/>
          <p:cNvSpPr>
            <a:spLocks noGrp="1"/>
          </p:cNvSpPr>
          <p:nvPr>
            <p:ph type="ftr" sz="quarter" idx="11"/>
          </p:nvPr>
        </p:nvSpPr>
        <p:spPr/>
        <p:txBody>
          <a:bodyPr/>
          <a:lstStyle/>
          <a:p>
            <a:r>
              <a:rPr lang="en-AU" smtClean="0"/>
              <a:t>Consumer Challenge Panel          10 July 2014</a:t>
            </a:r>
            <a:endParaRPr lang="en-AU"/>
          </a:p>
        </p:txBody>
      </p:sp>
      <p:sp>
        <p:nvSpPr>
          <p:cNvPr id="6" name="Slide Number Placeholder 5"/>
          <p:cNvSpPr>
            <a:spLocks noGrp="1"/>
          </p:cNvSpPr>
          <p:nvPr>
            <p:ph type="sldNum" sz="quarter" idx="12"/>
          </p:nvPr>
        </p:nvSpPr>
        <p:spPr/>
        <p:txBody>
          <a:bodyPr/>
          <a:lstStyle/>
          <a:p>
            <a:fld id="{B62374A9-98E5-4C08-ACDE-27062760DD1D}"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E5B68046-E238-40FB-A784-98BBF0CAAA89}" type="datetime1">
              <a:rPr lang="en-AU" smtClean="0"/>
              <a:pPr/>
              <a:t>9/07/2014</a:t>
            </a:fld>
            <a:endParaRPr lang="en-AU"/>
          </a:p>
        </p:txBody>
      </p:sp>
      <p:sp>
        <p:nvSpPr>
          <p:cNvPr id="5" name="Footer Placeholder 4"/>
          <p:cNvSpPr>
            <a:spLocks noGrp="1"/>
          </p:cNvSpPr>
          <p:nvPr>
            <p:ph type="ftr" sz="quarter" idx="11"/>
          </p:nvPr>
        </p:nvSpPr>
        <p:spPr/>
        <p:txBody>
          <a:bodyPr/>
          <a:lstStyle/>
          <a:p>
            <a:r>
              <a:rPr lang="en-AU" smtClean="0"/>
              <a:t>Consumer Challenge Panel          10 July 2014</a:t>
            </a:r>
            <a:endParaRPr lang="en-AU"/>
          </a:p>
        </p:txBody>
      </p:sp>
      <p:sp>
        <p:nvSpPr>
          <p:cNvPr id="6" name="Slide Number Placeholder 5"/>
          <p:cNvSpPr>
            <a:spLocks noGrp="1"/>
          </p:cNvSpPr>
          <p:nvPr>
            <p:ph type="sldNum" sz="quarter" idx="12"/>
          </p:nvPr>
        </p:nvSpPr>
        <p:spPr/>
        <p:txBody>
          <a:bodyPr/>
          <a:lstStyle/>
          <a:p>
            <a:fld id="{B62374A9-98E5-4C08-ACDE-27062760DD1D}"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45E66A-B1D1-44BF-BC48-D0122D338E07}" type="datetime1">
              <a:rPr lang="en-AU" smtClean="0"/>
              <a:pPr/>
              <a:t>9/07/2014</a:t>
            </a:fld>
            <a:endParaRPr lang="en-AU"/>
          </a:p>
        </p:txBody>
      </p:sp>
      <p:sp>
        <p:nvSpPr>
          <p:cNvPr id="5" name="Footer Placeholder 4"/>
          <p:cNvSpPr>
            <a:spLocks noGrp="1"/>
          </p:cNvSpPr>
          <p:nvPr>
            <p:ph type="ftr" sz="quarter" idx="11"/>
          </p:nvPr>
        </p:nvSpPr>
        <p:spPr/>
        <p:txBody>
          <a:bodyPr/>
          <a:lstStyle/>
          <a:p>
            <a:r>
              <a:rPr lang="en-AU" smtClean="0"/>
              <a:t>Consumer Challenge Panel          10 July 2014</a:t>
            </a:r>
            <a:endParaRPr lang="en-AU"/>
          </a:p>
        </p:txBody>
      </p:sp>
      <p:sp>
        <p:nvSpPr>
          <p:cNvPr id="6" name="Slide Number Placeholder 5"/>
          <p:cNvSpPr>
            <a:spLocks noGrp="1"/>
          </p:cNvSpPr>
          <p:nvPr>
            <p:ph type="sldNum" sz="quarter" idx="12"/>
          </p:nvPr>
        </p:nvSpPr>
        <p:spPr/>
        <p:txBody>
          <a:bodyPr/>
          <a:lstStyle/>
          <a:p>
            <a:fld id="{B62374A9-98E5-4C08-ACDE-27062760DD1D}"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63640D06-3631-41F0-ABBF-FC8B9A0D92E7}" type="datetime1">
              <a:rPr lang="en-AU" smtClean="0"/>
              <a:pPr/>
              <a:t>9/07/2014</a:t>
            </a:fld>
            <a:endParaRPr lang="en-AU"/>
          </a:p>
        </p:txBody>
      </p:sp>
      <p:sp>
        <p:nvSpPr>
          <p:cNvPr id="6" name="Footer Placeholder 5"/>
          <p:cNvSpPr>
            <a:spLocks noGrp="1"/>
          </p:cNvSpPr>
          <p:nvPr>
            <p:ph type="ftr" sz="quarter" idx="11"/>
          </p:nvPr>
        </p:nvSpPr>
        <p:spPr/>
        <p:txBody>
          <a:bodyPr/>
          <a:lstStyle/>
          <a:p>
            <a:r>
              <a:rPr lang="en-AU" smtClean="0"/>
              <a:t>Consumer Challenge Panel          10 July 2014</a:t>
            </a:r>
            <a:endParaRPr lang="en-AU"/>
          </a:p>
        </p:txBody>
      </p:sp>
      <p:sp>
        <p:nvSpPr>
          <p:cNvPr id="7" name="Slide Number Placeholder 6"/>
          <p:cNvSpPr>
            <a:spLocks noGrp="1"/>
          </p:cNvSpPr>
          <p:nvPr>
            <p:ph type="sldNum" sz="quarter" idx="12"/>
          </p:nvPr>
        </p:nvSpPr>
        <p:spPr/>
        <p:txBody>
          <a:bodyPr/>
          <a:lstStyle/>
          <a:p>
            <a:fld id="{B62374A9-98E5-4C08-ACDE-27062760DD1D}"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96689425-2309-4595-847F-C445E36AA3DF}" type="datetime1">
              <a:rPr lang="en-AU" smtClean="0"/>
              <a:pPr/>
              <a:t>9/07/2014</a:t>
            </a:fld>
            <a:endParaRPr lang="en-AU"/>
          </a:p>
        </p:txBody>
      </p:sp>
      <p:sp>
        <p:nvSpPr>
          <p:cNvPr id="8" name="Footer Placeholder 7"/>
          <p:cNvSpPr>
            <a:spLocks noGrp="1"/>
          </p:cNvSpPr>
          <p:nvPr>
            <p:ph type="ftr" sz="quarter" idx="11"/>
          </p:nvPr>
        </p:nvSpPr>
        <p:spPr/>
        <p:txBody>
          <a:bodyPr/>
          <a:lstStyle/>
          <a:p>
            <a:r>
              <a:rPr lang="en-AU" smtClean="0"/>
              <a:t>Consumer Challenge Panel          10 July 2014</a:t>
            </a:r>
            <a:endParaRPr lang="en-AU"/>
          </a:p>
        </p:txBody>
      </p:sp>
      <p:sp>
        <p:nvSpPr>
          <p:cNvPr id="9" name="Slide Number Placeholder 8"/>
          <p:cNvSpPr>
            <a:spLocks noGrp="1"/>
          </p:cNvSpPr>
          <p:nvPr>
            <p:ph type="sldNum" sz="quarter" idx="12"/>
          </p:nvPr>
        </p:nvSpPr>
        <p:spPr/>
        <p:txBody>
          <a:bodyPr/>
          <a:lstStyle/>
          <a:p>
            <a:fld id="{B62374A9-98E5-4C08-ACDE-27062760DD1D}"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CA4FCA6C-3134-4316-8B2E-171688D8E87D}" type="datetime1">
              <a:rPr lang="en-AU" smtClean="0"/>
              <a:pPr/>
              <a:t>9/07/2014</a:t>
            </a:fld>
            <a:endParaRPr lang="en-AU"/>
          </a:p>
        </p:txBody>
      </p:sp>
      <p:sp>
        <p:nvSpPr>
          <p:cNvPr id="4" name="Footer Placeholder 3"/>
          <p:cNvSpPr>
            <a:spLocks noGrp="1"/>
          </p:cNvSpPr>
          <p:nvPr>
            <p:ph type="ftr" sz="quarter" idx="11"/>
          </p:nvPr>
        </p:nvSpPr>
        <p:spPr/>
        <p:txBody>
          <a:bodyPr/>
          <a:lstStyle/>
          <a:p>
            <a:r>
              <a:rPr lang="en-AU" smtClean="0"/>
              <a:t>Consumer Challenge Panel          10 July 2014</a:t>
            </a:r>
            <a:endParaRPr lang="en-AU"/>
          </a:p>
        </p:txBody>
      </p:sp>
      <p:sp>
        <p:nvSpPr>
          <p:cNvPr id="5" name="Slide Number Placeholder 4"/>
          <p:cNvSpPr>
            <a:spLocks noGrp="1"/>
          </p:cNvSpPr>
          <p:nvPr>
            <p:ph type="sldNum" sz="quarter" idx="12"/>
          </p:nvPr>
        </p:nvSpPr>
        <p:spPr/>
        <p:txBody>
          <a:bodyPr/>
          <a:lstStyle/>
          <a:p>
            <a:fld id="{B62374A9-98E5-4C08-ACDE-27062760DD1D}"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5800CA-4016-40A2-B888-F949149D1A1B}" type="datetime1">
              <a:rPr lang="en-AU" smtClean="0"/>
              <a:pPr/>
              <a:t>9/07/2014</a:t>
            </a:fld>
            <a:endParaRPr lang="en-AU"/>
          </a:p>
        </p:txBody>
      </p:sp>
      <p:sp>
        <p:nvSpPr>
          <p:cNvPr id="3" name="Footer Placeholder 2"/>
          <p:cNvSpPr>
            <a:spLocks noGrp="1"/>
          </p:cNvSpPr>
          <p:nvPr>
            <p:ph type="ftr" sz="quarter" idx="11"/>
          </p:nvPr>
        </p:nvSpPr>
        <p:spPr/>
        <p:txBody>
          <a:bodyPr/>
          <a:lstStyle/>
          <a:p>
            <a:r>
              <a:rPr lang="en-AU" smtClean="0"/>
              <a:t>Consumer Challenge Panel          10 July 2014</a:t>
            </a:r>
            <a:endParaRPr lang="en-AU"/>
          </a:p>
        </p:txBody>
      </p:sp>
      <p:sp>
        <p:nvSpPr>
          <p:cNvPr id="4" name="Slide Number Placeholder 3"/>
          <p:cNvSpPr>
            <a:spLocks noGrp="1"/>
          </p:cNvSpPr>
          <p:nvPr>
            <p:ph type="sldNum" sz="quarter" idx="12"/>
          </p:nvPr>
        </p:nvSpPr>
        <p:spPr/>
        <p:txBody>
          <a:bodyPr/>
          <a:lstStyle/>
          <a:p>
            <a:fld id="{B62374A9-98E5-4C08-ACDE-27062760DD1D}"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82DFE3-D111-4F96-8BD4-F504DCAD93B4}" type="datetime1">
              <a:rPr lang="en-AU" smtClean="0"/>
              <a:pPr/>
              <a:t>9/07/2014</a:t>
            </a:fld>
            <a:endParaRPr lang="en-AU"/>
          </a:p>
        </p:txBody>
      </p:sp>
      <p:sp>
        <p:nvSpPr>
          <p:cNvPr id="6" name="Footer Placeholder 5"/>
          <p:cNvSpPr>
            <a:spLocks noGrp="1"/>
          </p:cNvSpPr>
          <p:nvPr>
            <p:ph type="ftr" sz="quarter" idx="11"/>
          </p:nvPr>
        </p:nvSpPr>
        <p:spPr/>
        <p:txBody>
          <a:bodyPr/>
          <a:lstStyle/>
          <a:p>
            <a:r>
              <a:rPr lang="en-AU" smtClean="0"/>
              <a:t>Consumer Challenge Panel          10 July 2014</a:t>
            </a:r>
            <a:endParaRPr lang="en-AU"/>
          </a:p>
        </p:txBody>
      </p:sp>
      <p:sp>
        <p:nvSpPr>
          <p:cNvPr id="7" name="Slide Number Placeholder 6"/>
          <p:cNvSpPr>
            <a:spLocks noGrp="1"/>
          </p:cNvSpPr>
          <p:nvPr>
            <p:ph type="sldNum" sz="quarter" idx="12"/>
          </p:nvPr>
        </p:nvSpPr>
        <p:spPr/>
        <p:txBody>
          <a:bodyPr/>
          <a:lstStyle/>
          <a:p>
            <a:fld id="{B62374A9-98E5-4C08-ACDE-27062760DD1D}"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B09B53-9503-4707-93A4-1F8963E924A0}" type="datetime1">
              <a:rPr lang="en-AU" smtClean="0"/>
              <a:pPr/>
              <a:t>9/07/2014</a:t>
            </a:fld>
            <a:endParaRPr lang="en-AU"/>
          </a:p>
        </p:txBody>
      </p:sp>
      <p:sp>
        <p:nvSpPr>
          <p:cNvPr id="6" name="Footer Placeholder 5"/>
          <p:cNvSpPr>
            <a:spLocks noGrp="1"/>
          </p:cNvSpPr>
          <p:nvPr>
            <p:ph type="ftr" sz="quarter" idx="11"/>
          </p:nvPr>
        </p:nvSpPr>
        <p:spPr/>
        <p:txBody>
          <a:bodyPr/>
          <a:lstStyle/>
          <a:p>
            <a:r>
              <a:rPr lang="en-AU" smtClean="0"/>
              <a:t>Consumer Challenge Panel          10 July 2014</a:t>
            </a:r>
            <a:endParaRPr lang="en-AU"/>
          </a:p>
        </p:txBody>
      </p:sp>
      <p:sp>
        <p:nvSpPr>
          <p:cNvPr id="7" name="Slide Number Placeholder 6"/>
          <p:cNvSpPr>
            <a:spLocks noGrp="1"/>
          </p:cNvSpPr>
          <p:nvPr>
            <p:ph type="sldNum" sz="quarter" idx="12"/>
          </p:nvPr>
        </p:nvSpPr>
        <p:spPr/>
        <p:txBody>
          <a:bodyPr/>
          <a:lstStyle/>
          <a:p>
            <a:fld id="{B62374A9-98E5-4C08-ACDE-27062760DD1D}"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043DB-552C-4852-BCAC-CA0871274684}" type="datetime1">
              <a:rPr lang="en-AU" smtClean="0"/>
              <a:pPr/>
              <a:t>9/07/2014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AU" smtClean="0"/>
              <a:t>Consumer Challenge Panel          10 July 2014</a:t>
            </a:r>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2374A9-98E5-4C08-ACDE-27062760DD1D}"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Consumer Challenge Panel</a:t>
            </a:r>
            <a:br>
              <a:rPr lang="en-AU" dirty="0" smtClean="0"/>
            </a:br>
            <a:r>
              <a:rPr lang="en-AU" dirty="0" smtClean="0"/>
              <a:t>response to</a:t>
            </a:r>
            <a:endParaRPr lang="en-AU" dirty="0"/>
          </a:p>
        </p:txBody>
      </p:sp>
      <p:sp>
        <p:nvSpPr>
          <p:cNvPr id="3" name="Subtitle 2"/>
          <p:cNvSpPr>
            <a:spLocks noGrp="1"/>
          </p:cNvSpPr>
          <p:nvPr>
            <p:ph type="subTitle" idx="1"/>
          </p:nvPr>
        </p:nvSpPr>
        <p:spPr/>
        <p:txBody>
          <a:bodyPr>
            <a:noAutofit/>
          </a:bodyPr>
          <a:lstStyle/>
          <a:p>
            <a:r>
              <a:rPr lang="en-AU" sz="4400" dirty="0">
                <a:solidFill>
                  <a:schemeClr val="tx1"/>
                </a:solidFill>
                <a:latin typeface="+mj-lt"/>
                <a:ea typeface="+mj-ea"/>
                <a:cs typeface="+mj-cs"/>
              </a:rPr>
              <a:t>NSW electricity </a:t>
            </a:r>
            <a:r>
              <a:rPr lang="en-AU" sz="4400" dirty="0" smtClean="0">
                <a:solidFill>
                  <a:schemeClr val="tx1"/>
                </a:solidFill>
                <a:latin typeface="+mj-lt"/>
                <a:ea typeface="+mj-ea"/>
                <a:cs typeface="+mj-cs"/>
              </a:rPr>
              <a:t>DNSPs’</a:t>
            </a:r>
            <a:endParaRPr lang="en-AU" sz="4400" dirty="0">
              <a:solidFill>
                <a:schemeClr val="tx1"/>
              </a:solidFill>
              <a:latin typeface="+mj-lt"/>
              <a:ea typeface="+mj-ea"/>
              <a:cs typeface="+mj-cs"/>
            </a:endParaRPr>
          </a:p>
          <a:p>
            <a:r>
              <a:rPr lang="en-AU" sz="4400" dirty="0">
                <a:solidFill>
                  <a:schemeClr val="tx1"/>
                </a:solidFill>
                <a:latin typeface="+mj-lt"/>
                <a:ea typeface="+mj-ea"/>
                <a:cs typeface="+mj-cs"/>
              </a:rPr>
              <a:t>Regulatory </a:t>
            </a:r>
            <a:r>
              <a:rPr lang="en-AU" sz="4400" dirty="0" smtClean="0">
                <a:solidFill>
                  <a:schemeClr val="tx1"/>
                </a:solidFill>
                <a:latin typeface="+mj-lt"/>
                <a:ea typeface="+mj-ea"/>
                <a:cs typeface="+mj-cs"/>
              </a:rPr>
              <a:t>Proposals</a:t>
            </a:r>
            <a:endParaRPr lang="en-AU" sz="4400" dirty="0">
              <a:solidFill>
                <a:schemeClr val="tx1"/>
              </a:solidFill>
              <a:latin typeface="+mj-lt"/>
              <a:ea typeface="+mj-ea"/>
              <a:cs typeface="+mj-cs"/>
            </a:endParaRPr>
          </a:p>
          <a:p>
            <a:r>
              <a:rPr lang="en-AU" dirty="0">
                <a:solidFill>
                  <a:schemeClr val="tx1"/>
                </a:solidFill>
                <a:latin typeface="+mj-lt"/>
                <a:ea typeface="+mj-ea"/>
                <a:cs typeface="+mj-cs"/>
              </a:rPr>
              <a:t>10 July 2014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Metering</a:t>
            </a:r>
            <a:endParaRPr lang="en-AU" dirty="0"/>
          </a:p>
        </p:txBody>
      </p:sp>
      <p:sp>
        <p:nvSpPr>
          <p:cNvPr id="3" name="Content Placeholder 2"/>
          <p:cNvSpPr>
            <a:spLocks noGrp="1"/>
          </p:cNvSpPr>
          <p:nvPr>
            <p:ph idx="1"/>
          </p:nvPr>
        </p:nvSpPr>
        <p:spPr/>
        <p:txBody>
          <a:bodyPr>
            <a:normAutofit/>
          </a:bodyPr>
          <a:lstStyle/>
          <a:p>
            <a:r>
              <a:rPr lang="en-AU" dirty="0" smtClean="0"/>
              <a:t>CCP is alarmed at the size of exit fees proposed by Ausgrid in particular</a:t>
            </a:r>
          </a:p>
          <a:p>
            <a:r>
              <a:rPr lang="en-AU" dirty="0" smtClean="0"/>
              <a:t>Consumers</a:t>
            </a:r>
            <a:r>
              <a:rPr lang="en-AU" dirty="0" smtClean="0"/>
              <a:t>’ best long term interests lie in contestability</a:t>
            </a:r>
          </a:p>
          <a:p>
            <a:r>
              <a:rPr lang="en-AU" dirty="0" smtClean="0"/>
              <a:t>Excessive fees will stifle contestability</a:t>
            </a:r>
          </a:p>
          <a:p>
            <a:r>
              <a:rPr lang="en-AU" dirty="0" smtClean="0"/>
              <a:t>CCP would like to see more engagement by retailers (and will work with them)</a:t>
            </a:r>
            <a:endParaRPr lang="en-AU" dirty="0"/>
          </a:p>
        </p:txBody>
      </p:sp>
      <p:sp>
        <p:nvSpPr>
          <p:cNvPr id="4" name="Footer Placeholder 3"/>
          <p:cNvSpPr>
            <a:spLocks noGrp="1"/>
          </p:cNvSpPr>
          <p:nvPr>
            <p:ph type="ftr" sz="quarter" idx="11"/>
          </p:nvPr>
        </p:nvSpPr>
        <p:spPr>
          <a:xfrm>
            <a:off x="1547664" y="6356350"/>
            <a:ext cx="5760640" cy="365125"/>
          </a:xfrm>
        </p:spPr>
        <p:txBody>
          <a:bodyPr/>
          <a:lstStyle/>
          <a:p>
            <a:r>
              <a:rPr lang="en-AU" sz="1800" dirty="0" smtClean="0"/>
              <a:t>Consumer Challenge Panel          10 July 2014</a:t>
            </a:r>
            <a:endParaRPr lang="en-AU" sz="1800" dirty="0"/>
          </a:p>
        </p:txBody>
      </p:sp>
      <p:sp>
        <p:nvSpPr>
          <p:cNvPr id="5" name="Slide Number Placeholder 4"/>
          <p:cNvSpPr>
            <a:spLocks noGrp="1"/>
          </p:cNvSpPr>
          <p:nvPr>
            <p:ph type="sldNum" sz="quarter" idx="12"/>
          </p:nvPr>
        </p:nvSpPr>
        <p:spPr/>
        <p:txBody>
          <a:bodyPr/>
          <a:lstStyle/>
          <a:p>
            <a:fld id="{B62374A9-98E5-4C08-ACDE-27062760DD1D}" type="slidenum">
              <a:rPr lang="en-AU" smtClean="0"/>
              <a:pPr/>
              <a:t>10</a:t>
            </a:fld>
            <a:endParaRPr lang="en-A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Public Lighting</a:t>
            </a:r>
            <a:endParaRPr lang="en-AU" dirty="0"/>
          </a:p>
        </p:txBody>
      </p:sp>
      <p:sp>
        <p:nvSpPr>
          <p:cNvPr id="3" name="Content Placeholder 2"/>
          <p:cNvSpPr>
            <a:spLocks noGrp="1"/>
          </p:cNvSpPr>
          <p:nvPr>
            <p:ph idx="1"/>
          </p:nvPr>
        </p:nvSpPr>
        <p:spPr/>
        <p:txBody>
          <a:bodyPr>
            <a:normAutofit fontScale="92500"/>
          </a:bodyPr>
          <a:lstStyle/>
          <a:p>
            <a:r>
              <a:rPr lang="en-AU" dirty="0" smtClean="0"/>
              <a:t>Consistency across DNSPs, different drivers and different levels of satisfaction</a:t>
            </a:r>
          </a:p>
          <a:p>
            <a:r>
              <a:rPr lang="en-AU" dirty="0" smtClean="0"/>
              <a:t>CCP would like to see clear service standards articulated, and a binding agreement by DNSPs to abide by those service standards</a:t>
            </a:r>
          </a:p>
          <a:p>
            <a:r>
              <a:rPr lang="en-AU" dirty="0" smtClean="0"/>
              <a:t>there may be more clarity about cost build up regarding confidentiality of model information, </a:t>
            </a:r>
          </a:p>
          <a:p>
            <a:r>
              <a:rPr lang="en-AU" dirty="0" smtClean="0"/>
              <a:t>CCP would like to see contestability in public lighting provision</a:t>
            </a:r>
          </a:p>
          <a:p>
            <a:pPr>
              <a:buNone/>
            </a:pPr>
            <a:endParaRPr lang="en-AU" dirty="0"/>
          </a:p>
        </p:txBody>
      </p:sp>
      <p:sp>
        <p:nvSpPr>
          <p:cNvPr id="4" name="Footer Placeholder 3"/>
          <p:cNvSpPr>
            <a:spLocks noGrp="1"/>
          </p:cNvSpPr>
          <p:nvPr>
            <p:ph type="ftr" sz="quarter" idx="11"/>
          </p:nvPr>
        </p:nvSpPr>
        <p:spPr>
          <a:xfrm>
            <a:off x="1619672" y="6356350"/>
            <a:ext cx="5616624" cy="365125"/>
          </a:xfrm>
        </p:spPr>
        <p:txBody>
          <a:bodyPr/>
          <a:lstStyle/>
          <a:p>
            <a:r>
              <a:rPr lang="en-AU" sz="1800" dirty="0" smtClean="0"/>
              <a:t>Consumer Challenge Panel          10 July 2014</a:t>
            </a:r>
            <a:endParaRPr lang="en-AU" sz="1800" dirty="0"/>
          </a:p>
        </p:txBody>
      </p:sp>
      <p:sp>
        <p:nvSpPr>
          <p:cNvPr id="5" name="Slide Number Placeholder 4"/>
          <p:cNvSpPr>
            <a:spLocks noGrp="1"/>
          </p:cNvSpPr>
          <p:nvPr>
            <p:ph type="sldNum" sz="quarter" idx="12"/>
          </p:nvPr>
        </p:nvSpPr>
        <p:spPr/>
        <p:txBody>
          <a:bodyPr/>
          <a:lstStyle/>
          <a:p>
            <a:fld id="{B62374A9-98E5-4C08-ACDE-27062760DD1D}" type="slidenum">
              <a:rPr lang="en-AU" smtClean="0"/>
              <a:pPr/>
              <a:t>11</a:t>
            </a:fld>
            <a:endParaRPr lang="en-A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r>
              <a:rPr lang="en-AU" dirty="0" smtClean="0"/>
              <a:t>The </a:t>
            </a:r>
            <a:r>
              <a:rPr lang="en-AU" dirty="0" smtClean="0"/>
              <a:t>preceding </a:t>
            </a:r>
            <a:r>
              <a:rPr lang="en-AU" dirty="0" smtClean="0"/>
              <a:t>comments are general.  </a:t>
            </a:r>
            <a:endParaRPr lang="en-AU" dirty="0" smtClean="0"/>
          </a:p>
          <a:p>
            <a:r>
              <a:rPr lang="en-AU" dirty="0" smtClean="0"/>
              <a:t>The </a:t>
            </a:r>
            <a:r>
              <a:rPr lang="en-AU" dirty="0" smtClean="0"/>
              <a:t>CCP will be making a submission to the DNSP proposals by the end of July, which will flesh out the comments made today and which will be made public</a:t>
            </a:r>
          </a:p>
          <a:p>
            <a:endParaRPr lang="en-AU" dirty="0"/>
          </a:p>
        </p:txBody>
      </p:sp>
      <p:sp>
        <p:nvSpPr>
          <p:cNvPr id="4" name="Footer Placeholder 3"/>
          <p:cNvSpPr>
            <a:spLocks noGrp="1"/>
          </p:cNvSpPr>
          <p:nvPr>
            <p:ph type="ftr" sz="quarter" idx="11"/>
          </p:nvPr>
        </p:nvSpPr>
        <p:spPr/>
        <p:txBody>
          <a:bodyPr/>
          <a:lstStyle/>
          <a:p>
            <a:r>
              <a:rPr lang="en-AU" smtClean="0"/>
              <a:t>Consumer Challenge Panel          10 July 2014</a:t>
            </a:r>
            <a:endParaRPr lang="en-AU"/>
          </a:p>
        </p:txBody>
      </p:sp>
      <p:sp>
        <p:nvSpPr>
          <p:cNvPr id="5" name="Slide Number Placeholder 4"/>
          <p:cNvSpPr>
            <a:spLocks noGrp="1"/>
          </p:cNvSpPr>
          <p:nvPr>
            <p:ph type="sldNum" sz="quarter" idx="12"/>
          </p:nvPr>
        </p:nvSpPr>
        <p:spPr/>
        <p:txBody>
          <a:bodyPr/>
          <a:lstStyle/>
          <a:p>
            <a:fld id="{B62374A9-98E5-4C08-ACDE-27062760DD1D}" type="slidenum">
              <a:rPr lang="en-AU" smtClean="0"/>
              <a:pPr/>
              <a:t>12</a:t>
            </a:fld>
            <a:endParaRPr lang="en-A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Role of </a:t>
            </a:r>
            <a:r>
              <a:rPr lang="en-AU" dirty="0"/>
              <a:t>C</a:t>
            </a:r>
            <a:r>
              <a:rPr lang="en-AU" dirty="0" smtClean="0"/>
              <a:t>onsumer Challenge Panel</a:t>
            </a:r>
            <a:endParaRPr lang="en-AU" dirty="0"/>
          </a:p>
        </p:txBody>
      </p:sp>
      <p:sp>
        <p:nvSpPr>
          <p:cNvPr id="3" name="Content Placeholder 2"/>
          <p:cNvSpPr>
            <a:spLocks noGrp="1"/>
          </p:cNvSpPr>
          <p:nvPr>
            <p:ph idx="1"/>
          </p:nvPr>
        </p:nvSpPr>
        <p:spPr/>
        <p:txBody>
          <a:bodyPr>
            <a:normAutofit/>
          </a:bodyPr>
          <a:lstStyle/>
          <a:p>
            <a:r>
              <a:rPr lang="en-AU" dirty="0" smtClean="0"/>
              <a:t>National Electricity Objective - long term interests of </a:t>
            </a:r>
            <a:r>
              <a:rPr lang="en-AU" dirty="0" smtClean="0"/>
              <a:t>consumers</a:t>
            </a:r>
          </a:p>
          <a:p>
            <a:endParaRPr lang="en-AU" dirty="0" smtClean="0"/>
          </a:p>
          <a:p>
            <a:r>
              <a:rPr lang="en-AU" dirty="0" smtClean="0"/>
              <a:t>Challenge </a:t>
            </a:r>
            <a:r>
              <a:rPr lang="en-AU" dirty="0" smtClean="0"/>
              <a:t>AER</a:t>
            </a:r>
          </a:p>
          <a:p>
            <a:endParaRPr lang="en-AU" dirty="0" smtClean="0"/>
          </a:p>
          <a:p>
            <a:r>
              <a:rPr lang="en-AU" dirty="0" smtClean="0"/>
              <a:t>The CCP is a new beast and we are all feeling our way to some extent</a:t>
            </a:r>
          </a:p>
          <a:p>
            <a:endParaRPr lang="en-AU" dirty="0" smtClean="0"/>
          </a:p>
          <a:p>
            <a:endParaRPr lang="en-AU" dirty="0" smtClean="0"/>
          </a:p>
          <a:p>
            <a:endParaRPr lang="en-AU" dirty="0"/>
          </a:p>
        </p:txBody>
      </p:sp>
      <p:sp>
        <p:nvSpPr>
          <p:cNvPr id="4" name="Footer Placeholder 3"/>
          <p:cNvSpPr>
            <a:spLocks noGrp="1"/>
          </p:cNvSpPr>
          <p:nvPr>
            <p:ph type="ftr" sz="quarter" idx="11"/>
          </p:nvPr>
        </p:nvSpPr>
        <p:spPr>
          <a:xfrm>
            <a:off x="1187624" y="6356350"/>
            <a:ext cx="6408712" cy="365125"/>
          </a:xfrm>
        </p:spPr>
        <p:txBody>
          <a:bodyPr/>
          <a:lstStyle/>
          <a:p>
            <a:r>
              <a:rPr lang="en-AU" sz="1800" dirty="0" smtClean="0"/>
              <a:t>Consumer Challenge Panel                 10  July 2014</a:t>
            </a:r>
            <a:endParaRPr lang="en-AU" sz="1800" dirty="0"/>
          </a:p>
        </p:txBody>
      </p:sp>
      <p:sp>
        <p:nvSpPr>
          <p:cNvPr id="5" name="Slide Number Placeholder 4"/>
          <p:cNvSpPr>
            <a:spLocks noGrp="1"/>
          </p:cNvSpPr>
          <p:nvPr>
            <p:ph type="sldNum" sz="quarter" idx="12"/>
          </p:nvPr>
        </p:nvSpPr>
        <p:spPr/>
        <p:txBody>
          <a:bodyPr/>
          <a:lstStyle/>
          <a:p>
            <a:fld id="{B62374A9-98E5-4C08-ACDE-27062760DD1D}" type="slidenum">
              <a:rPr lang="en-AU" smtClean="0"/>
              <a:pPr/>
              <a:t>2</a:t>
            </a:fld>
            <a:endParaRPr lang="en-A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a:xfrm>
            <a:off x="467544" y="1340768"/>
            <a:ext cx="8229600" cy="4525963"/>
          </a:xfrm>
        </p:spPr>
        <p:txBody>
          <a:bodyPr>
            <a:normAutofit fontScale="92500"/>
          </a:bodyPr>
          <a:lstStyle/>
          <a:p>
            <a:r>
              <a:rPr lang="en-AU" dirty="0" smtClean="0"/>
              <a:t>Thank </a:t>
            </a:r>
            <a:r>
              <a:rPr lang="en-AU" dirty="0" smtClean="0"/>
              <a:t>you to Networks NSW and the DNSPs for engaging with us and for making the effort to help us understand their </a:t>
            </a:r>
            <a:r>
              <a:rPr lang="en-AU" dirty="0" smtClean="0"/>
              <a:t>business drivers</a:t>
            </a:r>
          </a:p>
          <a:p>
            <a:endParaRPr lang="en-AU" dirty="0" smtClean="0"/>
          </a:p>
          <a:p>
            <a:r>
              <a:rPr lang="en-AU" dirty="0" smtClean="0"/>
              <a:t>Members of the CCP working on the NSW electricity review are Bruce Mountain, Gill Owen, Jo De Silva, Mark Henley, and Ruth Lavery.  If consumer groups wish to get in touch with us, they should contact John Skinner at AER</a:t>
            </a:r>
          </a:p>
          <a:p>
            <a:endParaRPr lang="en-AU" dirty="0" smtClean="0"/>
          </a:p>
        </p:txBody>
      </p:sp>
      <p:sp>
        <p:nvSpPr>
          <p:cNvPr id="4" name="Footer Placeholder 3"/>
          <p:cNvSpPr>
            <a:spLocks noGrp="1"/>
          </p:cNvSpPr>
          <p:nvPr>
            <p:ph type="ftr" sz="quarter" idx="11"/>
          </p:nvPr>
        </p:nvSpPr>
        <p:spPr>
          <a:xfrm>
            <a:off x="1043608" y="6356350"/>
            <a:ext cx="6408712" cy="365125"/>
          </a:xfrm>
        </p:spPr>
        <p:txBody>
          <a:bodyPr/>
          <a:lstStyle/>
          <a:p>
            <a:r>
              <a:rPr lang="en-AU" sz="1800" dirty="0" smtClean="0"/>
              <a:t>Consumer Challenge Panel          10 July 2014</a:t>
            </a:r>
            <a:endParaRPr lang="en-AU" sz="1800" dirty="0"/>
          </a:p>
        </p:txBody>
      </p:sp>
      <p:sp>
        <p:nvSpPr>
          <p:cNvPr id="5" name="Slide Number Placeholder 4"/>
          <p:cNvSpPr>
            <a:spLocks noGrp="1"/>
          </p:cNvSpPr>
          <p:nvPr>
            <p:ph type="sldNum" sz="quarter" idx="12"/>
          </p:nvPr>
        </p:nvSpPr>
        <p:spPr/>
        <p:txBody>
          <a:bodyPr/>
          <a:lstStyle/>
          <a:p>
            <a:fld id="{B62374A9-98E5-4C08-ACDE-27062760DD1D}" type="slidenum">
              <a:rPr lang="en-AU" smtClean="0"/>
              <a:pPr/>
              <a:t>3</a:t>
            </a:fld>
            <a:endParaRPr lang="en-A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lstStyle/>
          <a:p>
            <a:r>
              <a:rPr lang="en-AU" dirty="0" smtClean="0"/>
              <a:t>Consumer Engagement</a:t>
            </a:r>
          </a:p>
          <a:p>
            <a:r>
              <a:rPr lang="en-AU" dirty="0" smtClean="0"/>
              <a:t>Reliability Standards</a:t>
            </a:r>
          </a:p>
          <a:p>
            <a:r>
              <a:rPr lang="en-AU" dirty="0" smtClean="0"/>
              <a:t>Use </a:t>
            </a:r>
            <a:r>
              <a:rPr lang="en-AU" dirty="0" smtClean="0"/>
              <a:t>of Benchmarking</a:t>
            </a:r>
          </a:p>
          <a:p>
            <a:r>
              <a:rPr lang="en-AU" dirty="0" smtClean="0"/>
              <a:t>Step </a:t>
            </a:r>
            <a:r>
              <a:rPr lang="en-AU" dirty="0" smtClean="0"/>
              <a:t>Changes in </a:t>
            </a:r>
            <a:r>
              <a:rPr lang="en-AU" dirty="0" smtClean="0"/>
              <a:t>Expenditure</a:t>
            </a:r>
            <a:endParaRPr lang="en-AU" sz="1600" dirty="0" smtClean="0"/>
          </a:p>
          <a:p>
            <a:r>
              <a:rPr lang="en-AU" dirty="0" smtClean="0"/>
              <a:t>Demand Forecasts</a:t>
            </a:r>
          </a:p>
          <a:p>
            <a:r>
              <a:rPr lang="en-AU" dirty="0" smtClean="0"/>
              <a:t>Metering</a:t>
            </a:r>
          </a:p>
          <a:p>
            <a:r>
              <a:rPr lang="en-AU" dirty="0" smtClean="0"/>
              <a:t>Public Lighting</a:t>
            </a:r>
          </a:p>
          <a:p>
            <a:endParaRPr lang="en-AU" dirty="0" smtClean="0"/>
          </a:p>
          <a:p>
            <a:endParaRPr lang="en-AU" dirty="0"/>
          </a:p>
        </p:txBody>
      </p:sp>
      <p:sp>
        <p:nvSpPr>
          <p:cNvPr id="4" name="Slide Number Placeholder 3"/>
          <p:cNvSpPr>
            <a:spLocks noGrp="1"/>
          </p:cNvSpPr>
          <p:nvPr>
            <p:ph type="sldNum" sz="quarter" idx="12"/>
          </p:nvPr>
        </p:nvSpPr>
        <p:spPr/>
        <p:txBody>
          <a:bodyPr/>
          <a:lstStyle/>
          <a:p>
            <a:fld id="{B62374A9-98E5-4C08-ACDE-27062760DD1D}" type="slidenum">
              <a:rPr lang="en-AU" smtClean="0"/>
              <a:pPr/>
              <a:t>4</a:t>
            </a:fld>
            <a:endParaRPr lang="en-AU"/>
          </a:p>
        </p:txBody>
      </p:sp>
      <p:sp>
        <p:nvSpPr>
          <p:cNvPr id="5" name="Footer Placeholder 4"/>
          <p:cNvSpPr>
            <a:spLocks noGrp="1"/>
          </p:cNvSpPr>
          <p:nvPr>
            <p:ph type="ftr" sz="quarter" idx="11"/>
          </p:nvPr>
        </p:nvSpPr>
        <p:spPr>
          <a:xfrm>
            <a:off x="1187624" y="6356350"/>
            <a:ext cx="6264696" cy="365125"/>
          </a:xfrm>
        </p:spPr>
        <p:txBody>
          <a:bodyPr/>
          <a:lstStyle/>
          <a:p>
            <a:r>
              <a:rPr lang="en-AU" sz="1800" dirty="0" smtClean="0"/>
              <a:t>Consumer Challenge Panel          10 July 2014</a:t>
            </a:r>
            <a:endParaRPr lang="en-AU"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Consumer engagement</a:t>
            </a:r>
            <a:endParaRPr lang="en-AU" dirty="0"/>
          </a:p>
        </p:txBody>
      </p:sp>
      <p:sp>
        <p:nvSpPr>
          <p:cNvPr id="3" name="Content Placeholder 2"/>
          <p:cNvSpPr>
            <a:spLocks noGrp="1"/>
          </p:cNvSpPr>
          <p:nvPr>
            <p:ph idx="1"/>
          </p:nvPr>
        </p:nvSpPr>
        <p:spPr/>
        <p:txBody>
          <a:bodyPr>
            <a:normAutofit fontScale="85000" lnSpcReduction="10000"/>
          </a:bodyPr>
          <a:lstStyle/>
          <a:p>
            <a:r>
              <a:rPr lang="en-AU" dirty="0" smtClean="0"/>
              <a:t>CCP supports the AER’s guidelines – not prescriptive, no box-ticking</a:t>
            </a:r>
          </a:p>
          <a:p>
            <a:r>
              <a:rPr lang="en-AU" dirty="0" smtClean="0"/>
              <a:t>Rely on consumer engagement that raises the right questions</a:t>
            </a:r>
          </a:p>
          <a:p>
            <a:r>
              <a:rPr lang="en-AU" dirty="0" smtClean="0"/>
              <a:t>Not consumer engagement that informs consumers</a:t>
            </a:r>
          </a:p>
          <a:p>
            <a:r>
              <a:rPr lang="en-AU" dirty="0" smtClean="0"/>
              <a:t>Consumers need to understand the cost implications of their preferences</a:t>
            </a:r>
          </a:p>
          <a:p>
            <a:r>
              <a:rPr lang="en-AU" dirty="0" smtClean="0"/>
              <a:t>Dubious to accept ‘step’ opex on consumer engagement – should be a fundamental part of expenditure and actively integrated into existing opex – additional expenditure needs to be strongly argued</a:t>
            </a:r>
          </a:p>
          <a:p>
            <a:endParaRPr lang="en-AU" dirty="0"/>
          </a:p>
        </p:txBody>
      </p:sp>
      <p:sp>
        <p:nvSpPr>
          <p:cNvPr id="4" name="Slide Number Placeholder 3"/>
          <p:cNvSpPr>
            <a:spLocks noGrp="1"/>
          </p:cNvSpPr>
          <p:nvPr>
            <p:ph type="sldNum" sz="quarter" idx="12"/>
          </p:nvPr>
        </p:nvSpPr>
        <p:spPr/>
        <p:txBody>
          <a:bodyPr/>
          <a:lstStyle/>
          <a:p>
            <a:fld id="{B62374A9-98E5-4C08-ACDE-27062760DD1D}" type="slidenum">
              <a:rPr lang="en-AU" smtClean="0"/>
              <a:pPr/>
              <a:t>5</a:t>
            </a:fld>
            <a:endParaRPr lang="en-AU"/>
          </a:p>
        </p:txBody>
      </p:sp>
      <p:sp>
        <p:nvSpPr>
          <p:cNvPr id="5" name="Footer Placeholder 4"/>
          <p:cNvSpPr>
            <a:spLocks noGrp="1"/>
          </p:cNvSpPr>
          <p:nvPr>
            <p:ph type="ftr" sz="quarter" idx="11"/>
          </p:nvPr>
        </p:nvSpPr>
        <p:spPr>
          <a:xfrm>
            <a:off x="1043608" y="6356350"/>
            <a:ext cx="6408712" cy="365125"/>
          </a:xfrm>
        </p:spPr>
        <p:txBody>
          <a:bodyPr/>
          <a:lstStyle/>
          <a:p>
            <a:r>
              <a:rPr lang="en-AU" sz="1800" dirty="0" smtClean="0"/>
              <a:t>Consumer Challenge Panel          10 July 2014</a:t>
            </a:r>
            <a:endParaRPr lang="en-AU"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Reliability Standards</a:t>
            </a:r>
            <a:endParaRPr lang="en-AU" dirty="0"/>
          </a:p>
        </p:txBody>
      </p:sp>
      <p:sp>
        <p:nvSpPr>
          <p:cNvPr id="3" name="Content Placeholder 2"/>
          <p:cNvSpPr>
            <a:spLocks noGrp="1"/>
          </p:cNvSpPr>
          <p:nvPr>
            <p:ph idx="1"/>
          </p:nvPr>
        </p:nvSpPr>
        <p:spPr/>
        <p:txBody>
          <a:bodyPr/>
          <a:lstStyle/>
          <a:p>
            <a:r>
              <a:rPr lang="en-AU" dirty="0" smtClean="0"/>
              <a:t>Are NSW DNSPs’ reliability targets too easily achieved?  Are DNSPs </a:t>
            </a:r>
            <a:r>
              <a:rPr lang="en-AU" dirty="0" smtClean="0"/>
              <a:t>performing in excess of consumer desires?</a:t>
            </a:r>
          </a:p>
          <a:p>
            <a:r>
              <a:rPr lang="en-AU" dirty="0" smtClean="0"/>
              <a:t>Have consumer desires been measured?</a:t>
            </a:r>
          </a:p>
          <a:p>
            <a:r>
              <a:rPr lang="en-AU" dirty="0" smtClean="0"/>
              <a:t>If the right questions about reliability had been asked, would there be </a:t>
            </a:r>
            <a:r>
              <a:rPr lang="en-AU" dirty="0" smtClean="0"/>
              <a:t>different reliability results?</a:t>
            </a:r>
            <a:endParaRPr lang="en-AU" dirty="0" smtClean="0"/>
          </a:p>
          <a:p>
            <a:endParaRPr lang="en-AU" dirty="0"/>
          </a:p>
        </p:txBody>
      </p:sp>
      <p:sp>
        <p:nvSpPr>
          <p:cNvPr id="4" name="Footer Placeholder 3"/>
          <p:cNvSpPr>
            <a:spLocks noGrp="1"/>
          </p:cNvSpPr>
          <p:nvPr>
            <p:ph type="ftr" sz="quarter" idx="11"/>
          </p:nvPr>
        </p:nvSpPr>
        <p:spPr>
          <a:xfrm>
            <a:off x="1115616" y="6356350"/>
            <a:ext cx="6264696" cy="365125"/>
          </a:xfrm>
        </p:spPr>
        <p:txBody>
          <a:bodyPr/>
          <a:lstStyle/>
          <a:p>
            <a:r>
              <a:rPr lang="en-AU" sz="1800" dirty="0" smtClean="0"/>
              <a:t>Consumer Challenge Panel          10 July 2014</a:t>
            </a:r>
            <a:endParaRPr lang="en-AU" sz="1800" dirty="0"/>
          </a:p>
        </p:txBody>
      </p:sp>
      <p:sp>
        <p:nvSpPr>
          <p:cNvPr id="5" name="Slide Number Placeholder 4"/>
          <p:cNvSpPr>
            <a:spLocks noGrp="1"/>
          </p:cNvSpPr>
          <p:nvPr>
            <p:ph type="sldNum" sz="quarter" idx="12"/>
          </p:nvPr>
        </p:nvSpPr>
        <p:spPr/>
        <p:txBody>
          <a:bodyPr/>
          <a:lstStyle/>
          <a:p>
            <a:fld id="{B62374A9-98E5-4C08-ACDE-27062760DD1D}" type="slidenum">
              <a:rPr lang="en-AU" smtClean="0"/>
              <a:pPr/>
              <a:t>6</a:t>
            </a:fld>
            <a:endParaRPr lang="en-A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Use of Benchmarking</a:t>
            </a:r>
            <a:endParaRPr lang="en-AU" dirty="0"/>
          </a:p>
        </p:txBody>
      </p:sp>
      <p:sp>
        <p:nvSpPr>
          <p:cNvPr id="3" name="Content Placeholder 2"/>
          <p:cNvSpPr>
            <a:spLocks noGrp="1"/>
          </p:cNvSpPr>
          <p:nvPr>
            <p:ph idx="1"/>
          </p:nvPr>
        </p:nvSpPr>
        <p:spPr/>
        <p:txBody>
          <a:bodyPr>
            <a:normAutofit fontScale="92500" lnSpcReduction="10000"/>
          </a:bodyPr>
          <a:lstStyle/>
          <a:p>
            <a:r>
              <a:rPr lang="en-AU" dirty="0" smtClean="0"/>
              <a:t>Benchmarking is an important tool for the AER</a:t>
            </a:r>
          </a:p>
          <a:p>
            <a:r>
              <a:rPr lang="en-AU" dirty="0" smtClean="0"/>
              <a:t>Every business will seek to distinguish themselves and thereby diminish the importance of benchmarking by the AER</a:t>
            </a:r>
          </a:p>
          <a:p>
            <a:r>
              <a:rPr lang="en-AU" dirty="0" smtClean="0"/>
              <a:t>CCP view is that every business will be better on some measures and worse on others – on balance benchmarking is appropriate and works</a:t>
            </a:r>
          </a:p>
          <a:p>
            <a:r>
              <a:rPr lang="en-AU" dirty="0" smtClean="0"/>
              <a:t>If the AER is to stand as a surrogate for contestability, then it must place serious reliance on robust benchmarking</a:t>
            </a:r>
          </a:p>
          <a:p>
            <a:endParaRPr lang="en-AU" dirty="0" smtClean="0"/>
          </a:p>
          <a:p>
            <a:endParaRPr lang="en-AU" dirty="0"/>
          </a:p>
        </p:txBody>
      </p:sp>
      <p:sp>
        <p:nvSpPr>
          <p:cNvPr id="4" name="Footer Placeholder 3"/>
          <p:cNvSpPr>
            <a:spLocks noGrp="1"/>
          </p:cNvSpPr>
          <p:nvPr>
            <p:ph type="ftr" sz="quarter" idx="11"/>
          </p:nvPr>
        </p:nvSpPr>
        <p:spPr>
          <a:xfrm>
            <a:off x="1547664" y="6356350"/>
            <a:ext cx="5688632" cy="365125"/>
          </a:xfrm>
        </p:spPr>
        <p:txBody>
          <a:bodyPr/>
          <a:lstStyle/>
          <a:p>
            <a:r>
              <a:rPr lang="en-AU" sz="1800" dirty="0" smtClean="0"/>
              <a:t>Consumer Challenge Panel          10 July 2014</a:t>
            </a:r>
            <a:endParaRPr lang="en-AU" sz="1800" dirty="0"/>
          </a:p>
        </p:txBody>
      </p:sp>
      <p:sp>
        <p:nvSpPr>
          <p:cNvPr id="5" name="Slide Number Placeholder 4"/>
          <p:cNvSpPr>
            <a:spLocks noGrp="1"/>
          </p:cNvSpPr>
          <p:nvPr>
            <p:ph type="sldNum" sz="quarter" idx="12"/>
          </p:nvPr>
        </p:nvSpPr>
        <p:spPr/>
        <p:txBody>
          <a:bodyPr/>
          <a:lstStyle/>
          <a:p>
            <a:fld id="{B62374A9-98E5-4C08-ACDE-27062760DD1D}" type="slidenum">
              <a:rPr lang="en-AU" smtClean="0"/>
              <a:pPr/>
              <a:t>7</a:t>
            </a:fld>
            <a:endParaRPr lang="en-A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Step Changes in Expenditure</a:t>
            </a:r>
            <a:endParaRPr lang="en-AU" dirty="0"/>
          </a:p>
        </p:txBody>
      </p:sp>
      <p:sp>
        <p:nvSpPr>
          <p:cNvPr id="3" name="Content Placeholder 2"/>
          <p:cNvSpPr>
            <a:spLocks noGrp="1"/>
          </p:cNvSpPr>
          <p:nvPr>
            <p:ph idx="1"/>
          </p:nvPr>
        </p:nvSpPr>
        <p:spPr/>
        <p:txBody>
          <a:bodyPr>
            <a:normAutofit/>
          </a:bodyPr>
          <a:lstStyle/>
          <a:p>
            <a:r>
              <a:rPr lang="en-AU" dirty="0" smtClean="0"/>
              <a:t>Hard </a:t>
            </a:r>
            <a:r>
              <a:rPr lang="en-AU" dirty="0" smtClean="0"/>
              <a:t>to see why expenses relating to decisions by management/shareholders about structure should be passed through to </a:t>
            </a:r>
            <a:r>
              <a:rPr lang="en-AU" dirty="0" smtClean="0"/>
              <a:t>consumers</a:t>
            </a:r>
          </a:p>
          <a:p>
            <a:r>
              <a:rPr lang="en-AU" dirty="0" smtClean="0"/>
              <a:t>Consumer engagement</a:t>
            </a:r>
          </a:p>
          <a:p>
            <a:r>
              <a:rPr lang="en-AU" dirty="0" smtClean="0"/>
              <a:t> </a:t>
            </a:r>
            <a:r>
              <a:rPr lang="en-AU" dirty="0" smtClean="0"/>
              <a:t>Step changes need very careful analysis by the AER – don’t embed step changes into future base expenses</a:t>
            </a:r>
            <a:endParaRPr lang="en-AU" dirty="0"/>
          </a:p>
        </p:txBody>
      </p:sp>
      <p:sp>
        <p:nvSpPr>
          <p:cNvPr id="4" name="Footer Placeholder 3"/>
          <p:cNvSpPr>
            <a:spLocks noGrp="1"/>
          </p:cNvSpPr>
          <p:nvPr>
            <p:ph type="ftr" sz="quarter" idx="11"/>
          </p:nvPr>
        </p:nvSpPr>
        <p:spPr>
          <a:xfrm>
            <a:off x="1403648" y="6237312"/>
            <a:ext cx="5976664" cy="365125"/>
          </a:xfrm>
        </p:spPr>
        <p:txBody>
          <a:bodyPr/>
          <a:lstStyle/>
          <a:p>
            <a:r>
              <a:rPr lang="en-AU" sz="1800" dirty="0" smtClean="0"/>
              <a:t>Consumer Challenge Panel          10 July 2014</a:t>
            </a:r>
            <a:endParaRPr lang="en-AU" sz="1800" dirty="0"/>
          </a:p>
        </p:txBody>
      </p:sp>
      <p:sp>
        <p:nvSpPr>
          <p:cNvPr id="5" name="Slide Number Placeholder 4"/>
          <p:cNvSpPr>
            <a:spLocks noGrp="1"/>
          </p:cNvSpPr>
          <p:nvPr>
            <p:ph type="sldNum" sz="quarter" idx="12"/>
          </p:nvPr>
        </p:nvSpPr>
        <p:spPr/>
        <p:txBody>
          <a:bodyPr/>
          <a:lstStyle/>
          <a:p>
            <a:fld id="{B62374A9-98E5-4C08-ACDE-27062760DD1D}" type="slidenum">
              <a:rPr lang="en-AU" smtClean="0"/>
              <a:pPr/>
              <a:t>8</a:t>
            </a:fld>
            <a:endParaRPr lang="en-A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Demand Forecasts</a:t>
            </a:r>
            <a:endParaRPr lang="en-AU" dirty="0"/>
          </a:p>
        </p:txBody>
      </p:sp>
      <p:sp>
        <p:nvSpPr>
          <p:cNvPr id="3" name="Content Placeholder 2"/>
          <p:cNvSpPr>
            <a:spLocks noGrp="1"/>
          </p:cNvSpPr>
          <p:nvPr>
            <p:ph idx="1"/>
          </p:nvPr>
        </p:nvSpPr>
        <p:spPr/>
        <p:txBody>
          <a:bodyPr/>
          <a:lstStyle/>
          <a:p>
            <a:r>
              <a:rPr lang="en-AU" dirty="0" smtClean="0"/>
              <a:t>CCP has some concern that the NSW DNSPs </a:t>
            </a:r>
            <a:r>
              <a:rPr lang="en-AU" dirty="0" smtClean="0"/>
              <a:t>could be more</a:t>
            </a:r>
            <a:r>
              <a:rPr lang="en-AU" dirty="0" smtClean="0"/>
              <a:t> </a:t>
            </a:r>
            <a:r>
              <a:rPr lang="en-AU" dirty="0" smtClean="0"/>
              <a:t>responsive to </a:t>
            </a:r>
            <a:r>
              <a:rPr lang="en-AU" dirty="0" smtClean="0"/>
              <a:t>systemic, lasting falls in </a:t>
            </a:r>
            <a:r>
              <a:rPr lang="en-AU" dirty="0" smtClean="0"/>
              <a:t>d</a:t>
            </a:r>
            <a:r>
              <a:rPr lang="en-AU" dirty="0" smtClean="0"/>
              <a:t>emand</a:t>
            </a:r>
          </a:p>
          <a:p>
            <a:endParaRPr lang="en-AU" dirty="0" smtClean="0"/>
          </a:p>
          <a:p>
            <a:r>
              <a:rPr lang="en-AU" dirty="0" smtClean="0"/>
              <a:t>DNSP </a:t>
            </a:r>
            <a:r>
              <a:rPr lang="en-AU" dirty="0" smtClean="0"/>
              <a:t>forecasts should be reality-checked against AEMO forecasts</a:t>
            </a:r>
          </a:p>
        </p:txBody>
      </p:sp>
      <p:sp>
        <p:nvSpPr>
          <p:cNvPr id="4" name="Footer Placeholder 3"/>
          <p:cNvSpPr>
            <a:spLocks noGrp="1"/>
          </p:cNvSpPr>
          <p:nvPr>
            <p:ph type="ftr" sz="quarter" idx="11"/>
          </p:nvPr>
        </p:nvSpPr>
        <p:spPr>
          <a:xfrm>
            <a:off x="1043608" y="6356350"/>
            <a:ext cx="6336704" cy="365125"/>
          </a:xfrm>
        </p:spPr>
        <p:txBody>
          <a:bodyPr/>
          <a:lstStyle/>
          <a:p>
            <a:r>
              <a:rPr lang="en-AU" sz="1800" dirty="0" smtClean="0"/>
              <a:t>Consumer Challenge Panel          10 July 2014</a:t>
            </a:r>
            <a:endParaRPr lang="en-AU" sz="1800" dirty="0"/>
          </a:p>
        </p:txBody>
      </p:sp>
      <p:sp>
        <p:nvSpPr>
          <p:cNvPr id="5" name="Slide Number Placeholder 4"/>
          <p:cNvSpPr>
            <a:spLocks noGrp="1"/>
          </p:cNvSpPr>
          <p:nvPr>
            <p:ph type="sldNum" sz="quarter" idx="12"/>
          </p:nvPr>
        </p:nvSpPr>
        <p:spPr/>
        <p:txBody>
          <a:bodyPr/>
          <a:lstStyle/>
          <a:p>
            <a:fld id="{B62374A9-98E5-4C08-ACDE-27062760DD1D}" type="slidenum">
              <a:rPr lang="en-AU" smtClean="0"/>
              <a:pPr/>
              <a:t>9</a:t>
            </a:fld>
            <a:endParaRPr lang="en-AU"/>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TotalTime>
  <Words>608</Words>
  <Application>Microsoft Office PowerPoint</Application>
  <PresentationFormat>On-screen Show (4:3)</PresentationFormat>
  <Paragraphs>78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Consumer Challenge Panel response to</vt:lpstr>
      <vt:lpstr>Role of Consumer Challenge Panel</vt:lpstr>
      <vt:lpstr>Slide 3</vt:lpstr>
      <vt:lpstr>Slide 4</vt:lpstr>
      <vt:lpstr>Consumer engagement</vt:lpstr>
      <vt:lpstr>Reliability Standards</vt:lpstr>
      <vt:lpstr>Use of Benchmarking</vt:lpstr>
      <vt:lpstr>Step Changes in Expenditure</vt:lpstr>
      <vt:lpstr>Demand Forecasts</vt:lpstr>
      <vt:lpstr>Metering</vt:lpstr>
      <vt:lpstr>Public Lighting</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Consumer Challenge Panel response to</dc:title>
  <dc:creator>Ruth</dc:creator>
  <cp:lastModifiedBy>Ruth</cp:lastModifiedBy>
  <cp:revision>34</cp:revision>
  <dcterms:created xsi:type="dcterms:W3CDTF">2014-07-06T05:54:32Z</dcterms:created>
  <dcterms:modified xsi:type="dcterms:W3CDTF">2014-07-09T07:25:43Z</dcterms:modified>
</cp:coreProperties>
</file>