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7" r:id="rId2"/>
    <p:sldId id="287" r:id="rId3"/>
    <p:sldId id="298" r:id="rId4"/>
    <p:sldId id="293" r:id="rId5"/>
    <p:sldId id="289" r:id="rId6"/>
    <p:sldId id="290" r:id="rId7"/>
    <p:sldId id="295" r:id="rId8"/>
    <p:sldId id="296" r:id="rId9"/>
    <p:sldId id="291" r:id="rId10"/>
    <p:sldId id="292" r:id="rId11"/>
    <p:sldId id="299" r:id="rId12"/>
    <p:sldId id="300" r:id="rId13"/>
  </p:sldIdLst>
  <p:sldSz cx="9144000" cy="6858000" type="screen4x3"/>
  <p:notesSz cx="6731000" cy="98631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DEBFB"/>
    <a:srgbClr val="CCFFFF"/>
    <a:srgbClr val="008000"/>
    <a:srgbClr val="CCFF99"/>
    <a:srgbClr val="FFCC99"/>
    <a:srgbClr val="FF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158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1588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fld id="{BF836259-9C85-7C45-94BC-F9E82C04B7D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0017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158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29188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4713"/>
            <a:ext cx="53848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1588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fld id="{07260DA7-2366-DA4C-B064-479E5A8A27E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194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24F8B4E5-8A48-274B-B1BE-32E8E06BB5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229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879C8DBE-0D48-714F-AD91-B43ADD413F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036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76250"/>
            <a:ext cx="2058988" cy="564991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29325" cy="564991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9A300968-842E-8048-8194-66D22442F4A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844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C253D442-5C25-F04A-9439-9FF40F42850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30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FFC2DDDC-BA10-1446-815E-5B9F26BC9A2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603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4FAA14AB-1208-3548-B5F1-1C7F25A2B26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339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4588B703-0C18-D848-B09A-50C074A043B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874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A15CA82C-EC47-654B-8ACB-A17BB1C8E5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157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57AA782A-EA77-AD40-AA3A-1029ACD5844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853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0099AEFD-A1E9-CD43-8807-7B6BD5ADBD2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80E99344-25EB-994F-AAF1-66AD14C77B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011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82296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4025" y="6157913"/>
            <a:ext cx="733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5BACF879-4698-A949-BA5C-EF8332E06AB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452438" y="1125538"/>
            <a:ext cx="82391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AutoShape 11" descr="cid:812224603@27012008-0041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1" name="AutoShape 13" descr="cid:812224603@27012008-0041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ＭＳ Ｐゴシック" charset="-128"/>
          <a:cs typeface="ＭＳ Ｐゴシック" pitchFamily="-110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charset="-128"/>
          <a:cs typeface="ＭＳ Ｐゴシック" pitchFamily="-11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792088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920880" cy="4298032"/>
          </a:xfrm>
        </p:spPr>
        <p:txBody>
          <a:bodyPr/>
          <a:lstStyle/>
          <a:p>
            <a:pPr marL="285750" indent="-285750" algn="l">
              <a:buFont typeface="Arial"/>
              <a:buChar char="•"/>
            </a:pPr>
            <a:r>
              <a:rPr lang="en-US" sz="1800" dirty="0" smtClean="0"/>
              <a:t>Prices</a:t>
            </a:r>
          </a:p>
          <a:p>
            <a:pPr marL="285750" indent="-285750" algn="l">
              <a:buFont typeface="Arial"/>
              <a:buChar char="•"/>
            </a:pPr>
            <a:endParaRPr lang="en-US" sz="1800" dirty="0"/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/>
              <a:t>Profits</a:t>
            </a:r>
          </a:p>
          <a:p>
            <a:pPr marL="285750" indent="-285750" algn="l">
              <a:buFont typeface="Arial"/>
              <a:buChar char="•"/>
            </a:pPr>
            <a:endParaRPr lang="en-US" sz="1800" dirty="0"/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/>
              <a:t>Costs</a:t>
            </a:r>
          </a:p>
          <a:p>
            <a:pPr algn="l"/>
            <a:endParaRPr lang="en-US" sz="1800" dirty="0"/>
          </a:p>
          <a:p>
            <a:pPr algn="l"/>
            <a:endParaRPr lang="en-US" sz="1800" dirty="0" smtClean="0"/>
          </a:p>
          <a:p>
            <a:pPr algn="l"/>
            <a:endParaRPr lang="en-US" sz="1800" dirty="0"/>
          </a:p>
          <a:p>
            <a:pPr marL="285750" indent="-285750" algn="l">
              <a:buFontTx/>
              <a:buChar char="-"/>
            </a:pPr>
            <a:r>
              <a:rPr lang="en-US" sz="1800" dirty="0" smtClean="0"/>
              <a:t>Focus on actuals; comparison to other NSPs; comparison to regulatory expectations</a:t>
            </a:r>
          </a:p>
          <a:p>
            <a:pPr marL="285750" indent="-285750" algn="l">
              <a:buFontTx/>
              <a:buChar char="-"/>
            </a:pPr>
            <a:endParaRPr lang="en-US" sz="1800" dirty="0" smtClean="0"/>
          </a:p>
          <a:p>
            <a:pPr marL="285750" indent="-285750" algn="l">
              <a:buFontTx/>
              <a:buChar char="-"/>
            </a:pPr>
            <a:r>
              <a:rPr lang="en-US" sz="1800" dirty="0" smtClean="0"/>
              <a:t>At this stage, mainly contextual and high level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97911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66750"/>
          </a:xfrm>
        </p:spPr>
        <p:txBody>
          <a:bodyPr/>
          <a:lstStyle/>
          <a:p>
            <a:r>
              <a:rPr lang="en-US" dirty="0" smtClean="0"/>
              <a:t>Proposed return on debt </a:t>
            </a:r>
            <a:r>
              <a:rPr lang="en-US" dirty="0" err="1" smtClean="0"/>
              <a:t>far,far</a:t>
            </a:r>
            <a:r>
              <a:rPr lang="en-US" dirty="0" smtClean="0"/>
              <a:t> above actual costs: </a:t>
            </a:r>
            <a:r>
              <a:rPr lang="en-US" dirty="0">
                <a:solidFill>
                  <a:srgbClr val="000000"/>
                </a:solidFill>
              </a:rPr>
              <a:t>More of the same.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628800"/>
            <a:ext cx="8208913" cy="23537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35696" y="5157192"/>
            <a:ext cx="4853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M</a:t>
            </a:r>
            <a:r>
              <a:rPr lang="en-US" sz="1800" b="1" dirty="0" smtClean="0"/>
              <a:t>istakes of the past must not be repeated. 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042787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dirty="0" smtClean="0"/>
              <a:t>Energy density for Endeavour and </a:t>
            </a:r>
            <a:r>
              <a:rPr lang="en-US" dirty="0" err="1" smtClean="0"/>
              <a:t>Ausgrid</a:t>
            </a:r>
            <a:r>
              <a:rPr lang="en-US" dirty="0" smtClean="0"/>
              <a:t> in sharp decline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1340768"/>
            <a:ext cx="6408712" cy="3857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530120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NSW DNSPs project big bounce-back in energy density. But why? Revenue cap provides strong incentives to over-forecast demand and consumption., </a:t>
            </a:r>
            <a:r>
              <a:rPr lang="en-US" sz="1800" dirty="0"/>
              <a:t>M</a:t>
            </a:r>
            <a:r>
              <a:rPr lang="en-US" sz="1800" dirty="0" smtClean="0"/>
              <a:t>istakes of the past must not be repeated.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56399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summary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NSW DNSPs currently have high costs, high prices and extraordinarily high profits. 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Proposals do not head in the right direction: little change from current, if anything with declining energy density things actually getting worse.  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The mistakes of the past in capex and opex allowances, return on debt and demand projections must not be repeated.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Looking forward to engaging with DNSPs and AER in constructive dialog.	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41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dirty="0" smtClean="0"/>
              <a:t>NSW households currently paying 2X VIC households and 2.5X GB households for elec. distribution network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257878"/>
            <a:ext cx="6480720" cy="494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10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66750"/>
          </a:xfrm>
        </p:spPr>
        <p:txBody>
          <a:bodyPr/>
          <a:lstStyle/>
          <a:p>
            <a:r>
              <a:rPr lang="en-US" dirty="0" smtClean="0"/>
              <a:t>NSW DNSPs about twice as profitable as AER expected in current price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dirty="0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5373216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And don’t forget “debt guarantee”  fees and income tax equivalents of $857m in 2012/13 = 174% of actual dividends paid to Treasury 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By any measure an extraordinarily profitable industry.</a:t>
            </a:r>
            <a:endParaRPr lang="en-US" sz="1600" dirty="0" smtClean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6752"/>
            <a:ext cx="79248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196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dirty="0" smtClean="0"/>
              <a:t>Actual revenue running far ahead of expected, in spite of much lower throughput than expected.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412776"/>
            <a:ext cx="8097406" cy="441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3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dirty="0" smtClean="0"/>
              <a:t>NSW DNSP RAB per connection near the top end in Australia and about 3X higher than VIC and about 7X higher than GB!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772816"/>
            <a:ext cx="8415263" cy="360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8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66750"/>
          </a:xfrm>
        </p:spPr>
        <p:txBody>
          <a:bodyPr/>
          <a:lstStyle/>
          <a:p>
            <a:r>
              <a:rPr lang="en-US" dirty="0" smtClean="0"/>
              <a:t>And NSPs proposing only slightly less </a:t>
            </a:r>
            <a:r>
              <a:rPr lang="en-US" dirty="0" err="1" smtClean="0"/>
              <a:t>capitalised</a:t>
            </a:r>
            <a:r>
              <a:rPr lang="en-US" dirty="0" smtClean="0"/>
              <a:t> spend in coming RP than actual in current RP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484784"/>
            <a:ext cx="6982241" cy="450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17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dirty="0" smtClean="0"/>
              <a:t>2012/13 opex/connection also near top end in Australia, though (relatively) not as bad as RAB/connection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16832"/>
            <a:ext cx="8604448" cy="329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2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66750"/>
          </a:xfrm>
        </p:spPr>
        <p:txBody>
          <a:bodyPr/>
          <a:lstStyle/>
          <a:p>
            <a:r>
              <a:rPr lang="en-US" dirty="0" smtClean="0"/>
              <a:t>Proposed opex in next RP hardly changed from actual opex in this RP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24744"/>
            <a:ext cx="6192688" cy="42597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551723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But headcount in next RP at least 1000 less than this RP. At $80k per person per year, headcount </a:t>
            </a:r>
            <a:r>
              <a:rPr lang="en-US" sz="1600" dirty="0" smtClean="0"/>
              <a:t>reduction should deliver savings of $400m in next RP. So, where is the money going?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557000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66750"/>
          </a:xfrm>
        </p:spPr>
        <p:txBody>
          <a:bodyPr/>
          <a:lstStyle/>
          <a:p>
            <a:r>
              <a:rPr lang="en-US" dirty="0" smtClean="0"/>
              <a:t>EBSS claims hard to understand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68760"/>
            <a:ext cx="6145850" cy="43204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32240" y="2708920"/>
            <a:ext cx="2195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How does $37m </a:t>
            </a:r>
            <a:r>
              <a:rPr lang="en-US" sz="1600" i="1" u="sng" dirty="0" smtClean="0"/>
              <a:t>overspend</a:t>
            </a:r>
            <a:r>
              <a:rPr lang="en-US" sz="1600" dirty="0" smtClean="0"/>
              <a:t> for </a:t>
            </a:r>
            <a:r>
              <a:rPr lang="en-US" sz="1600" dirty="0" err="1" smtClean="0"/>
              <a:t>Ausgrid</a:t>
            </a:r>
            <a:r>
              <a:rPr lang="en-US" sz="1600" dirty="0" smtClean="0"/>
              <a:t> translate into $426m </a:t>
            </a:r>
            <a:r>
              <a:rPr lang="en-US" sz="1600" dirty="0" smtClean="0"/>
              <a:t>bonus</a:t>
            </a:r>
            <a:r>
              <a:rPr lang="en-US" sz="1600" dirty="0" smtClean="0"/>
              <a:t> to be paid by consumers?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96494877"/>
      </p:ext>
    </p:extLst>
  </p:cSld>
  <p:clrMapOvr>
    <a:masterClrMapping/>
  </p:clrMapOvr>
</p:sld>
</file>

<file path=ppt/theme/theme1.xml><?xml version="1.0" encoding="utf-8"?>
<a:theme xmlns:a="http://schemas.openxmlformats.org/drawingml/2006/main" name="CME LOGO OPTIONS 18.6.11">
  <a:themeElements>
    <a:clrScheme name="Firecone 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recon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sz="14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/>
        </a:defPPr>
      </a:lstStyle>
    </a:txDef>
  </a:objectDefaults>
  <a:extraClrSchemeLst>
    <a:extraClrScheme>
      <a:clrScheme name="Firecone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E7B98A"/>
        </a:accent6>
        <a:hlink>
          <a:srgbClr val="99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EAEAEA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E7B98A"/>
        </a:accent6>
        <a:hlink>
          <a:srgbClr val="99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 LOGO OPTIONS 18.6.11.pot</Template>
  <TotalTime>24175</TotalTime>
  <Words>410</Words>
  <Application>Microsoft Macintosh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CME LOGO OPTIONS 18.6.11</vt:lpstr>
      <vt:lpstr>Outline</vt:lpstr>
      <vt:lpstr>NSW households currently paying 2X VIC households and 2.5X GB households for elec. distribution network services</vt:lpstr>
      <vt:lpstr>NSW DNSPs about twice as profitable as AER expected in current price controls</vt:lpstr>
      <vt:lpstr>Actual revenue running far ahead of expected, in spite of much lower throughput than expected. Why?</vt:lpstr>
      <vt:lpstr>NSW DNSP RAB per connection near the top end in Australia and about 3X higher than VIC and about 7X higher than GB! </vt:lpstr>
      <vt:lpstr>And NSPs proposing only slightly less capitalised spend in coming RP than actual in current RP</vt:lpstr>
      <vt:lpstr>2012/13 opex/connection also near top end in Australia, though (relatively) not as bad as RAB/connection</vt:lpstr>
      <vt:lpstr>Proposed opex in next RP hardly changed from actual opex in this RP</vt:lpstr>
      <vt:lpstr>EBSS claims hard to understand </vt:lpstr>
      <vt:lpstr>Proposed return on debt far,far above actual costs: More of the same. </vt:lpstr>
      <vt:lpstr>Energy density for Endeavour and Ausgrid in sharp decline</vt:lpstr>
      <vt:lpstr>Initial summary comments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[Title]</dc:title>
  <dc:creator>Firecone</dc:creator>
  <cp:lastModifiedBy>Bruce Mountain</cp:lastModifiedBy>
  <cp:revision>313</cp:revision>
  <dcterms:created xsi:type="dcterms:W3CDTF">2010-11-22T22:27:00Z</dcterms:created>
  <dcterms:modified xsi:type="dcterms:W3CDTF">2014-07-09T22:49:29Z</dcterms:modified>
</cp:coreProperties>
</file>