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63" r:id="rId2"/>
    <p:sldId id="264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6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F6DC1-EFFC-48F3-B952-61E2BD149EEF}" type="datetimeFigureOut">
              <a:rPr lang="en-AU" smtClean="0"/>
              <a:t>25/10/2018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C1A69-5501-4E7D-9634-4C8A931D5F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9004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F07F-71A9-425B-8FEE-FF65F4ED8DC4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4388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F07F-71A9-425B-8FEE-FF65F4ED8DC4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59730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C1A69-5501-4E7D-9634-4C8A931D5F4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4130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C1A69-5501-4E7D-9634-4C8A931D5F4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2171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C1A69-5501-4E7D-9634-4C8A931D5F4F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5430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ABE-3C35-47CF-BF48-36DC0613DD07}" type="datetime1">
              <a:rPr lang="en-AU" smtClean="0"/>
              <a:t>25/10/2018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ADEE-738C-4DD5-BACF-3BCFCDA565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2039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1400-F02B-4011-BECE-2E8CDB3D1387}" type="datetime1">
              <a:rPr lang="en-AU" smtClean="0"/>
              <a:t>25/10/2018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ADEE-738C-4DD5-BACF-3BCFCDA565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746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CFA1C-DD63-40EB-AC4D-4460FCE266D9}" type="datetime1">
              <a:rPr lang="en-AU" smtClean="0"/>
              <a:t>25/10/2018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ADEE-738C-4DD5-BACF-3BCFCDA565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950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EC5E-09BC-4415-8BB8-24D1CE0EB6B5}" type="datetime1">
              <a:rPr lang="en-AU" smtClean="0"/>
              <a:t>25/10/2018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ADEE-738C-4DD5-BACF-3BCFCDA565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699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F5083-B68D-46C4-BEED-F2C74335F113}" type="datetime1">
              <a:rPr lang="en-AU" smtClean="0"/>
              <a:t>25/10/2018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ADEE-738C-4DD5-BACF-3BCFCDA565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1965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34A6-3BE3-4B51-B22C-3D22E16D3CF1}" type="datetime1">
              <a:rPr lang="en-AU" smtClean="0"/>
              <a:t>25/10/2018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ADEE-738C-4DD5-BACF-3BCFCDA565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6396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860BB-6A5D-4E5A-A461-70AC886E0B28}" type="datetime1">
              <a:rPr lang="en-AU" smtClean="0"/>
              <a:t>25/10/2018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ADEE-738C-4DD5-BACF-3BCFCDA565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396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209C0-77BB-48AC-B496-77BCBFA3E189}" type="datetime1">
              <a:rPr lang="en-AU" smtClean="0"/>
              <a:t>25/10/2018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ADEE-738C-4DD5-BACF-3BCFCDA565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250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E8A52-3A98-4C78-9CD3-F7CB2CCC6EEA}" type="datetime1">
              <a:rPr lang="en-AU" smtClean="0"/>
              <a:t>25/10/2018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ADEE-738C-4DD5-BACF-3BCFCDA565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413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02AC-BDC5-4322-83C0-74C76DA25AE2}" type="datetime1">
              <a:rPr lang="en-AU" smtClean="0"/>
              <a:t>25/10/2018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ADEE-738C-4DD5-BACF-3BCFCDA565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7222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4F6D-8F3C-4867-A30F-7C4A402E9DD9}" type="datetime1">
              <a:rPr lang="en-AU" smtClean="0"/>
              <a:t>25/10/2018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ADEE-738C-4DD5-BACF-3BCFCDA565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33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EE036-4F59-4749-B9B7-4DAAC5EB55E3}" type="datetime1">
              <a:rPr lang="en-AU" smtClean="0"/>
              <a:t>25/10/2018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3ADEE-738C-4DD5-BACF-3BCFCDA565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619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1627" y="3412846"/>
            <a:ext cx="9144000" cy="1641490"/>
          </a:xfrm>
        </p:spPr>
        <p:txBody>
          <a:bodyPr>
            <a:normAutofit/>
          </a:bodyPr>
          <a:lstStyle/>
          <a:p>
            <a:r>
              <a:rPr lang="en-AU" sz="4800" dirty="0" smtClean="0"/>
              <a:t>F&amp;A Victorian Distribution 2021-25</a:t>
            </a:r>
            <a:r>
              <a:rPr lang="en-AU" sz="4800" dirty="0"/>
              <a:t/>
            </a:r>
            <a:br>
              <a:rPr lang="en-AU" sz="4800" dirty="0"/>
            </a:br>
            <a:r>
              <a:rPr lang="en-AU" sz="4800" dirty="0" smtClean="0"/>
              <a:t>CCP17 </a:t>
            </a:r>
            <a:r>
              <a:rPr lang="en-AU" sz="4800" dirty="0"/>
              <a:t>Initial response 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695533" y="5426828"/>
            <a:ext cx="9144000" cy="754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000" dirty="0" smtClean="0">
                <a:solidFill>
                  <a:srgbClr val="533005"/>
                </a:solidFill>
              </a:rPr>
              <a:t>Robyn Robinson, Mike Swanston, </a:t>
            </a:r>
            <a:r>
              <a:rPr lang="en-AU" sz="2000" dirty="0">
                <a:solidFill>
                  <a:srgbClr val="533005"/>
                </a:solidFill>
              </a:rPr>
              <a:t>Mark Henley </a:t>
            </a:r>
            <a:r>
              <a:rPr lang="en-AU" sz="2000" dirty="0" smtClean="0">
                <a:solidFill>
                  <a:srgbClr val="533005"/>
                </a:solidFill>
              </a:rPr>
              <a:t>David Prins</a:t>
            </a:r>
            <a:endParaRPr lang="en-AU" sz="2000" dirty="0">
              <a:solidFill>
                <a:srgbClr val="533005"/>
              </a:solidFill>
            </a:endParaRPr>
          </a:p>
          <a:p>
            <a:r>
              <a:rPr lang="en-AU" sz="2000" dirty="0" smtClean="0">
                <a:solidFill>
                  <a:srgbClr val="533005"/>
                </a:solidFill>
              </a:rPr>
              <a:t>Melbourne 25</a:t>
            </a:r>
            <a:r>
              <a:rPr lang="en-AU" sz="2000" baseline="30000" dirty="0" smtClean="0">
                <a:solidFill>
                  <a:srgbClr val="533005"/>
                </a:solidFill>
              </a:rPr>
              <a:t>th</a:t>
            </a:r>
            <a:r>
              <a:rPr lang="en-AU" sz="2000" dirty="0" smtClean="0">
                <a:solidFill>
                  <a:srgbClr val="533005"/>
                </a:solidFill>
              </a:rPr>
              <a:t> October 2018</a:t>
            </a:r>
            <a:endParaRPr lang="en-AU" sz="2000" dirty="0">
              <a:solidFill>
                <a:srgbClr val="533005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A2A3247-C924-4344-A44B-DAB86928A37F}"/>
              </a:ext>
            </a:extLst>
          </p:cNvPr>
          <p:cNvSpPr/>
          <p:nvPr/>
        </p:nvSpPr>
        <p:spPr>
          <a:xfrm>
            <a:off x="7952510" y="820728"/>
            <a:ext cx="3290100" cy="2435090"/>
          </a:xfrm>
          <a:prstGeom prst="rect">
            <a:avLst/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9548" r="96482">
                          <a14:foregroundMark x1="48241" y1="18750" x2="77889" y2="19375"/>
                          <a14:foregroundMark x1="77889" y1="19375" x2="48744" y2="16250"/>
                          <a14:foregroundMark x1="48744" y1="16250" x2="70352" y2="8750"/>
                          <a14:foregroundMark x1="70352" y1="8750" x2="92965" y2="9375"/>
                          <a14:foregroundMark x1="92965" y1="9375" x2="96482" y2="70000"/>
                          <a14:foregroundMark x1="96482" y1="70000" x2="78802" y2="82565"/>
                          <a14:foregroundMark x1="30520" y1="81043" x2="30025" y2="66250"/>
                          <a14:foregroundMark x1="29935" y1="21250" x2="33166" y2="11875"/>
                          <a14:foregroundMark x1="54774" y1="26250" x2="83920" y2="29375"/>
                          <a14:foregroundMark x1="83920" y1="29375" x2="57789" y2="26250"/>
                          <a14:foregroundMark x1="57789" y1="26250" x2="79899" y2="24375"/>
                          <a14:foregroundMark x1="79899" y1="24375" x2="58291" y2="30000"/>
                          <a14:foregroundMark x1="58291" y1="30000" x2="76884" y2="44375"/>
                          <a14:foregroundMark x1="76884" y1="44375" x2="55779" y2="50625"/>
                          <a14:foregroundMark x1="55779" y1="50625" x2="58794" y2="46250"/>
                          <a14:foregroundMark x1="56784" y1="51250" x2="51256" y2="45625"/>
                          <a14:foregroundMark x1="53266" y1="26875" x2="56784" y2="26250"/>
                          <a14:foregroundMark x1="67839" y1="43750" x2="63819" y2="46250"/>
                          <a14:foregroundMark x1="74372" y1="46250" x2="82412" y2="50625"/>
                          <a14:foregroundMark x1="77889" y1="49375" x2="74874" y2="50625"/>
                          <a14:foregroundMark x1="81407" y1="50000" x2="76884" y2="45000"/>
                          <a14:foregroundMark x1="76884" y1="50625" x2="73869" y2="50000"/>
                          <a14:foregroundMark x1="65829" y1="58125" x2="43719" y2="67500"/>
                          <a14:foregroundMark x1="43719" y1="67500" x2="65829" y2="69375"/>
                          <a14:foregroundMark x1="65829" y1="69375" x2="42714" y2="70625"/>
                          <a14:foregroundMark x1="42714" y1="70625" x2="47236" y2="67500"/>
                          <a14:foregroundMark x1="61809" y1="68125" x2="57789" y2="64375"/>
                          <a14:backgroundMark x1="27136" y1="21250" x2="27136" y2="21250"/>
                          <a14:backgroundMark x1="28141" y1="21250" x2="28141" y2="66250"/>
                          <a14:backgroundMark x1="28141" y1="85625" x2="72362" y2="86875"/>
                          <a14:backgroundMark x1="72362" y1="86875" x2="50251" y2="85625"/>
                          <a14:backgroundMark x1="50251" y1="85625" x2="71357" y2="85000"/>
                          <a14:backgroundMark x1="71357" y1="86250" x2="70854" y2="85000"/>
                          <a14:backgroundMark x1="76884" y1="86250" x2="70854" y2="85625"/>
                          <a14:backgroundMark x1="76382" y1="85000" x2="73367" y2="85625"/>
                          <a14:backgroundMark x1="79899" y1="84375" x2="75879" y2="8562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520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03987-4E57-4D4B-BAEE-B5C7EE105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4772"/>
            <a:ext cx="10515600" cy="1325563"/>
          </a:xfrm>
        </p:spPr>
        <p:txBody>
          <a:bodyPr/>
          <a:lstStyle/>
          <a:p>
            <a:pPr algn="r"/>
            <a:r>
              <a:rPr lang="en-AU" dirty="0" smtClean="0"/>
              <a:t>Role of </a:t>
            </a:r>
            <a:r>
              <a:rPr lang="en-AU" dirty="0"/>
              <a:t>the CCP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65512-2B75-4525-B796-827501ACF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29454B-FBBD-43DB-9F98-8F2AB7F01C01}"/>
              </a:ext>
            </a:extLst>
          </p:cNvPr>
          <p:cNvSpPr txBox="1"/>
          <p:nvPr/>
        </p:nvSpPr>
        <p:spPr>
          <a:xfrm>
            <a:off x="141083" y="1648545"/>
            <a:ext cx="11697831" cy="212365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800" b="1" dirty="0">
                <a:solidFill>
                  <a:schemeClr val="accent2">
                    <a:lumMod val="50000"/>
                  </a:schemeClr>
                </a:solidFill>
              </a:rPr>
              <a:t>Set up under the Better Regulation Reforms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800" b="1" smtClean="0">
                <a:solidFill>
                  <a:schemeClr val="accent2">
                    <a:lumMod val="50000"/>
                  </a:schemeClr>
                </a:solidFill>
              </a:rPr>
              <a:t>CCP17 </a:t>
            </a:r>
            <a:r>
              <a:rPr lang="en-AU" sz="2800" b="1" dirty="0">
                <a:solidFill>
                  <a:schemeClr val="accent2">
                    <a:lumMod val="50000"/>
                  </a:schemeClr>
                </a:solidFill>
              </a:rPr>
              <a:t>is part of the ‘second iteration’ of the CCP </a:t>
            </a:r>
            <a:r>
              <a:rPr lang="en-AU" sz="2800" b="1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en-AU" sz="2800" b="1" smtClean="0">
                <a:solidFill>
                  <a:schemeClr val="accent2">
                    <a:lumMod val="50000"/>
                  </a:schemeClr>
                </a:solidFill>
              </a:rPr>
              <a:t>for EDPR 2021-25</a:t>
            </a:r>
            <a:endParaRPr lang="en-AU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800" b="1" dirty="0">
                <a:solidFill>
                  <a:schemeClr val="accent2">
                    <a:lumMod val="50000"/>
                  </a:schemeClr>
                </a:solidFill>
              </a:rPr>
              <a:t>We assist the AER to make better regulatory determinations by providing input on issues of importance to consumers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24513E-5E02-406F-A673-D4D00C24BA89}"/>
              </a:ext>
            </a:extLst>
          </p:cNvPr>
          <p:cNvSpPr txBox="1"/>
          <p:nvPr/>
        </p:nvSpPr>
        <p:spPr>
          <a:xfrm>
            <a:off x="353086" y="3929200"/>
            <a:ext cx="3630440" cy="1557196"/>
          </a:xfrm>
          <a:prstGeom prst="rect">
            <a:avLst/>
          </a:prstGeom>
          <a:solidFill>
            <a:schemeClr val="accent1"/>
          </a:solidFill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en-AU" sz="2400" b="1" dirty="0">
                <a:solidFill>
                  <a:srgbClr val="533005"/>
                </a:solidFill>
              </a:rPr>
              <a:t>Represent a consumer ’real world’ perspective – the ‘person in the street’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1D9AC8-564F-44A4-B8A6-37B4BF5E742A}"/>
              </a:ext>
            </a:extLst>
          </p:cNvPr>
          <p:cNvSpPr txBox="1"/>
          <p:nvPr/>
        </p:nvSpPr>
        <p:spPr>
          <a:xfrm>
            <a:off x="4280780" y="3929200"/>
            <a:ext cx="3630440" cy="1629624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en-AU" sz="2400" b="1" dirty="0">
                <a:solidFill>
                  <a:srgbClr val="533005"/>
                </a:solidFill>
              </a:rPr>
              <a:t>Focus: consumer outcomes</a:t>
            </a:r>
          </a:p>
          <a:p>
            <a:pPr algn="ctr"/>
            <a:r>
              <a:rPr lang="en-AU" sz="2400" b="1" dirty="0">
                <a:solidFill>
                  <a:srgbClr val="533005"/>
                </a:solidFill>
              </a:rPr>
              <a:t>Price, performance, service, corporate responsibility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222FF8-B1D3-4034-A678-7C094D64723E}"/>
              </a:ext>
            </a:extLst>
          </p:cNvPr>
          <p:cNvSpPr txBox="1"/>
          <p:nvPr/>
        </p:nvSpPr>
        <p:spPr>
          <a:xfrm>
            <a:off x="8208474" y="3929201"/>
            <a:ext cx="3630440" cy="1629623"/>
          </a:xfrm>
          <a:prstGeom prst="rect">
            <a:avLst/>
          </a:prstGeom>
          <a:solidFill>
            <a:schemeClr val="accent3"/>
          </a:solidFill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en-AU" sz="2400" b="1" dirty="0">
                <a:solidFill>
                  <a:srgbClr val="533005"/>
                </a:solidFill>
              </a:rPr>
              <a:t>Fair outcomes for all </a:t>
            </a:r>
          </a:p>
          <a:p>
            <a:pPr algn="ctr"/>
            <a:r>
              <a:rPr lang="en-AU" sz="2400" b="1" dirty="0">
                <a:solidFill>
                  <a:srgbClr val="533005"/>
                </a:solidFill>
              </a:rPr>
              <a:t>A well-performing utility is of best value to the community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7E7E875-6F34-4653-BC17-9D31EA71B8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5458" y="6215796"/>
            <a:ext cx="877900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911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45077"/>
            <a:ext cx="2193638" cy="3148884"/>
          </a:xfrm>
        </p:spPr>
        <p:txBody>
          <a:bodyPr>
            <a:normAutofit/>
          </a:bodyPr>
          <a:lstStyle/>
          <a:p>
            <a:r>
              <a:rPr lang="en-AU" sz="5400" b="1" dirty="0" smtClean="0">
                <a:solidFill>
                  <a:schemeClr val="accent6">
                    <a:lumMod val="75000"/>
                  </a:schemeClr>
                </a:solidFill>
              </a:rPr>
              <a:t>Who does what?</a:t>
            </a:r>
            <a:endParaRPr lang="en-AU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3638" y="45077"/>
            <a:ext cx="9998362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ADEE-738C-4DD5-BACF-3BCFCDA5658E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6154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30310"/>
          </a:xfrm>
        </p:spPr>
        <p:txBody>
          <a:bodyPr>
            <a:normAutofit/>
          </a:bodyPr>
          <a:lstStyle/>
          <a:p>
            <a:r>
              <a:rPr lang="en-AU" sz="6000" b="1" dirty="0" smtClean="0">
                <a:solidFill>
                  <a:srgbClr val="7030A0"/>
                </a:solidFill>
              </a:rPr>
              <a:t>Context EDPR 2021-25</a:t>
            </a:r>
            <a:endParaRPr lang="en-AU" sz="6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87" y="1030312"/>
            <a:ext cx="10980313" cy="5460640"/>
          </a:xfrm>
        </p:spPr>
        <p:txBody>
          <a:bodyPr/>
          <a:lstStyle/>
          <a:p>
            <a:pPr marL="0" indent="0">
              <a:buNone/>
            </a:pPr>
            <a:r>
              <a:rPr lang="en-AU" sz="3600" dirty="0"/>
              <a:t>A number of elements of final decision in development:</a:t>
            </a:r>
          </a:p>
          <a:p>
            <a:pPr lvl="1"/>
            <a:r>
              <a:rPr lang="en-AU" sz="3600" dirty="0"/>
              <a:t>Rate of Return (set separately and binding)</a:t>
            </a:r>
          </a:p>
          <a:p>
            <a:pPr lvl="1"/>
            <a:r>
              <a:rPr lang="en-AU" sz="3600" dirty="0"/>
              <a:t>Tax</a:t>
            </a:r>
          </a:p>
          <a:p>
            <a:pPr lvl="1"/>
            <a:r>
              <a:rPr lang="en-AU" sz="3600" dirty="0" err="1"/>
              <a:t>Opex</a:t>
            </a:r>
            <a:r>
              <a:rPr lang="en-AU" sz="3600" dirty="0"/>
              <a:t> Productivity</a:t>
            </a:r>
          </a:p>
          <a:p>
            <a:pPr lvl="1"/>
            <a:r>
              <a:rPr lang="en-AU" sz="3600" dirty="0"/>
              <a:t>Tariffs</a:t>
            </a:r>
          </a:p>
          <a:p>
            <a:pPr lvl="1"/>
            <a:r>
              <a:rPr lang="en-AU" sz="3600" dirty="0"/>
              <a:t>new Classification </a:t>
            </a:r>
            <a:r>
              <a:rPr lang="en-AU" sz="3600" dirty="0" smtClean="0"/>
              <a:t>Guideline</a:t>
            </a:r>
            <a:endParaRPr lang="en-AU" sz="3600" dirty="0"/>
          </a:p>
          <a:p>
            <a:pPr lvl="1"/>
            <a:r>
              <a:rPr lang="en-AU" sz="3600" dirty="0"/>
              <a:t>Maybe profitability</a:t>
            </a:r>
          </a:p>
          <a:p>
            <a:pPr lvl="1"/>
            <a:r>
              <a:rPr lang="en-AU" sz="3600" dirty="0"/>
              <a:t>+ Victorian and federal elections to both occur over next 6 months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ADEE-738C-4DD5-BACF-3BCFCDA5658E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6094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95459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rgbClr val="FF0000"/>
                </a:solidFill>
              </a:rPr>
              <a:t>Key Points</a:t>
            </a:r>
            <a:endParaRPr lang="en-AU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" y="953035"/>
            <a:ext cx="11263648" cy="6162541"/>
          </a:xfrm>
        </p:spPr>
        <p:txBody>
          <a:bodyPr>
            <a:normAutofit lnSpcReduction="10000"/>
          </a:bodyPr>
          <a:lstStyle/>
          <a:p>
            <a:pPr lvl="0"/>
            <a:r>
              <a:rPr lang="en-AU" dirty="0"/>
              <a:t>First F&amp;A to embrace the Distribution Service Classification Guideline &amp; Exempt Asset Guideline </a:t>
            </a:r>
            <a:r>
              <a:rPr lang="en-AU" dirty="0" smtClean="0"/>
              <a:t>(issued </a:t>
            </a:r>
            <a:r>
              <a:rPr lang="en-AU" dirty="0"/>
              <a:t>30 Sept 18 – required by NER rule change in Dec 2017) </a:t>
            </a:r>
          </a:p>
          <a:p>
            <a:pPr lvl="0"/>
            <a:r>
              <a:rPr lang="en-AU" dirty="0"/>
              <a:t>Recent change to Victorian legislation (National Electricity (Victoria) Act 2005) means </a:t>
            </a:r>
            <a:r>
              <a:rPr lang="en-AU" dirty="0" err="1"/>
              <a:t>Ch</a:t>
            </a:r>
            <a:r>
              <a:rPr lang="en-AU" dirty="0"/>
              <a:t> 5A now applies means a change to connection services language and classifications</a:t>
            </a:r>
          </a:p>
          <a:p>
            <a:pPr lvl="0"/>
            <a:r>
              <a:rPr lang="en-AU" dirty="0"/>
              <a:t>Consumer Engagement included as an element of F&amp;A (first time?)</a:t>
            </a:r>
          </a:p>
          <a:p>
            <a:pPr lvl="0"/>
            <a:r>
              <a:rPr lang="en-AU" dirty="0"/>
              <a:t>Retain incentive schemes – STPIS, EBSS, CESS, (from Dec 2017) DMIS, Victorian F-factor </a:t>
            </a:r>
          </a:p>
          <a:p>
            <a:pPr lvl="0"/>
            <a:r>
              <a:rPr lang="en-AU" dirty="0"/>
              <a:t>Keep Expenditure Forecast Assessment Guideline reporting framework</a:t>
            </a:r>
          </a:p>
          <a:p>
            <a:pPr lvl="0"/>
            <a:r>
              <a:rPr lang="en-AU" dirty="0"/>
              <a:t>Depreciation remains based on forecast Capex to establish RAB at 1 Jan 2026. With CESS, encourages Capex efficiencies.</a:t>
            </a:r>
          </a:p>
          <a:p>
            <a:pPr lvl="0"/>
            <a:r>
              <a:rPr lang="en-AU" dirty="0"/>
              <a:t>Some particular issues raised by Vic DBs that are a little different to other states</a:t>
            </a:r>
          </a:p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ADEE-738C-4DD5-BACF-3BCFCDA5658E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8161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AU" sz="5400" b="1" dirty="0" smtClean="0">
                <a:solidFill>
                  <a:srgbClr val="6600FF"/>
                </a:solidFill>
              </a:rPr>
              <a:t>Changes from last time</a:t>
            </a:r>
            <a:endParaRPr lang="en-AU" sz="5400" b="1" dirty="0">
              <a:solidFill>
                <a:srgbClr val="66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718" y="1120462"/>
            <a:ext cx="11848563" cy="582769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AU" dirty="0"/>
              <a:t>In this F&amp;A, the main changes are bringing Vic into line with other states in classifications.</a:t>
            </a:r>
          </a:p>
          <a:p>
            <a:pPr lvl="0"/>
            <a:r>
              <a:rPr lang="en-AU" dirty="0"/>
              <a:t>The term ‘network services’ becomes ‘common distribution service’</a:t>
            </a:r>
          </a:p>
          <a:p>
            <a:pPr lvl="0"/>
            <a:r>
              <a:rPr lang="en-AU" dirty="0"/>
              <a:t>Language changes around connection services, now that CH5A applies in Vic, bringing it into line. The terms from CH5A - ‘basic, standard and negotiated’ now feature in Vic – are simpler than present. </a:t>
            </a:r>
          </a:p>
          <a:p>
            <a:pPr lvl="0"/>
            <a:r>
              <a:rPr lang="en-AU" dirty="0"/>
              <a:t>Public lighting has moved into ACS, consistent with other states, </a:t>
            </a:r>
          </a:p>
          <a:p>
            <a:pPr lvl="0"/>
            <a:r>
              <a:rPr lang="en-AU" dirty="0"/>
              <a:t>Emergency recoverable works &amp; mutual support in emergencies, unclassified to SCS, again because of ring fencing. Common with all other states now. - Need for vigilance in this change to maintain a commitment for cost recovery from the causer party.</a:t>
            </a:r>
          </a:p>
          <a:p>
            <a:pPr lvl="0"/>
            <a:r>
              <a:rPr lang="en-AU" dirty="0"/>
              <a:t>Ring fencing is also behind other changes in classification for small items such as issuing property services,  sale of materials, clearance notices, security lighting and the like – all moving from unclassified to ACS. This has occurred in all jurisdictions. </a:t>
            </a:r>
          </a:p>
          <a:p>
            <a:pPr lvl="0"/>
            <a:r>
              <a:rPr lang="en-AU" dirty="0"/>
              <a:t>Incentive schemes: add in DMIS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ADEE-738C-4DD5-BACF-3BCFCDA5658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7077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548"/>
            <a:ext cx="10515600" cy="1325563"/>
          </a:xfrm>
        </p:spPr>
        <p:txBody>
          <a:bodyPr>
            <a:normAutofit/>
          </a:bodyPr>
          <a:lstStyle/>
          <a:p>
            <a:r>
              <a:rPr lang="en-AU" sz="5400" b="1" dirty="0" smtClean="0">
                <a:solidFill>
                  <a:schemeClr val="accent2">
                    <a:lumMod val="75000"/>
                  </a:schemeClr>
                </a:solidFill>
              </a:rPr>
              <a:t>Issues from DB’s</a:t>
            </a:r>
            <a:endParaRPr lang="en-AU" sz="5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13" y="1159098"/>
            <a:ext cx="11694017" cy="5698901"/>
          </a:xfrm>
        </p:spPr>
        <p:txBody>
          <a:bodyPr>
            <a:normAutofit lnSpcReduction="10000"/>
          </a:bodyPr>
          <a:lstStyle/>
          <a:p>
            <a:r>
              <a:rPr lang="en-AU" sz="3400" dirty="0" smtClean="0"/>
              <a:t>AusNet Services has </a:t>
            </a:r>
            <a:r>
              <a:rPr lang="en-AU" sz="3400" dirty="0"/>
              <a:t>raised the allocation of ‘Stand-alone Power Systems’ as an SCS. A rule change initiated in Western Australia is currently being considered. AER will hold this over until further advice.</a:t>
            </a:r>
          </a:p>
          <a:p>
            <a:r>
              <a:rPr lang="en-AU" sz="3400" dirty="0"/>
              <a:t>New ACS category of Network Safety Services &amp; site visits – accepted as ACS</a:t>
            </a:r>
          </a:p>
          <a:p>
            <a:r>
              <a:rPr lang="en-AU" sz="3400" dirty="0"/>
              <a:t>Clarity needed in the issue of ‘fault response – not network fault’. </a:t>
            </a:r>
          </a:p>
          <a:p>
            <a:r>
              <a:rPr lang="en-AU" sz="3400" dirty="0"/>
              <a:t>Watchman lights  - a new service – will be ACS</a:t>
            </a:r>
          </a:p>
          <a:p>
            <a:r>
              <a:rPr lang="en-AU" sz="3400" dirty="0" smtClean="0"/>
              <a:t>AusNet Services– </a:t>
            </a:r>
            <a:r>
              <a:rPr lang="en-AU" sz="3400" dirty="0"/>
              <a:t>new service ‘transmission network support’ – AER is thinking ‘unclassified’ and are </a:t>
            </a:r>
            <a:r>
              <a:rPr lang="en-AU" sz="3400" dirty="0" smtClean="0"/>
              <a:t>seeking </a:t>
            </a:r>
            <a:r>
              <a:rPr lang="en-AU" sz="3400" dirty="0"/>
              <a:t>comments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ADEE-738C-4DD5-BACF-3BCFCDA5658E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3889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56068"/>
          </a:xfrm>
        </p:spPr>
        <p:txBody>
          <a:bodyPr>
            <a:normAutofit/>
          </a:bodyPr>
          <a:lstStyle/>
          <a:p>
            <a:r>
              <a:rPr lang="en-AU" sz="4800" b="1" dirty="0" smtClean="0">
                <a:solidFill>
                  <a:srgbClr val="CC3300"/>
                </a:solidFill>
              </a:rPr>
              <a:t>CCP is looking at:</a:t>
            </a:r>
            <a:endParaRPr lang="en-AU" sz="4800" b="1" dirty="0">
              <a:solidFill>
                <a:srgbClr val="CC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51" y="850006"/>
            <a:ext cx="11857149" cy="6007994"/>
          </a:xfrm>
        </p:spPr>
        <p:txBody>
          <a:bodyPr>
            <a:normAutofit lnSpcReduction="10000"/>
          </a:bodyPr>
          <a:lstStyle/>
          <a:p>
            <a:pPr lvl="0"/>
            <a:r>
              <a:rPr lang="en-AU" dirty="0"/>
              <a:t>Connection services is a fairly big change, DBs vs AER’s interpretation of how things work </a:t>
            </a:r>
            <a:r>
              <a:rPr lang="en-AU" i="1" dirty="0"/>
              <a:t>may</a:t>
            </a:r>
            <a:r>
              <a:rPr lang="en-AU" dirty="0"/>
              <a:t> be controversial. </a:t>
            </a:r>
            <a:r>
              <a:rPr lang="en-AU" dirty="0" smtClean="0"/>
              <a:t>(See </a:t>
            </a:r>
            <a:r>
              <a:rPr lang="en-AU" dirty="0"/>
              <a:t>p 37</a:t>
            </a:r>
            <a:r>
              <a:rPr lang="en-AU" dirty="0" smtClean="0"/>
              <a:t>.) </a:t>
            </a:r>
            <a:endParaRPr lang="en-AU" dirty="0"/>
          </a:p>
          <a:p>
            <a:pPr lvl="0"/>
            <a:r>
              <a:rPr lang="en-AU" dirty="0"/>
              <a:t>The way AMI meters are carved out under Victorian legislation </a:t>
            </a:r>
            <a:r>
              <a:rPr lang="en-AU"/>
              <a:t>is </a:t>
            </a:r>
            <a:r>
              <a:rPr lang="en-AU" smtClean="0"/>
              <a:t>‘a </a:t>
            </a:r>
            <a:r>
              <a:rPr lang="en-AU" dirty="0"/>
              <a:t>little </a:t>
            </a:r>
            <a:r>
              <a:rPr lang="en-AU"/>
              <a:t>tricky</a:t>
            </a:r>
            <a:r>
              <a:rPr lang="en-AU" smtClean="0"/>
              <a:t>.’ </a:t>
            </a:r>
            <a:r>
              <a:rPr lang="en-AU" dirty="0"/>
              <a:t>Other states metering price capped or contestable. How do the pieces fit together?</a:t>
            </a:r>
          </a:p>
          <a:p>
            <a:pPr lvl="0"/>
            <a:r>
              <a:rPr lang="en-AU" dirty="0"/>
              <a:t>Public lighting is defined under the Victorian Public Lighting Code which is administered by the AER. The term ‘emerging public lighting’ is becoming common. </a:t>
            </a:r>
          </a:p>
          <a:p>
            <a:pPr lvl="0"/>
            <a:r>
              <a:rPr lang="en-AU" dirty="0" smtClean="0"/>
              <a:t>AusNet Services – </a:t>
            </a:r>
            <a:r>
              <a:rPr lang="en-AU" dirty="0"/>
              <a:t>new service ‘transmission network support’ – AER is thinking ‘unclassified’ and are asking for comments</a:t>
            </a:r>
          </a:p>
          <a:p>
            <a:pPr lvl="0"/>
            <a:r>
              <a:rPr lang="en-AU" dirty="0" smtClean="0"/>
              <a:t>AusNet Services </a:t>
            </a:r>
            <a:r>
              <a:rPr lang="en-AU" dirty="0"/>
              <a:t>– asking for a ‘Small Scale Incentive Scheme (SSIS)’ to cover services outside STPIS. </a:t>
            </a:r>
          </a:p>
          <a:p>
            <a:pPr lvl="0"/>
            <a:r>
              <a:rPr lang="en-AU" dirty="0"/>
              <a:t>F-factor scheme, AER regulates, under State legislation</a:t>
            </a:r>
          </a:p>
          <a:p>
            <a:pPr lvl="0"/>
            <a:r>
              <a:rPr lang="en-AU" dirty="0"/>
              <a:t>Consumer engagement, what is AER expecting? NB </a:t>
            </a:r>
            <a:r>
              <a:rPr lang="en-AU" dirty="0" err="1"/>
              <a:t>NewReg</a:t>
            </a:r>
            <a:r>
              <a:rPr lang="en-AU" dirty="0"/>
              <a:t> and 3 quite different </a:t>
            </a:r>
            <a:r>
              <a:rPr lang="en-AU" dirty="0" smtClean="0"/>
              <a:t>approaches – all very interesting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3ADEE-738C-4DD5-BACF-3BCFCDA5658E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0227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735</Words>
  <Application>Microsoft Office PowerPoint</Application>
  <PresentationFormat>Widescreen</PresentationFormat>
  <Paragraphs>64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F&amp;A Victorian Distribution 2021-25 CCP17 Initial response </vt:lpstr>
      <vt:lpstr>Role of the CCP</vt:lpstr>
      <vt:lpstr>Who does what?</vt:lpstr>
      <vt:lpstr>Context EDPR 2021-25</vt:lpstr>
      <vt:lpstr>Key Points</vt:lpstr>
      <vt:lpstr>Changes from last time</vt:lpstr>
      <vt:lpstr>Issues from DB’s</vt:lpstr>
      <vt:lpstr>CCP is looking at:</vt:lpstr>
    </vt:vector>
  </TitlesOfParts>
  <Company>Uniting Communities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Henley</dc:creator>
  <cp:lastModifiedBy>Young, Adam</cp:lastModifiedBy>
  <cp:revision>4</cp:revision>
  <dcterms:created xsi:type="dcterms:W3CDTF">2018-10-23T04:56:19Z</dcterms:created>
  <dcterms:modified xsi:type="dcterms:W3CDTF">2018-10-25T03:33:17Z</dcterms:modified>
</cp:coreProperties>
</file>