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390" r:id="rId4"/>
    <p:sldId id="391" r:id="rId5"/>
    <p:sldId id="394" r:id="rId6"/>
    <p:sldId id="393" r:id="rId7"/>
    <p:sldId id="39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8089" autoAdjust="0"/>
  </p:normalViewPr>
  <p:slideViewPr>
    <p:cSldViewPr snapToGrid="0">
      <p:cViewPr varScale="1">
        <p:scale>
          <a:sx n="49" d="100"/>
          <a:sy n="49" d="100"/>
        </p:scale>
        <p:origin x="150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eran Donoghue" userId="7f6f01023a5b5ce6" providerId="LiveId" clId="{0DB70E4C-E090-4191-BEB3-1913F0563313}"/>
    <pc:docChg chg="modSld">
      <pc:chgData name="Kieran Donoghue" userId="7f6f01023a5b5ce6" providerId="LiveId" clId="{0DB70E4C-E090-4191-BEB3-1913F0563313}" dt="2020-07-28T06:19:50.974" v="7" actId="20577"/>
      <pc:docMkLst>
        <pc:docMk/>
      </pc:docMkLst>
      <pc:sldChg chg="modSp modNotesTx">
        <pc:chgData name="Kieran Donoghue" userId="7f6f01023a5b5ce6" providerId="LiveId" clId="{0DB70E4C-E090-4191-BEB3-1913F0563313}" dt="2020-07-28T06:17:18.226" v="1" actId="255"/>
        <pc:sldMkLst>
          <pc:docMk/>
          <pc:sldMk cId="2867755862" sldId="256"/>
        </pc:sldMkLst>
        <pc:spChg chg="mod">
          <ac:chgData name="Kieran Donoghue" userId="7f6f01023a5b5ce6" providerId="LiveId" clId="{0DB70E4C-E090-4191-BEB3-1913F0563313}" dt="2020-07-28T06:17:18.226" v="1" actId="255"/>
          <ac:spMkLst>
            <pc:docMk/>
            <pc:sldMk cId="2867755862" sldId="256"/>
            <ac:spMk id="2" creationId="{10A0207C-11DB-4B1D-B003-2FDC0186A9BF}"/>
          </ac:spMkLst>
        </pc:spChg>
      </pc:sldChg>
      <pc:sldChg chg="modNotesTx">
        <pc:chgData name="Kieran Donoghue" userId="7f6f01023a5b5ce6" providerId="LiveId" clId="{0DB70E4C-E090-4191-BEB3-1913F0563313}" dt="2020-07-28T06:19:12.727" v="2" actId="20577"/>
        <pc:sldMkLst>
          <pc:docMk/>
          <pc:sldMk cId="1258041686" sldId="262"/>
        </pc:sldMkLst>
      </pc:sldChg>
      <pc:sldChg chg="modNotesTx">
        <pc:chgData name="Kieran Donoghue" userId="7f6f01023a5b5ce6" providerId="LiveId" clId="{0DB70E4C-E090-4191-BEB3-1913F0563313}" dt="2020-07-28T06:19:17.596" v="3" actId="20577"/>
        <pc:sldMkLst>
          <pc:docMk/>
          <pc:sldMk cId="153940356" sldId="390"/>
        </pc:sldMkLst>
      </pc:sldChg>
      <pc:sldChg chg="modNotesTx">
        <pc:chgData name="Kieran Donoghue" userId="7f6f01023a5b5ce6" providerId="LiveId" clId="{0DB70E4C-E090-4191-BEB3-1913F0563313}" dt="2020-07-28T06:19:24.109" v="4" actId="20577"/>
        <pc:sldMkLst>
          <pc:docMk/>
          <pc:sldMk cId="1718815065" sldId="391"/>
        </pc:sldMkLst>
      </pc:sldChg>
      <pc:sldChg chg="modNotesTx">
        <pc:chgData name="Kieran Donoghue" userId="7f6f01023a5b5ce6" providerId="LiveId" clId="{0DB70E4C-E090-4191-BEB3-1913F0563313}" dt="2020-07-28T06:19:42.562" v="6" actId="20577"/>
        <pc:sldMkLst>
          <pc:docMk/>
          <pc:sldMk cId="60506245" sldId="393"/>
        </pc:sldMkLst>
      </pc:sldChg>
      <pc:sldChg chg="modNotesTx">
        <pc:chgData name="Kieran Donoghue" userId="7f6f01023a5b5ce6" providerId="LiveId" clId="{0DB70E4C-E090-4191-BEB3-1913F0563313}" dt="2020-07-28T06:19:31.864" v="5" actId="20577"/>
        <pc:sldMkLst>
          <pc:docMk/>
          <pc:sldMk cId="477623894" sldId="394"/>
        </pc:sldMkLst>
      </pc:sldChg>
      <pc:sldChg chg="modNotesTx">
        <pc:chgData name="Kieran Donoghue" userId="7f6f01023a5b5ce6" providerId="LiveId" clId="{0DB70E4C-E090-4191-BEB3-1913F0563313}" dt="2020-07-28T06:19:50.974" v="7" actId="20577"/>
        <pc:sldMkLst>
          <pc:docMk/>
          <pc:sldMk cId="1312980370" sldId="3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A00BA-BDCE-4174-92DD-2EFB6CF01111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0A2AD-8BD2-426F-9983-DC92A5455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62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80A2AD-8BD2-426F-9983-DC92A5455E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75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80A2AD-8BD2-426F-9983-DC92A5455E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0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80A2AD-8BD2-426F-9983-DC92A5455E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29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80A2AD-8BD2-426F-9983-DC92A5455E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78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80A2AD-8BD2-426F-9983-DC92A5455E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02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80A2AD-8BD2-426F-9983-DC92A5455E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97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80A2AD-8BD2-426F-9983-DC92A5455E8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3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4D604-4F8D-4CB5-AA77-4A9B7367C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2B2D12-4894-4FED-A2EE-8CCB98567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645DB-C8D6-4DF5-98F8-7F591B707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C0428-141C-4054-A25E-79FB669D0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FE4A4-C15A-43AE-9293-EB9D77A5A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5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F950B-662D-4DB4-84CD-78D347E1A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AF55DC-D8EB-4912-B0BA-0358870968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EFE34-CC18-459C-B466-0599B893B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F9A68-A05D-4476-AA10-5A6111075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8AE4D-4962-49A0-952B-B969CD640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0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38761D-1D52-4405-B639-86CACEB13B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1EBAA9-5EEB-4AC2-A674-634BBFCA8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08711-32B0-4C8C-A379-31D8B9C65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A0895-8E1F-4B59-9AF5-DD9DCE40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C5587-1FF5-4C45-A9EE-7C425FD54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DE53F-2E3A-442B-B3BB-0BAEDBB2A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368BB-36E6-4EC1-9036-954E5791A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EC911-583C-419F-8699-27146C756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CE294-DF19-492D-88EA-DA7DBD319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AD7A3-CD84-40BA-9ADA-9EAB003A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2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F8C12-8C7E-4E22-BA65-DFD8153A0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BB519D-75F9-468C-BEAA-1CB77A3F3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48482-B78F-4B55-8EB9-15D54B089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CC003-C767-4AE5-90A5-74D63B098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9641E-232D-4064-836C-130A3F96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99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E0544-B398-49B6-BC0E-CAB5126FF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B49B9-DF7E-46A8-B224-A49CC79FF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0E1B6-2C1E-48D7-88EE-808DF6F4B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145BE-EC42-4D4F-8514-FF11D888C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B97E9-BC81-4CAA-A5CC-A730CB84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5FCBC-17A0-451B-9EA4-C0099E570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3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660DC-DD9D-4884-B68B-A58D2B201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F7964-8D4B-4F5D-880F-E92A46784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5176E-66C8-4069-BC5D-28FF78D4A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42A2E-FE90-477C-B859-FD263A20EA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0D5EFA-53D9-4594-AEE4-E2A44E935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B98683-B196-42B0-B777-12A15C37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42C30A-38F5-4A97-81D6-3828E8F69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0BC92B-3EDB-47CB-931C-B9C8A929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46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48F0D-B46B-4E1E-A3E8-9E8AFE98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DCA337-5CA0-4272-8492-CB1536A5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5F52E-B400-4A8C-8DC5-323F00C86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EC266C-2B52-4EBE-BCA0-25B8E847E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5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987500-C411-492F-B97B-52669CF3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36E16F-2DCA-40A6-9421-605E2D6D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FF262-6248-4F60-9FC8-22EB876D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5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8A854-9F34-496F-B7FB-69FBB30E8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D6216-C45B-4A0E-933B-D92DE4F5E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2EDF35-55F0-4CBA-AAEF-F2E40B682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24FAA-A7A0-401D-9EB0-6B719A92D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92DB0D-BFF1-4D80-9479-4D1FCBE7A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0596F-DF1A-41E5-B0CD-1784008A6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5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0D99C-5C4B-49C3-9A27-19F25677B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21E243-AEF3-41B6-9947-1BC6CDC4FA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7D20C-4626-4294-9438-1443CFD85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A13F8-6E12-4E11-99BE-FD8D495F9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8E37D4-09C9-4EC3-97B7-9C46486A4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24632-C8E7-4398-9124-39C8B8204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96882-40B4-483D-9B0A-B6D59B153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4036-0FE5-4AF9-A284-4C536F448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11A64-AEAF-475B-8E10-B3C3A2C01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29 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5EACA-502E-42DE-9E42-48ED47BCC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AER CRG: AER Energy Network Debt Data Public Forum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CAF1F-05C3-4B22-824E-117467225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17BA0-57EF-43D3-94B7-51B44E964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09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0207C-11DB-4B1D-B003-2FDC0186A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9831" y="36503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AU" dirty="0"/>
              <a:t>AER Energy Network Debt Data</a:t>
            </a:r>
            <a:br>
              <a:rPr lang="en-AU" dirty="0"/>
            </a:br>
            <a:r>
              <a:rPr lang="en-AU" dirty="0"/>
              <a:t>Public Forum</a:t>
            </a:r>
            <a:br>
              <a:rPr lang="en-AU" dirty="0"/>
            </a:br>
            <a:br>
              <a:rPr lang="en-AU" dirty="0"/>
            </a:br>
            <a:r>
              <a:rPr lang="en-AU" dirty="0"/>
              <a:t>AER Consumer Reference Group</a:t>
            </a:r>
            <a:br>
              <a:rPr lang="en-AU" dirty="0"/>
            </a:br>
            <a:br>
              <a:rPr lang="en-AU" dirty="0"/>
            </a:br>
            <a:r>
              <a:rPr lang="en-AU" sz="2200" dirty="0"/>
              <a:t>Kieran Donoghue 29</a:t>
            </a:r>
            <a:r>
              <a:rPr lang="en-AU" sz="2200" baseline="30000" dirty="0"/>
              <a:t>th</a:t>
            </a:r>
            <a:r>
              <a:rPr lang="en-AU" sz="2200" dirty="0"/>
              <a:t> July 2020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6775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39BC3-98ED-4285-90B8-A4FD1F07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CRG role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833C8-DA75-4E28-8752-6AA2C99E9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Current CRG established June 2020</a:t>
            </a:r>
          </a:p>
          <a:p>
            <a:r>
              <a:rPr lang="en-AU" dirty="0"/>
              <a:t>Inflation 2020 and Rate of Return 2022 AER Reviews</a:t>
            </a:r>
          </a:p>
          <a:p>
            <a:r>
              <a:rPr lang="en-AU" dirty="0"/>
              <a:t>Statutory requirement</a:t>
            </a:r>
          </a:p>
          <a:p>
            <a:r>
              <a:rPr lang="en-AU" dirty="0"/>
              <a:t>Act in an advisory capacity to AER</a:t>
            </a:r>
          </a:p>
          <a:p>
            <a:r>
              <a:rPr lang="en-AU" dirty="0"/>
              <a:t>Help the AER implement effective consumer consultation processes</a:t>
            </a:r>
          </a:p>
          <a:p>
            <a:r>
              <a:rPr lang="en-AU" dirty="0"/>
              <a:t>Help inform the AER’s decisions with regards to consumer interests, with input and challenge which might not come through other means</a:t>
            </a:r>
          </a:p>
          <a:p>
            <a:r>
              <a:rPr lang="en-AU" dirty="0"/>
              <a:t>Public comments made by CRG members not on behalf of the AER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EF313-8031-4BE6-B431-EC46AD34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5F6E2-EEF8-446D-883C-96A92CC0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93D70-729A-440F-80BC-6FCD07289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41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39BC3-98ED-4285-90B8-A4FD1F07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CRG members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833C8-DA75-4E28-8752-6AA2C99E9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Allan Asher</a:t>
            </a:r>
          </a:p>
          <a:p>
            <a:r>
              <a:rPr lang="en-AU" dirty="0"/>
              <a:t>Alex Oeser</a:t>
            </a:r>
          </a:p>
          <a:p>
            <a:r>
              <a:rPr lang="en-AU" dirty="0"/>
              <a:t>Bev Hughson</a:t>
            </a:r>
          </a:p>
          <a:p>
            <a:r>
              <a:rPr lang="en-AU" dirty="0"/>
              <a:t>Craig </a:t>
            </a:r>
            <a:r>
              <a:rPr lang="en-AU" dirty="0" err="1"/>
              <a:t>Memery</a:t>
            </a:r>
            <a:r>
              <a:rPr lang="en-AU" dirty="0"/>
              <a:t> (chair)</a:t>
            </a:r>
          </a:p>
          <a:p>
            <a:r>
              <a:rPr lang="en-AU" dirty="0"/>
              <a:t>Helen Bartley</a:t>
            </a:r>
          </a:p>
          <a:p>
            <a:r>
              <a:rPr lang="en-AU" dirty="0"/>
              <a:t>Kieran Donoghue</a:t>
            </a:r>
          </a:p>
          <a:p>
            <a:r>
              <a:rPr lang="en-AU" dirty="0"/>
              <a:t>Jo De Silva</a:t>
            </a:r>
          </a:p>
          <a:p>
            <a:r>
              <a:rPr lang="en-AU" dirty="0"/>
              <a:t>Ron Ben-David</a:t>
            </a:r>
          </a:p>
          <a:p>
            <a:r>
              <a:rPr lang="en-AU" dirty="0"/>
              <a:t>Energy Consumers Australia</a:t>
            </a:r>
          </a:p>
          <a:p>
            <a:endParaRPr lang="en-AU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EF313-8031-4BE6-B431-EC46AD34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D7B82-48A7-44E2-8FFD-FB34E8CC7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902C7-F520-43C8-BD08-8DF99CD9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0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39BC3-98ED-4285-90B8-A4FD1F07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CRG 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833C8-DA75-4E28-8752-6AA2C99E9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Ensure the AER makes decisions which are best for consumers, by finding out what consumers want from energy companies and persuading the regulator to act on their preference</a:t>
            </a:r>
          </a:p>
          <a:p>
            <a:r>
              <a:rPr lang="en-AU" dirty="0"/>
              <a:t>Long term interests of consumers is paramount</a:t>
            </a:r>
          </a:p>
          <a:p>
            <a:r>
              <a:rPr lang="en-AU" dirty="0"/>
              <a:t>Will recommend best options within current frameworks</a:t>
            </a:r>
          </a:p>
          <a:p>
            <a:r>
              <a:rPr lang="en-AU" dirty="0"/>
              <a:t>May recommend changing frameworks</a:t>
            </a:r>
          </a:p>
          <a:p>
            <a:r>
              <a:rPr lang="en-AU" dirty="0"/>
              <a:t>Will consider existing knowledge base with an open mind </a:t>
            </a:r>
          </a:p>
          <a:p>
            <a:endParaRPr lang="en-AU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EF313-8031-4BE6-B431-EC46AD34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D7B82-48A7-44E2-8FFD-FB34E8CC7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902C7-F520-43C8-BD08-8DF99CD9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1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39BC3-98ED-4285-90B8-A4FD1F07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CRG working principles - frameworks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833C8-DA75-4E28-8752-6AA2C99E9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/>
              <a:t>A regulatory framework serving the long-term interests of consumers must promote behaviours that engender consumer confidence in the framework.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Any change to the regulatory model must be tested against detrimental consumer impacts in relation to absolute prices and price changes 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Any change to the regulatory model must be tested against acceptable consumer impacts in relation to service standards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Risks should be borne by the party best placed to manage them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EF313-8031-4BE6-B431-EC46AD34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D7B82-48A7-44E2-8FFD-FB34E8CC7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902C7-F520-43C8-BD08-8DF99CD9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2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39BC3-98ED-4285-90B8-A4FD1F07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CRG working principles - technical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833C8-DA75-4E28-8752-6AA2C99E9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Efficiency/cost</a:t>
            </a:r>
          </a:p>
          <a:p>
            <a:r>
              <a:rPr lang="en-AU" dirty="0"/>
              <a:t>Robustness</a:t>
            </a:r>
          </a:p>
          <a:p>
            <a:r>
              <a:rPr lang="en-AU" dirty="0"/>
              <a:t>Replicability/Transparency</a:t>
            </a:r>
          </a:p>
          <a:p>
            <a:r>
              <a:rPr lang="en-AU" dirty="0"/>
              <a:t>Simplicity</a:t>
            </a:r>
          </a:p>
          <a:p>
            <a:r>
              <a:rPr lang="en-AU" dirty="0"/>
              <a:t>Stability</a:t>
            </a:r>
          </a:p>
          <a:p>
            <a:endParaRPr lang="en-AU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EF313-8031-4BE6-B431-EC46AD34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D7B82-48A7-44E2-8FFD-FB34E8CC7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902C7-F520-43C8-BD08-8DF99CD9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6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39BC3-98ED-4285-90B8-A4FD1F07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833C8-DA75-4E28-8752-6AA2C99E9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Drafting a submission </a:t>
            </a:r>
          </a:p>
          <a:p>
            <a:r>
              <a:rPr lang="en-AU" dirty="0"/>
              <a:t>Seeking evidence of consumer preferences through active engagement with consumers </a:t>
            </a:r>
            <a:r>
              <a:rPr lang="en-AU"/>
              <a:t>and their </a:t>
            </a:r>
            <a:r>
              <a:rPr lang="en-AU" dirty="0"/>
              <a:t>representatives</a:t>
            </a:r>
          </a:p>
          <a:p>
            <a:r>
              <a:rPr lang="en-AU" dirty="0"/>
              <a:t>Considering future research on consumer views (likely 2021)</a:t>
            </a:r>
          </a:p>
          <a:p>
            <a:r>
              <a:rPr lang="en-AU" dirty="0"/>
              <a:t>Considering broader issues around rate of return framework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EF313-8031-4BE6-B431-EC46AD34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BA0-57EF-43D3-94B7-51B44E964BE0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D7B82-48A7-44E2-8FFD-FB34E8CC7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 July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902C7-F520-43C8-BD08-8DF99CD9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AER CRG: AER Energy Network Debt Data Public Forum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80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388</Words>
  <Application>Microsoft Office PowerPoint</Application>
  <PresentationFormat>Widescreen</PresentationFormat>
  <Paragraphs>66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AER Energy Network Debt Data Public Forum  AER Consumer Reference Group  Kieran Donoghue 29th July 2020</vt:lpstr>
      <vt:lpstr>CRG role</vt:lpstr>
      <vt:lpstr>CRG members</vt:lpstr>
      <vt:lpstr>CRG approach</vt:lpstr>
      <vt:lpstr>CRG working principles - frameworks</vt:lpstr>
      <vt:lpstr>CRG working principles - technical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memery</dc:creator>
  <cp:lastModifiedBy>Kieran Donoghue</cp:lastModifiedBy>
  <cp:revision>52</cp:revision>
  <dcterms:created xsi:type="dcterms:W3CDTF">2019-06-27T23:05:20Z</dcterms:created>
  <dcterms:modified xsi:type="dcterms:W3CDTF">2020-07-28T06:19:51Z</dcterms:modified>
</cp:coreProperties>
</file>