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22.xml" ContentType="application/vnd.openxmlformats-officedocument.presentationml.notesSlide+xml"/>
  <Override PartName="/ppt/charts/chart6.xml" ContentType="application/vnd.openxmlformats-officedocument.drawingml.chart+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24.xml" ContentType="application/vnd.openxmlformats-officedocument.presentationml.notesSlide+xml"/>
  <Override PartName="/ppt/charts/chart8.xml" ContentType="application/vnd.openxmlformats-officedocument.drawingml.chart+xml"/>
  <Override PartName="/ppt/notesSlides/notesSlide25.xml" ContentType="application/vnd.openxmlformats-officedocument.presentationml.notesSlide+xml"/>
  <Override PartName="/ppt/charts/chart9.xml" ContentType="application/vnd.openxmlformats-officedocument.drawingml.chart+xml"/>
  <Override PartName="/ppt/notesSlides/notesSlide26.xml" ContentType="application/vnd.openxmlformats-officedocument.presentationml.notesSlide+xml"/>
  <Override PartName="/ppt/charts/chart10.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1.xml" ContentType="application/vnd.openxmlformats-officedocument.drawingml.chart+xml"/>
  <Override PartName="/ppt/notesSlides/notesSlide30.xml" ContentType="application/vnd.openxmlformats-officedocument.presentationml.notesSlide+xml"/>
  <Override PartName="/ppt/charts/chart12.xml" ContentType="application/vnd.openxmlformats-officedocument.drawingml.chart+xml"/>
  <Override PartName="/ppt/notesSlides/notesSlide31.xml" ContentType="application/vnd.openxmlformats-officedocument.presentationml.notesSlide+xml"/>
  <Override PartName="/ppt/charts/chart13.xml" ContentType="application/vnd.openxmlformats-officedocument.drawingml.chart+xml"/>
  <Override PartName="/ppt/notesSlides/notesSlide32.xml" ContentType="application/vnd.openxmlformats-officedocument.presentationml.notesSlide+xml"/>
  <Override PartName="/ppt/charts/chart14.xml" ContentType="application/vnd.openxmlformats-officedocument.drawingml.chart+xml"/>
  <Override PartName="/ppt/drawings/drawing3.xml" ContentType="application/vnd.openxmlformats-officedocument.drawingml.chartshapes+xml"/>
  <Override PartName="/ppt/notesSlides/notesSlide33.xml" ContentType="application/vnd.openxmlformats-officedocument.presentationml.notesSlide+xml"/>
  <Override PartName="/ppt/charts/chart15.xml" ContentType="application/vnd.openxmlformats-officedocument.drawingml.chart+xml"/>
  <Override PartName="/ppt/notesSlides/notesSlide34.xml" ContentType="application/vnd.openxmlformats-officedocument.presentationml.notesSlide+xml"/>
  <Override PartName="/ppt/charts/chart16.xml" ContentType="application/vnd.openxmlformats-officedocument.drawingml.chart+xml"/>
  <Override PartName="/ppt/notesSlides/notesSlide35.xml" ContentType="application/vnd.openxmlformats-officedocument.presentationml.notesSlide+xml"/>
  <Override PartName="/ppt/charts/chart17.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8.xml" ContentType="application/vnd.openxmlformats-officedocument.drawingml.chart+xml"/>
  <Override PartName="/ppt/notesSlides/notesSlide38.xml" ContentType="application/vnd.openxmlformats-officedocument.presentationml.notesSlide+xml"/>
  <Override PartName="/ppt/charts/chart19.xml" ContentType="application/vnd.openxmlformats-officedocument.drawingml.chart+xml"/>
  <Override PartName="/ppt/notesSlides/notesSlide39.xml" ContentType="application/vnd.openxmlformats-officedocument.presentationml.notesSlide+xml"/>
  <Override PartName="/ppt/charts/chart20.xml" ContentType="application/vnd.openxmlformats-officedocument.drawingml.chart+xml"/>
  <Override PartName="/ppt/notesSlides/notesSlide40.xml" ContentType="application/vnd.openxmlformats-officedocument.presentationml.notesSlide+xml"/>
  <Override PartName="/ppt/charts/chart21.xml" ContentType="application/vnd.openxmlformats-officedocument.drawingml.chart+xml"/>
  <Override PartName="/ppt/notesSlides/notesSlide41.xml" ContentType="application/vnd.openxmlformats-officedocument.presentationml.notesSlide+xml"/>
  <Override PartName="/ppt/charts/chart22.xml" ContentType="application/vnd.openxmlformats-officedocument.drawingml.chart+xml"/>
  <Override PartName="/ppt/notesSlides/notesSlide42.xml" ContentType="application/vnd.openxmlformats-officedocument.presentationml.notesSlide+xml"/>
  <Override PartName="/ppt/charts/chart23.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24.xml" ContentType="application/vnd.openxmlformats-officedocument.drawingml.chart+xml"/>
  <Override PartName="/ppt/notesSlides/notesSlide45.xml" ContentType="application/vnd.openxmlformats-officedocument.presentationml.notesSlide+xml"/>
  <Override PartName="/ppt/charts/chart25.xml" ContentType="application/vnd.openxmlformats-officedocument.drawingml.chart+xml"/>
  <Override PartName="/ppt/notesSlides/notesSlide46.xml" ContentType="application/vnd.openxmlformats-officedocument.presentationml.notesSlide+xml"/>
  <Override PartName="/ppt/charts/chart26.xml" ContentType="application/vnd.openxmlformats-officedocument.drawingml.chart+xml"/>
  <Override PartName="/ppt/notesSlides/notesSlide47.xml" ContentType="application/vnd.openxmlformats-officedocument.presentationml.notesSlide+xml"/>
  <Override PartName="/ppt/charts/chart27.xml" ContentType="application/vnd.openxmlformats-officedocument.drawingml.chart+xml"/>
  <Override PartName="/ppt/notesSlides/notesSlide48.xml" ContentType="application/vnd.openxmlformats-officedocument.presentationml.notesSlide+xml"/>
  <Override PartName="/ppt/charts/chart28.xml" ContentType="application/vnd.openxmlformats-officedocument.drawingml.chart+xml"/>
  <Override PartName="/ppt/notesSlides/notesSlide49.xml" ContentType="application/vnd.openxmlformats-officedocument.presentationml.notesSlide+xml"/>
  <Override PartName="/ppt/charts/chart29.xml" ContentType="application/vnd.openxmlformats-officedocument.drawingml.chart+xml"/>
  <Override PartName="/ppt/notesSlides/notesSlide50.xml" ContentType="application/vnd.openxmlformats-officedocument.presentationml.notesSlide+xml"/>
  <Override PartName="/ppt/charts/chart30.xml" ContentType="application/vnd.openxmlformats-officedocument.drawingml.chart+xml"/>
  <Override PartName="/ppt/notesSlides/notesSlide51.xml" ContentType="application/vnd.openxmlformats-officedocument.presentationml.notesSlide+xml"/>
  <Override PartName="/ppt/charts/chart31.xml" ContentType="application/vnd.openxmlformats-officedocument.drawingml.chart+xml"/>
  <Override PartName="/ppt/notesSlides/notesSlide52.xml" ContentType="application/vnd.openxmlformats-officedocument.presentationml.notesSlide+xml"/>
  <Override PartName="/ppt/charts/chart32.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3.xml" ContentType="application/vnd.openxmlformats-officedocument.drawingml.chart+xml"/>
  <Override PartName="/ppt/theme/themeOverride1.xml" ContentType="application/vnd.openxmlformats-officedocument.themeOverr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34.xml" ContentType="application/vnd.openxmlformats-officedocument.drawingml.chart+xml"/>
  <Override PartName="/ppt/theme/themeOverride2.xml" ContentType="application/vnd.openxmlformats-officedocument.themeOverr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35.xml" ContentType="application/vnd.openxmlformats-officedocument.drawingml.chart+xml"/>
  <Override PartName="/ppt/theme/themeOverride3.xml" ContentType="application/vnd.openxmlformats-officedocument.themeOverr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36.xml" ContentType="application/vnd.openxmlformats-officedocument.drawingml.chart+xml"/>
  <Override PartName="/ppt/theme/themeOverride4.xml" ContentType="application/vnd.openxmlformats-officedocument.themeOverr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37.xml" ContentType="application/vnd.openxmlformats-officedocument.drawingml.chart+xml"/>
  <Override PartName="/ppt/theme/themeOverride5.xml" ContentType="application/vnd.openxmlformats-officedocument.themeOverr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38.xml" ContentType="application/vnd.openxmlformats-officedocument.drawingml.chart+xml"/>
  <Override PartName="/ppt/theme/themeOverride6.xml" ContentType="application/vnd.openxmlformats-officedocument.themeOverr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39.xml" ContentType="application/vnd.openxmlformats-officedocument.drawingml.chart+xml"/>
  <Override PartName="/ppt/theme/themeOverride7.xml" ContentType="application/vnd.openxmlformats-officedocument.themeOverr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40.xml" ContentType="application/vnd.openxmlformats-officedocument.drawingml.chart+xml"/>
  <Override PartName="/ppt/theme/themeOverride8.xml" ContentType="application/vnd.openxmlformats-officedocument.themeOverr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41.xml" ContentType="application/vnd.openxmlformats-officedocument.drawingml.chart+xml"/>
  <Override PartName="/ppt/theme/themeOverride9.xml" ContentType="application/vnd.openxmlformats-officedocument.themeOverr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handoutMasterIdLst>
    <p:handoutMasterId r:id="rId86"/>
  </p:handoutMasterIdLst>
  <p:sldIdLst>
    <p:sldId id="615" r:id="rId2"/>
    <p:sldId id="666" r:id="rId3"/>
    <p:sldId id="730" r:id="rId4"/>
    <p:sldId id="669" r:id="rId5"/>
    <p:sldId id="670" r:id="rId6"/>
    <p:sldId id="671" r:id="rId7"/>
    <p:sldId id="799" r:id="rId8"/>
    <p:sldId id="807" r:id="rId9"/>
    <p:sldId id="849" r:id="rId10"/>
    <p:sldId id="808" r:id="rId11"/>
    <p:sldId id="672" r:id="rId12"/>
    <p:sldId id="842" r:id="rId13"/>
    <p:sldId id="843" r:id="rId14"/>
    <p:sldId id="844" r:id="rId15"/>
    <p:sldId id="845" r:id="rId16"/>
    <p:sldId id="854" r:id="rId17"/>
    <p:sldId id="848" r:id="rId18"/>
    <p:sldId id="846" r:id="rId19"/>
    <p:sldId id="847" r:id="rId20"/>
    <p:sldId id="674" r:id="rId21"/>
    <p:sldId id="678" r:id="rId22"/>
    <p:sldId id="810" r:id="rId23"/>
    <p:sldId id="679" r:id="rId24"/>
    <p:sldId id="680" r:id="rId25"/>
    <p:sldId id="681" r:id="rId26"/>
    <p:sldId id="682" r:id="rId27"/>
    <p:sldId id="683" r:id="rId28"/>
    <p:sldId id="676" r:id="rId29"/>
    <p:sldId id="800" r:id="rId30"/>
    <p:sldId id="687" r:id="rId31"/>
    <p:sldId id="688" r:id="rId32"/>
    <p:sldId id="689" r:id="rId33"/>
    <p:sldId id="690" r:id="rId34"/>
    <p:sldId id="691" r:id="rId35"/>
    <p:sldId id="692" r:id="rId36"/>
    <p:sldId id="693" r:id="rId37"/>
    <p:sldId id="801" r:id="rId38"/>
    <p:sldId id="695" r:id="rId39"/>
    <p:sldId id="696" r:id="rId40"/>
    <p:sldId id="697" r:id="rId41"/>
    <p:sldId id="820" r:id="rId42"/>
    <p:sldId id="821" r:id="rId43"/>
    <p:sldId id="822" r:id="rId44"/>
    <p:sldId id="802" r:id="rId45"/>
    <p:sldId id="823" r:id="rId46"/>
    <p:sldId id="824" r:id="rId47"/>
    <p:sldId id="825" r:id="rId48"/>
    <p:sldId id="826" r:id="rId49"/>
    <p:sldId id="827" r:id="rId50"/>
    <p:sldId id="828" r:id="rId51"/>
    <p:sldId id="829" r:id="rId52"/>
    <p:sldId id="830" r:id="rId53"/>
    <p:sldId id="831" r:id="rId54"/>
    <p:sldId id="677" r:id="rId55"/>
    <p:sldId id="712" r:id="rId56"/>
    <p:sldId id="713" r:id="rId57"/>
    <p:sldId id="714" r:id="rId58"/>
    <p:sldId id="715" r:id="rId59"/>
    <p:sldId id="716" r:id="rId60"/>
    <p:sldId id="717" r:id="rId61"/>
    <p:sldId id="718" r:id="rId62"/>
    <p:sldId id="719" r:id="rId63"/>
    <p:sldId id="720" r:id="rId64"/>
    <p:sldId id="721" r:id="rId65"/>
    <p:sldId id="722" r:id="rId66"/>
    <p:sldId id="723" r:id="rId67"/>
    <p:sldId id="724" r:id="rId68"/>
    <p:sldId id="725" r:id="rId69"/>
    <p:sldId id="726" r:id="rId70"/>
    <p:sldId id="727" r:id="rId71"/>
    <p:sldId id="818" r:id="rId72"/>
    <p:sldId id="819" r:id="rId73"/>
    <p:sldId id="659" r:id="rId74"/>
    <p:sldId id="660" r:id="rId75"/>
    <p:sldId id="661" r:id="rId76"/>
    <p:sldId id="815" r:id="rId77"/>
    <p:sldId id="816" r:id="rId78"/>
    <p:sldId id="817" r:id="rId79"/>
    <p:sldId id="850" r:id="rId80"/>
    <p:sldId id="852" r:id="rId81"/>
    <p:sldId id="851" r:id="rId82"/>
    <p:sldId id="853" r:id="rId83"/>
    <p:sldId id="665" r:id="rId84"/>
  </p:sldIdLst>
  <p:sldSz cx="9144000" cy="6858000" type="screen4x3"/>
  <p:notesSz cx="6797675" cy="9926638"/>
  <p:defaultTextStyle>
    <a:defPPr>
      <a:defRPr lang="en-US"/>
    </a:defPPr>
    <a:lvl1pPr algn="l" rtl="0" fontAlgn="base">
      <a:spcBef>
        <a:spcPct val="0"/>
      </a:spcBef>
      <a:spcAft>
        <a:spcPct val="0"/>
      </a:spcAft>
      <a:defRPr b="1" kern="1200">
        <a:solidFill>
          <a:schemeClr val="tx1"/>
        </a:solidFill>
        <a:latin typeface="Verdana" pitchFamily="34" charset="0"/>
        <a:ea typeface="+mn-ea"/>
        <a:cs typeface="+mn-cs"/>
      </a:defRPr>
    </a:lvl1pPr>
    <a:lvl2pPr marL="457200" algn="l" rtl="0" fontAlgn="base">
      <a:spcBef>
        <a:spcPct val="0"/>
      </a:spcBef>
      <a:spcAft>
        <a:spcPct val="0"/>
      </a:spcAft>
      <a:defRPr b="1" kern="1200">
        <a:solidFill>
          <a:schemeClr val="tx1"/>
        </a:solidFill>
        <a:latin typeface="Verdana" pitchFamily="34" charset="0"/>
        <a:ea typeface="+mn-ea"/>
        <a:cs typeface="+mn-cs"/>
      </a:defRPr>
    </a:lvl2pPr>
    <a:lvl3pPr marL="914400" algn="l" rtl="0" fontAlgn="base">
      <a:spcBef>
        <a:spcPct val="0"/>
      </a:spcBef>
      <a:spcAft>
        <a:spcPct val="0"/>
      </a:spcAft>
      <a:defRPr b="1" kern="1200">
        <a:solidFill>
          <a:schemeClr val="tx1"/>
        </a:solidFill>
        <a:latin typeface="Verdana" pitchFamily="34" charset="0"/>
        <a:ea typeface="+mn-ea"/>
        <a:cs typeface="+mn-cs"/>
      </a:defRPr>
    </a:lvl3pPr>
    <a:lvl4pPr marL="1371600" algn="l" rtl="0" fontAlgn="base">
      <a:spcBef>
        <a:spcPct val="0"/>
      </a:spcBef>
      <a:spcAft>
        <a:spcPct val="0"/>
      </a:spcAft>
      <a:defRPr b="1" kern="1200">
        <a:solidFill>
          <a:schemeClr val="tx1"/>
        </a:solidFill>
        <a:latin typeface="Verdana" pitchFamily="34" charset="0"/>
        <a:ea typeface="+mn-ea"/>
        <a:cs typeface="+mn-cs"/>
      </a:defRPr>
    </a:lvl4pPr>
    <a:lvl5pPr marL="1828800" algn="l" rtl="0" fontAlgn="base">
      <a:spcBef>
        <a:spcPct val="0"/>
      </a:spcBef>
      <a:spcAft>
        <a:spcPct val="0"/>
      </a:spcAft>
      <a:defRPr b="1" kern="1200">
        <a:solidFill>
          <a:schemeClr val="tx1"/>
        </a:solidFill>
        <a:latin typeface="Verdana" pitchFamily="34" charset="0"/>
        <a:ea typeface="+mn-ea"/>
        <a:cs typeface="+mn-cs"/>
      </a:defRPr>
    </a:lvl5pPr>
    <a:lvl6pPr marL="2286000" algn="l" defTabSz="914400" rtl="0" eaLnBrk="1" latinLnBrk="0" hangingPunct="1">
      <a:defRPr b="1" kern="1200">
        <a:solidFill>
          <a:schemeClr val="tx1"/>
        </a:solidFill>
        <a:latin typeface="Verdana" pitchFamily="34" charset="0"/>
        <a:ea typeface="+mn-ea"/>
        <a:cs typeface="+mn-cs"/>
      </a:defRPr>
    </a:lvl6pPr>
    <a:lvl7pPr marL="2743200" algn="l" defTabSz="914400" rtl="0" eaLnBrk="1" latinLnBrk="0" hangingPunct="1">
      <a:defRPr b="1" kern="1200">
        <a:solidFill>
          <a:schemeClr val="tx1"/>
        </a:solidFill>
        <a:latin typeface="Verdana" pitchFamily="34" charset="0"/>
        <a:ea typeface="+mn-ea"/>
        <a:cs typeface="+mn-cs"/>
      </a:defRPr>
    </a:lvl7pPr>
    <a:lvl8pPr marL="3200400" algn="l" defTabSz="914400" rtl="0" eaLnBrk="1" latinLnBrk="0" hangingPunct="1">
      <a:defRPr b="1" kern="1200">
        <a:solidFill>
          <a:schemeClr val="tx1"/>
        </a:solidFill>
        <a:latin typeface="Verdana" pitchFamily="34" charset="0"/>
        <a:ea typeface="+mn-ea"/>
        <a:cs typeface="+mn-cs"/>
      </a:defRPr>
    </a:lvl8pPr>
    <a:lvl9pPr marL="3657600" algn="l" defTabSz="914400" rtl="0" eaLnBrk="1" latinLnBrk="0" hangingPunct="1">
      <a:defRPr b="1"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lison crowe" initials="a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AA4"/>
    <a:srgbClr val="2E5481"/>
    <a:srgbClr val="003366"/>
    <a:srgbClr val="552579"/>
    <a:srgbClr val="9148C8"/>
    <a:srgbClr val="007434"/>
    <a:srgbClr val="FFFF6D"/>
    <a:srgbClr val="F2F2F2"/>
    <a:srgbClr val="FFFFBD"/>
    <a:srgbClr val="7086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20662" autoAdjust="0"/>
    <p:restoredTop sz="95915" autoAdjust="0"/>
  </p:normalViewPr>
  <p:slideViewPr>
    <p:cSldViewPr>
      <p:cViewPr>
        <p:scale>
          <a:sx n="100" d="100"/>
          <a:sy n="100" d="100"/>
        </p:scale>
        <p:origin x="-2544" y="-396"/>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3144"/>
    </p:cViewPr>
  </p:sorterViewPr>
  <p:notesViewPr>
    <p:cSldViewPr>
      <p:cViewPr varScale="1">
        <p:scale>
          <a:sx n="76" d="100"/>
          <a:sy n="76" d="100"/>
        </p:scale>
        <p:origin x="-408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sba-fs01\Data\CLIENTS\AER\Report\Deliverables\Final\charts%20301013.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LMK123\Desktop\101013\Working%20Doc_combined%20charts%20for%20front%20section.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LMK123\Desktop\101013\Working%20Doc%20-%20measures%20-%20hardship%20charts%20needing%20EA%20data.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sba-fs01\Data\CLIENTS\AER\Report\Deliverables\Final\101013\Working%20Doc%20-%20measures%20-%20hardship%20charts%20needing%20EA%20data.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sba-fs01\Data\CLIENTS\AER\Report\Deliverables\Final\101013\Working%20Doc%20-%20measures%20-%20hardship%20charts%20needing%20EA%20data.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sba-fs01\Data\CLIENTS\AER\Report\Deliverables\Final\101013\Working%20Doc%20-%20measures%20-%20hardship%20charts%20needing%20EA%20data.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sba-fs01\Data\CLIENTS\AER\Report\Deliverables\Final\101013\Working%20Doc%20-%20measures%20-%20hardship%20charts%20needing%20EA%20data.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sba-fs01\Data\CLIENTS\AER\Report\Deliverables\Final\101013\Working%20Doc%20-%20measures%20-%20hardship%20charts%20needing%20EA%20data.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sba-fs01\Data\CLIENTS\AER\Report\Deliverables\Final\101013\Working%20Doc%20-%20measures%20-%20hardship%20charts%20needing%20EA%20data.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LMK123\Desktop\101013\Working%20Doc%20-%20measures%20-%20hardship%20charts%20needing%20EA%20data.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sba-fs01\Data\CLIENTS\AER\Report\Deliverables\Final\101013\Working%20Doc%20-%20measures%20-%20hardship%20charts%20needing%20EA%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sba-fs01\Data\CLIENTS\AER\Report\Deliverables\Final\charts%20301013.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sba-fs01\Data\CLIENTS\AER\Report\Deliverables\Final\101013\Working%20Doc%20-%20measures%20-%20hardship%20charts%20needing%20EA%20data.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sba-fs01\Data\CLIENTS\AER\Report\Deliverables\Final\101013\Working%20Doc%20-%20measures%20-%20hardship%20charts%20needing%20EA%20data.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sba-fs01\Data\CLIENTS\AER\Report\Deliverables\Final\101013\Working%20Doc%20-%20measures%20-%20hardship%20charts%20needing%20EA%20data.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sba-fs01\Data\CLIENTS\AER\Report\Deliverables\Final\101013\Working%20Doc%20-%20measures%20-%20hardship%20charts%20needing%20EA%20data.xlsx" TargetMode="Externa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5.xml.rels><?xml version="1.0" encoding="UTF-8" standalone="yes"?>
<Relationships xmlns="http://schemas.openxmlformats.org/package/2006/relationships"><Relationship Id="rId1" Type="http://schemas.openxmlformats.org/officeDocument/2006/relationships/oleObject" Target="file:///\\csba-fs01\Data\CLIENTS\AER\Report\Deliverables\Final\101013\Working%20Doc%20-%20measures%20-%20hardship%20charts%20needing%20EA%20data.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sba-fs01\Data\CLIENTS\AER\Report\Deliverables\Final\101013\Working%20Doc%20-%20measures%20-%20hardship%20charts%20needing%20EA%20data.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sba-fs01\Data\CLIENTS\AER\Report\Deliverables\Final\101013\Working%20Doc%20-%20measures%20-%20hardship%20charts%20needing%20EA%20data.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sba-fs01\Data\CLIENTS\AER\Report\Deliverables\Final\101013\Working%20Doc%20-%20measures%20-%20hardship%20charts%20needing%20EA%20data.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sba-fs01\Data\CLIENTS\AER\Report\Deliverables\Final\101013\Working%20Doc%20-%20measures%20-%20hardship%20charts%20needing%20EA%20data.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sba-fs01\Data\CLIENTS\AER\Report\Working%20Doc\Topline\AER%20Topline_v2%20-%20LK.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sba-fs01\Data\CLIENTS\AER\Report\Deliverables\Final\101013\Working%20Doc%20-%20measures%20-%20hardship%20charts%20needing%20EA%20data.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sba-fs01\Data\CLIENTS\AER\Report\Deliverables\Final\101013\Working%20Doc%20-%20measures%20-%20hardship%20charts%20needing%20EA%20data.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sba-fs01\Data\CLIENTS\AER\Report\Deliverables\Final\101013\Working%20Doc%20-%20measures%20-%20hardship%20charts%20needing%20EA%20data.xlsx" TargetMode="Externa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LMK123\Desktop\101013\Working%20Doc_combined%20charts%20for%20front%20section.xlsx" TargetMode="Externa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5.xml.rels><?xml version="1.0" encoding="UTF-8" standalone="yes"?>
<Relationships xmlns="http://schemas.openxmlformats.org/package/2006/relationships"><Relationship Id="rId1" Type="http://schemas.openxmlformats.org/officeDocument/2006/relationships/oleObject" Target="file:///\\csba-fs01\Data\CLIENTS\AER\Report\Deliverables\Final\181013%20WIP\Comparison%20data%2018101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LMK123\Desktop\AER\Working%20Doc_combined%20charts%20for%20front%20sectio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LMK123\Desktop\101013\Working%20Doc_combined%20charts%20for%20front%20sectio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LMK123\Desktop\AER\Working%20Doc_combined%20charts%20for%20front%20sectio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LMK123\Desktop\101013\Working%20Doc_combined%20charts%20for%20front%20sec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237157582384525"/>
          <c:y val="0.12187796429011634"/>
          <c:w val="0.76621998476441167"/>
          <c:h val="0.71431403308998731"/>
        </c:manualLayout>
      </c:layout>
      <c:barChart>
        <c:barDir val="bar"/>
        <c:grouping val="percentStacked"/>
        <c:varyColors val="0"/>
        <c:ser>
          <c:idx val="0"/>
          <c:order val="0"/>
          <c:tx>
            <c:strRef>
              <c:f>Sheet7!$B$26</c:f>
              <c:strCache>
                <c:ptCount val="1"/>
                <c:pt idx="0">
                  <c:v>Successful calls </c:v>
                </c:pt>
              </c:strCache>
            </c:strRef>
          </c:tx>
          <c:spPr>
            <a:solidFill>
              <a:schemeClr val="bg1">
                <a:lumMod val="75000"/>
              </a:schemeClr>
            </a:solidFill>
          </c:spPr>
          <c:invertIfNegative val="0"/>
          <c:dLbls>
            <c:showLegendKey val="0"/>
            <c:showVal val="1"/>
            <c:showCatName val="0"/>
            <c:showSerName val="0"/>
            <c:showPercent val="0"/>
            <c:showBubbleSize val="0"/>
            <c:showLeaderLines val="0"/>
          </c:dLbls>
          <c:cat>
            <c:strRef>
              <c:f>Sheet7!$A$27:$A$37</c:f>
              <c:strCache>
                <c:ptCount val="11"/>
                <c:pt idx="2">
                  <c:v>ActewAGL</c:v>
                </c:pt>
                <c:pt idx="3">
                  <c:v>AGL (SA)</c:v>
                </c:pt>
                <c:pt idx="4">
                  <c:v>Alinta Energy</c:v>
                </c:pt>
                <c:pt idx="5">
                  <c:v>Aurora Energy</c:v>
                </c:pt>
                <c:pt idx="6">
                  <c:v>Lumo Energy</c:v>
                </c:pt>
                <c:pt idx="7">
                  <c:v>Origin Energy</c:v>
                </c:pt>
                <c:pt idx="8">
                  <c:v>Powerdirect</c:v>
                </c:pt>
                <c:pt idx="9">
                  <c:v>Simply Energy</c:v>
                </c:pt>
                <c:pt idx="10">
                  <c:v>Total</c:v>
                </c:pt>
              </c:strCache>
            </c:strRef>
          </c:cat>
          <c:val>
            <c:numRef>
              <c:f>Sheet7!$B$27:$B$37</c:f>
              <c:numCache>
                <c:formatCode>General</c:formatCode>
                <c:ptCount val="11"/>
                <c:pt idx="0" formatCode="0%">
                  <c:v>0.38</c:v>
                </c:pt>
                <c:pt idx="2" formatCode="0%">
                  <c:v>0.97</c:v>
                </c:pt>
                <c:pt idx="3" formatCode="0%">
                  <c:v>0.98</c:v>
                </c:pt>
                <c:pt idx="4" formatCode="0%">
                  <c:v>0.93</c:v>
                </c:pt>
                <c:pt idx="5" formatCode="0%">
                  <c:v>0.94</c:v>
                </c:pt>
                <c:pt idx="6" formatCode="0%">
                  <c:v>1</c:v>
                </c:pt>
                <c:pt idx="7" formatCode="0%">
                  <c:v>0.95</c:v>
                </c:pt>
                <c:pt idx="8" formatCode="0%">
                  <c:v>0.37</c:v>
                </c:pt>
                <c:pt idx="9" formatCode="0%">
                  <c:v>0.9</c:v>
                </c:pt>
                <c:pt idx="10" formatCode="0%">
                  <c:v>0.89</c:v>
                </c:pt>
              </c:numCache>
            </c:numRef>
          </c:val>
        </c:ser>
        <c:ser>
          <c:idx val="1"/>
          <c:order val="1"/>
          <c:tx>
            <c:strRef>
              <c:f>Sheet7!$C$26</c:f>
              <c:strCache>
                <c:ptCount val="1"/>
                <c:pt idx="0">
                  <c:v>Unsucessful calls </c:v>
                </c:pt>
              </c:strCache>
            </c:strRef>
          </c:tx>
          <c:spPr>
            <a:solidFill>
              <a:schemeClr val="tx1">
                <a:lumMod val="50000"/>
                <a:lumOff val="50000"/>
              </a:schemeClr>
            </a:solidFill>
          </c:spPr>
          <c:invertIfNegative val="0"/>
          <c:dLbls>
            <c:showLegendKey val="0"/>
            <c:showVal val="1"/>
            <c:showCatName val="0"/>
            <c:showSerName val="0"/>
            <c:showPercent val="0"/>
            <c:showBubbleSize val="0"/>
            <c:showLeaderLines val="0"/>
          </c:dLbls>
          <c:cat>
            <c:strRef>
              <c:f>Sheet7!$A$27:$A$37</c:f>
              <c:strCache>
                <c:ptCount val="11"/>
                <c:pt idx="2">
                  <c:v>ActewAGL</c:v>
                </c:pt>
                <c:pt idx="3">
                  <c:v>AGL (SA)</c:v>
                </c:pt>
                <c:pt idx="4">
                  <c:v>Alinta Energy</c:v>
                </c:pt>
                <c:pt idx="5">
                  <c:v>Aurora Energy</c:v>
                </c:pt>
                <c:pt idx="6">
                  <c:v>Lumo Energy</c:v>
                </c:pt>
                <c:pt idx="7">
                  <c:v>Origin Energy</c:v>
                </c:pt>
                <c:pt idx="8">
                  <c:v>Powerdirect</c:v>
                </c:pt>
                <c:pt idx="9">
                  <c:v>Simply Energy</c:v>
                </c:pt>
                <c:pt idx="10">
                  <c:v>Total</c:v>
                </c:pt>
              </c:strCache>
            </c:strRef>
          </c:cat>
          <c:val>
            <c:numRef>
              <c:f>Sheet7!$C$27:$C$37</c:f>
              <c:numCache>
                <c:formatCode>General</c:formatCode>
                <c:ptCount val="11"/>
                <c:pt idx="0" formatCode="0%">
                  <c:v>0.62</c:v>
                </c:pt>
                <c:pt idx="2" formatCode="0%">
                  <c:v>0.03</c:v>
                </c:pt>
                <c:pt idx="3" formatCode="0%">
                  <c:v>0.02</c:v>
                </c:pt>
                <c:pt idx="4" formatCode="0%">
                  <c:v>7.0000000000000007E-2</c:v>
                </c:pt>
                <c:pt idx="5" formatCode="0%">
                  <c:v>0.06</c:v>
                </c:pt>
                <c:pt idx="7" formatCode="0%">
                  <c:v>0.05</c:v>
                </c:pt>
                <c:pt idx="8" formatCode="0%">
                  <c:v>0.63</c:v>
                </c:pt>
                <c:pt idx="9" formatCode="0%">
                  <c:v>0.1</c:v>
                </c:pt>
                <c:pt idx="10" formatCode="0%">
                  <c:v>0.11</c:v>
                </c:pt>
              </c:numCache>
            </c:numRef>
          </c:val>
        </c:ser>
        <c:dLbls>
          <c:showLegendKey val="0"/>
          <c:showVal val="0"/>
          <c:showCatName val="0"/>
          <c:showSerName val="0"/>
          <c:showPercent val="0"/>
          <c:showBubbleSize val="0"/>
        </c:dLbls>
        <c:gapWidth val="150"/>
        <c:overlap val="100"/>
        <c:axId val="145215488"/>
        <c:axId val="145217024"/>
      </c:barChart>
      <c:catAx>
        <c:axId val="145215488"/>
        <c:scaling>
          <c:orientation val="minMax"/>
        </c:scaling>
        <c:delete val="0"/>
        <c:axPos val="l"/>
        <c:majorTickMark val="out"/>
        <c:minorTickMark val="none"/>
        <c:tickLblPos val="nextTo"/>
        <c:crossAx val="145217024"/>
        <c:crosses val="autoZero"/>
        <c:auto val="1"/>
        <c:lblAlgn val="ctr"/>
        <c:lblOffset val="100"/>
        <c:noMultiLvlLbl val="0"/>
      </c:catAx>
      <c:valAx>
        <c:axId val="145217024"/>
        <c:scaling>
          <c:orientation val="minMax"/>
        </c:scaling>
        <c:delete val="0"/>
        <c:axPos val="b"/>
        <c:numFmt formatCode="0%" sourceLinked="1"/>
        <c:majorTickMark val="out"/>
        <c:minorTickMark val="none"/>
        <c:tickLblPos val="nextTo"/>
        <c:crossAx val="145215488"/>
        <c:crosses val="autoZero"/>
        <c:crossBetween val="between"/>
      </c:valAx>
    </c:plotArea>
    <c:legend>
      <c:legendPos val="b"/>
      <c:layout>
        <c:manualLayout>
          <c:xMode val="edge"/>
          <c:yMode val="edge"/>
          <c:x val="0.20940429174304589"/>
          <c:y val="0.90827573569875752"/>
          <c:w val="0.6368382884101127"/>
          <c:h val="6.8872145996845685E-2"/>
        </c:manualLayout>
      </c:layout>
      <c:overlay val="0"/>
    </c:legend>
    <c:plotVisOnly val="1"/>
    <c:dispBlanksAs val="gap"/>
    <c:showDLblsOverMax val="0"/>
  </c:chart>
  <c:spPr>
    <a:ln>
      <a:solidFill>
        <a:schemeClr val="tx1">
          <a:lumMod val="50000"/>
          <a:lumOff val="50000"/>
        </a:schemeClr>
      </a:solidFill>
    </a:ln>
  </c:spPr>
  <c:txPr>
    <a:bodyPr/>
    <a:lstStyle/>
    <a:p>
      <a:pPr>
        <a:defRPr sz="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692178443741879E-2"/>
          <c:y val="0.2123803002885509"/>
          <c:w val="0.93630782155625814"/>
          <c:h val="0.46227058574199964"/>
        </c:manualLayout>
      </c:layout>
      <c:barChart>
        <c:barDir val="col"/>
        <c:grouping val="clustered"/>
        <c:varyColors val="0"/>
        <c:ser>
          <c:idx val="0"/>
          <c:order val="0"/>
          <c:tx>
            <c:strRef>
              <c:f>'Comm skills'!$B$3</c:f>
              <c:strCache>
                <c:ptCount val="1"/>
                <c:pt idx="0">
                  <c:v>General Calls </c:v>
                </c:pt>
              </c:strCache>
            </c:strRef>
          </c:tx>
          <c:spPr>
            <a:solidFill>
              <a:srgbClr val="00B050"/>
            </a:solidFill>
          </c:spPr>
          <c:invertIfNegative val="0"/>
          <c:dPt>
            <c:idx val="0"/>
            <c:invertIfNegative val="0"/>
            <c:bubble3D val="0"/>
            <c:spPr>
              <a:pattFill prst="pct70">
                <a:fgClr>
                  <a:srgbClr val="007434"/>
                </a:fgClr>
                <a:bgClr>
                  <a:schemeClr val="tx1"/>
                </a:bgClr>
              </a:pattFill>
            </c:spPr>
          </c:dPt>
          <c:dLbls>
            <c:showLegendKey val="0"/>
            <c:showVal val="1"/>
            <c:showCatName val="0"/>
            <c:showSerName val="0"/>
            <c:showPercent val="0"/>
            <c:showBubbleSize val="0"/>
            <c:showLeaderLines val="0"/>
          </c:dLbls>
          <c:cat>
            <c:strRef>
              <c:f>'Comm skills'!$A$4:$A$12</c:f>
              <c:strCache>
                <c:ptCount val="9"/>
                <c:pt idx="0">
                  <c:v>Average Communication Skills</c:v>
                </c:pt>
                <c:pt idx="1">
                  <c:v>Matched Speech</c:v>
                </c:pt>
                <c:pt idx="2">
                  <c:v>Correct Grammar</c:v>
                </c:pt>
                <c:pt idx="3">
                  <c:v>Patient &amp; Tolerant</c:v>
                </c:pt>
                <c:pt idx="4">
                  <c:v>Avoided Interrupting</c:v>
                </c:pt>
                <c:pt idx="5">
                  <c:v>Developed Rapport</c:v>
                </c:pt>
                <c:pt idx="6">
                  <c:v>Maintained Contact</c:v>
                </c:pt>
                <c:pt idx="7">
                  <c:v>Projected Confidence</c:v>
                </c:pt>
                <c:pt idx="8">
                  <c:v>Avoided Slang/Jargon</c:v>
                </c:pt>
              </c:strCache>
            </c:strRef>
          </c:cat>
          <c:val>
            <c:numRef>
              <c:f>'Comm skills'!$B$4:$B$12</c:f>
              <c:numCache>
                <c:formatCode>0</c:formatCode>
                <c:ptCount val="9"/>
                <c:pt idx="0">
                  <c:v>94.1875</c:v>
                </c:pt>
                <c:pt idx="1">
                  <c:v>93.875</c:v>
                </c:pt>
                <c:pt idx="2">
                  <c:v>99.625</c:v>
                </c:pt>
                <c:pt idx="3">
                  <c:v>95.25</c:v>
                </c:pt>
                <c:pt idx="4">
                  <c:v>96</c:v>
                </c:pt>
                <c:pt idx="5">
                  <c:v>82.5</c:v>
                </c:pt>
                <c:pt idx="6">
                  <c:v>95.875</c:v>
                </c:pt>
                <c:pt idx="7">
                  <c:v>92.375</c:v>
                </c:pt>
                <c:pt idx="8">
                  <c:v>98</c:v>
                </c:pt>
              </c:numCache>
            </c:numRef>
          </c:val>
        </c:ser>
        <c:ser>
          <c:idx val="1"/>
          <c:order val="1"/>
          <c:tx>
            <c:strRef>
              <c:f>'Comm skills'!$C$3</c:f>
              <c:strCache>
                <c:ptCount val="1"/>
                <c:pt idx="0">
                  <c:v>Hardship Calls </c:v>
                </c:pt>
              </c:strCache>
            </c:strRef>
          </c:tx>
          <c:spPr>
            <a:solidFill>
              <a:srgbClr val="7030A0"/>
            </a:solidFill>
          </c:spPr>
          <c:invertIfNegative val="0"/>
          <c:dPt>
            <c:idx val="0"/>
            <c:invertIfNegative val="0"/>
            <c:bubble3D val="0"/>
            <c:spPr>
              <a:pattFill prst="trellis">
                <a:fgClr>
                  <a:srgbClr val="7030A0"/>
                </a:fgClr>
                <a:bgClr>
                  <a:schemeClr val="tx1"/>
                </a:bgClr>
              </a:pattFill>
            </c:spPr>
          </c:dPt>
          <c:dLbls>
            <c:showLegendKey val="0"/>
            <c:showVal val="1"/>
            <c:showCatName val="0"/>
            <c:showSerName val="0"/>
            <c:showPercent val="0"/>
            <c:showBubbleSize val="0"/>
            <c:showLeaderLines val="0"/>
          </c:dLbls>
          <c:cat>
            <c:strRef>
              <c:f>'Comm skills'!$A$4:$A$12</c:f>
              <c:strCache>
                <c:ptCount val="9"/>
                <c:pt idx="0">
                  <c:v>Average Communication Skills</c:v>
                </c:pt>
                <c:pt idx="1">
                  <c:v>Matched Speech</c:v>
                </c:pt>
                <c:pt idx="2">
                  <c:v>Correct Grammar</c:v>
                </c:pt>
                <c:pt idx="3">
                  <c:v>Patient &amp; Tolerant</c:v>
                </c:pt>
                <c:pt idx="4">
                  <c:v>Avoided Interrupting</c:v>
                </c:pt>
                <c:pt idx="5">
                  <c:v>Developed Rapport</c:v>
                </c:pt>
                <c:pt idx="6">
                  <c:v>Maintained Contact</c:v>
                </c:pt>
                <c:pt idx="7">
                  <c:v>Projected Confidence</c:v>
                </c:pt>
                <c:pt idx="8">
                  <c:v>Avoided Slang/Jargon</c:v>
                </c:pt>
              </c:strCache>
            </c:strRef>
          </c:cat>
          <c:val>
            <c:numRef>
              <c:f>'Comm skills'!$C$4:$C$12</c:f>
              <c:numCache>
                <c:formatCode>0</c:formatCode>
                <c:ptCount val="9"/>
                <c:pt idx="0">
                  <c:v>91.0078125</c:v>
                </c:pt>
                <c:pt idx="1">
                  <c:v>91</c:v>
                </c:pt>
                <c:pt idx="2">
                  <c:v>98.8125</c:v>
                </c:pt>
                <c:pt idx="3">
                  <c:v>85.3125</c:v>
                </c:pt>
                <c:pt idx="4">
                  <c:v>92.625</c:v>
                </c:pt>
                <c:pt idx="5">
                  <c:v>74</c:v>
                </c:pt>
                <c:pt idx="6">
                  <c:v>95.9375</c:v>
                </c:pt>
                <c:pt idx="7">
                  <c:v>93</c:v>
                </c:pt>
                <c:pt idx="8">
                  <c:v>98.75</c:v>
                </c:pt>
              </c:numCache>
            </c:numRef>
          </c:val>
        </c:ser>
        <c:dLbls>
          <c:showLegendKey val="0"/>
          <c:showVal val="0"/>
          <c:showCatName val="0"/>
          <c:showSerName val="0"/>
          <c:showPercent val="0"/>
          <c:showBubbleSize val="0"/>
        </c:dLbls>
        <c:gapWidth val="150"/>
        <c:axId val="153137920"/>
        <c:axId val="153139456"/>
      </c:barChart>
      <c:catAx>
        <c:axId val="153137920"/>
        <c:scaling>
          <c:orientation val="minMax"/>
        </c:scaling>
        <c:delete val="0"/>
        <c:axPos val="b"/>
        <c:majorTickMark val="out"/>
        <c:minorTickMark val="none"/>
        <c:tickLblPos val="nextTo"/>
        <c:txPr>
          <a:bodyPr/>
          <a:lstStyle/>
          <a:p>
            <a:pPr>
              <a:defRPr sz="900"/>
            </a:pPr>
            <a:endParaRPr lang="en-US"/>
          </a:p>
        </c:txPr>
        <c:crossAx val="153139456"/>
        <c:crosses val="autoZero"/>
        <c:auto val="1"/>
        <c:lblAlgn val="ctr"/>
        <c:lblOffset val="100"/>
        <c:noMultiLvlLbl val="0"/>
      </c:catAx>
      <c:valAx>
        <c:axId val="153139456"/>
        <c:scaling>
          <c:orientation val="minMax"/>
          <c:max val="100"/>
          <c:min val="0"/>
        </c:scaling>
        <c:delete val="0"/>
        <c:axPos val="l"/>
        <c:numFmt formatCode="0" sourceLinked="1"/>
        <c:majorTickMark val="out"/>
        <c:minorTickMark val="none"/>
        <c:tickLblPos val="nextTo"/>
        <c:crossAx val="153137920"/>
        <c:crosses val="autoZero"/>
        <c:crossBetween val="between"/>
        <c:majorUnit val="50"/>
      </c:valAx>
    </c:plotArea>
    <c:legend>
      <c:legendPos val="b"/>
      <c:layout/>
      <c:overlay val="0"/>
    </c:legend>
    <c:plotVisOnly val="1"/>
    <c:dispBlanksAs val="gap"/>
    <c:showDLblsOverMax val="0"/>
  </c:chart>
  <c:spPr>
    <a:ln>
      <a:solidFill>
        <a:schemeClr val="tx1">
          <a:lumMod val="50000"/>
          <a:lumOff val="50000"/>
        </a:schemeClr>
      </a:solidFill>
    </a:ln>
  </c:spPr>
  <c:txPr>
    <a:bodyPr/>
    <a:lstStyle/>
    <a:p>
      <a:pPr>
        <a:defRPr sz="1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AU" dirty="0"/>
              <a:t>Average Connect </a:t>
            </a:r>
            <a:r>
              <a:rPr lang="en-AU" dirty="0" smtClean="0"/>
              <a:t>Time (Secs)</a:t>
            </a:r>
            <a:endParaRPr lang="en-AU" dirty="0"/>
          </a:p>
        </c:rich>
      </c:tx>
      <c:layout/>
      <c:overlay val="0"/>
    </c:title>
    <c:autoTitleDeleted val="0"/>
    <c:plotArea>
      <c:layout>
        <c:manualLayout>
          <c:layoutTarget val="inner"/>
          <c:xMode val="edge"/>
          <c:yMode val="edge"/>
          <c:x val="8.607174103237096E-2"/>
          <c:y val="0.1162153689122193"/>
          <c:w val="0.88337270341207352"/>
          <c:h val="0.63193673684775697"/>
        </c:manualLayout>
      </c:layout>
      <c:barChart>
        <c:barDir val="col"/>
        <c:grouping val="clustered"/>
        <c:varyColors val="0"/>
        <c:ser>
          <c:idx val="0"/>
          <c:order val="0"/>
          <c:tx>
            <c:strRef>
              <c:f>Sheet3!$A$7</c:f>
              <c:strCache>
                <c:ptCount val="1"/>
                <c:pt idx="0">
                  <c:v>Average Connect Time</c:v>
                </c:pt>
              </c:strCache>
            </c:strRef>
          </c:tx>
          <c:spPr>
            <a:solidFill>
              <a:srgbClr val="7030A0"/>
            </a:solidFill>
          </c:spPr>
          <c:invertIfNegative val="0"/>
          <c:dPt>
            <c:idx val="0"/>
            <c:invertIfNegative val="0"/>
            <c:bubble3D val="0"/>
            <c:spPr>
              <a:solidFill>
                <a:schemeClr val="tx1"/>
              </a:solidFill>
            </c:spPr>
          </c:dPt>
          <c:dPt>
            <c:idx val="10"/>
            <c:invertIfNegative val="0"/>
            <c:bubble3D val="0"/>
            <c:spPr>
              <a:solidFill>
                <a:schemeClr val="bg1">
                  <a:lumMod val="65000"/>
                </a:schemeClr>
              </a:solidFill>
            </c:spPr>
          </c:dPt>
          <c:dLbls>
            <c:dLbl>
              <c:idx val="7"/>
              <c:layout>
                <c:manualLayout>
                  <c:x val="0"/>
                  <c:y val="1.8565188663247943E-2"/>
                </c:manualLayout>
              </c:layout>
              <c:showLegendKey val="0"/>
              <c:showVal val="1"/>
              <c:showCatName val="0"/>
              <c:showSerName val="0"/>
              <c:showPercent val="0"/>
              <c:showBubbleSize val="0"/>
            </c:dLbl>
            <c:txPr>
              <a:bodyPr/>
              <a:lstStyle/>
              <a:p>
                <a:pPr>
                  <a:defRPr sz="800"/>
                </a:pPr>
                <a:endParaRPr lang="en-US"/>
              </a:p>
            </c:txPr>
            <c:showLegendKey val="0"/>
            <c:showVal val="1"/>
            <c:showCatName val="0"/>
            <c:showSerName val="0"/>
            <c:showPercent val="0"/>
            <c:showBubbleSize val="0"/>
            <c:showLeaderLines val="0"/>
          </c:dLbls>
          <c:cat>
            <c:strRef>
              <c:f>Sheet3!$B$6:$L$6</c:f>
              <c:strCache>
                <c:ptCount val="11"/>
                <c:pt idx="0">
                  <c:v>All Retailers Average (excl EA)</c:v>
                </c:pt>
                <c:pt idx="1">
                  <c:v>ActewAGL</c:v>
                </c:pt>
                <c:pt idx="2">
                  <c:v>AGL (SA)</c:v>
                </c:pt>
                <c:pt idx="3">
                  <c:v>ALINTA ENERGY</c:v>
                </c:pt>
                <c:pt idx="4">
                  <c:v>AURORA ENERGY</c:v>
                </c:pt>
                <c:pt idx="5">
                  <c:v>LUMO ENERGY</c:v>
                </c:pt>
                <c:pt idx="6">
                  <c:v>ORIGIN ENERGY (SA)</c:v>
                </c:pt>
                <c:pt idx="7">
                  <c:v>POWER DIRECT</c:v>
                </c:pt>
                <c:pt idx="8">
                  <c:v>SIMPLY ENERGY</c:v>
                </c:pt>
                <c:pt idx="10">
                  <c:v>ENERGY AUSTRALIA</c:v>
                </c:pt>
              </c:strCache>
            </c:strRef>
          </c:cat>
          <c:val>
            <c:numRef>
              <c:f>Sheet3!$B$7:$L$7</c:f>
              <c:numCache>
                <c:formatCode>General</c:formatCode>
                <c:ptCount val="11"/>
                <c:pt idx="0" formatCode="0">
                  <c:v>97.5</c:v>
                </c:pt>
                <c:pt idx="1">
                  <c:v>61</c:v>
                </c:pt>
                <c:pt idx="2">
                  <c:v>79</c:v>
                </c:pt>
                <c:pt idx="3" formatCode="0">
                  <c:v>118.5</c:v>
                </c:pt>
                <c:pt idx="4">
                  <c:v>107</c:v>
                </c:pt>
                <c:pt idx="5">
                  <c:v>74</c:v>
                </c:pt>
                <c:pt idx="6" formatCode="0">
                  <c:v>70.5</c:v>
                </c:pt>
                <c:pt idx="7">
                  <c:v>196</c:v>
                </c:pt>
                <c:pt idx="8">
                  <c:v>74</c:v>
                </c:pt>
                <c:pt idx="10">
                  <c:v>357</c:v>
                </c:pt>
              </c:numCache>
            </c:numRef>
          </c:val>
        </c:ser>
        <c:dLbls>
          <c:showLegendKey val="0"/>
          <c:showVal val="0"/>
          <c:showCatName val="0"/>
          <c:showSerName val="0"/>
          <c:showPercent val="0"/>
          <c:showBubbleSize val="0"/>
        </c:dLbls>
        <c:gapWidth val="150"/>
        <c:axId val="153182592"/>
        <c:axId val="153184128"/>
      </c:barChart>
      <c:catAx>
        <c:axId val="153182592"/>
        <c:scaling>
          <c:orientation val="minMax"/>
        </c:scaling>
        <c:delete val="0"/>
        <c:axPos val="b"/>
        <c:majorTickMark val="out"/>
        <c:minorTickMark val="none"/>
        <c:tickLblPos val="nextTo"/>
        <c:txPr>
          <a:bodyPr/>
          <a:lstStyle/>
          <a:p>
            <a:pPr>
              <a:defRPr sz="900"/>
            </a:pPr>
            <a:endParaRPr lang="en-US"/>
          </a:p>
        </c:txPr>
        <c:crossAx val="153184128"/>
        <c:crosses val="autoZero"/>
        <c:auto val="1"/>
        <c:lblAlgn val="ctr"/>
        <c:lblOffset val="100"/>
        <c:noMultiLvlLbl val="0"/>
      </c:catAx>
      <c:valAx>
        <c:axId val="153184128"/>
        <c:scaling>
          <c:orientation val="minMax"/>
          <c:max val="500"/>
          <c:min val="0"/>
        </c:scaling>
        <c:delete val="0"/>
        <c:axPos val="l"/>
        <c:numFmt formatCode="0" sourceLinked="1"/>
        <c:majorTickMark val="out"/>
        <c:minorTickMark val="none"/>
        <c:tickLblPos val="nextTo"/>
        <c:crossAx val="153182592"/>
        <c:crosses val="autoZero"/>
        <c:crossBetween val="between"/>
      </c:valAx>
    </c:plotArea>
    <c:plotVisOnly val="1"/>
    <c:dispBlanksAs val="gap"/>
    <c:showDLblsOverMax val="0"/>
  </c:chart>
  <c:spPr>
    <a:ln>
      <a:solidFill>
        <a:schemeClr val="tx1">
          <a:lumMod val="50000"/>
          <a:lumOff val="50000"/>
        </a:schemeClr>
      </a:solid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995144356955378"/>
          <c:y val="4.1666666666666664E-2"/>
        </c:manualLayout>
      </c:layout>
      <c:overlay val="0"/>
      <c:txPr>
        <a:bodyPr/>
        <a:lstStyle/>
        <a:p>
          <a:pPr>
            <a:defRPr sz="1200"/>
          </a:pPr>
          <a:endParaRPr lang="en-US"/>
        </a:p>
      </c:txPr>
    </c:title>
    <c:autoTitleDeleted val="0"/>
    <c:plotArea>
      <c:layout>
        <c:manualLayout>
          <c:layoutTarget val="inner"/>
          <c:xMode val="edge"/>
          <c:yMode val="edge"/>
          <c:x val="6.7982593576971978E-2"/>
          <c:y val="0.26899314668999708"/>
          <c:w val="0.90146180338936699"/>
          <c:h val="0.41039916885389327"/>
        </c:manualLayout>
      </c:layout>
      <c:barChart>
        <c:barDir val="col"/>
        <c:grouping val="clustered"/>
        <c:varyColors val="0"/>
        <c:ser>
          <c:idx val="0"/>
          <c:order val="0"/>
          <c:tx>
            <c:strRef>
              <c:f>'Ave Greeting skills'!$A$2</c:f>
              <c:strCache>
                <c:ptCount val="1"/>
                <c:pt idx="0">
                  <c:v>Average Greeting Skills</c:v>
                </c:pt>
              </c:strCache>
            </c:strRef>
          </c:tx>
          <c:spPr>
            <a:solidFill>
              <a:srgbClr val="7030A0"/>
            </a:solidFill>
          </c:spPr>
          <c:invertIfNegative val="0"/>
          <c:dPt>
            <c:idx val="0"/>
            <c:invertIfNegative val="0"/>
            <c:bubble3D val="0"/>
            <c:spPr>
              <a:solidFill>
                <a:schemeClr val="tx1"/>
              </a:solidFill>
            </c:spPr>
          </c:dPt>
          <c:dPt>
            <c:idx val="10"/>
            <c:invertIfNegative val="0"/>
            <c:bubble3D val="0"/>
            <c:spPr>
              <a:solidFill>
                <a:schemeClr val="bg1">
                  <a:lumMod val="65000"/>
                </a:schemeClr>
              </a:solidFill>
            </c:spPr>
          </c:dPt>
          <c:dLbls>
            <c:txPr>
              <a:bodyPr/>
              <a:lstStyle/>
              <a:p>
                <a:pPr>
                  <a:defRPr sz="800"/>
                </a:pPr>
                <a:endParaRPr lang="en-US"/>
              </a:p>
            </c:txPr>
            <c:showLegendKey val="0"/>
            <c:showVal val="1"/>
            <c:showCatName val="0"/>
            <c:showSerName val="0"/>
            <c:showPercent val="0"/>
            <c:showBubbleSize val="0"/>
            <c:showLeaderLines val="0"/>
          </c:dLbls>
          <c:cat>
            <c:strRef>
              <c:f>'Ave Greeting skills'!$B$1:$L$1</c:f>
              <c:strCache>
                <c:ptCount val="11"/>
                <c:pt idx="0">
                  <c:v>Average of All Surveyed Retailers (excl. EA) </c:v>
                </c:pt>
                <c:pt idx="1">
                  <c:v>ActewAGL</c:v>
                </c:pt>
                <c:pt idx="2">
                  <c:v>AGL (SA)</c:v>
                </c:pt>
                <c:pt idx="3">
                  <c:v>ALINTA ENERGY</c:v>
                </c:pt>
                <c:pt idx="4">
                  <c:v>AURORA ENERGY</c:v>
                </c:pt>
                <c:pt idx="5">
                  <c:v>LUMO ENERGY</c:v>
                </c:pt>
                <c:pt idx="6">
                  <c:v>ORIGIN ENERGY (SA)</c:v>
                </c:pt>
                <c:pt idx="7">
                  <c:v>POWER DIRECT</c:v>
                </c:pt>
                <c:pt idx="8">
                  <c:v>SIMPLY ENERGY</c:v>
                </c:pt>
                <c:pt idx="10">
                  <c:v>ENERGY AUSTRALIA</c:v>
                </c:pt>
              </c:strCache>
            </c:strRef>
          </c:cat>
          <c:val>
            <c:numRef>
              <c:f>'Ave Greeting skills'!$B$2:$L$2</c:f>
              <c:numCache>
                <c:formatCode>0</c:formatCode>
                <c:ptCount val="11"/>
                <c:pt idx="0">
                  <c:v>95.212500000000006</c:v>
                </c:pt>
                <c:pt idx="1">
                  <c:v>97.7</c:v>
                </c:pt>
                <c:pt idx="2">
                  <c:v>99</c:v>
                </c:pt>
                <c:pt idx="3">
                  <c:v>94.1</c:v>
                </c:pt>
                <c:pt idx="4">
                  <c:v>99</c:v>
                </c:pt>
                <c:pt idx="5">
                  <c:v>99.4</c:v>
                </c:pt>
                <c:pt idx="6">
                  <c:v>90.1</c:v>
                </c:pt>
                <c:pt idx="7">
                  <c:v>92.2</c:v>
                </c:pt>
                <c:pt idx="8">
                  <c:v>90.2</c:v>
                </c:pt>
                <c:pt idx="10">
                  <c:v>99</c:v>
                </c:pt>
              </c:numCache>
            </c:numRef>
          </c:val>
        </c:ser>
        <c:dLbls>
          <c:showLegendKey val="0"/>
          <c:showVal val="0"/>
          <c:showCatName val="0"/>
          <c:showSerName val="0"/>
          <c:showPercent val="0"/>
          <c:showBubbleSize val="0"/>
        </c:dLbls>
        <c:gapWidth val="150"/>
        <c:axId val="153275392"/>
        <c:axId val="153281280"/>
      </c:barChart>
      <c:catAx>
        <c:axId val="153275392"/>
        <c:scaling>
          <c:orientation val="minMax"/>
        </c:scaling>
        <c:delete val="0"/>
        <c:axPos val="b"/>
        <c:majorTickMark val="out"/>
        <c:minorTickMark val="none"/>
        <c:tickLblPos val="nextTo"/>
        <c:txPr>
          <a:bodyPr/>
          <a:lstStyle/>
          <a:p>
            <a:pPr>
              <a:defRPr sz="900"/>
            </a:pPr>
            <a:endParaRPr lang="en-US"/>
          </a:p>
        </c:txPr>
        <c:crossAx val="153281280"/>
        <c:crosses val="autoZero"/>
        <c:auto val="1"/>
        <c:lblAlgn val="ctr"/>
        <c:lblOffset val="100"/>
        <c:noMultiLvlLbl val="0"/>
      </c:catAx>
      <c:valAx>
        <c:axId val="153281280"/>
        <c:scaling>
          <c:orientation val="minMax"/>
          <c:max val="100"/>
          <c:min val="0"/>
        </c:scaling>
        <c:delete val="0"/>
        <c:axPos val="l"/>
        <c:numFmt formatCode="0" sourceLinked="1"/>
        <c:majorTickMark val="out"/>
        <c:minorTickMark val="none"/>
        <c:tickLblPos val="nextTo"/>
        <c:crossAx val="153275392"/>
        <c:crosses val="autoZero"/>
        <c:crossBetween val="between"/>
      </c:valAx>
    </c:plotArea>
    <c:plotVisOnly val="1"/>
    <c:dispBlanksAs val="gap"/>
    <c:showDLblsOverMax val="0"/>
  </c:chart>
  <c:spPr>
    <a:ln>
      <a:solidFill>
        <a:schemeClr val="tx1">
          <a:lumMod val="50000"/>
          <a:lumOff val="50000"/>
        </a:schemeClr>
      </a:solid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2857619536243297"/>
          <c:y val="4.6296296296296294E-3"/>
        </c:manualLayout>
      </c:layout>
      <c:overlay val="0"/>
      <c:spPr>
        <a:ln>
          <a:noFill/>
        </a:ln>
      </c:spPr>
      <c:txPr>
        <a:bodyPr/>
        <a:lstStyle/>
        <a:p>
          <a:pPr>
            <a:defRPr sz="1200"/>
          </a:pPr>
          <a:endParaRPr lang="en-US"/>
        </a:p>
      </c:txPr>
    </c:title>
    <c:autoTitleDeleted val="0"/>
    <c:plotArea>
      <c:layout>
        <c:manualLayout>
          <c:layoutTarget val="inner"/>
          <c:xMode val="edge"/>
          <c:yMode val="edge"/>
          <c:x val="6.2028239822191258E-2"/>
          <c:y val="0.16251166520851559"/>
          <c:w val="0.9074162072516887"/>
          <c:h val="0.51688065033537478"/>
        </c:manualLayout>
      </c:layout>
      <c:barChart>
        <c:barDir val="col"/>
        <c:grouping val="clustered"/>
        <c:varyColors val="0"/>
        <c:ser>
          <c:idx val="0"/>
          <c:order val="0"/>
          <c:tx>
            <c:strRef>
              <c:f>'sal '!$B$82</c:f>
              <c:strCache>
                <c:ptCount val="1"/>
                <c:pt idx="0">
                  <c:v>Salutation </c:v>
                </c:pt>
              </c:strCache>
            </c:strRef>
          </c:tx>
          <c:spPr>
            <a:solidFill>
              <a:srgbClr val="7030A0"/>
            </a:solidFill>
          </c:spPr>
          <c:invertIfNegative val="0"/>
          <c:dPt>
            <c:idx val="0"/>
            <c:invertIfNegative val="0"/>
            <c:bubble3D val="0"/>
            <c:spPr>
              <a:solidFill>
                <a:schemeClr val="tx1"/>
              </a:solidFill>
            </c:spPr>
          </c:dPt>
          <c:dPt>
            <c:idx val="10"/>
            <c:invertIfNegative val="0"/>
            <c:bubble3D val="0"/>
            <c:spPr>
              <a:solidFill>
                <a:schemeClr val="bg1">
                  <a:lumMod val="65000"/>
                </a:schemeClr>
              </a:solidFill>
            </c:spPr>
          </c:dPt>
          <c:dLbls>
            <c:txPr>
              <a:bodyPr/>
              <a:lstStyle/>
              <a:p>
                <a:pPr>
                  <a:defRPr sz="800"/>
                </a:pPr>
                <a:endParaRPr lang="en-US"/>
              </a:p>
            </c:txPr>
            <c:showLegendKey val="0"/>
            <c:showVal val="1"/>
            <c:showCatName val="0"/>
            <c:showSerName val="0"/>
            <c:showPercent val="0"/>
            <c:showBubbleSize val="0"/>
            <c:showLeaderLines val="0"/>
          </c:dLbls>
          <c:cat>
            <c:strRef>
              <c:f>'sal '!$C$81:$M$81</c:f>
              <c:strCache>
                <c:ptCount val="11"/>
                <c:pt idx="0">
                  <c:v>Average of All Surveyed Retailers (excl. EA) </c:v>
                </c:pt>
                <c:pt idx="1">
                  <c:v>ActewAGL</c:v>
                </c:pt>
                <c:pt idx="2">
                  <c:v>AGL (SA) Electricity</c:v>
                </c:pt>
                <c:pt idx="3">
                  <c:v>ALINTA ENERGY</c:v>
                </c:pt>
                <c:pt idx="4">
                  <c:v>AURORA ENERGY</c:v>
                </c:pt>
                <c:pt idx="5">
                  <c:v>LUMO ENERGY</c:v>
                </c:pt>
                <c:pt idx="6">
                  <c:v>ORIGIN ENERGY (SA)</c:v>
                </c:pt>
                <c:pt idx="7">
                  <c:v>POWER DIRECT</c:v>
                </c:pt>
                <c:pt idx="8">
                  <c:v>SIMPLY ENERGY</c:v>
                </c:pt>
                <c:pt idx="10">
                  <c:v>ENERGY AUSTRALIA</c:v>
                </c:pt>
              </c:strCache>
            </c:strRef>
          </c:cat>
          <c:val>
            <c:numRef>
              <c:f>'sal '!$C$82:$M$82</c:f>
              <c:numCache>
                <c:formatCode>General</c:formatCode>
                <c:ptCount val="11"/>
                <c:pt idx="0">
                  <c:v>98</c:v>
                </c:pt>
                <c:pt idx="1">
                  <c:v>93</c:v>
                </c:pt>
                <c:pt idx="2">
                  <c:v>96</c:v>
                </c:pt>
                <c:pt idx="3">
                  <c:v>100</c:v>
                </c:pt>
                <c:pt idx="4">
                  <c:v>100</c:v>
                </c:pt>
                <c:pt idx="5">
                  <c:v>100</c:v>
                </c:pt>
                <c:pt idx="6">
                  <c:v>93</c:v>
                </c:pt>
                <c:pt idx="7">
                  <c:v>100</c:v>
                </c:pt>
                <c:pt idx="8">
                  <c:v>99</c:v>
                </c:pt>
                <c:pt idx="10">
                  <c:v>100</c:v>
                </c:pt>
              </c:numCache>
            </c:numRef>
          </c:val>
        </c:ser>
        <c:dLbls>
          <c:showLegendKey val="0"/>
          <c:showVal val="0"/>
          <c:showCatName val="0"/>
          <c:showSerName val="0"/>
          <c:showPercent val="0"/>
          <c:showBubbleSize val="0"/>
        </c:dLbls>
        <c:gapWidth val="150"/>
        <c:axId val="154060288"/>
        <c:axId val="154061824"/>
      </c:barChart>
      <c:catAx>
        <c:axId val="154060288"/>
        <c:scaling>
          <c:orientation val="minMax"/>
        </c:scaling>
        <c:delete val="0"/>
        <c:axPos val="b"/>
        <c:majorTickMark val="out"/>
        <c:minorTickMark val="none"/>
        <c:tickLblPos val="nextTo"/>
        <c:txPr>
          <a:bodyPr/>
          <a:lstStyle/>
          <a:p>
            <a:pPr>
              <a:defRPr sz="900"/>
            </a:pPr>
            <a:endParaRPr lang="en-US"/>
          </a:p>
        </c:txPr>
        <c:crossAx val="154061824"/>
        <c:crosses val="autoZero"/>
        <c:auto val="1"/>
        <c:lblAlgn val="ctr"/>
        <c:lblOffset val="100"/>
        <c:noMultiLvlLbl val="0"/>
      </c:catAx>
      <c:valAx>
        <c:axId val="154061824"/>
        <c:scaling>
          <c:orientation val="minMax"/>
          <c:max val="100"/>
          <c:min val="0"/>
        </c:scaling>
        <c:delete val="0"/>
        <c:axPos val="l"/>
        <c:numFmt formatCode="General" sourceLinked="1"/>
        <c:majorTickMark val="out"/>
        <c:minorTickMark val="none"/>
        <c:tickLblPos val="nextTo"/>
        <c:crossAx val="154060288"/>
        <c:crosses val="autoZero"/>
        <c:crossBetween val="between"/>
      </c:valAx>
      <c:spPr>
        <a:ln>
          <a:noFill/>
        </a:ln>
      </c:spPr>
    </c:plotArea>
    <c:plotVisOnly val="1"/>
    <c:dispBlanksAs val="gap"/>
    <c:showDLblsOverMax val="0"/>
  </c:chart>
  <c:spPr>
    <a:ln>
      <a:solidFill>
        <a:schemeClr val="tx1">
          <a:lumMod val="50000"/>
          <a:lumOff val="50000"/>
        </a:schemeClr>
      </a:solid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1654025621084839"/>
          <c:y val="0"/>
        </c:manualLayout>
      </c:layout>
      <c:overlay val="0"/>
      <c:txPr>
        <a:bodyPr/>
        <a:lstStyle/>
        <a:p>
          <a:pPr>
            <a:defRPr sz="1200"/>
          </a:pPr>
          <a:endParaRPr lang="en-US"/>
        </a:p>
      </c:txPr>
    </c:title>
    <c:autoTitleDeleted val="0"/>
    <c:plotArea>
      <c:layout>
        <c:manualLayout>
          <c:layoutTarget val="inner"/>
          <c:xMode val="edge"/>
          <c:yMode val="edge"/>
          <c:x val="8.607174103237096E-2"/>
          <c:y val="0.18565981335666376"/>
          <c:w val="0.88337270341207352"/>
          <c:h val="0.49373250218722659"/>
        </c:manualLayout>
      </c:layout>
      <c:barChart>
        <c:barDir val="col"/>
        <c:grouping val="clustered"/>
        <c:varyColors val="0"/>
        <c:ser>
          <c:idx val="0"/>
          <c:order val="0"/>
          <c:tx>
            <c:strRef>
              <c:f>com!$A$41</c:f>
              <c:strCache>
                <c:ptCount val="1"/>
                <c:pt idx="0">
                  <c:v>Company Name</c:v>
                </c:pt>
              </c:strCache>
            </c:strRef>
          </c:tx>
          <c:spPr>
            <a:solidFill>
              <a:srgbClr val="7030A0"/>
            </a:solidFill>
          </c:spPr>
          <c:invertIfNegative val="0"/>
          <c:dPt>
            <c:idx val="0"/>
            <c:invertIfNegative val="0"/>
            <c:bubble3D val="0"/>
            <c:spPr>
              <a:solidFill>
                <a:schemeClr val="tx1"/>
              </a:solidFill>
            </c:spPr>
          </c:dPt>
          <c:dPt>
            <c:idx val="10"/>
            <c:invertIfNegative val="0"/>
            <c:bubble3D val="0"/>
            <c:spPr>
              <a:solidFill>
                <a:schemeClr val="bg1">
                  <a:lumMod val="65000"/>
                </a:schemeClr>
              </a:solidFill>
            </c:spPr>
          </c:dPt>
          <c:dLbls>
            <c:txPr>
              <a:bodyPr/>
              <a:lstStyle/>
              <a:p>
                <a:pPr>
                  <a:defRPr sz="800"/>
                </a:pPr>
                <a:endParaRPr lang="en-US"/>
              </a:p>
            </c:txPr>
            <c:showLegendKey val="0"/>
            <c:showVal val="1"/>
            <c:showCatName val="0"/>
            <c:showSerName val="0"/>
            <c:showPercent val="0"/>
            <c:showBubbleSize val="0"/>
            <c:showLeaderLines val="0"/>
          </c:dLbls>
          <c:cat>
            <c:strRef>
              <c:f>com!$B$40:$L$40</c:f>
              <c:strCache>
                <c:ptCount val="11"/>
                <c:pt idx="0">
                  <c:v>Average of All Surveyed Retailers (excl. EA) </c:v>
                </c:pt>
                <c:pt idx="1">
                  <c:v>ActewAGL</c:v>
                </c:pt>
                <c:pt idx="2">
                  <c:v>AGL (SA) Electricity</c:v>
                </c:pt>
                <c:pt idx="3">
                  <c:v>ALINTA ENERGY</c:v>
                </c:pt>
                <c:pt idx="4">
                  <c:v>AURORA ENERGY</c:v>
                </c:pt>
                <c:pt idx="5">
                  <c:v>LUMO ENERGY</c:v>
                </c:pt>
                <c:pt idx="6">
                  <c:v>ORIGIN ENERGY (SA)</c:v>
                </c:pt>
                <c:pt idx="7">
                  <c:v>POWER DIRECT</c:v>
                </c:pt>
                <c:pt idx="8">
                  <c:v>SIMPLY ENERGY</c:v>
                </c:pt>
                <c:pt idx="10">
                  <c:v>ENERGY AUSTRALIA</c:v>
                </c:pt>
              </c:strCache>
            </c:strRef>
          </c:cat>
          <c:val>
            <c:numRef>
              <c:f>com!$B$41:$L$41</c:f>
              <c:numCache>
                <c:formatCode>General</c:formatCode>
                <c:ptCount val="11"/>
                <c:pt idx="0">
                  <c:v>91</c:v>
                </c:pt>
                <c:pt idx="1">
                  <c:v>100</c:v>
                </c:pt>
                <c:pt idx="2">
                  <c:v>100</c:v>
                </c:pt>
                <c:pt idx="3">
                  <c:v>100</c:v>
                </c:pt>
                <c:pt idx="4">
                  <c:v>100</c:v>
                </c:pt>
                <c:pt idx="5">
                  <c:v>100</c:v>
                </c:pt>
                <c:pt idx="6">
                  <c:v>69</c:v>
                </c:pt>
                <c:pt idx="7">
                  <c:v>92</c:v>
                </c:pt>
                <c:pt idx="8">
                  <c:v>64</c:v>
                </c:pt>
                <c:pt idx="10">
                  <c:v>100</c:v>
                </c:pt>
              </c:numCache>
            </c:numRef>
          </c:val>
        </c:ser>
        <c:dLbls>
          <c:showLegendKey val="0"/>
          <c:showVal val="0"/>
          <c:showCatName val="0"/>
          <c:showSerName val="0"/>
          <c:showPercent val="0"/>
          <c:showBubbleSize val="0"/>
        </c:dLbls>
        <c:gapWidth val="150"/>
        <c:axId val="154553728"/>
        <c:axId val="154592384"/>
      </c:barChart>
      <c:catAx>
        <c:axId val="154553728"/>
        <c:scaling>
          <c:orientation val="minMax"/>
        </c:scaling>
        <c:delete val="0"/>
        <c:axPos val="b"/>
        <c:majorTickMark val="out"/>
        <c:minorTickMark val="none"/>
        <c:tickLblPos val="nextTo"/>
        <c:txPr>
          <a:bodyPr/>
          <a:lstStyle/>
          <a:p>
            <a:pPr>
              <a:defRPr sz="900"/>
            </a:pPr>
            <a:endParaRPr lang="en-US"/>
          </a:p>
        </c:txPr>
        <c:crossAx val="154592384"/>
        <c:crosses val="autoZero"/>
        <c:auto val="1"/>
        <c:lblAlgn val="ctr"/>
        <c:lblOffset val="100"/>
        <c:noMultiLvlLbl val="0"/>
      </c:catAx>
      <c:valAx>
        <c:axId val="154592384"/>
        <c:scaling>
          <c:orientation val="minMax"/>
          <c:max val="100"/>
          <c:min val="0"/>
        </c:scaling>
        <c:delete val="0"/>
        <c:axPos val="l"/>
        <c:numFmt formatCode="General" sourceLinked="1"/>
        <c:majorTickMark val="out"/>
        <c:minorTickMark val="none"/>
        <c:tickLblPos val="nextTo"/>
        <c:crossAx val="154553728"/>
        <c:crosses val="autoZero"/>
        <c:crossBetween val="between"/>
      </c:valAx>
    </c:plotArea>
    <c:plotVisOnly val="1"/>
    <c:dispBlanksAs val="gap"/>
    <c:showDLblsOverMax val="0"/>
  </c:chart>
  <c:spPr>
    <a:ln>
      <a:solidFill>
        <a:schemeClr val="tx1">
          <a:lumMod val="50000"/>
          <a:lumOff val="50000"/>
        </a:schemeClr>
      </a:solidFill>
    </a:ln>
  </c:sp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en-US"/>
        </a:p>
      </c:txPr>
    </c:title>
    <c:autoTitleDeleted val="0"/>
    <c:plotArea>
      <c:layout>
        <c:manualLayout>
          <c:layoutTarget val="inner"/>
          <c:xMode val="edge"/>
          <c:yMode val="edge"/>
          <c:x val="6.9084038555103075E-2"/>
          <c:y val="0.19491907261592301"/>
          <c:w val="0.90313827678150704"/>
          <c:h val="0.48910287255759699"/>
        </c:manualLayout>
      </c:layout>
      <c:barChart>
        <c:barDir val="col"/>
        <c:grouping val="clustered"/>
        <c:varyColors val="0"/>
        <c:ser>
          <c:idx val="0"/>
          <c:order val="0"/>
          <c:tx>
            <c:strRef>
              <c:f>'agent name'!$A$37</c:f>
              <c:strCache>
                <c:ptCount val="1"/>
                <c:pt idx="0">
                  <c:v>Agent Name</c:v>
                </c:pt>
              </c:strCache>
            </c:strRef>
          </c:tx>
          <c:spPr>
            <a:solidFill>
              <a:srgbClr val="7030A0"/>
            </a:solidFill>
          </c:spPr>
          <c:invertIfNegative val="0"/>
          <c:dPt>
            <c:idx val="0"/>
            <c:invertIfNegative val="0"/>
            <c:bubble3D val="0"/>
            <c:spPr>
              <a:solidFill>
                <a:schemeClr val="tx1"/>
              </a:solidFill>
            </c:spPr>
          </c:dPt>
          <c:dPt>
            <c:idx val="10"/>
            <c:invertIfNegative val="0"/>
            <c:bubble3D val="0"/>
            <c:spPr>
              <a:solidFill>
                <a:schemeClr val="bg1">
                  <a:lumMod val="65000"/>
                </a:schemeClr>
              </a:solidFill>
            </c:spPr>
          </c:dPt>
          <c:dLbls>
            <c:dLbl>
              <c:idx val="1"/>
              <c:layout/>
              <c:tx>
                <c:rich>
                  <a:bodyPr/>
                  <a:lstStyle/>
                  <a:p>
                    <a:r>
                      <a:rPr lang="en-US" dirty="0" smtClean="0"/>
                      <a:t>99</a:t>
                    </a:r>
                    <a:endParaRPr lang="en-US" dirty="0"/>
                  </a:p>
                </c:rich>
              </c:tx>
              <c:showLegendKey val="0"/>
              <c:showVal val="1"/>
              <c:showCatName val="0"/>
              <c:showSerName val="0"/>
              <c:showPercent val="0"/>
              <c:showBubbleSize val="0"/>
            </c:dLbl>
            <c:txPr>
              <a:bodyPr/>
              <a:lstStyle/>
              <a:p>
                <a:pPr>
                  <a:defRPr sz="800"/>
                </a:pPr>
                <a:endParaRPr lang="en-US"/>
              </a:p>
            </c:txPr>
            <c:showLegendKey val="0"/>
            <c:showVal val="1"/>
            <c:showCatName val="0"/>
            <c:showSerName val="0"/>
            <c:showPercent val="0"/>
            <c:showBubbleSize val="0"/>
            <c:showLeaderLines val="0"/>
          </c:dLbls>
          <c:cat>
            <c:strRef>
              <c:f>'agent name'!$B$36:$L$36</c:f>
              <c:strCache>
                <c:ptCount val="11"/>
                <c:pt idx="0">
                  <c:v>Average of All Surveyed Retailers (excl. EA) </c:v>
                </c:pt>
                <c:pt idx="1">
                  <c:v>ActewAGL</c:v>
                </c:pt>
                <c:pt idx="2">
                  <c:v>AGL (SA) Electricity</c:v>
                </c:pt>
                <c:pt idx="3">
                  <c:v>ALINTA ENERGY</c:v>
                </c:pt>
                <c:pt idx="4">
                  <c:v>AURORA ENERGY</c:v>
                </c:pt>
                <c:pt idx="5">
                  <c:v>LUMO ENERGY</c:v>
                </c:pt>
                <c:pt idx="6">
                  <c:v>ORIGIN ENERGY (SA)</c:v>
                </c:pt>
                <c:pt idx="7">
                  <c:v>POWER DIRECT</c:v>
                </c:pt>
                <c:pt idx="8">
                  <c:v>SIMPLY ENERGY</c:v>
                </c:pt>
                <c:pt idx="10">
                  <c:v>ENERGY AUSTRALIA</c:v>
                </c:pt>
              </c:strCache>
            </c:strRef>
          </c:cat>
          <c:val>
            <c:numRef>
              <c:f>'agent name'!$B$37:$L$37</c:f>
              <c:numCache>
                <c:formatCode>General</c:formatCode>
                <c:ptCount val="11"/>
                <c:pt idx="0">
                  <c:v>99</c:v>
                </c:pt>
                <c:pt idx="1">
                  <c:v>98.5</c:v>
                </c:pt>
                <c:pt idx="2">
                  <c:v>100</c:v>
                </c:pt>
                <c:pt idx="3">
                  <c:v>100</c:v>
                </c:pt>
                <c:pt idx="4">
                  <c:v>94</c:v>
                </c:pt>
                <c:pt idx="5">
                  <c:v>100</c:v>
                </c:pt>
                <c:pt idx="6">
                  <c:v>100</c:v>
                </c:pt>
                <c:pt idx="7">
                  <c:v>100</c:v>
                </c:pt>
                <c:pt idx="8">
                  <c:v>100</c:v>
                </c:pt>
                <c:pt idx="10">
                  <c:v>100</c:v>
                </c:pt>
              </c:numCache>
            </c:numRef>
          </c:val>
        </c:ser>
        <c:dLbls>
          <c:showLegendKey val="0"/>
          <c:showVal val="0"/>
          <c:showCatName val="0"/>
          <c:showSerName val="0"/>
          <c:showPercent val="0"/>
          <c:showBubbleSize val="0"/>
        </c:dLbls>
        <c:gapWidth val="150"/>
        <c:axId val="154658688"/>
        <c:axId val="154660224"/>
      </c:barChart>
      <c:catAx>
        <c:axId val="154658688"/>
        <c:scaling>
          <c:orientation val="minMax"/>
        </c:scaling>
        <c:delete val="0"/>
        <c:axPos val="b"/>
        <c:majorTickMark val="out"/>
        <c:minorTickMark val="none"/>
        <c:tickLblPos val="nextTo"/>
        <c:txPr>
          <a:bodyPr/>
          <a:lstStyle/>
          <a:p>
            <a:pPr>
              <a:defRPr sz="900"/>
            </a:pPr>
            <a:endParaRPr lang="en-US"/>
          </a:p>
        </c:txPr>
        <c:crossAx val="154660224"/>
        <c:crosses val="autoZero"/>
        <c:auto val="1"/>
        <c:lblAlgn val="ctr"/>
        <c:lblOffset val="100"/>
        <c:noMultiLvlLbl val="0"/>
      </c:catAx>
      <c:valAx>
        <c:axId val="154660224"/>
        <c:scaling>
          <c:orientation val="minMax"/>
          <c:max val="100"/>
          <c:min val="0"/>
        </c:scaling>
        <c:delete val="0"/>
        <c:axPos val="l"/>
        <c:numFmt formatCode="General" sourceLinked="1"/>
        <c:majorTickMark val="out"/>
        <c:minorTickMark val="none"/>
        <c:tickLblPos val="nextTo"/>
        <c:crossAx val="154658688"/>
        <c:crosses val="autoZero"/>
        <c:crossBetween val="between"/>
      </c:valAx>
    </c:plotArea>
    <c:plotVisOnly val="1"/>
    <c:dispBlanksAs val="gap"/>
    <c:showDLblsOverMax val="0"/>
  </c:chart>
  <c:spPr>
    <a:ln>
      <a:solidFill>
        <a:schemeClr val="tx1">
          <a:lumMod val="50000"/>
          <a:lumOff val="50000"/>
        </a:schemeClr>
      </a:solid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en-US"/>
        </a:p>
      </c:txPr>
    </c:title>
    <c:autoTitleDeleted val="0"/>
    <c:plotArea>
      <c:layout>
        <c:manualLayout>
          <c:layoutTarget val="inner"/>
          <c:xMode val="edge"/>
          <c:yMode val="edge"/>
          <c:x val="6.1526637997184053E-2"/>
          <c:y val="0.19491907261592301"/>
          <c:w val="0.91069559750532469"/>
          <c:h val="0.48910287255759699"/>
        </c:manualLayout>
      </c:layout>
      <c:barChart>
        <c:barDir val="col"/>
        <c:grouping val="clustered"/>
        <c:varyColors val="0"/>
        <c:ser>
          <c:idx val="0"/>
          <c:order val="0"/>
          <c:tx>
            <c:strRef>
              <c:f>'offer to help '!$A$31</c:f>
              <c:strCache>
                <c:ptCount val="1"/>
                <c:pt idx="0">
                  <c:v>Offer to Help </c:v>
                </c:pt>
              </c:strCache>
            </c:strRef>
          </c:tx>
          <c:spPr>
            <a:solidFill>
              <a:srgbClr val="7030A0"/>
            </a:solidFill>
          </c:spPr>
          <c:invertIfNegative val="0"/>
          <c:dPt>
            <c:idx val="0"/>
            <c:invertIfNegative val="0"/>
            <c:bubble3D val="0"/>
            <c:spPr>
              <a:solidFill>
                <a:schemeClr val="tx1"/>
              </a:solidFill>
            </c:spPr>
          </c:dPt>
          <c:dPt>
            <c:idx val="10"/>
            <c:invertIfNegative val="0"/>
            <c:bubble3D val="0"/>
            <c:spPr>
              <a:solidFill>
                <a:schemeClr val="bg1">
                  <a:lumMod val="65000"/>
                </a:schemeClr>
              </a:solidFill>
            </c:spPr>
          </c:dPt>
          <c:dLbls>
            <c:dLbl>
              <c:idx val="2"/>
              <c:layout/>
              <c:tx>
                <c:rich>
                  <a:bodyPr/>
                  <a:lstStyle/>
                  <a:p>
                    <a:r>
                      <a:rPr lang="en-US" dirty="0" smtClean="0"/>
                      <a:t>98</a:t>
                    </a:r>
                    <a:endParaRPr lang="en-US" dirty="0"/>
                  </a:p>
                </c:rich>
              </c:tx>
              <c:showLegendKey val="0"/>
              <c:showVal val="1"/>
              <c:showCatName val="0"/>
              <c:showSerName val="0"/>
              <c:showPercent val="0"/>
              <c:showBubbleSize val="0"/>
            </c:dLbl>
            <c:dLbl>
              <c:idx val="3"/>
              <c:layout/>
              <c:tx>
                <c:rich>
                  <a:bodyPr/>
                  <a:lstStyle/>
                  <a:p>
                    <a:r>
                      <a:rPr lang="en-US" dirty="0" smtClean="0"/>
                      <a:t>77</a:t>
                    </a:r>
                    <a:endParaRPr lang="en-US" dirty="0"/>
                  </a:p>
                </c:rich>
              </c:tx>
              <c:showLegendKey val="0"/>
              <c:showVal val="1"/>
              <c:showCatName val="0"/>
              <c:showSerName val="0"/>
              <c:showPercent val="0"/>
              <c:showBubbleSize val="0"/>
            </c:dLbl>
            <c:txPr>
              <a:bodyPr/>
              <a:lstStyle/>
              <a:p>
                <a:pPr>
                  <a:defRPr sz="800"/>
                </a:pPr>
                <a:endParaRPr lang="en-US"/>
              </a:p>
            </c:txPr>
            <c:showLegendKey val="0"/>
            <c:showVal val="1"/>
            <c:showCatName val="0"/>
            <c:showSerName val="0"/>
            <c:showPercent val="0"/>
            <c:showBubbleSize val="0"/>
            <c:showLeaderLines val="0"/>
          </c:dLbls>
          <c:cat>
            <c:strRef>
              <c:f>'offer to help '!$B$30:$L$30</c:f>
              <c:strCache>
                <c:ptCount val="11"/>
                <c:pt idx="0">
                  <c:v>Average of All Surveyed Retailers (excl. EA) </c:v>
                </c:pt>
                <c:pt idx="1">
                  <c:v>ActewAGL</c:v>
                </c:pt>
                <c:pt idx="2">
                  <c:v>AGL (SA) Electricity</c:v>
                </c:pt>
                <c:pt idx="3">
                  <c:v>ALINTA ENERGY</c:v>
                </c:pt>
                <c:pt idx="4">
                  <c:v>AURORA ENERGY</c:v>
                </c:pt>
                <c:pt idx="5">
                  <c:v>LUMO ENERGY</c:v>
                </c:pt>
                <c:pt idx="6">
                  <c:v>ORIGIN ENERGY (SA)</c:v>
                </c:pt>
                <c:pt idx="7">
                  <c:v>POWER DIRECT</c:v>
                </c:pt>
                <c:pt idx="8">
                  <c:v>SIMPLY ENERGY</c:v>
                </c:pt>
                <c:pt idx="10">
                  <c:v>ENERGY AUSTRALIA</c:v>
                </c:pt>
              </c:strCache>
            </c:strRef>
          </c:cat>
          <c:val>
            <c:numRef>
              <c:f>'offer to help '!$B$31:$L$31</c:f>
              <c:numCache>
                <c:formatCode>General</c:formatCode>
                <c:ptCount val="11"/>
                <c:pt idx="0">
                  <c:v>90</c:v>
                </c:pt>
                <c:pt idx="1">
                  <c:v>97</c:v>
                </c:pt>
                <c:pt idx="2">
                  <c:v>97.5</c:v>
                </c:pt>
                <c:pt idx="3">
                  <c:v>76.5</c:v>
                </c:pt>
                <c:pt idx="4">
                  <c:v>95</c:v>
                </c:pt>
                <c:pt idx="5">
                  <c:v>100</c:v>
                </c:pt>
                <c:pt idx="6">
                  <c:v>90</c:v>
                </c:pt>
                <c:pt idx="7">
                  <c:v>69</c:v>
                </c:pt>
                <c:pt idx="8">
                  <c:v>92</c:v>
                </c:pt>
                <c:pt idx="10">
                  <c:v>95</c:v>
                </c:pt>
              </c:numCache>
            </c:numRef>
          </c:val>
        </c:ser>
        <c:dLbls>
          <c:showLegendKey val="0"/>
          <c:showVal val="0"/>
          <c:showCatName val="0"/>
          <c:showSerName val="0"/>
          <c:showPercent val="0"/>
          <c:showBubbleSize val="0"/>
        </c:dLbls>
        <c:gapWidth val="150"/>
        <c:axId val="154718592"/>
        <c:axId val="154720128"/>
      </c:barChart>
      <c:catAx>
        <c:axId val="154718592"/>
        <c:scaling>
          <c:orientation val="minMax"/>
        </c:scaling>
        <c:delete val="0"/>
        <c:axPos val="b"/>
        <c:majorTickMark val="out"/>
        <c:minorTickMark val="none"/>
        <c:tickLblPos val="nextTo"/>
        <c:txPr>
          <a:bodyPr/>
          <a:lstStyle/>
          <a:p>
            <a:pPr>
              <a:defRPr sz="900"/>
            </a:pPr>
            <a:endParaRPr lang="en-US"/>
          </a:p>
        </c:txPr>
        <c:crossAx val="154720128"/>
        <c:crosses val="autoZero"/>
        <c:auto val="1"/>
        <c:lblAlgn val="ctr"/>
        <c:lblOffset val="100"/>
        <c:noMultiLvlLbl val="0"/>
      </c:catAx>
      <c:valAx>
        <c:axId val="154720128"/>
        <c:scaling>
          <c:orientation val="minMax"/>
          <c:max val="100"/>
          <c:min val="0"/>
        </c:scaling>
        <c:delete val="0"/>
        <c:axPos val="l"/>
        <c:numFmt formatCode="General" sourceLinked="1"/>
        <c:majorTickMark val="out"/>
        <c:minorTickMark val="none"/>
        <c:tickLblPos val="nextTo"/>
        <c:crossAx val="154718592"/>
        <c:crosses val="autoZero"/>
        <c:crossBetween val="between"/>
      </c:valAx>
    </c:plotArea>
    <c:plotVisOnly val="1"/>
    <c:dispBlanksAs val="gap"/>
    <c:showDLblsOverMax val="0"/>
  </c:chart>
  <c:spPr>
    <a:ln>
      <a:solidFill>
        <a:schemeClr val="tx1">
          <a:lumMod val="50000"/>
          <a:lumOff val="50000"/>
        </a:schemeClr>
      </a:solid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en-US"/>
        </a:p>
      </c:txPr>
    </c:title>
    <c:autoTitleDeleted val="0"/>
    <c:plotArea>
      <c:layout>
        <c:manualLayout>
          <c:layoutTarget val="inner"/>
          <c:xMode val="edge"/>
          <c:yMode val="edge"/>
          <c:x val="6.7745559135404712E-2"/>
          <c:y val="0.19491907261592301"/>
          <c:w val="0.90447666308681751"/>
          <c:h val="0.48910287255759699"/>
        </c:manualLayout>
      </c:layout>
      <c:barChart>
        <c:barDir val="col"/>
        <c:grouping val="clustered"/>
        <c:varyColors val="0"/>
        <c:ser>
          <c:idx val="0"/>
          <c:order val="0"/>
          <c:tx>
            <c:strRef>
              <c:f>'sign off'!$A$31</c:f>
              <c:strCache>
                <c:ptCount val="1"/>
                <c:pt idx="0">
                  <c:v>Sign Off</c:v>
                </c:pt>
              </c:strCache>
            </c:strRef>
          </c:tx>
          <c:spPr>
            <a:solidFill>
              <a:srgbClr val="7030A0"/>
            </a:solidFill>
          </c:spPr>
          <c:invertIfNegative val="0"/>
          <c:dPt>
            <c:idx val="0"/>
            <c:invertIfNegative val="0"/>
            <c:bubble3D val="0"/>
            <c:spPr>
              <a:solidFill>
                <a:schemeClr val="tx1"/>
              </a:solidFill>
            </c:spPr>
          </c:dPt>
          <c:dPt>
            <c:idx val="10"/>
            <c:invertIfNegative val="0"/>
            <c:bubble3D val="0"/>
            <c:spPr>
              <a:solidFill>
                <a:schemeClr val="bg1">
                  <a:lumMod val="65000"/>
                </a:schemeClr>
              </a:solidFill>
            </c:spPr>
          </c:dPt>
          <c:dLbls>
            <c:txPr>
              <a:bodyPr/>
              <a:lstStyle/>
              <a:p>
                <a:pPr>
                  <a:defRPr sz="800"/>
                </a:pPr>
                <a:endParaRPr lang="en-US"/>
              </a:p>
            </c:txPr>
            <c:showLegendKey val="0"/>
            <c:showVal val="1"/>
            <c:showCatName val="0"/>
            <c:showSerName val="0"/>
            <c:showPercent val="0"/>
            <c:showBubbleSize val="0"/>
            <c:showLeaderLines val="0"/>
          </c:dLbls>
          <c:cat>
            <c:strRef>
              <c:f>'sign off'!$B$30:$L$30</c:f>
              <c:strCache>
                <c:ptCount val="11"/>
                <c:pt idx="0">
                  <c:v>Average of All Surveyed Retailers (excl. EA) </c:v>
                </c:pt>
                <c:pt idx="1">
                  <c:v>ActewAGL</c:v>
                </c:pt>
                <c:pt idx="2">
                  <c:v>AGL (SA) Electricity</c:v>
                </c:pt>
                <c:pt idx="3">
                  <c:v>ALINTA ENERGY</c:v>
                </c:pt>
                <c:pt idx="4">
                  <c:v>AURORA ENERGY</c:v>
                </c:pt>
                <c:pt idx="5">
                  <c:v>LUMO ENERGY</c:v>
                </c:pt>
                <c:pt idx="6">
                  <c:v>ORIGIN ENERGY (SA)</c:v>
                </c:pt>
                <c:pt idx="7">
                  <c:v>POWER DIRECT</c:v>
                </c:pt>
                <c:pt idx="8">
                  <c:v>SIMPLY ENERGY</c:v>
                </c:pt>
                <c:pt idx="10">
                  <c:v>ENERGY AUSTRALIA</c:v>
                </c:pt>
              </c:strCache>
            </c:strRef>
          </c:cat>
          <c:val>
            <c:numRef>
              <c:f>'sign off'!$B$31:$L$31</c:f>
              <c:numCache>
                <c:formatCode>General</c:formatCode>
                <c:ptCount val="11"/>
                <c:pt idx="0">
                  <c:v>99</c:v>
                </c:pt>
                <c:pt idx="1">
                  <c:v>100</c:v>
                </c:pt>
                <c:pt idx="2">
                  <c:v>100</c:v>
                </c:pt>
                <c:pt idx="3">
                  <c:v>100</c:v>
                </c:pt>
                <c:pt idx="4">
                  <c:v>100</c:v>
                </c:pt>
                <c:pt idx="5">
                  <c:v>97</c:v>
                </c:pt>
                <c:pt idx="6">
                  <c:v>99</c:v>
                </c:pt>
                <c:pt idx="7">
                  <c:v>100</c:v>
                </c:pt>
                <c:pt idx="8">
                  <c:v>97</c:v>
                </c:pt>
                <c:pt idx="10">
                  <c:v>100</c:v>
                </c:pt>
              </c:numCache>
            </c:numRef>
          </c:val>
        </c:ser>
        <c:dLbls>
          <c:showLegendKey val="0"/>
          <c:showVal val="0"/>
          <c:showCatName val="0"/>
          <c:showSerName val="0"/>
          <c:showPercent val="0"/>
          <c:showBubbleSize val="0"/>
        </c:dLbls>
        <c:gapWidth val="150"/>
        <c:axId val="154393216"/>
        <c:axId val="154395008"/>
      </c:barChart>
      <c:catAx>
        <c:axId val="154393216"/>
        <c:scaling>
          <c:orientation val="minMax"/>
        </c:scaling>
        <c:delete val="0"/>
        <c:axPos val="b"/>
        <c:majorTickMark val="out"/>
        <c:minorTickMark val="none"/>
        <c:tickLblPos val="nextTo"/>
        <c:txPr>
          <a:bodyPr/>
          <a:lstStyle/>
          <a:p>
            <a:pPr>
              <a:defRPr sz="900"/>
            </a:pPr>
            <a:endParaRPr lang="en-US"/>
          </a:p>
        </c:txPr>
        <c:crossAx val="154395008"/>
        <c:crosses val="autoZero"/>
        <c:auto val="1"/>
        <c:lblAlgn val="ctr"/>
        <c:lblOffset val="100"/>
        <c:noMultiLvlLbl val="0"/>
      </c:catAx>
      <c:valAx>
        <c:axId val="154395008"/>
        <c:scaling>
          <c:orientation val="minMax"/>
          <c:max val="100"/>
          <c:min val="0"/>
        </c:scaling>
        <c:delete val="0"/>
        <c:axPos val="l"/>
        <c:numFmt formatCode="General" sourceLinked="1"/>
        <c:majorTickMark val="out"/>
        <c:minorTickMark val="none"/>
        <c:tickLblPos val="nextTo"/>
        <c:crossAx val="154393216"/>
        <c:crosses val="autoZero"/>
        <c:crossBetween val="between"/>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898137217745757E-2"/>
          <c:y val="0.26849563011517241"/>
          <c:w val="0.90092115815350482"/>
          <c:h val="0.46246204125467544"/>
        </c:manualLayout>
      </c:layout>
      <c:barChart>
        <c:barDir val="col"/>
        <c:grouping val="percentStacked"/>
        <c:varyColors val="0"/>
        <c:ser>
          <c:idx val="0"/>
          <c:order val="0"/>
          <c:tx>
            <c:strRef>
              <c:f>'Agent manner new '!$B$13</c:f>
              <c:strCache>
                <c:ptCount val="1"/>
                <c:pt idx="0">
                  <c:v>Interested, Warm &amp; Helpful</c:v>
                </c:pt>
              </c:strCache>
            </c:strRef>
          </c:tx>
          <c:spPr>
            <a:solidFill>
              <a:srgbClr val="003366"/>
            </a:solidFill>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'Agent manner new '!$C$12:$M$12</c:f>
              <c:strCache>
                <c:ptCount val="11"/>
                <c:pt idx="0">
                  <c:v>Average of All Surveyed Retailers (excl. EA) </c:v>
                </c:pt>
                <c:pt idx="1">
                  <c:v>ActewAGL</c:v>
                </c:pt>
                <c:pt idx="2">
                  <c:v>AGL (SA) Electricity</c:v>
                </c:pt>
                <c:pt idx="3">
                  <c:v>ALINTA ENERGY</c:v>
                </c:pt>
                <c:pt idx="4">
                  <c:v>AURORA ENERGY</c:v>
                </c:pt>
                <c:pt idx="5">
                  <c:v>LUMO ENERGY</c:v>
                </c:pt>
                <c:pt idx="6">
                  <c:v>ORIGIN ENERGY (SA)</c:v>
                </c:pt>
                <c:pt idx="7">
                  <c:v>POWER DIRECT</c:v>
                </c:pt>
                <c:pt idx="8">
                  <c:v>SIMPLY ENERGY</c:v>
                </c:pt>
                <c:pt idx="10">
                  <c:v>ENERGY AUSTRALIA</c:v>
                </c:pt>
              </c:strCache>
            </c:strRef>
          </c:cat>
          <c:val>
            <c:numRef>
              <c:f>'Agent manner new '!$C$13:$M$13</c:f>
              <c:numCache>
                <c:formatCode>0</c:formatCode>
                <c:ptCount val="11"/>
                <c:pt idx="0">
                  <c:v>71.625</c:v>
                </c:pt>
                <c:pt idx="1">
                  <c:v>82.5</c:v>
                </c:pt>
                <c:pt idx="2">
                  <c:v>88.5</c:v>
                </c:pt>
                <c:pt idx="3">
                  <c:v>66.5</c:v>
                </c:pt>
                <c:pt idx="4">
                  <c:v>74</c:v>
                </c:pt>
                <c:pt idx="5">
                  <c:v>57</c:v>
                </c:pt>
                <c:pt idx="6">
                  <c:v>71.5</c:v>
                </c:pt>
                <c:pt idx="7">
                  <c:v>69</c:v>
                </c:pt>
                <c:pt idx="8">
                  <c:v>64</c:v>
                </c:pt>
                <c:pt idx="10">
                  <c:v>93.75</c:v>
                </c:pt>
              </c:numCache>
            </c:numRef>
          </c:val>
        </c:ser>
        <c:ser>
          <c:idx val="1"/>
          <c:order val="1"/>
          <c:tx>
            <c:strRef>
              <c:f>'Agent manner new '!$B$14</c:f>
              <c:strCache>
                <c:ptCount val="1"/>
                <c:pt idx="0">
                  <c:v>Businesslike &amp; Unemotive</c:v>
                </c:pt>
              </c:strCache>
            </c:strRef>
          </c:tx>
          <c:spPr>
            <a:solidFill>
              <a:srgbClr val="3A6AA4"/>
            </a:solidFill>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'Agent manner new '!$C$12:$M$12</c:f>
              <c:strCache>
                <c:ptCount val="11"/>
                <c:pt idx="0">
                  <c:v>Average of All Surveyed Retailers (excl. EA) </c:v>
                </c:pt>
                <c:pt idx="1">
                  <c:v>ActewAGL</c:v>
                </c:pt>
                <c:pt idx="2">
                  <c:v>AGL (SA) Electricity</c:v>
                </c:pt>
                <c:pt idx="3">
                  <c:v>ALINTA ENERGY</c:v>
                </c:pt>
                <c:pt idx="4">
                  <c:v>AURORA ENERGY</c:v>
                </c:pt>
                <c:pt idx="5">
                  <c:v>LUMO ENERGY</c:v>
                </c:pt>
                <c:pt idx="6">
                  <c:v>ORIGIN ENERGY (SA)</c:v>
                </c:pt>
                <c:pt idx="7">
                  <c:v>POWER DIRECT</c:v>
                </c:pt>
                <c:pt idx="8">
                  <c:v>SIMPLY ENERGY</c:v>
                </c:pt>
                <c:pt idx="10">
                  <c:v>ENERGY AUSTRALIA</c:v>
                </c:pt>
              </c:strCache>
            </c:strRef>
          </c:cat>
          <c:val>
            <c:numRef>
              <c:f>'Agent manner new '!$C$14:$M$14</c:f>
              <c:numCache>
                <c:formatCode>0</c:formatCode>
                <c:ptCount val="11"/>
                <c:pt idx="0">
                  <c:v>26.75</c:v>
                </c:pt>
                <c:pt idx="1">
                  <c:v>15.5</c:v>
                </c:pt>
                <c:pt idx="2">
                  <c:v>11</c:v>
                </c:pt>
                <c:pt idx="3">
                  <c:v>31.5</c:v>
                </c:pt>
                <c:pt idx="4">
                  <c:v>25</c:v>
                </c:pt>
                <c:pt idx="5">
                  <c:v>40</c:v>
                </c:pt>
                <c:pt idx="6">
                  <c:v>26</c:v>
                </c:pt>
                <c:pt idx="7">
                  <c:v>31</c:v>
                </c:pt>
                <c:pt idx="8">
                  <c:v>34</c:v>
                </c:pt>
                <c:pt idx="10">
                  <c:v>6.25</c:v>
                </c:pt>
              </c:numCache>
            </c:numRef>
          </c:val>
        </c:ser>
        <c:ser>
          <c:idx val="2"/>
          <c:order val="2"/>
          <c:tx>
            <c:strRef>
              <c:f>'Agent manner new '!$B$15</c:f>
              <c:strCache>
                <c:ptCount val="1"/>
                <c:pt idx="0">
                  <c:v>Disinterested /Curt</c:v>
                </c:pt>
              </c:strCache>
            </c:strRef>
          </c:tx>
          <c:spPr>
            <a:solidFill>
              <a:schemeClr val="bg1">
                <a:lumMod val="75000"/>
              </a:schemeClr>
            </a:solidFill>
          </c:spPr>
          <c:invertIfNegative val="0"/>
          <c:cat>
            <c:strRef>
              <c:f>'Agent manner new '!$C$12:$M$12</c:f>
              <c:strCache>
                <c:ptCount val="11"/>
                <c:pt idx="0">
                  <c:v>Average of All Surveyed Retailers (excl. EA) </c:v>
                </c:pt>
                <c:pt idx="1">
                  <c:v>ActewAGL</c:v>
                </c:pt>
                <c:pt idx="2">
                  <c:v>AGL (SA) Electricity</c:v>
                </c:pt>
                <c:pt idx="3">
                  <c:v>ALINTA ENERGY</c:v>
                </c:pt>
                <c:pt idx="4">
                  <c:v>AURORA ENERGY</c:v>
                </c:pt>
                <c:pt idx="5">
                  <c:v>LUMO ENERGY</c:v>
                </c:pt>
                <c:pt idx="6">
                  <c:v>ORIGIN ENERGY (SA)</c:v>
                </c:pt>
                <c:pt idx="7">
                  <c:v>POWER DIRECT</c:v>
                </c:pt>
                <c:pt idx="8">
                  <c:v>SIMPLY ENERGY</c:v>
                </c:pt>
                <c:pt idx="10">
                  <c:v>ENERGY AUSTRALIA</c:v>
                </c:pt>
              </c:strCache>
            </c:strRef>
          </c:cat>
          <c:val>
            <c:numRef>
              <c:f>'Agent manner new '!$C$15:$M$15</c:f>
              <c:numCache>
                <c:formatCode>0</c:formatCode>
                <c:ptCount val="11"/>
                <c:pt idx="0">
                  <c:v>0.5</c:v>
                </c:pt>
                <c:pt idx="1">
                  <c:v>0</c:v>
                </c:pt>
                <c:pt idx="2">
                  <c:v>0.5</c:v>
                </c:pt>
                <c:pt idx="3">
                  <c:v>0</c:v>
                </c:pt>
                <c:pt idx="4">
                  <c:v>0</c:v>
                </c:pt>
                <c:pt idx="5">
                  <c:v>0</c:v>
                </c:pt>
                <c:pt idx="6">
                  <c:v>2</c:v>
                </c:pt>
                <c:pt idx="7">
                  <c:v>0</c:v>
                </c:pt>
                <c:pt idx="8">
                  <c:v>1.5</c:v>
                </c:pt>
              </c:numCache>
            </c:numRef>
          </c:val>
        </c:ser>
        <c:ser>
          <c:idx val="3"/>
          <c:order val="3"/>
          <c:tx>
            <c:strRef>
              <c:f>'Agent manner new '!$B$16</c:f>
              <c:strCache>
                <c:ptCount val="1"/>
                <c:pt idx="0">
                  <c:v>Laidback /Easygoing</c:v>
                </c:pt>
              </c:strCache>
            </c:strRef>
          </c:tx>
          <c:spPr>
            <a:solidFill>
              <a:schemeClr val="bg1">
                <a:lumMod val="50000"/>
              </a:schemeClr>
            </a:solidFill>
          </c:spPr>
          <c:invertIfNegative val="0"/>
          <c:cat>
            <c:strRef>
              <c:f>'Agent manner new '!$C$12:$M$12</c:f>
              <c:strCache>
                <c:ptCount val="11"/>
                <c:pt idx="0">
                  <c:v>Average of All Surveyed Retailers (excl. EA) </c:v>
                </c:pt>
                <c:pt idx="1">
                  <c:v>ActewAGL</c:v>
                </c:pt>
                <c:pt idx="2">
                  <c:v>AGL (SA) Electricity</c:v>
                </c:pt>
                <c:pt idx="3">
                  <c:v>ALINTA ENERGY</c:v>
                </c:pt>
                <c:pt idx="4">
                  <c:v>AURORA ENERGY</c:v>
                </c:pt>
                <c:pt idx="5">
                  <c:v>LUMO ENERGY</c:v>
                </c:pt>
                <c:pt idx="6">
                  <c:v>ORIGIN ENERGY (SA)</c:v>
                </c:pt>
                <c:pt idx="7">
                  <c:v>POWER DIRECT</c:v>
                </c:pt>
                <c:pt idx="8">
                  <c:v>SIMPLY ENERGY</c:v>
                </c:pt>
                <c:pt idx="10">
                  <c:v>ENERGY AUSTRALIA</c:v>
                </c:pt>
              </c:strCache>
            </c:strRef>
          </c:cat>
          <c:val>
            <c:numRef>
              <c:f>'Agent manner new '!$C$16:$M$16</c:f>
              <c:numCache>
                <c:formatCode>0</c:formatCode>
                <c:ptCount val="11"/>
                <c:pt idx="0">
                  <c:v>1.125</c:v>
                </c:pt>
                <c:pt idx="1">
                  <c:v>1.5</c:v>
                </c:pt>
                <c:pt idx="2">
                  <c:v>0</c:v>
                </c:pt>
                <c:pt idx="3">
                  <c:v>2.5</c:v>
                </c:pt>
                <c:pt idx="4">
                  <c:v>2</c:v>
                </c:pt>
                <c:pt idx="5">
                  <c:v>3</c:v>
                </c:pt>
                <c:pt idx="6">
                  <c:v>0</c:v>
                </c:pt>
                <c:pt idx="7">
                  <c:v>0</c:v>
                </c:pt>
                <c:pt idx="8">
                  <c:v>0</c:v>
                </c:pt>
              </c:numCache>
            </c:numRef>
          </c:val>
        </c:ser>
        <c:dLbls>
          <c:showLegendKey val="0"/>
          <c:showVal val="0"/>
          <c:showCatName val="0"/>
          <c:showSerName val="0"/>
          <c:showPercent val="0"/>
          <c:showBubbleSize val="0"/>
        </c:dLbls>
        <c:gapWidth val="150"/>
        <c:overlap val="100"/>
        <c:axId val="154474752"/>
        <c:axId val="154497024"/>
      </c:barChart>
      <c:catAx>
        <c:axId val="154474752"/>
        <c:scaling>
          <c:orientation val="minMax"/>
        </c:scaling>
        <c:delete val="0"/>
        <c:axPos val="b"/>
        <c:majorTickMark val="out"/>
        <c:minorTickMark val="none"/>
        <c:tickLblPos val="nextTo"/>
        <c:txPr>
          <a:bodyPr/>
          <a:lstStyle/>
          <a:p>
            <a:pPr>
              <a:defRPr sz="800"/>
            </a:pPr>
            <a:endParaRPr lang="en-US"/>
          </a:p>
        </c:txPr>
        <c:crossAx val="154497024"/>
        <c:crosses val="autoZero"/>
        <c:auto val="1"/>
        <c:lblAlgn val="ctr"/>
        <c:lblOffset val="100"/>
        <c:noMultiLvlLbl val="0"/>
      </c:catAx>
      <c:valAx>
        <c:axId val="154497024"/>
        <c:scaling>
          <c:orientation val="minMax"/>
        </c:scaling>
        <c:delete val="0"/>
        <c:axPos val="l"/>
        <c:numFmt formatCode="0%" sourceLinked="1"/>
        <c:majorTickMark val="out"/>
        <c:minorTickMark val="none"/>
        <c:tickLblPos val="nextTo"/>
        <c:crossAx val="154474752"/>
        <c:crosses val="autoZero"/>
        <c:crossBetween val="between"/>
        <c:majorUnit val="0.5"/>
      </c:valAx>
    </c:plotArea>
    <c:legend>
      <c:legendPos val="t"/>
      <c:layout>
        <c:manualLayout>
          <c:xMode val="edge"/>
          <c:yMode val="edge"/>
          <c:x val="9.6454969055725842E-2"/>
          <c:y val="0.12739457520592951"/>
          <c:w val="0.83221717194821498"/>
          <c:h val="0.12304347136032505"/>
        </c:manualLayout>
      </c:layout>
      <c:overlay val="0"/>
      <c:txPr>
        <a:bodyPr/>
        <a:lstStyle/>
        <a:p>
          <a:pPr>
            <a:defRPr sz="800"/>
          </a:pPr>
          <a:endParaRPr lang="en-US"/>
        </a:p>
      </c:txPr>
    </c:legend>
    <c:plotVisOnly val="1"/>
    <c:dispBlanksAs val="gap"/>
    <c:showDLblsOverMax val="0"/>
  </c:chart>
  <c:spPr>
    <a:ln>
      <a:solidFill>
        <a:schemeClr val="tx1">
          <a:lumMod val="50000"/>
          <a:lumOff val="50000"/>
        </a:schemeClr>
      </a:solid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en-US"/>
        </a:p>
      </c:txPr>
    </c:title>
    <c:autoTitleDeleted val="0"/>
    <c:plotArea>
      <c:layout>
        <c:manualLayout>
          <c:layoutTarget val="inner"/>
          <c:xMode val="edge"/>
          <c:yMode val="edge"/>
          <c:x val="6.0207452192888297E-2"/>
          <c:y val="0.13010425780110799"/>
          <c:w val="0.912014664519327"/>
          <c:h val="0.55391768737241198"/>
        </c:manualLayout>
      </c:layout>
      <c:barChart>
        <c:barDir val="col"/>
        <c:grouping val="clustered"/>
        <c:varyColors val="0"/>
        <c:ser>
          <c:idx val="0"/>
          <c:order val="0"/>
          <c:tx>
            <c:strRef>
              <c:f>'AVERAGE ENQ RESOLUTION '!$A$2</c:f>
              <c:strCache>
                <c:ptCount val="1"/>
                <c:pt idx="0">
                  <c:v>Average Enquiry Resolution Skills</c:v>
                </c:pt>
              </c:strCache>
            </c:strRef>
          </c:tx>
          <c:spPr>
            <a:solidFill>
              <a:srgbClr val="7030A0"/>
            </a:solidFill>
          </c:spPr>
          <c:invertIfNegative val="0"/>
          <c:dPt>
            <c:idx val="0"/>
            <c:invertIfNegative val="0"/>
            <c:bubble3D val="0"/>
            <c:spPr>
              <a:solidFill>
                <a:schemeClr val="tx1"/>
              </a:solidFill>
            </c:spPr>
          </c:dPt>
          <c:dPt>
            <c:idx val="10"/>
            <c:invertIfNegative val="0"/>
            <c:bubble3D val="0"/>
            <c:spPr>
              <a:solidFill>
                <a:schemeClr val="bg1">
                  <a:lumMod val="65000"/>
                </a:schemeClr>
              </a:solidFill>
            </c:spPr>
          </c:dPt>
          <c:dLbls>
            <c:txPr>
              <a:bodyPr/>
              <a:lstStyle/>
              <a:p>
                <a:pPr>
                  <a:defRPr sz="800"/>
                </a:pPr>
                <a:endParaRPr lang="en-US"/>
              </a:p>
            </c:txPr>
            <c:showLegendKey val="0"/>
            <c:showVal val="1"/>
            <c:showCatName val="0"/>
            <c:showSerName val="0"/>
            <c:showPercent val="0"/>
            <c:showBubbleSize val="0"/>
            <c:showLeaderLines val="0"/>
          </c:dLbls>
          <c:cat>
            <c:strRef>
              <c:f>'AVERAGE ENQ RESOLUTION '!$B$1:$L$1</c:f>
              <c:strCache>
                <c:ptCount val="11"/>
                <c:pt idx="0">
                  <c:v>Average of All Surveyed Retailers (excl. EA) </c:v>
                </c:pt>
                <c:pt idx="1">
                  <c:v>ActewAGL</c:v>
                </c:pt>
                <c:pt idx="2">
                  <c:v>AGL (SA)</c:v>
                </c:pt>
                <c:pt idx="3">
                  <c:v>ALINTA ENERGY</c:v>
                </c:pt>
                <c:pt idx="4">
                  <c:v>AURORA ENERGY</c:v>
                </c:pt>
                <c:pt idx="5">
                  <c:v>LUMO ENERGY</c:v>
                </c:pt>
                <c:pt idx="6">
                  <c:v>ORIGIN ENERGY (SA)</c:v>
                </c:pt>
                <c:pt idx="7">
                  <c:v>POWER DIRECT</c:v>
                </c:pt>
                <c:pt idx="8">
                  <c:v>SIMPLY ENERGY</c:v>
                </c:pt>
                <c:pt idx="10">
                  <c:v>ENERGY AUSTRALIA </c:v>
                </c:pt>
              </c:strCache>
            </c:strRef>
          </c:cat>
          <c:val>
            <c:numRef>
              <c:f>'AVERAGE ENQ RESOLUTION '!$B$2:$L$2</c:f>
              <c:numCache>
                <c:formatCode>0</c:formatCode>
                <c:ptCount val="11"/>
                <c:pt idx="0">
                  <c:v>85.59375</c:v>
                </c:pt>
                <c:pt idx="1">
                  <c:v>91.374999999999986</c:v>
                </c:pt>
                <c:pt idx="2">
                  <c:v>89.25</c:v>
                </c:pt>
                <c:pt idx="3">
                  <c:v>83.5</c:v>
                </c:pt>
                <c:pt idx="4">
                  <c:v>89.5</c:v>
                </c:pt>
                <c:pt idx="5">
                  <c:v>72.5</c:v>
                </c:pt>
                <c:pt idx="6">
                  <c:v>85.5</c:v>
                </c:pt>
                <c:pt idx="7">
                  <c:v>90.5</c:v>
                </c:pt>
                <c:pt idx="8">
                  <c:v>82.624999999999986</c:v>
                </c:pt>
                <c:pt idx="10" formatCode="General">
                  <c:v>94</c:v>
                </c:pt>
              </c:numCache>
            </c:numRef>
          </c:val>
        </c:ser>
        <c:dLbls>
          <c:showLegendKey val="0"/>
          <c:showVal val="0"/>
          <c:showCatName val="0"/>
          <c:showSerName val="0"/>
          <c:showPercent val="0"/>
          <c:showBubbleSize val="0"/>
        </c:dLbls>
        <c:gapWidth val="150"/>
        <c:axId val="154764800"/>
        <c:axId val="154766336"/>
      </c:barChart>
      <c:catAx>
        <c:axId val="154764800"/>
        <c:scaling>
          <c:orientation val="minMax"/>
        </c:scaling>
        <c:delete val="0"/>
        <c:axPos val="b"/>
        <c:majorTickMark val="out"/>
        <c:minorTickMark val="none"/>
        <c:tickLblPos val="nextTo"/>
        <c:txPr>
          <a:bodyPr/>
          <a:lstStyle/>
          <a:p>
            <a:pPr>
              <a:defRPr sz="900"/>
            </a:pPr>
            <a:endParaRPr lang="en-US"/>
          </a:p>
        </c:txPr>
        <c:crossAx val="154766336"/>
        <c:crosses val="autoZero"/>
        <c:auto val="1"/>
        <c:lblAlgn val="ctr"/>
        <c:lblOffset val="100"/>
        <c:noMultiLvlLbl val="0"/>
      </c:catAx>
      <c:valAx>
        <c:axId val="154766336"/>
        <c:scaling>
          <c:orientation val="minMax"/>
          <c:max val="100"/>
          <c:min val="0"/>
        </c:scaling>
        <c:delete val="0"/>
        <c:axPos val="l"/>
        <c:numFmt formatCode="0" sourceLinked="1"/>
        <c:majorTickMark val="out"/>
        <c:minorTickMark val="none"/>
        <c:tickLblPos val="nextTo"/>
        <c:crossAx val="154764800"/>
        <c:crosses val="autoZero"/>
        <c:crossBetween val="between"/>
      </c:valAx>
    </c:plotArea>
    <c:plotVisOnly val="1"/>
    <c:dispBlanksAs val="gap"/>
    <c:showDLblsOverMax val="0"/>
  </c:chart>
  <c:spPr>
    <a:ln>
      <a:solidFill>
        <a:schemeClr val="tx1">
          <a:lumMod val="50000"/>
          <a:lumOff val="50000"/>
        </a:schemeClr>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237157582384525"/>
          <c:y val="0.12187796429011634"/>
          <c:w val="0.76621998476441167"/>
          <c:h val="0.71431403308998731"/>
        </c:manualLayout>
      </c:layout>
      <c:barChart>
        <c:barDir val="bar"/>
        <c:grouping val="percentStacked"/>
        <c:varyColors val="0"/>
        <c:ser>
          <c:idx val="0"/>
          <c:order val="0"/>
          <c:tx>
            <c:strRef>
              <c:f>Sheet7!$B$41</c:f>
              <c:strCache>
                <c:ptCount val="1"/>
                <c:pt idx="0">
                  <c:v>Successful calls </c:v>
                </c:pt>
              </c:strCache>
            </c:strRef>
          </c:tx>
          <c:spPr>
            <a:solidFill>
              <a:schemeClr val="bg1">
                <a:lumMod val="75000"/>
              </a:schemeClr>
            </a:solidFill>
          </c:spPr>
          <c:invertIfNegative val="0"/>
          <c:dLbls>
            <c:showLegendKey val="0"/>
            <c:showVal val="1"/>
            <c:showCatName val="0"/>
            <c:showSerName val="0"/>
            <c:showPercent val="0"/>
            <c:showBubbleSize val="0"/>
            <c:showLeaderLines val="0"/>
          </c:dLbls>
          <c:cat>
            <c:strRef>
              <c:f>Sheet7!$A$42:$A$50</c:f>
              <c:strCache>
                <c:ptCount val="9"/>
                <c:pt idx="0">
                  <c:v>ActewAGL</c:v>
                </c:pt>
                <c:pt idx="1">
                  <c:v>AGL (SA)</c:v>
                </c:pt>
                <c:pt idx="2">
                  <c:v>Alinta Energy</c:v>
                </c:pt>
                <c:pt idx="3">
                  <c:v>Aurora Energy</c:v>
                </c:pt>
                <c:pt idx="4">
                  <c:v>Lumo Energy</c:v>
                </c:pt>
                <c:pt idx="5">
                  <c:v>Origin Energy</c:v>
                </c:pt>
                <c:pt idx="6">
                  <c:v>Powerdirect</c:v>
                </c:pt>
                <c:pt idx="7">
                  <c:v>Simply Energy</c:v>
                </c:pt>
                <c:pt idx="8">
                  <c:v>Total</c:v>
                </c:pt>
              </c:strCache>
            </c:strRef>
          </c:cat>
          <c:val>
            <c:numRef>
              <c:f>Sheet7!$B$42:$B$50</c:f>
              <c:numCache>
                <c:formatCode>0%</c:formatCode>
                <c:ptCount val="9"/>
                <c:pt idx="0">
                  <c:v>0.87</c:v>
                </c:pt>
                <c:pt idx="1">
                  <c:v>0.96</c:v>
                </c:pt>
                <c:pt idx="2">
                  <c:v>0.87</c:v>
                </c:pt>
                <c:pt idx="3">
                  <c:v>0.88</c:v>
                </c:pt>
                <c:pt idx="4">
                  <c:v>0.95</c:v>
                </c:pt>
                <c:pt idx="5">
                  <c:v>0.92</c:v>
                </c:pt>
                <c:pt idx="6">
                  <c:v>0.5</c:v>
                </c:pt>
                <c:pt idx="7">
                  <c:v>0.85</c:v>
                </c:pt>
                <c:pt idx="8">
                  <c:v>0.78</c:v>
                </c:pt>
              </c:numCache>
            </c:numRef>
          </c:val>
        </c:ser>
        <c:ser>
          <c:idx val="1"/>
          <c:order val="1"/>
          <c:tx>
            <c:strRef>
              <c:f>Sheet7!$C$41</c:f>
              <c:strCache>
                <c:ptCount val="1"/>
                <c:pt idx="0">
                  <c:v>Unsucessful calls </c:v>
                </c:pt>
              </c:strCache>
            </c:strRef>
          </c:tx>
          <c:spPr>
            <a:solidFill>
              <a:schemeClr val="bg1">
                <a:lumMod val="50000"/>
              </a:schemeClr>
            </a:solidFill>
          </c:spPr>
          <c:invertIfNegative val="0"/>
          <c:dLbls>
            <c:showLegendKey val="0"/>
            <c:showVal val="1"/>
            <c:showCatName val="0"/>
            <c:showSerName val="0"/>
            <c:showPercent val="0"/>
            <c:showBubbleSize val="0"/>
            <c:showLeaderLines val="0"/>
          </c:dLbls>
          <c:cat>
            <c:strRef>
              <c:f>Sheet7!$A$42:$A$50</c:f>
              <c:strCache>
                <c:ptCount val="9"/>
                <c:pt idx="0">
                  <c:v>ActewAGL</c:v>
                </c:pt>
                <c:pt idx="1">
                  <c:v>AGL (SA)</c:v>
                </c:pt>
                <c:pt idx="2">
                  <c:v>Alinta Energy</c:v>
                </c:pt>
                <c:pt idx="3">
                  <c:v>Aurora Energy</c:v>
                </c:pt>
                <c:pt idx="4">
                  <c:v>Lumo Energy</c:v>
                </c:pt>
                <c:pt idx="5">
                  <c:v>Origin Energy</c:v>
                </c:pt>
                <c:pt idx="6">
                  <c:v>Powerdirect</c:v>
                </c:pt>
                <c:pt idx="7">
                  <c:v>Simply Energy</c:v>
                </c:pt>
                <c:pt idx="8">
                  <c:v>Total</c:v>
                </c:pt>
              </c:strCache>
            </c:strRef>
          </c:cat>
          <c:val>
            <c:numRef>
              <c:f>Sheet7!$C$42:$C$50</c:f>
              <c:numCache>
                <c:formatCode>0%</c:formatCode>
                <c:ptCount val="9"/>
                <c:pt idx="0">
                  <c:v>0.13</c:v>
                </c:pt>
                <c:pt idx="1">
                  <c:v>0.04</c:v>
                </c:pt>
                <c:pt idx="2">
                  <c:v>0.13</c:v>
                </c:pt>
                <c:pt idx="3">
                  <c:v>0.12</c:v>
                </c:pt>
                <c:pt idx="4">
                  <c:v>0.05</c:v>
                </c:pt>
                <c:pt idx="5">
                  <c:v>0.08</c:v>
                </c:pt>
                <c:pt idx="6">
                  <c:v>0.5</c:v>
                </c:pt>
                <c:pt idx="7">
                  <c:v>0.15</c:v>
                </c:pt>
                <c:pt idx="8">
                  <c:v>0.22</c:v>
                </c:pt>
              </c:numCache>
            </c:numRef>
          </c:val>
        </c:ser>
        <c:dLbls>
          <c:showLegendKey val="0"/>
          <c:showVal val="0"/>
          <c:showCatName val="0"/>
          <c:showSerName val="0"/>
          <c:showPercent val="0"/>
          <c:showBubbleSize val="0"/>
        </c:dLbls>
        <c:gapWidth val="150"/>
        <c:overlap val="100"/>
        <c:axId val="146004608"/>
        <c:axId val="146010496"/>
      </c:barChart>
      <c:catAx>
        <c:axId val="146004608"/>
        <c:scaling>
          <c:orientation val="minMax"/>
        </c:scaling>
        <c:delete val="0"/>
        <c:axPos val="l"/>
        <c:majorTickMark val="out"/>
        <c:minorTickMark val="none"/>
        <c:tickLblPos val="nextTo"/>
        <c:crossAx val="146010496"/>
        <c:crosses val="autoZero"/>
        <c:auto val="1"/>
        <c:lblAlgn val="ctr"/>
        <c:lblOffset val="100"/>
        <c:noMultiLvlLbl val="0"/>
      </c:catAx>
      <c:valAx>
        <c:axId val="146010496"/>
        <c:scaling>
          <c:orientation val="minMax"/>
        </c:scaling>
        <c:delete val="0"/>
        <c:axPos val="b"/>
        <c:numFmt formatCode="0%" sourceLinked="1"/>
        <c:majorTickMark val="out"/>
        <c:minorTickMark val="none"/>
        <c:tickLblPos val="nextTo"/>
        <c:crossAx val="146004608"/>
        <c:crosses val="autoZero"/>
        <c:crossBetween val="between"/>
      </c:valAx>
    </c:plotArea>
    <c:legend>
      <c:legendPos val="b"/>
      <c:layout>
        <c:manualLayout>
          <c:xMode val="edge"/>
          <c:yMode val="edge"/>
          <c:x val="0.20940429174304589"/>
          <c:y val="0.90827573569875752"/>
          <c:w val="0.6517849240856477"/>
          <c:h val="6.8872145996845685E-2"/>
        </c:manualLayout>
      </c:layout>
      <c:overlay val="0"/>
    </c:legend>
    <c:plotVisOnly val="1"/>
    <c:dispBlanksAs val="gap"/>
    <c:showDLblsOverMax val="0"/>
  </c:chart>
  <c:spPr>
    <a:ln>
      <a:solidFill>
        <a:schemeClr val="tx1">
          <a:lumMod val="50000"/>
          <a:lumOff val="50000"/>
        </a:schemeClr>
      </a:solidFill>
    </a:ln>
  </c:spPr>
  <c:txPr>
    <a:bodyPr/>
    <a:lstStyle/>
    <a:p>
      <a:pPr>
        <a:defRPr sz="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AU" dirty="0"/>
              <a:t>Clarified </a:t>
            </a:r>
            <a:r>
              <a:rPr lang="en-AU" dirty="0" smtClean="0"/>
              <a:t>Needs</a:t>
            </a:r>
            <a:endParaRPr lang="en-AU" dirty="0"/>
          </a:p>
        </c:rich>
      </c:tx>
      <c:layout/>
      <c:overlay val="0"/>
    </c:title>
    <c:autoTitleDeleted val="0"/>
    <c:plotArea>
      <c:layout>
        <c:manualLayout>
          <c:layoutTarget val="inner"/>
          <c:xMode val="edge"/>
          <c:yMode val="edge"/>
          <c:x val="4.7982058825352197E-2"/>
          <c:y val="0.19491907261592301"/>
          <c:w val="0.92424020312418798"/>
          <c:h val="0.48910287255759699"/>
        </c:manualLayout>
      </c:layout>
      <c:barChart>
        <c:barDir val="col"/>
        <c:grouping val="clustered"/>
        <c:varyColors val="0"/>
        <c:ser>
          <c:idx val="0"/>
          <c:order val="0"/>
          <c:tx>
            <c:strRef>
              <c:f>'Clarified needs'!$A$35</c:f>
              <c:strCache>
                <c:ptCount val="1"/>
                <c:pt idx="0">
                  <c:v>Clarified needs</c:v>
                </c:pt>
              </c:strCache>
            </c:strRef>
          </c:tx>
          <c:spPr>
            <a:solidFill>
              <a:srgbClr val="7030A0"/>
            </a:solidFill>
          </c:spPr>
          <c:invertIfNegative val="0"/>
          <c:dPt>
            <c:idx val="0"/>
            <c:invertIfNegative val="0"/>
            <c:bubble3D val="0"/>
            <c:spPr>
              <a:solidFill>
                <a:schemeClr val="tx1"/>
              </a:solidFill>
            </c:spPr>
          </c:dPt>
          <c:dPt>
            <c:idx val="10"/>
            <c:invertIfNegative val="0"/>
            <c:bubble3D val="0"/>
            <c:spPr>
              <a:solidFill>
                <a:schemeClr val="bg1">
                  <a:lumMod val="65000"/>
                </a:schemeClr>
              </a:solidFill>
            </c:spPr>
          </c:dPt>
          <c:dLbls>
            <c:txPr>
              <a:bodyPr/>
              <a:lstStyle/>
              <a:p>
                <a:pPr>
                  <a:defRPr sz="800"/>
                </a:pPr>
                <a:endParaRPr lang="en-US"/>
              </a:p>
            </c:txPr>
            <c:showLegendKey val="0"/>
            <c:showVal val="1"/>
            <c:showCatName val="0"/>
            <c:showSerName val="0"/>
            <c:showPercent val="0"/>
            <c:showBubbleSize val="0"/>
            <c:showLeaderLines val="0"/>
          </c:dLbls>
          <c:cat>
            <c:strRef>
              <c:f>'Clarified needs'!$B$34:$L$34</c:f>
              <c:strCache>
                <c:ptCount val="11"/>
                <c:pt idx="0">
                  <c:v>Average of All Surveyed Retailers (excl. EA) </c:v>
                </c:pt>
                <c:pt idx="1">
                  <c:v>ActewAGL</c:v>
                </c:pt>
                <c:pt idx="2">
                  <c:v>AGL (SA) Electricity</c:v>
                </c:pt>
                <c:pt idx="3">
                  <c:v>ALINTA ENERGY</c:v>
                </c:pt>
                <c:pt idx="4">
                  <c:v>AURORA ENERGY</c:v>
                </c:pt>
                <c:pt idx="5">
                  <c:v>LUMO ENERGY</c:v>
                </c:pt>
                <c:pt idx="6">
                  <c:v>ORIGIN ENERGY (SA)</c:v>
                </c:pt>
                <c:pt idx="7">
                  <c:v>POWER DIRECT</c:v>
                </c:pt>
                <c:pt idx="8">
                  <c:v>SIMPLY ENERGY</c:v>
                </c:pt>
                <c:pt idx="10">
                  <c:v>ENERGY AUSTRALIA</c:v>
                </c:pt>
              </c:strCache>
            </c:strRef>
          </c:cat>
          <c:val>
            <c:numRef>
              <c:f>'Clarified needs'!$B$35:$L$35</c:f>
              <c:numCache>
                <c:formatCode>General</c:formatCode>
                <c:ptCount val="11"/>
                <c:pt idx="0">
                  <c:v>80</c:v>
                </c:pt>
                <c:pt idx="1">
                  <c:v>86</c:v>
                </c:pt>
                <c:pt idx="2">
                  <c:v>83</c:v>
                </c:pt>
                <c:pt idx="3">
                  <c:v>79</c:v>
                </c:pt>
                <c:pt idx="4">
                  <c:v>78</c:v>
                </c:pt>
                <c:pt idx="5">
                  <c:v>67</c:v>
                </c:pt>
                <c:pt idx="6">
                  <c:v>83</c:v>
                </c:pt>
                <c:pt idx="7">
                  <c:v>80</c:v>
                </c:pt>
                <c:pt idx="8">
                  <c:v>83</c:v>
                </c:pt>
                <c:pt idx="10">
                  <c:v>97</c:v>
                </c:pt>
              </c:numCache>
            </c:numRef>
          </c:val>
        </c:ser>
        <c:dLbls>
          <c:showLegendKey val="0"/>
          <c:showVal val="0"/>
          <c:showCatName val="0"/>
          <c:showSerName val="0"/>
          <c:showPercent val="0"/>
          <c:showBubbleSize val="0"/>
        </c:dLbls>
        <c:gapWidth val="150"/>
        <c:axId val="155127168"/>
        <c:axId val="155161728"/>
      </c:barChart>
      <c:catAx>
        <c:axId val="155127168"/>
        <c:scaling>
          <c:orientation val="minMax"/>
        </c:scaling>
        <c:delete val="0"/>
        <c:axPos val="b"/>
        <c:majorTickMark val="out"/>
        <c:minorTickMark val="none"/>
        <c:tickLblPos val="nextTo"/>
        <c:txPr>
          <a:bodyPr/>
          <a:lstStyle/>
          <a:p>
            <a:pPr>
              <a:defRPr sz="900"/>
            </a:pPr>
            <a:endParaRPr lang="en-US"/>
          </a:p>
        </c:txPr>
        <c:crossAx val="155161728"/>
        <c:crosses val="autoZero"/>
        <c:auto val="1"/>
        <c:lblAlgn val="ctr"/>
        <c:lblOffset val="100"/>
        <c:noMultiLvlLbl val="0"/>
      </c:catAx>
      <c:valAx>
        <c:axId val="155161728"/>
        <c:scaling>
          <c:orientation val="minMax"/>
          <c:max val="100"/>
          <c:min val="0"/>
        </c:scaling>
        <c:delete val="0"/>
        <c:axPos val="l"/>
        <c:numFmt formatCode="General" sourceLinked="1"/>
        <c:majorTickMark val="out"/>
        <c:minorTickMark val="none"/>
        <c:tickLblPos val="nextTo"/>
        <c:crossAx val="155127168"/>
        <c:crosses val="autoZero"/>
        <c:crossBetween val="between"/>
      </c:valAx>
    </c:plotArea>
    <c:plotVisOnly val="1"/>
    <c:dispBlanksAs val="gap"/>
    <c:showDLblsOverMax val="0"/>
  </c:chart>
  <c:spPr>
    <a:ln>
      <a:solidFill>
        <a:schemeClr val="tx1">
          <a:lumMod val="50000"/>
          <a:lumOff val="50000"/>
        </a:schemeClr>
      </a:solid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AU" dirty="0" smtClean="0"/>
              <a:t>Good Product Knowledge</a:t>
            </a:r>
            <a:endParaRPr lang="en-AU" dirty="0"/>
          </a:p>
        </c:rich>
      </c:tx>
      <c:layout/>
      <c:overlay val="0"/>
    </c:title>
    <c:autoTitleDeleted val="0"/>
    <c:plotArea>
      <c:layout>
        <c:manualLayout>
          <c:layoutTarget val="inner"/>
          <c:xMode val="edge"/>
          <c:yMode val="edge"/>
          <c:x val="5.93848582650481E-2"/>
          <c:y val="0.19944699620880699"/>
          <c:w val="0.93228180062159305"/>
          <c:h val="0.48910287255759699"/>
        </c:manualLayout>
      </c:layout>
      <c:barChart>
        <c:barDir val="col"/>
        <c:grouping val="clustered"/>
        <c:varyColors val="0"/>
        <c:ser>
          <c:idx val="0"/>
          <c:order val="0"/>
          <c:tx>
            <c:strRef>
              <c:f>'product knowl'!$A$32</c:f>
              <c:strCache>
                <c:ptCount val="1"/>
                <c:pt idx="0">
                  <c:v>Product knowledge</c:v>
                </c:pt>
              </c:strCache>
            </c:strRef>
          </c:tx>
          <c:spPr>
            <a:solidFill>
              <a:srgbClr val="7030A0"/>
            </a:solidFill>
          </c:spPr>
          <c:invertIfNegative val="0"/>
          <c:dPt>
            <c:idx val="0"/>
            <c:invertIfNegative val="0"/>
            <c:bubble3D val="0"/>
            <c:spPr>
              <a:solidFill>
                <a:schemeClr val="tx1"/>
              </a:solidFill>
            </c:spPr>
          </c:dPt>
          <c:dPt>
            <c:idx val="10"/>
            <c:invertIfNegative val="0"/>
            <c:bubble3D val="0"/>
            <c:spPr>
              <a:solidFill>
                <a:schemeClr val="bg1">
                  <a:lumMod val="65000"/>
                </a:schemeClr>
              </a:solidFill>
            </c:spPr>
          </c:dPt>
          <c:dLbls>
            <c:txPr>
              <a:bodyPr/>
              <a:lstStyle/>
              <a:p>
                <a:pPr>
                  <a:defRPr sz="800"/>
                </a:pPr>
                <a:endParaRPr lang="en-US"/>
              </a:p>
            </c:txPr>
            <c:showLegendKey val="0"/>
            <c:showVal val="1"/>
            <c:showCatName val="0"/>
            <c:showSerName val="0"/>
            <c:showPercent val="0"/>
            <c:showBubbleSize val="0"/>
            <c:showLeaderLines val="0"/>
          </c:dLbls>
          <c:cat>
            <c:strRef>
              <c:f>'product knowl'!$B$31:$L$31</c:f>
              <c:strCache>
                <c:ptCount val="11"/>
                <c:pt idx="0">
                  <c:v>Average of All Surveyed Retailers (excl. EA) </c:v>
                </c:pt>
                <c:pt idx="1">
                  <c:v>ActewAGL</c:v>
                </c:pt>
                <c:pt idx="2">
                  <c:v>AGL (SA) Electricity</c:v>
                </c:pt>
                <c:pt idx="3">
                  <c:v>ALINTA ENERGY</c:v>
                </c:pt>
                <c:pt idx="4">
                  <c:v>AURORA ENERGY</c:v>
                </c:pt>
                <c:pt idx="5">
                  <c:v>LUMO ENERGY</c:v>
                </c:pt>
                <c:pt idx="6">
                  <c:v>ORIGIN ENERGY (SA)</c:v>
                </c:pt>
                <c:pt idx="7">
                  <c:v>POWER DIRECT</c:v>
                </c:pt>
                <c:pt idx="8">
                  <c:v>SIMPLY ENERGY</c:v>
                </c:pt>
                <c:pt idx="10">
                  <c:v>ENERGY AUSTRALIA</c:v>
                </c:pt>
              </c:strCache>
            </c:strRef>
          </c:cat>
          <c:val>
            <c:numRef>
              <c:f>'product knowl'!$B$32:$L$32</c:f>
              <c:numCache>
                <c:formatCode>General</c:formatCode>
                <c:ptCount val="11"/>
                <c:pt idx="0">
                  <c:v>90</c:v>
                </c:pt>
                <c:pt idx="1">
                  <c:v>97</c:v>
                </c:pt>
                <c:pt idx="2">
                  <c:v>91</c:v>
                </c:pt>
                <c:pt idx="3">
                  <c:v>87</c:v>
                </c:pt>
                <c:pt idx="4">
                  <c:v>96</c:v>
                </c:pt>
                <c:pt idx="5">
                  <c:v>77</c:v>
                </c:pt>
                <c:pt idx="6">
                  <c:v>86</c:v>
                </c:pt>
                <c:pt idx="7">
                  <c:v>100</c:v>
                </c:pt>
                <c:pt idx="8">
                  <c:v>89</c:v>
                </c:pt>
                <c:pt idx="10">
                  <c:v>92</c:v>
                </c:pt>
              </c:numCache>
            </c:numRef>
          </c:val>
        </c:ser>
        <c:dLbls>
          <c:showLegendKey val="0"/>
          <c:showVal val="0"/>
          <c:showCatName val="0"/>
          <c:showSerName val="0"/>
          <c:showPercent val="0"/>
          <c:showBubbleSize val="0"/>
        </c:dLbls>
        <c:gapWidth val="150"/>
        <c:axId val="155223936"/>
        <c:axId val="155225472"/>
      </c:barChart>
      <c:catAx>
        <c:axId val="155223936"/>
        <c:scaling>
          <c:orientation val="minMax"/>
        </c:scaling>
        <c:delete val="0"/>
        <c:axPos val="b"/>
        <c:majorTickMark val="out"/>
        <c:minorTickMark val="none"/>
        <c:tickLblPos val="nextTo"/>
        <c:txPr>
          <a:bodyPr/>
          <a:lstStyle/>
          <a:p>
            <a:pPr>
              <a:defRPr sz="900"/>
            </a:pPr>
            <a:endParaRPr lang="en-US"/>
          </a:p>
        </c:txPr>
        <c:crossAx val="155225472"/>
        <c:crosses val="autoZero"/>
        <c:auto val="1"/>
        <c:lblAlgn val="ctr"/>
        <c:lblOffset val="100"/>
        <c:noMultiLvlLbl val="0"/>
      </c:catAx>
      <c:valAx>
        <c:axId val="155225472"/>
        <c:scaling>
          <c:orientation val="minMax"/>
          <c:max val="100"/>
          <c:min val="0"/>
        </c:scaling>
        <c:delete val="0"/>
        <c:axPos val="l"/>
        <c:numFmt formatCode="General" sourceLinked="1"/>
        <c:majorTickMark val="out"/>
        <c:minorTickMark val="none"/>
        <c:tickLblPos val="nextTo"/>
        <c:crossAx val="155223936"/>
        <c:crosses val="autoZero"/>
        <c:crossBetween val="between"/>
      </c:valAx>
    </c:plotArea>
    <c:plotVisOnly val="1"/>
    <c:dispBlanksAs val="gap"/>
    <c:showDLblsOverMax val="0"/>
  </c:chart>
  <c:spPr>
    <a:ln>
      <a:solidFill>
        <a:schemeClr val="tx1">
          <a:lumMod val="50000"/>
          <a:lumOff val="50000"/>
        </a:schemeClr>
      </a:solidFill>
    </a:ln>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AU" dirty="0"/>
              <a:t>Clear </a:t>
            </a:r>
            <a:r>
              <a:rPr lang="en-AU" dirty="0" smtClean="0"/>
              <a:t>Resolution to Query  </a:t>
            </a:r>
            <a:endParaRPr lang="en-AU" dirty="0"/>
          </a:p>
        </c:rich>
      </c:tx>
      <c:layout/>
      <c:overlay val="0"/>
    </c:title>
    <c:autoTitleDeleted val="0"/>
    <c:plotArea>
      <c:layout>
        <c:manualLayout>
          <c:layoutTarget val="inner"/>
          <c:xMode val="edge"/>
          <c:yMode val="edge"/>
          <c:x val="5.2359364285194401E-2"/>
          <c:y val="0.19491907261592301"/>
          <c:w val="0.91986295105141602"/>
          <c:h val="0.48910287255759699"/>
        </c:manualLayout>
      </c:layout>
      <c:barChart>
        <c:barDir val="col"/>
        <c:grouping val="clustered"/>
        <c:varyColors val="0"/>
        <c:ser>
          <c:idx val="0"/>
          <c:order val="0"/>
          <c:tx>
            <c:strRef>
              <c:f>'clear resolution '!$A$31</c:f>
              <c:strCache>
                <c:ptCount val="1"/>
                <c:pt idx="0">
                  <c:v>Clear resolution </c:v>
                </c:pt>
              </c:strCache>
            </c:strRef>
          </c:tx>
          <c:spPr>
            <a:solidFill>
              <a:srgbClr val="7030A0"/>
            </a:solidFill>
          </c:spPr>
          <c:invertIfNegative val="0"/>
          <c:dPt>
            <c:idx val="0"/>
            <c:invertIfNegative val="0"/>
            <c:bubble3D val="0"/>
            <c:spPr>
              <a:solidFill>
                <a:schemeClr val="tx1"/>
              </a:solidFill>
            </c:spPr>
          </c:dPt>
          <c:dPt>
            <c:idx val="10"/>
            <c:invertIfNegative val="0"/>
            <c:bubble3D val="0"/>
            <c:spPr>
              <a:solidFill>
                <a:schemeClr val="bg1">
                  <a:lumMod val="65000"/>
                </a:schemeClr>
              </a:solidFill>
            </c:spPr>
          </c:dPt>
          <c:dLbls>
            <c:txPr>
              <a:bodyPr/>
              <a:lstStyle/>
              <a:p>
                <a:pPr>
                  <a:defRPr sz="800"/>
                </a:pPr>
                <a:endParaRPr lang="en-US"/>
              </a:p>
            </c:txPr>
            <c:showLegendKey val="0"/>
            <c:showVal val="1"/>
            <c:showCatName val="0"/>
            <c:showSerName val="0"/>
            <c:showPercent val="0"/>
            <c:showBubbleSize val="0"/>
            <c:showLeaderLines val="0"/>
          </c:dLbls>
          <c:cat>
            <c:strRef>
              <c:f>'clear resolution '!$B$30:$L$30</c:f>
              <c:strCache>
                <c:ptCount val="11"/>
                <c:pt idx="0">
                  <c:v>Average of All Surveyed Retailers (excl. EA) </c:v>
                </c:pt>
                <c:pt idx="1">
                  <c:v>ActewAGL</c:v>
                </c:pt>
                <c:pt idx="2">
                  <c:v>AGL (SA) Electricity</c:v>
                </c:pt>
                <c:pt idx="3">
                  <c:v>ALINTA ENERGY</c:v>
                </c:pt>
                <c:pt idx="4">
                  <c:v>AURORA ENERGY</c:v>
                </c:pt>
                <c:pt idx="5">
                  <c:v>LUMO ENERGY</c:v>
                </c:pt>
                <c:pt idx="6">
                  <c:v>ORIGIN ENERGY (SA)</c:v>
                </c:pt>
                <c:pt idx="7">
                  <c:v>POWER DIRECT</c:v>
                </c:pt>
                <c:pt idx="8">
                  <c:v>SIMPLY ENERGY</c:v>
                </c:pt>
                <c:pt idx="10">
                  <c:v>ENERGY AUSTRALIA</c:v>
                </c:pt>
              </c:strCache>
            </c:strRef>
          </c:cat>
          <c:val>
            <c:numRef>
              <c:f>'clear resolution '!$B$31:$L$31</c:f>
              <c:numCache>
                <c:formatCode>General</c:formatCode>
                <c:ptCount val="11"/>
                <c:pt idx="0">
                  <c:v>87</c:v>
                </c:pt>
                <c:pt idx="1">
                  <c:v>91</c:v>
                </c:pt>
                <c:pt idx="2">
                  <c:v>91</c:v>
                </c:pt>
                <c:pt idx="3">
                  <c:v>86</c:v>
                </c:pt>
                <c:pt idx="4">
                  <c:v>93</c:v>
                </c:pt>
                <c:pt idx="5">
                  <c:v>72</c:v>
                </c:pt>
                <c:pt idx="6">
                  <c:v>87</c:v>
                </c:pt>
                <c:pt idx="7">
                  <c:v>100</c:v>
                </c:pt>
                <c:pt idx="8">
                  <c:v>78</c:v>
                </c:pt>
                <c:pt idx="10">
                  <c:v>92</c:v>
                </c:pt>
              </c:numCache>
            </c:numRef>
          </c:val>
        </c:ser>
        <c:dLbls>
          <c:showLegendKey val="0"/>
          <c:showVal val="0"/>
          <c:showCatName val="0"/>
          <c:showSerName val="0"/>
          <c:showPercent val="0"/>
          <c:showBubbleSize val="0"/>
        </c:dLbls>
        <c:gapWidth val="150"/>
        <c:axId val="155484544"/>
        <c:axId val="155486080"/>
      </c:barChart>
      <c:catAx>
        <c:axId val="155484544"/>
        <c:scaling>
          <c:orientation val="minMax"/>
        </c:scaling>
        <c:delete val="0"/>
        <c:axPos val="b"/>
        <c:majorTickMark val="out"/>
        <c:minorTickMark val="none"/>
        <c:tickLblPos val="nextTo"/>
        <c:txPr>
          <a:bodyPr/>
          <a:lstStyle/>
          <a:p>
            <a:pPr>
              <a:defRPr sz="900"/>
            </a:pPr>
            <a:endParaRPr lang="en-US"/>
          </a:p>
        </c:txPr>
        <c:crossAx val="155486080"/>
        <c:crosses val="autoZero"/>
        <c:auto val="1"/>
        <c:lblAlgn val="ctr"/>
        <c:lblOffset val="100"/>
        <c:noMultiLvlLbl val="0"/>
      </c:catAx>
      <c:valAx>
        <c:axId val="155486080"/>
        <c:scaling>
          <c:orientation val="minMax"/>
          <c:max val="100"/>
          <c:min val="0"/>
        </c:scaling>
        <c:delete val="0"/>
        <c:axPos val="l"/>
        <c:numFmt formatCode="General" sourceLinked="1"/>
        <c:majorTickMark val="out"/>
        <c:minorTickMark val="none"/>
        <c:tickLblPos val="nextTo"/>
        <c:crossAx val="155484544"/>
        <c:crosses val="autoZero"/>
        <c:crossBetween val="between"/>
      </c:valAx>
    </c:plotArea>
    <c:plotVisOnly val="1"/>
    <c:dispBlanksAs val="gap"/>
    <c:showDLblsOverMax val="0"/>
  </c:chart>
  <c:spPr>
    <a:ln>
      <a:solidFill>
        <a:schemeClr val="tx1">
          <a:lumMod val="50000"/>
          <a:lumOff val="50000"/>
        </a:schemeClr>
      </a:solidFill>
    </a:ln>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en-US"/>
        </a:p>
      </c:txPr>
    </c:title>
    <c:autoTitleDeleted val="0"/>
    <c:plotArea>
      <c:layout>
        <c:manualLayout>
          <c:layoutTarget val="inner"/>
          <c:xMode val="edge"/>
          <c:yMode val="edge"/>
          <c:x val="6.7745559135404698E-2"/>
          <c:y val="0.19491907261592301"/>
          <c:w val="0.90447666308681696"/>
          <c:h val="0.48910287255759699"/>
        </c:manualLayout>
      </c:layout>
      <c:barChart>
        <c:barDir val="col"/>
        <c:grouping val="clustered"/>
        <c:varyColors val="0"/>
        <c:ser>
          <c:idx val="0"/>
          <c:order val="0"/>
          <c:tx>
            <c:strRef>
              <c:f>'courteous &amp; helpful'!$A$30</c:f>
              <c:strCache>
                <c:ptCount val="1"/>
                <c:pt idx="0">
                  <c:v>Courteous &amp; helpful</c:v>
                </c:pt>
              </c:strCache>
            </c:strRef>
          </c:tx>
          <c:spPr>
            <a:solidFill>
              <a:srgbClr val="7030A0"/>
            </a:solidFill>
          </c:spPr>
          <c:invertIfNegative val="0"/>
          <c:dPt>
            <c:idx val="0"/>
            <c:invertIfNegative val="0"/>
            <c:bubble3D val="0"/>
            <c:spPr>
              <a:solidFill>
                <a:schemeClr val="tx1"/>
              </a:solidFill>
            </c:spPr>
          </c:dPt>
          <c:dPt>
            <c:idx val="10"/>
            <c:invertIfNegative val="0"/>
            <c:bubble3D val="0"/>
            <c:spPr>
              <a:solidFill>
                <a:schemeClr val="bg1">
                  <a:lumMod val="65000"/>
                </a:schemeClr>
              </a:solidFill>
            </c:spPr>
          </c:dPt>
          <c:dLbls>
            <c:txPr>
              <a:bodyPr/>
              <a:lstStyle/>
              <a:p>
                <a:pPr>
                  <a:defRPr sz="800"/>
                </a:pPr>
                <a:endParaRPr lang="en-US"/>
              </a:p>
            </c:txPr>
            <c:showLegendKey val="0"/>
            <c:showVal val="1"/>
            <c:showCatName val="0"/>
            <c:showSerName val="0"/>
            <c:showPercent val="0"/>
            <c:showBubbleSize val="0"/>
            <c:showLeaderLines val="0"/>
          </c:dLbls>
          <c:cat>
            <c:strRef>
              <c:f>'courteous &amp; helpful'!$B$29:$L$29</c:f>
              <c:strCache>
                <c:ptCount val="11"/>
                <c:pt idx="0">
                  <c:v>Average of All Surveyed Retailers (excl. EA) </c:v>
                </c:pt>
                <c:pt idx="1">
                  <c:v>ActewAGL</c:v>
                </c:pt>
                <c:pt idx="2">
                  <c:v>AGL (SA) Electricity</c:v>
                </c:pt>
                <c:pt idx="3">
                  <c:v>ALINTA ENERGY</c:v>
                </c:pt>
                <c:pt idx="4">
                  <c:v>AURORA ENERGY</c:v>
                </c:pt>
                <c:pt idx="5">
                  <c:v>LUMO ENERGY</c:v>
                </c:pt>
                <c:pt idx="6">
                  <c:v>ORIGIN ENERGY (SA)</c:v>
                </c:pt>
                <c:pt idx="7">
                  <c:v>POWER DIRECT</c:v>
                </c:pt>
                <c:pt idx="8">
                  <c:v>SIMPLY ENERGY</c:v>
                </c:pt>
                <c:pt idx="10">
                  <c:v>ENERGY AUSTRALIA</c:v>
                </c:pt>
              </c:strCache>
            </c:strRef>
          </c:cat>
          <c:val>
            <c:numRef>
              <c:f>'courteous &amp; helpful'!$B$30:$L$30</c:f>
              <c:numCache>
                <c:formatCode>General</c:formatCode>
                <c:ptCount val="11"/>
                <c:pt idx="0">
                  <c:v>86</c:v>
                </c:pt>
                <c:pt idx="1">
                  <c:v>93</c:v>
                </c:pt>
                <c:pt idx="2">
                  <c:v>93</c:v>
                </c:pt>
                <c:pt idx="3">
                  <c:v>83</c:v>
                </c:pt>
                <c:pt idx="4">
                  <c:v>91</c:v>
                </c:pt>
                <c:pt idx="5">
                  <c:v>74</c:v>
                </c:pt>
                <c:pt idx="6">
                  <c:v>87</c:v>
                </c:pt>
                <c:pt idx="7">
                  <c:v>82</c:v>
                </c:pt>
                <c:pt idx="8">
                  <c:v>82</c:v>
                </c:pt>
                <c:pt idx="10">
                  <c:v>95</c:v>
                </c:pt>
              </c:numCache>
            </c:numRef>
          </c:val>
        </c:ser>
        <c:dLbls>
          <c:showLegendKey val="0"/>
          <c:showVal val="0"/>
          <c:showCatName val="0"/>
          <c:showSerName val="0"/>
          <c:showPercent val="0"/>
          <c:showBubbleSize val="0"/>
        </c:dLbls>
        <c:gapWidth val="150"/>
        <c:axId val="155351680"/>
        <c:axId val="155357568"/>
      </c:barChart>
      <c:catAx>
        <c:axId val="155351680"/>
        <c:scaling>
          <c:orientation val="minMax"/>
        </c:scaling>
        <c:delete val="0"/>
        <c:axPos val="b"/>
        <c:majorTickMark val="out"/>
        <c:minorTickMark val="none"/>
        <c:tickLblPos val="nextTo"/>
        <c:txPr>
          <a:bodyPr/>
          <a:lstStyle/>
          <a:p>
            <a:pPr>
              <a:defRPr sz="900"/>
            </a:pPr>
            <a:endParaRPr lang="en-US"/>
          </a:p>
        </c:txPr>
        <c:crossAx val="155357568"/>
        <c:crosses val="autoZero"/>
        <c:auto val="1"/>
        <c:lblAlgn val="ctr"/>
        <c:lblOffset val="100"/>
        <c:noMultiLvlLbl val="0"/>
      </c:catAx>
      <c:valAx>
        <c:axId val="155357568"/>
        <c:scaling>
          <c:orientation val="minMax"/>
          <c:max val="100"/>
          <c:min val="0"/>
        </c:scaling>
        <c:delete val="0"/>
        <c:axPos val="l"/>
        <c:numFmt formatCode="General" sourceLinked="1"/>
        <c:majorTickMark val="out"/>
        <c:minorTickMark val="none"/>
        <c:tickLblPos val="nextTo"/>
        <c:crossAx val="155351680"/>
        <c:crosses val="autoZero"/>
        <c:crossBetween val="between"/>
      </c:valAx>
    </c:plotArea>
    <c:plotVisOnly val="1"/>
    <c:dispBlanksAs val="gap"/>
    <c:showDLblsOverMax val="0"/>
  </c:chart>
  <c:spPr>
    <a:ln>
      <a:solidFill>
        <a:schemeClr val="tx1">
          <a:lumMod val="50000"/>
          <a:lumOff val="50000"/>
        </a:schemeClr>
      </a:solidFill>
    </a:ln>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en-US"/>
        </a:p>
      </c:txPr>
    </c:title>
    <c:autoTitleDeleted val="0"/>
    <c:plotArea>
      <c:layout>
        <c:manualLayout>
          <c:layoutTarget val="inner"/>
          <c:xMode val="edge"/>
          <c:yMode val="edge"/>
          <c:x val="7.3719026302489957E-2"/>
          <c:y val="0.14117161386034999"/>
          <c:w val="0.89850320253848914"/>
          <c:h val="0.54285037150120963"/>
        </c:manualLayout>
      </c:layout>
      <c:barChart>
        <c:barDir val="col"/>
        <c:grouping val="clustered"/>
        <c:varyColors val="0"/>
        <c:ser>
          <c:idx val="0"/>
          <c:order val="0"/>
          <c:tx>
            <c:strRef>
              <c:f>'Average comm skills'!$A$2</c:f>
              <c:strCache>
                <c:ptCount val="1"/>
                <c:pt idx="0">
                  <c:v>Average Communication Skills</c:v>
                </c:pt>
              </c:strCache>
            </c:strRef>
          </c:tx>
          <c:spPr>
            <a:solidFill>
              <a:srgbClr val="7030A0"/>
            </a:solidFill>
          </c:spPr>
          <c:invertIfNegative val="0"/>
          <c:dPt>
            <c:idx val="0"/>
            <c:invertIfNegative val="0"/>
            <c:bubble3D val="0"/>
            <c:spPr>
              <a:solidFill>
                <a:schemeClr val="tx1"/>
              </a:solidFill>
            </c:spPr>
          </c:dPt>
          <c:dPt>
            <c:idx val="10"/>
            <c:invertIfNegative val="0"/>
            <c:bubble3D val="0"/>
            <c:spPr>
              <a:solidFill>
                <a:schemeClr val="bg1">
                  <a:lumMod val="65000"/>
                </a:schemeClr>
              </a:solidFill>
            </c:spPr>
          </c:dPt>
          <c:dLbls>
            <c:txPr>
              <a:bodyPr/>
              <a:lstStyle/>
              <a:p>
                <a:pPr>
                  <a:defRPr sz="800"/>
                </a:pPr>
                <a:endParaRPr lang="en-US"/>
              </a:p>
            </c:txPr>
            <c:showLegendKey val="0"/>
            <c:showVal val="1"/>
            <c:showCatName val="0"/>
            <c:showSerName val="0"/>
            <c:showPercent val="0"/>
            <c:showBubbleSize val="0"/>
            <c:showLeaderLines val="0"/>
          </c:dLbls>
          <c:cat>
            <c:strRef>
              <c:f>'Average comm skills'!$B$1:$L$1</c:f>
              <c:strCache>
                <c:ptCount val="11"/>
                <c:pt idx="0">
                  <c:v>Average of All Surveyed Retailers (excl. EA) </c:v>
                </c:pt>
                <c:pt idx="1">
                  <c:v>ActewAGL</c:v>
                </c:pt>
                <c:pt idx="2">
                  <c:v>AGL (SA)</c:v>
                </c:pt>
                <c:pt idx="3">
                  <c:v>ALINTA ENERGY</c:v>
                </c:pt>
                <c:pt idx="4">
                  <c:v>AURORA ENERGY</c:v>
                </c:pt>
                <c:pt idx="5">
                  <c:v>LUMO ENERGY</c:v>
                </c:pt>
                <c:pt idx="6">
                  <c:v>ORIGIN ENERGY (SA)</c:v>
                </c:pt>
                <c:pt idx="7">
                  <c:v>POWER DIRECT</c:v>
                </c:pt>
                <c:pt idx="8">
                  <c:v>SIMPLY ENERGY</c:v>
                </c:pt>
                <c:pt idx="10">
                  <c:v>ENERGY AUSTRALIA</c:v>
                </c:pt>
              </c:strCache>
            </c:strRef>
          </c:cat>
          <c:val>
            <c:numRef>
              <c:f>'Average comm skills'!$B$2:$L$2</c:f>
              <c:numCache>
                <c:formatCode>0</c:formatCode>
                <c:ptCount val="11"/>
                <c:pt idx="0">
                  <c:v>91.0078125</c:v>
                </c:pt>
                <c:pt idx="1">
                  <c:v>96.9375</c:v>
                </c:pt>
                <c:pt idx="2">
                  <c:v>94.75</c:v>
                </c:pt>
                <c:pt idx="3">
                  <c:v>89.3125</c:v>
                </c:pt>
                <c:pt idx="4">
                  <c:v>93</c:v>
                </c:pt>
                <c:pt idx="5">
                  <c:v>80.5</c:v>
                </c:pt>
                <c:pt idx="6">
                  <c:v>90.875</c:v>
                </c:pt>
                <c:pt idx="7">
                  <c:v>92.75</c:v>
                </c:pt>
                <c:pt idx="8">
                  <c:v>89.9375</c:v>
                </c:pt>
                <c:pt idx="10">
                  <c:v>97</c:v>
                </c:pt>
              </c:numCache>
            </c:numRef>
          </c:val>
        </c:ser>
        <c:dLbls>
          <c:showLegendKey val="0"/>
          <c:showVal val="0"/>
          <c:showCatName val="0"/>
          <c:showSerName val="0"/>
          <c:showPercent val="0"/>
          <c:showBubbleSize val="0"/>
        </c:dLbls>
        <c:gapWidth val="150"/>
        <c:axId val="155386624"/>
        <c:axId val="155388160"/>
      </c:barChart>
      <c:catAx>
        <c:axId val="155386624"/>
        <c:scaling>
          <c:orientation val="minMax"/>
        </c:scaling>
        <c:delete val="0"/>
        <c:axPos val="b"/>
        <c:majorTickMark val="out"/>
        <c:minorTickMark val="none"/>
        <c:tickLblPos val="nextTo"/>
        <c:txPr>
          <a:bodyPr/>
          <a:lstStyle/>
          <a:p>
            <a:pPr>
              <a:defRPr sz="900"/>
            </a:pPr>
            <a:endParaRPr lang="en-US"/>
          </a:p>
        </c:txPr>
        <c:crossAx val="155388160"/>
        <c:crosses val="autoZero"/>
        <c:auto val="1"/>
        <c:lblAlgn val="ctr"/>
        <c:lblOffset val="100"/>
        <c:noMultiLvlLbl val="0"/>
      </c:catAx>
      <c:valAx>
        <c:axId val="155388160"/>
        <c:scaling>
          <c:orientation val="minMax"/>
          <c:max val="100"/>
          <c:min val="0"/>
        </c:scaling>
        <c:delete val="0"/>
        <c:axPos val="l"/>
        <c:numFmt formatCode="0" sourceLinked="1"/>
        <c:majorTickMark val="out"/>
        <c:minorTickMark val="none"/>
        <c:tickLblPos val="nextTo"/>
        <c:crossAx val="155386624"/>
        <c:crosses val="autoZero"/>
        <c:crossBetween val="between"/>
      </c:valAx>
    </c:plotArea>
    <c:plotVisOnly val="1"/>
    <c:dispBlanksAs val="gap"/>
    <c:showDLblsOverMax val="0"/>
  </c:chart>
  <c:spPr>
    <a:ln>
      <a:solidFill>
        <a:schemeClr val="tx1">
          <a:lumMod val="50000"/>
          <a:lumOff val="50000"/>
        </a:schemeClr>
      </a:solidFill>
    </a:ln>
  </c:sp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en-US"/>
        </a:p>
      </c:txPr>
    </c:title>
    <c:autoTitleDeleted val="0"/>
    <c:plotArea>
      <c:layout>
        <c:manualLayout>
          <c:layoutTarget val="inner"/>
          <c:xMode val="edge"/>
          <c:yMode val="edge"/>
          <c:x val="8.88495188101487E-2"/>
          <c:y val="0.19491907261592301"/>
          <c:w val="0.88337270341207397"/>
          <c:h val="0.48910287255759699"/>
        </c:manualLayout>
      </c:layout>
      <c:barChart>
        <c:barDir val="col"/>
        <c:grouping val="clustered"/>
        <c:varyColors val="0"/>
        <c:ser>
          <c:idx val="0"/>
          <c:order val="0"/>
          <c:tx>
            <c:strRef>
              <c:f>'matched speech '!$A$28</c:f>
              <c:strCache>
                <c:ptCount val="1"/>
                <c:pt idx="0">
                  <c:v>Matched Speech</c:v>
                </c:pt>
              </c:strCache>
            </c:strRef>
          </c:tx>
          <c:spPr>
            <a:solidFill>
              <a:srgbClr val="7030A0"/>
            </a:solidFill>
          </c:spPr>
          <c:invertIfNegative val="0"/>
          <c:dPt>
            <c:idx val="0"/>
            <c:invertIfNegative val="0"/>
            <c:bubble3D val="0"/>
            <c:spPr>
              <a:solidFill>
                <a:schemeClr val="tx1"/>
              </a:solidFill>
            </c:spPr>
          </c:dPt>
          <c:dPt>
            <c:idx val="10"/>
            <c:invertIfNegative val="0"/>
            <c:bubble3D val="0"/>
            <c:spPr>
              <a:solidFill>
                <a:schemeClr val="bg1">
                  <a:lumMod val="65000"/>
                </a:schemeClr>
              </a:solidFill>
            </c:spPr>
          </c:dPt>
          <c:dLbls>
            <c:txPr>
              <a:bodyPr/>
              <a:lstStyle/>
              <a:p>
                <a:pPr>
                  <a:defRPr sz="800"/>
                </a:pPr>
                <a:endParaRPr lang="en-US"/>
              </a:p>
            </c:txPr>
            <c:showLegendKey val="0"/>
            <c:showVal val="1"/>
            <c:showCatName val="0"/>
            <c:showSerName val="0"/>
            <c:showPercent val="0"/>
            <c:showBubbleSize val="0"/>
            <c:showLeaderLines val="0"/>
          </c:dLbls>
          <c:cat>
            <c:strRef>
              <c:f>'matched speech '!$B$27:$L$27</c:f>
              <c:strCache>
                <c:ptCount val="11"/>
                <c:pt idx="0">
                  <c:v>Average of All Surveyed Retailers (excl. EA) </c:v>
                </c:pt>
                <c:pt idx="1">
                  <c:v>ActewAGL</c:v>
                </c:pt>
                <c:pt idx="2">
                  <c:v>AGL (SA) Electricity</c:v>
                </c:pt>
                <c:pt idx="3">
                  <c:v>ALINTA ENERGY</c:v>
                </c:pt>
                <c:pt idx="4">
                  <c:v>AURORA ENERGY</c:v>
                </c:pt>
                <c:pt idx="5">
                  <c:v>LUMO ENERGY</c:v>
                </c:pt>
                <c:pt idx="6">
                  <c:v>ORIGIN ENERGY (SA)</c:v>
                </c:pt>
                <c:pt idx="7">
                  <c:v>POWER DIRECT</c:v>
                </c:pt>
                <c:pt idx="8">
                  <c:v>SIMPLY ENERGY</c:v>
                </c:pt>
                <c:pt idx="10">
                  <c:v>ENERGY AUSTRALIA</c:v>
                </c:pt>
              </c:strCache>
            </c:strRef>
          </c:cat>
          <c:val>
            <c:numRef>
              <c:f>'matched speech '!$B$28:$L$28</c:f>
              <c:numCache>
                <c:formatCode>General</c:formatCode>
                <c:ptCount val="11"/>
                <c:pt idx="0">
                  <c:v>91</c:v>
                </c:pt>
                <c:pt idx="1">
                  <c:v>99</c:v>
                </c:pt>
                <c:pt idx="2">
                  <c:v>93</c:v>
                </c:pt>
                <c:pt idx="3">
                  <c:v>95</c:v>
                </c:pt>
                <c:pt idx="4">
                  <c:v>93</c:v>
                </c:pt>
                <c:pt idx="5">
                  <c:v>76</c:v>
                </c:pt>
                <c:pt idx="6">
                  <c:v>93</c:v>
                </c:pt>
                <c:pt idx="7">
                  <c:v>88</c:v>
                </c:pt>
                <c:pt idx="8">
                  <c:v>92</c:v>
                </c:pt>
                <c:pt idx="10">
                  <c:v>100</c:v>
                </c:pt>
              </c:numCache>
            </c:numRef>
          </c:val>
        </c:ser>
        <c:dLbls>
          <c:showLegendKey val="0"/>
          <c:showVal val="0"/>
          <c:showCatName val="0"/>
          <c:showSerName val="0"/>
          <c:showPercent val="0"/>
          <c:showBubbleSize val="0"/>
        </c:dLbls>
        <c:gapWidth val="150"/>
        <c:axId val="155626112"/>
        <c:axId val="155627904"/>
      </c:barChart>
      <c:catAx>
        <c:axId val="155626112"/>
        <c:scaling>
          <c:orientation val="minMax"/>
        </c:scaling>
        <c:delete val="0"/>
        <c:axPos val="b"/>
        <c:majorTickMark val="out"/>
        <c:minorTickMark val="none"/>
        <c:tickLblPos val="nextTo"/>
        <c:txPr>
          <a:bodyPr/>
          <a:lstStyle/>
          <a:p>
            <a:pPr>
              <a:defRPr sz="900"/>
            </a:pPr>
            <a:endParaRPr lang="en-US"/>
          </a:p>
        </c:txPr>
        <c:crossAx val="155627904"/>
        <c:crosses val="autoZero"/>
        <c:auto val="1"/>
        <c:lblAlgn val="ctr"/>
        <c:lblOffset val="100"/>
        <c:noMultiLvlLbl val="0"/>
      </c:catAx>
      <c:valAx>
        <c:axId val="155627904"/>
        <c:scaling>
          <c:orientation val="minMax"/>
          <c:max val="100"/>
          <c:min val="0"/>
        </c:scaling>
        <c:delete val="0"/>
        <c:axPos val="l"/>
        <c:numFmt formatCode="General" sourceLinked="1"/>
        <c:majorTickMark val="out"/>
        <c:minorTickMark val="none"/>
        <c:tickLblPos val="nextTo"/>
        <c:crossAx val="155626112"/>
        <c:crosses val="autoZero"/>
        <c:crossBetween val="between"/>
      </c:valAx>
    </c:plotArea>
    <c:plotVisOnly val="1"/>
    <c:dispBlanksAs val="gap"/>
    <c:showDLblsOverMax val="0"/>
  </c:chart>
  <c:spPr>
    <a:ln>
      <a:solidFill>
        <a:schemeClr val="tx1">
          <a:lumMod val="50000"/>
          <a:lumOff val="50000"/>
        </a:schemeClr>
      </a:solidFill>
    </a:ln>
  </c:sp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en-US"/>
        </a:p>
      </c:txPr>
    </c:title>
    <c:autoTitleDeleted val="0"/>
    <c:plotArea>
      <c:layout>
        <c:manualLayout>
          <c:layoutTarget val="inner"/>
          <c:xMode val="edge"/>
          <c:yMode val="edge"/>
          <c:x val="6.7745559135404698E-2"/>
          <c:y val="0.19491907261592301"/>
          <c:w val="0.90447666308681696"/>
          <c:h val="0.48910287255759699"/>
        </c:manualLayout>
      </c:layout>
      <c:barChart>
        <c:barDir val="col"/>
        <c:grouping val="clustered"/>
        <c:varyColors val="0"/>
        <c:ser>
          <c:idx val="0"/>
          <c:order val="0"/>
          <c:tx>
            <c:strRef>
              <c:f>'correct grammar'!$A$27</c:f>
              <c:strCache>
                <c:ptCount val="1"/>
                <c:pt idx="0">
                  <c:v>Correct Grammar</c:v>
                </c:pt>
              </c:strCache>
            </c:strRef>
          </c:tx>
          <c:spPr>
            <a:solidFill>
              <a:srgbClr val="7030A0"/>
            </a:solidFill>
          </c:spPr>
          <c:invertIfNegative val="0"/>
          <c:dPt>
            <c:idx val="0"/>
            <c:invertIfNegative val="0"/>
            <c:bubble3D val="0"/>
            <c:spPr>
              <a:solidFill>
                <a:schemeClr val="tx1"/>
              </a:solidFill>
            </c:spPr>
          </c:dPt>
          <c:dPt>
            <c:idx val="10"/>
            <c:invertIfNegative val="0"/>
            <c:bubble3D val="0"/>
            <c:spPr>
              <a:solidFill>
                <a:schemeClr val="bg1">
                  <a:lumMod val="65000"/>
                </a:schemeClr>
              </a:solidFill>
            </c:spPr>
          </c:dPt>
          <c:dLbls>
            <c:txPr>
              <a:bodyPr/>
              <a:lstStyle/>
              <a:p>
                <a:pPr>
                  <a:defRPr sz="800"/>
                </a:pPr>
                <a:endParaRPr lang="en-US"/>
              </a:p>
            </c:txPr>
            <c:showLegendKey val="0"/>
            <c:showVal val="1"/>
            <c:showCatName val="0"/>
            <c:showSerName val="0"/>
            <c:showPercent val="0"/>
            <c:showBubbleSize val="0"/>
            <c:showLeaderLines val="0"/>
          </c:dLbls>
          <c:cat>
            <c:strRef>
              <c:f>'correct grammar'!$B$26:$L$26</c:f>
              <c:strCache>
                <c:ptCount val="11"/>
                <c:pt idx="0">
                  <c:v>Average of All Surveyed Retailers (excl. EA) </c:v>
                </c:pt>
                <c:pt idx="1">
                  <c:v>ActewAGL</c:v>
                </c:pt>
                <c:pt idx="2">
                  <c:v>AGL (SA) Electricity</c:v>
                </c:pt>
                <c:pt idx="3">
                  <c:v>ALINTA ENERGY</c:v>
                </c:pt>
                <c:pt idx="4">
                  <c:v>AURORA ENERGY</c:v>
                </c:pt>
                <c:pt idx="5">
                  <c:v>LUMO ENERGY</c:v>
                </c:pt>
                <c:pt idx="6">
                  <c:v>ORIGIN ENERGY (SA)</c:v>
                </c:pt>
                <c:pt idx="7">
                  <c:v>POWER DIRECT</c:v>
                </c:pt>
                <c:pt idx="8">
                  <c:v>SIMPLY ENERGY</c:v>
                </c:pt>
                <c:pt idx="10">
                  <c:v>ENERGY AUSTRALIA</c:v>
                </c:pt>
              </c:strCache>
            </c:strRef>
          </c:cat>
          <c:val>
            <c:numRef>
              <c:f>'correct grammar'!$B$27:$L$27</c:f>
              <c:numCache>
                <c:formatCode>General</c:formatCode>
                <c:ptCount val="11"/>
                <c:pt idx="0">
                  <c:v>99</c:v>
                </c:pt>
                <c:pt idx="1">
                  <c:v>100</c:v>
                </c:pt>
                <c:pt idx="2">
                  <c:v>100</c:v>
                </c:pt>
                <c:pt idx="3">
                  <c:v>100</c:v>
                </c:pt>
                <c:pt idx="4">
                  <c:v>100</c:v>
                </c:pt>
                <c:pt idx="5">
                  <c:v>93</c:v>
                </c:pt>
                <c:pt idx="6">
                  <c:v>100</c:v>
                </c:pt>
                <c:pt idx="7">
                  <c:v>100</c:v>
                </c:pt>
                <c:pt idx="8">
                  <c:v>99</c:v>
                </c:pt>
                <c:pt idx="10">
                  <c:v>97</c:v>
                </c:pt>
              </c:numCache>
            </c:numRef>
          </c:val>
        </c:ser>
        <c:dLbls>
          <c:showLegendKey val="0"/>
          <c:showVal val="0"/>
          <c:showCatName val="0"/>
          <c:showSerName val="0"/>
          <c:showPercent val="0"/>
          <c:showBubbleSize val="0"/>
        </c:dLbls>
        <c:gapWidth val="150"/>
        <c:axId val="155878528"/>
        <c:axId val="155880064"/>
      </c:barChart>
      <c:catAx>
        <c:axId val="155878528"/>
        <c:scaling>
          <c:orientation val="minMax"/>
        </c:scaling>
        <c:delete val="0"/>
        <c:axPos val="b"/>
        <c:majorTickMark val="out"/>
        <c:minorTickMark val="none"/>
        <c:tickLblPos val="nextTo"/>
        <c:txPr>
          <a:bodyPr/>
          <a:lstStyle/>
          <a:p>
            <a:pPr>
              <a:defRPr sz="900"/>
            </a:pPr>
            <a:endParaRPr lang="en-US"/>
          </a:p>
        </c:txPr>
        <c:crossAx val="155880064"/>
        <c:crosses val="autoZero"/>
        <c:auto val="1"/>
        <c:lblAlgn val="ctr"/>
        <c:lblOffset val="100"/>
        <c:noMultiLvlLbl val="0"/>
      </c:catAx>
      <c:valAx>
        <c:axId val="155880064"/>
        <c:scaling>
          <c:orientation val="minMax"/>
          <c:max val="100"/>
          <c:min val="0"/>
        </c:scaling>
        <c:delete val="0"/>
        <c:axPos val="l"/>
        <c:numFmt formatCode="General" sourceLinked="1"/>
        <c:majorTickMark val="out"/>
        <c:minorTickMark val="none"/>
        <c:tickLblPos val="nextTo"/>
        <c:crossAx val="155878528"/>
        <c:crosses val="autoZero"/>
        <c:crossBetween val="between"/>
      </c:valAx>
    </c:plotArea>
    <c:plotVisOnly val="1"/>
    <c:dispBlanksAs val="gap"/>
    <c:showDLblsOverMax val="0"/>
  </c:chart>
  <c:spPr>
    <a:ln>
      <a:solidFill>
        <a:schemeClr val="tx1">
          <a:lumMod val="50000"/>
          <a:lumOff val="50000"/>
        </a:schemeClr>
      </a:solidFill>
    </a:ln>
  </c:sp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en-US"/>
        </a:p>
      </c:txPr>
    </c:title>
    <c:autoTitleDeleted val="0"/>
    <c:plotArea>
      <c:layout>
        <c:manualLayout>
          <c:layoutTarget val="inner"/>
          <c:xMode val="edge"/>
          <c:yMode val="edge"/>
          <c:x val="6.7745559135404698E-2"/>
          <c:y val="0.19491907261592301"/>
          <c:w val="0.90447666308681696"/>
          <c:h val="0.48910287255759699"/>
        </c:manualLayout>
      </c:layout>
      <c:barChart>
        <c:barDir val="col"/>
        <c:grouping val="clustered"/>
        <c:varyColors val="0"/>
        <c:ser>
          <c:idx val="0"/>
          <c:order val="0"/>
          <c:tx>
            <c:strRef>
              <c:f>'patient &amp; tolerant '!$A$27</c:f>
              <c:strCache>
                <c:ptCount val="1"/>
                <c:pt idx="0">
                  <c:v>Patient &amp; Tolerant</c:v>
                </c:pt>
              </c:strCache>
            </c:strRef>
          </c:tx>
          <c:spPr>
            <a:solidFill>
              <a:srgbClr val="7030A0"/>
            </a:solidFill>
          </c:spPr>
          <c:invertIfNegative val="0"/>
          <c:dPt>
            <c:idx val="0"/>
            <c:invertIfNegative val="0"/>
            <c:bubble3D val="0"/>
            <c:spPr>
              <a:solidFill>
                <a:schemeClr val="tx1"/>
              </a:solidFill>
            </c:spPr>
          </c:dPt>
          <c:dPt>
            <c:idx val="10"/>
            <c:invertIfNegative val="0"/>
            <c:bubble3D val="0"/>
            <c:spPr>
              <a:solidFill>
                <a:schemeClr val="bg1">
                  <a:lumMod val="65000"/>
                </a:schemeClr>
              </a:solidFill>
            </c:spPr>
          </c:dPt>
          <c:dLbls>
            <c:txPr>
              <a:bodyPr/>
              <a:lstStyle/>
              <a:p>
                <a:pPr>
                  <a:defRPr sz="800"/>
                </a:pPr>
                <a:endParaRPr lang="en-US"/>
              </a:p>
            </c:txPr>
            <c:showLegendKey val="0"/>
            <c:showVal val="1"/>
            <c:showCatName val="0"/>
            <c:showSerName val="0"/>
            <c:showPercent val="0"/>
            <c:showBubbleSize val="0"/>
            <c:showLeaderLines val="0"/>
          </c:dLbls>
          <c:cat>
            <c:strRef>
              <c:f>'patient &amp; tolerant '!$B$26:$L$26</c:f>
              <c:strCache>
                <c:ptCount val="11"/>
                <c:pt idx="0">
                  <c:v>Average of All Surveyed Retailers (excl. EA) </c:v>
                </c:pt>
                <c:pt idx="1">
                  <c:v>ActewAGL</c:v>
                </c:pt>
                <c:pt idx="2">
                  <c:v>AGL (SA) Electricity</c:v>
                </c:pt>
                <c:pt idx="3">
                  <c:v>ALINTA ENERGY</c:v>
                </c:pt>
                <c:pt idx="4">
                  <c:v>AURORA ENERGY</c:v>
                </c:pt>
                <c:pt idx="5">
                  <c:v>LUMO ENERGY</c:v>
                </c:pt>
                <c:pt idx="6">
                  <c:v>ORIGIN ENERGY (SA)</c:v>
                </c:pt>
                <c:pt idx="7">
                  <c:v>POWER DIRECT</c:v>
                </c:pt>
                <c:pt idx="8">
                  <c:v>SIMPLY ENERGY</c:v>
                </c:pt>
                <c:pt idx="10">
                  <c:v>ENERGY AUSTRALIA</c:v>
                </c:pt>
              </c:strCache>
            </c:strRef>
          </c:cat>
          <c:val>
            <c:numRef>
              <c:f>'patient &amp; tolerant '!$B$27:$L$27</c:f>
              <c:numCache>
                <c:formatCode>General</c:formatCode>
                <c:ptCount val="11"/>
                <c:pt idx="0">
                  <c:v>85</c:v>
                </c:pt>
                <c:pt idx="1">
                  <c:v>91</c:v>
                </c:pt>
                <c:pt idx="2">
                  <c:v>92</c:v>
                </c:pt>
                <c:pt idx="3">
                  <c:v>77</c:v>
                </c:pt>
                <c:pt idx="4">
                  <c:v>87</c:v>
                </c:pt>
                <c:pt idx="5">
                  <c:v>67</c:v>
                </c:pt>
                <c:pt idx="6">
                  <c:v>88</c:v>
                </c:pt>
                <c:pt idx="7">
                  <c:v>94</c:v>
                </c:pt>
                <c:pt idx="8">
                  <c:v>87</c:v>
                </c:pt>
                <c:pt idx="10">
                  <c:v>98</c:v>
                </c:pt>
              </c:numCache>
            </c:numRef>
          </c:val>
        </c:ser>
        <c:dLbls>
          <c:showLegendKey val="0"/>
          <c:showVal val="0"/>
          <c:showCatName val="0"/>
          <c:showSerName val="0"/>
          <c:showPercent val="0"/>
          <c:showBubbleSize val="0"/>
        </c:dLbls>
        <c:gapWidth val="150"/>
        <c:axId val="155942272"/>
        <c:axId val="155944064"/>
      </c:barChart>
      <c:catAx>
        <c:axId val="155942272"/>
        <c:scaling>
          <c:orientation val="minMax"/>
        </c:scaling>
        <c:delete val="0"/>
        <c:axPos val="b"/>
        <c:majorTickMark val="out"/>
        <c:minorTickMark val="none"/>
        <c:tickLblPos val="nextTo"/>
        <c:txPr>
          <a:bodyPr/>
          <a:lstStyle/>
          <a:p>
            <a:pPr>
              <a:defRPr sz="900"/>
            </a:pPr>
            <a:endParaRPr lang="en-US"/>
          </a:p>
        </c:txPr>
        <c:crossAx val="155944064"/>
        <c:crosses val="autoZero"/>
        <c:auto val="1"/>
        <c:lblAlgn val="ctr"/>
        <c:lblOffset val="100"/>
        <c:noMultiLvlLbl val="0"/>
      </c:catAx>
      <c:valAx>
        <c:axId val="155944064"/>
        <c:scaling>
          <c:orientation val="minMax"/>
          <c:max val="100"/>
          <c:min val="0"/>
        </c:scaling>
        <c:delete val="0"/>
        <c:axPos val="l"/>
        <c:numFmt formatCode="General" sourceLinked="1"/>
        <c:majorTickMark val="out"/>
        <c:minorTickMark val="none"/>
        <c:tickLblPos val="nextTo"/>
        <c:crossAx val="155942272"/>
        <c:crosses val="autoZero"/>
        <c:crossBetween val="between"/>
      </c:valAx>
    </c:plotArea>
    <c:plotVisOnly val="1"/>
    <c:dispBlanksAs val="gap"/>
    <c:showDLblsOverMax val="0"/>
  </c:chart>
  <c:spPr>
    <a:ln>
      <a:solidFill>
        <a:schemeClr val="tx1">
          <a:lumMod val="50000"/>
          <a:lumOff val="50000"/>
        </a:schemeClr>
      </a:solidFill>
    </a:ln>
  </c:sp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en-US"/>
        </a:p>
      </c:txPr>
    </c:title>
    <c:autoTitleDeleted val="0"/>
    <c:plotArea>
      <c:layout>
        <c:manualLayout>
          <c:layoutTarget val="inner"/>
          <c:xMode val="edge"/>
          <c:yMode val="edge"/>
          <c:x val="5.11638307994269E-2"/>
          <c:y val="0.19491907261592301"/>
          <c:w val="0.921058391422795"/>
          <c:h val="0.48910287255759699"/>
        </c:manualLayout>
      </c:layout>
      <c:barChart>
        <c:barDir val="col"/>
        <c:grouping val="clustered"/>
        <c:varyColors val="0"/>
        <c:ser>
          <c:idx val="0"/>
          <c:order val="0"/>
          <c:tx>
            <c:strRef>
              <c:f>'avoided interrupting'!$A$28</c:f>
              <c:strCache>
                <c:ptCount val="1"/>
                <c:pt idx="0">
                  <c:v>Avoided Interrupting</c:v>
                </c:pt>
              </c:strCache>
            </c:strRef>
          </c:tx>
          <c:spPr>
            <a:solidFill>
              <a:srgbClr val="7030A0"/>
            </a:solidFill>
          </c:spPr>
          <c:invertIfNegative val="0"/>
          <c:dPt>
            <c:idx val="0"/>
            <c:invertIfNegative val="0"/>
            <c:bubble3D val="0"/>
            <c:spPr>
              <a:solidFill>
                <a:schemeClr val="tx1"/>
              </a:solidFill>
            </c:spPr>
          </c:dPt>
          <c:dPt>
            <c:idx val="10"/>
            <c:invertIfNegative val="0"/>
            <c:bubble3D val="0"/>
            <c:spPr>
              <a:solidFill>
                <a:schemeClr val="bg1">
                  <a:lumMod val="65000"/>
                </a:schemeClr>
              </a:solidFill>
            </c:spPr>
          </c:dPt>
          <c:dLbls>
            <c:txPr>
              <a:bodyPr/>
              <a:lstStyle/>
              <a:p>
                <a:pPr>
                  <a:defRPr sz="800"/>
                </a:pPr>
                <a:endParaRPr lang="en-US"/>
              </a:p>
            </c:txPr>
            <c:showLegendKey val="0"/>
            <c:showVal val="1"/>
            <c:showCatName val="0"/>
            <c:showSerName val="0"/>
            <c:showPercent val="0"/>
            <c:showBubbleSize val="0"/>
            <c:showLeaderLines val="0"/>
          </c:dLbls>
          <c:cat>
            <c:strRef>
              <c:f>'avoided interrupting'!$B$27:$L$27</c:f>
              <c:strCache>
                <c:ptCount val="11"/>
                <c:pt idx="0">
                  <c:v>Average of All Surveyed Retailers (excl. EA) </c:v>
                </c:pt>
                <c:pt idx="1">
                  <c:v>ActewAGL</c:v>
                </c:pt>
                <c:pt idx="2">
                  <c:v>AGL (SA) Electricity</c:v>
                </c:pt>
                <c:pt idx="3">
                  <c:v>ALINTA ENERGY</c:v>
                </c:pt>
                <c:pt idx="4">
                  <c:v>AURORA ENERGY</c:v>
                </c:pt>
                <c:pt idx="5">
                  <c:v>LUMO ENERGY</c:v>
                </c:pt>
                <c:pt idx="6">
                  <c:v>ORIGIN ENERGY (SA)</c:v>
                </c:pt>
                <c:pt idx="7">
                  <c:v>POWER DIRECT</c:v>
                </c:pt>
                <c:pt idx="8">
                  <c:v>SIMPLY ENERGY</c:v>
                </c:pt>
                <c:pt idx="10">
                  <c:v>ENERGY AUSTRALIA</c:v>
                </c:pt>
              </c:strCache>
            </c:strRef>
          </c:cat>
          <c:val>
            <c:numRef>
              <c:f>'avoided interrupting'!$B$28:$L$28</c:f>
              <c:numCache>
                <c:formatCode>General</c:formatCode>
                <c:ptCount val="11"/>
                <c:pt idx="0">
                  <c:v>93</c:v>
                </c:pt>
                <c:pt idx="1">
                  <c:v>99</c:v>
                </c:pt>
                <c:pt idx="2">
                  <c:v>95</c:v>
                </c:pt>
                <c:pt idx="3">
                  <c:v>93</c:v>
                </c:pt>
                <c:pt idx="4">
                  <c:v>97</c:v>
                </c:pt>
                <c:pt idx="5">
                  <c:v>87</c:v>
                </c:pt>
                <c:pt idx="6">
                  <c:v>92</c:v>
                </c:pt>
                <c:pt idx="7">
                  <c:v>88</c:v>
                </c:pt>
                <c:pt idx="8">
                  <c:v>92</c:v>
                </c:pt>
                <c:pt idx="10">
                  <c:v>100</c:v>
                </c:pt>
              </c:numCache>
            </c:numRef>
          </c:val>
        </c:ser>
        <c:dLbls>
          <c:showLegendKey val="0"/>
          <c:showVal val="0"/>
          <c:showCatName val="0"/>
          <c:showSerName val="0"/>
          <c:showPercent val="0"/>
          <c:showBubbleSize val="0"/>
        </c:dLbls>
        <c:gapWidth val="150"/>
        <c:axId val="156206976"/>
        <c:axId val="156208512"/>
      </c:barChart>
      <c:catAx>
        <c:axId val="156206976"/>
        <c:scaling>
          <c:orientation val="minMax"/>
        </c:scaling>
        <c:delete val="0"/>
        <c:axPos val="b"/>
        <c:majorTickMark val="out"/>
        <c:minorTickMark val="none"/>
        <c:tickLblPos val="nextTo"/>
        <c:txPr>
          <a:bodyPr/>
          <a:lstStyle/>
          <a:p>
            <a:pPr>
              <a:defRPr sz="900"/>
            </a:pPr>
            <a:endParaRPr lang="en-US"/>
          </a:p>
        </c:txPr>
        <c:crossAx val="156208512"/>
        <c:crosses val="autoZero"/>
        <c:auto val="1"/>
        <c:lblAlgn val="ctr"/>
        <c:lblOffset val="100"/>
        <c:noMultiLvlLbl val="0"/>
      </c:catAx>
      <c:valAx>
        <c:axId val="156208512"/>
        <c:scaling>
          <c:orientation val="minMax"/>
          <c:max val="100"/>
          <c:min val="0"/>
        </c:scaling>
        <c:delete val="0"/>
        <c:axPos val="l"/>
        <c:numFmt formatCode="General" sourceLinked="1"/>
        <c:majorTickMark val="out"/>
        <c:minorTickMark val="none"/>
        <c:tickLblPos val="nextTo"/>
        <c:crossAx val="156206976"/>
        <c:crosses val="autoZero"/>
        <c:crossBetween val="between"/>
      </c:valAx>
    </c:plotArea>
    <c:plotVisOnly val="1"/>
    <c:dispBlanksAs val="gap"/>
    <c:showDLblsOverMax val="0"/>
  </c:chart>
  <c:spPr>
    <a:ln>
      <a:solidFill>
        <a:schemeClr val="tx1">
          <a:lumMod val="50000"/>
          <a:lumOff val="50000"/>
        </a:schemeClr>
      </a:solidFill>
    </a:ln>
  </c:sp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en-US"/>
        </a:p>
      </c:txPr>
    </c:title>
    <c:autoTitleDeleted val="0"/>
    <c:plotArea>
      <c:layout>
        <c:manualLayout>
          <c:layoutTarget val="inner"/>
          <c:xMode val="edge"/>
          <c:yMode val="edge"/>
          <c:x val="6.7716645306005005E-2"/>
          <c:y val="0.19491907261592301"/>
          <c:w val="0.90450554059866795"/>
          <c:h val="0.48910287255759699"/>
        </c:manualLayout>
      </c:layout>
      <c:barChart>
        <c:barDir val="col"/>
        <c:grouping val="clustered"/>
        <c:varyColors val="0"/>
        <c:ser>
          <c:idx val="0"/>
          <c:order val="0"/>
          <c:tx>
            <c:strRef>
              <c:f>'developed rapport'!$A$28</c:f>
              <c:strCache>
                <c:ptCount val="1"/>
                <c:pt idx="0">
                  <c:v>Developed Rapport</c:v>
                </c:pt>
              </c:strCache>
            </c:strRef>
          </c:tx>
          <c:spPr>
            <a:solidFill>
              <a:srgbClr val="7030A0"/>
            </a:solidFill>
          </c:spPr>
          <c:invertIfNegative val="0"/>
          <c:dPt>
            <c:idx val="0"/>
            <c:invertIfNegative val="0"/>
            <c:bubble3D val="0"/>
            <c:spPr>
              <a:solidFill>
                <a:schemeClr val="tx1"/>
              </a:solidFill>
            </c:spPr>
          </c:dPt>
          <c:dPt>
            <c:idx val="10"/>
            <c:invertIfNegative val="0"/>
            <c:bubble3D val="0"/>
            <c:spPr>
              <a:solidFill>
                <a:schemeClr val="bg1">
                  <a:lumMod val="65000"/>
                </a:schemeClr>
              </a:solidFill>
            </c:spPr>
          </c:dPt>
          <c:dLbls>
            <c:txPr>
              <a:bodyPr/>
              <a:lstStyle/>
              <a:p>
                <a:pPr>
                  <a:defRPr sz="800"/>
                </a:pPr>
                <a:endParaRPr lang="en-US"/>
              </a:p>
            </c:txPr>
            <c:showLegendKey val="0"/>
            <c:showVal val="1"/>
            <c:showCatName val="0"/>
            <c:showSerName val="0"/>
            <c:showPercent val="0"/>
            <c:showBubbleSize val="0"/>
            <c:showLeaderLines val="0"/>
          </c:dLbls>
          <c:cat>
            <c:strRef>
              <c:f>'developed rapport'!$B$27:$L$27</c:f>
              <c:strCache>
                <c:ptCount val="11"/>
                <c:pt idx="0">
                  <c:v>Average of All Surveyed Retailers (excl. EA) </c:v>
                </c:pt>
                <c:pt idx="1">
                  <c:v>ActewAGL</c:v>
                </c:pt>
                <c:pt idx="2">
                  <c:v>AGL (SA) Electricity</c:v>
                </c:pt>
                <c:pt idx="3">
                  <c:v>ALINTA ENERGY</c:v>
                </c:pt>
                <c:pt idx="4">
                  <c:v>AURORA ENERGY</c:v>
                </c:pt>
                <c:pt idx="5">
                  <c:v>LUMO ENERGY</c:v>
                </c:pt>
                <c:pt idx="6">
                  <c:v>ORIGIN ENERGY (SA)</c:v>
                </c:pt>
                <c:pt idx="7">
                  <c:v>POWER DIRECT</c:v>
                </c:pt>
                <c:pt idx="8">
                  <c:v>SIMPLY ENERGY</c:v>
                </c:pt>
                <c:pt idx="10">
                  <c:v>ENERGY AUSTRALIA</c:v>
                </c:pt>
              </c:strCache>
            </c:strRef>
          </c:cat>
          <c:val>
            <c:numRef>
              <c:f>'developed rapport'!$B$28:$L$28</c:f>
              <c:numCache>
                <c:formatCode>General</c:formatCode>
                <c:ptCount val="11"/>
                <c:pt idx="0">
                  <c:v>74</c:v>
                </c:pt>
                <c:pt idx="1">
                  <c:v>92</c:v>
                </c:pt>
                <c:pt idx="2">
                  <c:v>88</c:v>
                </c:pt>
                <c:pt idx="3">
                  <c:v>69</c:v>
                </c:pt>
                <c:pt idx="4">
                  <c:v>72</c:v>
                </c:pt>
                <c:pt idx="5">
                  <c:v>51</c:v>
                </c:pt>
                <c:pt idx="6">
                  <c:v>75</c:v>
                </c:pt>
                <c:pt idx="7">
                  <c:v>72</c:v>
                </c:pt>
                <c:pt idx="8">
                  <c:v>68</c:v>
                </c:pt>
                <c:pt idx="10">
                  <c:v>94</c:v>
                </c:pt>
              </c:numCache>
            </c:numRef>
          </c:val>
        </c:ser>
        <c:dLbls>
          <c:showLegendKey val="0"/>
          <c:showVal val="0"/>
          <c:showCatName val="0"/>
          <c:showSerName val="0"/>
          <c:showPercent val="0"/>
          <c:showBubbleSize val="0"/>
        </c:dLbls>
        <c:gapWidth val="150"/>
        <c:axId val="156074368"/>
        <c:axId val="156075904"/>
      </c:barChart>
      <c:catAx>
        <c:axId val="156074368"/>
        <c:scaling>
          <c:orientation val="minMax"/>
        </c:scaling>
        <c:delete val="0"/>
        <c:axPos val="b"/>
        <c:majorTickMark val="out"/>
        <c:minorTickMark val="none"/>
        <c:tickLblPos val="nextTo"/>
        <c:txPr>
          <a:bodyPr/>
          <a:lstStyle/>
          <a:p>
            <a:pPr>
              <a:defRPr sz="900"/>
            </a:pPr>
            <a:endParaRPr lang="en-US"/>
          </a:p>
        </c:txPr>
        <c:crossAx val="156075904"/>
        <c:crosses val="autoZero"/>
        <c:auto val="1"/>
        <c:lblAlgn val="ctr"/>
        <c:lblOffset val="100"/>
        <c:noMultiLvlLbl val="0"/>
      </c:catAx>
      <c:valAx>
        <c:axId val="156075904"/>
        <c:scaling>
          <c:orientation val="minMax"/>
          <c:max val="100"/>
          <c:min val="0"/>
        </c:scaling>
        <c:delete val="0"/>
        <c:axPos val="l"/>
        <c:numFmt formatCode="General" sourceLinked="1"/>
        <c:majorTickMark val="out"/>
        <c:minorTickMark val="none"/>
        <c:tickLblPos val="nextTo"/>
        <c:crossAx val="156074368"/>
        <c:crosses val="autoZero"/>
        <c:crossBetween val="between"/>
      </c:valAx>
    </c:plotArea>
    <c:plotVisOnly val="1"/>
    <c:dispBlanksAs val="gap"/>
    <c:showDLblsOverMax val="0"/>
  </c:chart>
  <c:spPr>
    <a:ln>
      <a:solidFill>
        <a:schemeClr val="tx1">
          <a:lumMod val="50000"/>
          <a:lumOff val="50000"/>
        </a:schemeClr>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1880068685621953"/>
          <c:y val="0.15879857445881571"/>
          <c:w val="0.55995435091380619"/>
          <c:h val="0.66860744831634078"/>
        </c:manualLayout>
      </c:layout>
      <c:scatterChart>
        <c:scatterStyle val="lineMarker"/>
        <c:varyColors val="0"/>
        <c:ser>
          <c:idx val="7"/>
          <c:order val="0"/>
          <c:tx>
            <c:strRef>
              <c:f>'Hardship (Grid)'!$A$5</c:f>
              <c:strCache>
                <c:ptCount val="1"/>
                <c:pt idx="0">
                  <c:v>ActewAGL</c:v>
                </c:pt>
              </c:strCache>
            </c:strRef>
          </c:tx>
          <c:spPr>
            <a:ln w="66675">
              <a:noFill/>
            </a:ln>
            <a:effectLst/>
          </c:spPr>
          <c:marker>
            <c:symbol val="diamond"/>
            <c:size val="15"/>
            <c:spPr>
              <a:solidFill>
                <a:srgbClr val="FF0000"/>
              </a:solidFill>
              <a:ln>
                <a:noFill/>
              </a:ln>
              <a:effectLst/>
            </c:spPr>
          </c:marker>
          <c:xVal>
            <c:numRef>
              <c:f>'Hardship (Grid)'!$B$5</c:f>
              <c:numCache>
                <c:formatCode>0</c:formatCode>
                <c:ptCount val="1"/>
                <c:pt idx="0">
                  <c:v>85</c:v>
                </c:pt>
              </c:numCache>
            </c:numRef>
          </c:xVal>
          <c:yVal>
            <c:numRef>
              <c:f>'Hardship (Grid)'!$C$5</c:f>
              <c:numCache>
                <c:formatCode>0</c:formatCode>
                <c:ptCount val="1"/>
                <c:pt idx="0">
                  <c:v>59</c:v>
                </c:pt>
              </c:numCache>
            </c:numRef>
          </c:yVal>
          <c:smooth val="0"/>
        </c:ser>
        <c:ser>
          <c:idx val="0"/>
          <c:order val="1"/>
          <c:tx>
            <c:strRef>
              <c:f>'Hardship (Grid)'!$A$6</c:f>
              <c:strCache>
                <c:ptCount val="1"/>
                <c:pt idx="0">
                  <c:v>AGL (SA)</c:v>
                </c:pt>
              </c:strCache>
            </c:strRef>
          </c:tx>
          <c:spPr>
            <a:ln w="66675">
              <a:noFill/>
            </a:ln>
          </c:spPr>
          <c:xVal>
            <c:numRef>
              <c:f>'Hardship (Grid)'!$B$6</c:f>
              <c:numCache>
                <c:formatCode>0</c:formatCode>
                <c:ptCount val="1"/>
                <c:pt idx="0">
                  <c:v>88</c:v>
                </c:pt>
              </c:numCache>
            </c:numRef>
          </c:xVal>
          <c:yVal>
            <c:numRef>
              <c:f>'Hardship (Grid)'!$C$6</c:f>
              <c:numCache>
                <c:formatCode>0</c:formatCode>
                <c:ptCount val="1"/>
                <c:pt idx="0">
                  <c:v>49</c:v>
                </c:pt>
              </c:numCache>
            </c:numRef>
          </c:yVal>
          <c:smooth val="0"/>
        </c:ser>
        <c:ser>
          <c:idx val="1"/>
          <c:order val="2"/>
          <c:tx>
            <c:strRef>
              <c:f>'Hardship (Grid)'!$A$7</c:f>
              <c:strCache>
                <c:ptCount val="1"/>
                <c:pt idx="0">
                  <c:v>ALINTA ENERGY</c:v>
                </c:pt>
              </c:strCache>
            </c:strRef>
          </c:tx>
          <c:spPr>
            <a:ln w="66675">
              <a:noFill/>
            </a:ln>
            <a:effectLst/>
          </c:spPr>
          <c:marker>
            <c:symbol val="square"/>
            <c:size val="9"/>
            <c:spPr>
              <a:solidFill>
                <a:schemeClr val="accent1">
                  <a:lumMod val="20000"/>
                  <a:lumOff val="80000"/>
                </a:schemeClr>
              </a:solidFill>
              <a:ln>
                <a:solidFill>
                  <a:schemeClr val="tx2">
                    <a:lumMod val="20000"/>
                    <a:lumOff val="80000"/>
                  </a:schemeClr>
                </a:solidFill>
              </a:ln>
              <a:effectLst/>
            </c:spPr>
          </c:marker>
          <c:xVal>
            <c:numRef>
              <c:f>'Hardship (Grid)'!$B$7</c:f>
              <c:numCache>
                <c:formatCode>0</c:formatCode>
                <c:ptCount val="1"/>
                <c:pt idx="0">
                  <c:v>68</c:v>
                </c:pt>
              </c:numCache>
            </c:numRef>
          </c:xVal>
          <c:yVal>
            <c:numRef>
              <c:f>'Hardship (Grid)'!$C$7</c:f>
              <c:numCache>
                <c:formatCode>0</c:formatCode>
                <c:ptCount val="1"/>
                <c:pt idx="0">
                  <c:v>40</c:v>
                </c:pt>
              </c:numCache>
            </c:numRef>
          </c:yVal>
          <c:smooth val="0"/>
        </c:ser>
        <c:ser>
          <c:idx val="2"/>
          <c:order val="3"/>
          <c:tx>
            <c:strRef>
              <c:f>'Hardship (Grid)'!$A$8</c:f>
              <c:strCache>
                <c:ptCount val="1"/>
                <c:pt idx="0">
                  <c:v>AURORA</c:v>
                </c:pt>
              </c:strCache>
            </c:strRef>
          </c:tx>
          <c:spPr>
            <a:ln w="66675">
              <a:noFill/>
            </a:ln>
            <a:effectLst/>
          </c:spPr>
          <c:marker>
            <c:symbol val="x"/>
            <c:size val="9"/>
            <c:spPr>
              <a:solidFill>
                <a:srgbClr val="0070C0"/>
              </a:solidFill>
              <a:ln>
                <a:solidFill>
                  <a:srgbClr val="0070C0"/>
                </a:solidFill>
              </a:ln>
              <a:effectLst/>
            </c:spPr>
          </c:marker>
          <c:xVal>
            <c:numRef>
              <c:f>'Hardship (Grid)'!$B$8</c:f>
              <c:numCache>
                <c:formatCode>0</c:formatCode>
                <c:ptCount val="1"/>
                <c:pt idx="0">
                  <c:v>78</c:v>
                </c:pt>
              </c:numCache>
            </c:numRef>
          </c:xVal>
          <c:yVal>
            <c:numRef>
              <c:f>'Hardship (Grid)'!$C$8</c:f>
              <c:numCache>
                <c:formatCode>0</c:formatCode>
                <c:ptCount val="1"/>
                <c:pt idx="0">
                  <c:v>43</c:v>
                </c:pt>
              </c:numCache>
            </c:numRef>
          </c:yVal>
          <c:smooth val="0"/>
        </c:ser>
        <c:ser>
          <c:idx val="4"/>
          <c:order val="4"/>
          <c:tx>
            <c:strRef>
              <c:f>'Hardship (Grid)'!$A$9</c:f>
              <c:strCache>
                <c:ptCount val="1"/>
                <c:pt idx="0">
                  <c:v>LUMO ENERGY</c:v>
                </c:pt>
              </c:strCache>
            </c:strRef>
          </c:tx>
          <c:spPr>
            <a:ln w="66675">
              <a:noFill/>
            </a:ln>
            <a:effectLst/>
          </c:spPr>
          <c:marker>
            <c:symbol val="circle"/>
            <c:size val="9"/>
            <c:spPr>
              <a:solidFill>
                <a:schemeClr val="accent3">
                  <a:lumMod val="60000"/>
                  <a:lumOff val="40000"/>
                </a:schemeClr>
              </a:solidFill>
              <a:ln>
                <a:solidFill>
                  <a:schemeClr val="accent3">
                    <a:lumMod val="60000"/>
                    <a:lumOff val="40000"/>
                  </a:schemeClr>
                </a:solidFill>
              </a:ln>
              <a:effectLst/>
            </c:spPr>
          </c:marker>
          <c:xVal>
            <c:numRef>
              <c:f>'Hardship (Grid)'!$B$9</c:f>
              <c:numCache>
                <c:formatCode>0</c:formatCode>
                <c:ptCount val="1"/>
                <c:pt idx="0">
                  <c:v>66</c:v>
                </c:pt>
              </c:numCache>
            </c:numRef>
          </c:xVal>
          <c:yVal>
            <c:numRef>
              <c:f>'Hardship (Grid)'!$C$9</c:f>
              <c:numCache>
                <c:formatCode>0</c:formatCode>
                <c:ptCount val="1"/>
                <c:pt idx="0">
                  <c:v>52</c:v>
                </c:pt>
              </c:numCache>
            </c:numRef>
          </c:yVal>
          <c:smooth val="0"/>
        </c:ser>
        <c:ser>
          <c:idx val="5"/>
          <c:order val="5"/>
          <c:tx>
            <c:strRef>
              <c:f>'Hardship (Grid)'!$A$10</c:f>
              <c:strCache>
                <c:ptCount val="1"/>
                <c:pt idx="0">
                  <c:v>ORIGIN ENERGY</c:v>
                </c:pt>
              </c:strCache>
            </c:strRef>
          </c:tx>
          <c:spPr>
            <a:ln w="66675">
              <a:noFill/>
            </a:ln>
          </c:spPr>
          <c:xVal>
            <c:numRef>
              <c:f>'Hardship (Grid)'!$B$10</c:f>
              <c:numCache>
                <c:formatCode>0</c:formatCode>
                <c:ptCount val="1"/>
                <c:pt idx="0">
                  <c:v>76</c:v>
                </c:pt>
              </c:numCache>
            </c:numRef>
          </c:xVal>
          <c:yVal>
            <c:numRef>
              <c:f>'Hardship (Grid)'!$C$10</c:f>
              <c:numCache>
                <c:formatCode>0</c:formatCode>
                <c:ptCount val="1"/>
                <c:pt idx="0">
                  <c:v>51</c:v>
                </c:pt>
              </c:numCache>
            </c:numRef>
          </c:yVal>
          <c:smooth val="0"/>
        </c:ser>
        <c:ser>
          <c:idx val="6"/>
          <c:order val="6"/>
          <c:tx>
            <c:strRef>
              <c:f>'Hardship (Grid)'!$A$11</c:f>
              <c:strCache>
                <c:ptCount val="1"/>
                <c:pt idx="0">
                  <c:v>POWERDIRECT</c:v>
                </c:pt>
              </c:strCache>
            </c:strRef>
          </c:tx>
          <c:spPr>
            <a:ln w="66675">
              <a:noFill/>
            </a:ln>
          </c:spPr>
          <c:xVal>
            <c:numRef>
              <c:f>'Hardship (Grid)'!$B$11</c:f>
              <c:numCache>
                <c:formatCode>0</c:formatCode>
                <c:ptCount val="1"/>
                <c:pt idx="0">
                  <c:v>31</c:v>
                </c:pt>
              </c:numCache>
            </c:numRef>
          </c:xVal>
          <c:yVal>
            <c:numRef>
              <c:f>'Hardship (Grid)'!$C$11</c:f>
              <c:numCache>
                <c:formatCode>0</c:formatCode>
                <c:ptCount val="1"/>
                <c:pt idx="0">
                  <c:v>15</c:v>
                </c:pt>
              </c:numCache>
            </c:numRef>
          </c:yVal>
          <c:smooth val="0"/>
        </c:ser>
        <c:ser>
          <c:idx val="8"/>
          <c:order val="7"/>
          <c:tx>
            <c:strRef>
              <c:f>'Hardship (Grid)'!$A$12</c:f>
              <c:strCache>
                <c:ptCount val="1"/>
                <c:pt idx="0">
                  <c:v>SIMPLY ENERGY</c:v>
                </c:pt>
              </c:strCache>
            </c:strRef>
          </c:tx>
          <c:spPr>
            <a:ln w="66675">
              <a:solidFill>
                <a:srgbClr val="7030A0"/>
              </a:solidFill>
            </a:ln>
          </c:spPr>
          <c:marker>
            <c:spPr>
              <a:solidFill>
                <a:srgbClr val="7030A0"/>
              </a:solidFill>
              <a:ln>
                <a:solidFill>
                  <a:srgbClr val="7030A0"/>
                </a:solidFill>
              </a:ln>
            </c:spPr>
          </c:marker>
          <c:xVal>
            <c:numRef>
              <c:f>'Hardship (Grid)'!$B$12</c:f>
              <c:numCache>
                <c:formatCode>0</c:formatCode>
                <c:ptCount val="1"/>
                <c:pt idx="0">
                  <c:v>67</c:v>
                </c:pt>
              </c:numCache>
            </c:numRef>
          </c:xVal>
          <c:yVal>
            <c:numRef>
              <c:f>'Hardship (Grid)'!$C$12</c:f>
              <c:numCache>
                <c:formatCode>0</c:formatCode>
                <c:ptCount val="1"/>
                <c:pt idx="0">
                  <c:v>45</c:v>
                </c:pt>
              </c:numCache>
            </c:numRef>
          </c:yVal>
          <c:smooth val="0"/>
        </c:ser>
        <c:ser>
          <c:idx val="9"/>
          <c:order val="8"/>
          <c:tx>
            <c:strRef>
              <c:f>'Hardship (Grid)'!$A$13</c:f>
              <c:strCache>
                <c:ptCount val="1"/>
              </c:strCache>
            </c:strRef>
          </c:tx>
          <c:spPr>
            <a:ln w="66675">
              <a:noFill/>
            </a:ln>
          </c:spPr>
          <c:xVal>
            <c:numRef>
              <c:f>'Hardship (Grid)'!$B$13</c:f>
              <c:numCache>
                <c:formatCode>0</c:formatCode>
                <c:ptCount val="1"/>
              </c:numCache>
            </c:numRef>
          </c:xVal>
          <c:yVal>
            <c:numRef>
              <c:f>'Hardship (Grid)'!$C$13</c:f>
              <c:numCache>
                <c:formatCode>0</c:formatCode>
                <c:ptCount val="1"/>
              </c:numCache>
            </c:numRef>
          </c:yVal>
          <c:smooth val="0"/>
        </c:ser>
        <c:dLbls>
          <c:showLegendKey val="0"/>
          <c:showVal val="0"/>
          <c:showCatName val="0"/>
          <c:showSerName val="0"/>
          <c:showPercent val="0"/>
          <c:showBubbleSize val="0"/>
        </c:dLbls>
        <c:axId val="146244352"/>
        <c:axId val="146246272"/>
      </c:scatterChart>
      <c:valAx>
        <c:axId val="146244352"/>
        <c:scaling>
          <c:orientation val="minMax"/>
          <c:max val="100"/>
          <c:min val="0"/>
        </c:scaling>
        <c:delete val="0"/>
        <c:axPos val="b"/>
        <c:majorGridlines>
          <c:spPr>
            <a:ln w="22225"/>
          </c:spPr>
        </c:majorGridlines>
        <c:minorGridlines/>
        <c:title>
          <c:tx>
            <c:rich>
              <a:bodyPr/>
              <a:lstStyle/>
              <a:p>
                <a:pPr>
                  <a:defRPr lang="en-AU" b="0" i="1"/>
                </a:pPr>
                <a:r>
                  <a:rPr lang="en-AU" b="0" i="1" dirty="0"/>
                  <a:t>Service Delivery </a:t>
                </a:r>
              </a:p>
            </c:rich>
          </c:tx>
          <c:layout>
            <c:manualLayout>
              <c:xMode val="edge"/>
              <c:yMode val="edge"/>
              <c:x val="0.31539404080340006"/>
              <c:y val="0.91934453413773787"/>
            </c:manualLayout>
          </c:layout>
          <c:overlay val="0"/>
        </c:title>
        <c:numFmt formatCode="0" sourceLinked="1"/>
        <c:majorTickMark val="out"/>
        <c:minorTickMark val="none"/>
        <c:tickLblPos val="nextTo"/>
        <c:txPr>
          <a:bodyPr rot="0" vert="horz"/>
          <a:lstStyle/>
          <a:p>
            <a:pPr>
              <a:defRPr lang="en-AU"/>
            </a:pPr>
            <a:endParaRPr lang="en-US"/>
          </a:p>
        </c:txPr>
        <c:crossAx val="146246272"/>
        <c:crosses val="autoZero"/>
        <c:crossBetween val="midCat"/>
        <c:majorUnit val="50"/>
      </c:valAx>
      <c:valAx>
        <c:axId val="146246272"/>
        <c:scaling>
          <c:orientation val="minMax"/>
          <c:max val="100"/>
          <c:min val="0"/>
        </c:scaling>
        <c:delete val="0"/>
        <c:axPos val="l"/>
        <c:majorGridlines>
          <c:spPr>
            <a:ln w="22225"/>
          </c:spPr>
        </c:majorGridlines>
        <c:minorGridlines/>
        <c:title>
          <c:tx>
            <c:rich>
              <a:bodyPr/>
              <a:lstStyle/>
              <a:p>
                <a:pPr>
                  <a:defRPr lang="en-AU" b="0" i="1"/>
                </a:pPr>
                <a:r>
                  <a:rPr lang="en-AU" b="0" i="1" dirty="0"/>
                  <a:t>Getting Through</a:t>
                </a:r>
              </a:p>
            </c:rich>
          </c:tx>
          <c:layout>
            <c:manualLayout>
              <c:xMode val="edge"/>
              <c:yMode val="edge"/>
              <c:x val="2.6161054286829629E-2"/>
              <c:y val="0.32645256712334281"/>
            </c:manualLayout>
          </c:layout>
          <c:overlay val="0"/>
        </c:title>
        <c:numFmt formatCode="0" sourceLinked="1"/>
        <c:majorTickMark val="out"/>
        <c:minorTickMark val="none"/>
        <c:tickLblPos val="nextTo"/>
        <c:txPr>
          <a:bodyPr rot="0" vert="horz"/>
          <a:lstStyle/>
          <a:p>
            <a:pPr>
              <a:defRPr lang="en-AU"/>
            </a:pPr>
            <a:endParaRPr lang="en-US"/>
          </a:p>
        </c:txPr>
        <c:crossAx val="146244352"/>
        <c:crosses val="autoZero"/>
        <c:crossBetween val="midCat"/>
        <c:majorUnit val="50"/>
      </c:valAx>
      <c:spPr>
        <a:ln w="22225">
          <a:solidFill>
            <a:sysClr val="windowText" lastClr="000000">
              <a:tint val="75000"/>
              <a:shade val="95000"/>
              <a:satMod val="105000"/>
            </a:sysClr>
          </a:solidFill>
        </a:ln>
      </c:spPr>
    </c:plotArea>
    <c:legend>
      <c:legendPos val="r"/>
      <c:legendEntry>
        <c:idx val="8"/>
        <c:delete val="1"/>
      </c:legendEntry>
      <c:layout>
        <c:manualLayout>
          <c:xMode val="edge"/>
          <c:yMode val="edge"/>
          <c:x val="0.74502041018224308"/>
          <c:y val="2.0478229327980865E-2"/>
          <c:w val="0.21024230761077206"/>
          <c:h val="0.93053763096769626"/>
        </c:manualLayout>
      </c:layout>
      <c:overlay val="0"/>
      <c:txPr>
        <a:bodyPr/>
        <a:lstStyle/>
        <a:p>
          <a:pPr>
            <a:defRPr sz="700"/>
          </a:pPr>
          <a:endParaRPr lang="en-US"/>
        </a:p>
      </c:txPr>
    </c:legend>
    <c:plotVisOnly val="1"/>
    <c:dispBlanksAs val="gap"/>
    <c:showDLblsOverMax val="0"/>
  </c:chart>
  <c:spPr>
    <a:noFill/>
    <a:ln>
      <a:noFill/>
    </a:ln>
  </c:spPr>
  <c:txPr>
    <a:bodyPr/>
    <a:lstStyle/>
    <a:p>
      <a:pPr>
        <a:defRPr sz="900"/>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en-US"/>
        </a:p>
      </c:txPr>
    </c:title>
    <c:autoTitleDeleted val="0"/>
    <c:plotArea>
      <c:layout>
        <c:manualLayout>
          <c:layoutTarget val="inner"/>
          <c:xMode val="edge"/>
          <c:yMode val="edge"/>
          <c:x val="6.0208409891778399E-2"/>
          <c:y val="0.19491907261592301"/>
          <c:w val="0.91201381233044398"/>
          <c:h val="0.48910287255759699"/>
        </c:manualLayout>
      </c:layout>
      <c:barChart>
        <c:barDir val="col"/>
        <c:grouping val="clustered"/>
        <c:varyColors val="0"/>
        <c:ser>
          <c:idx val="0"/>
          <c:order val="0"/>
          <c:tx>
            <c:strRef>
              <c:f>'maintained contact '!$A$28</c:f>
              <c:strCache>
                <c:ptCount val="1"/>
                <c:pt idx="0">
                  <c:v>Maintained Contact</c:v>
                </c:pt>
              </c:strCache>
            </c:strRef>
          </c:tx>
          <c:spPr>
            <a:solidFill>
              <a:srgbClr val="7030A0"/>
            </a:solidFill>
          </c:spPr>
          <c:invertIfNegative val="0"/>
          <c:dPt>
            <c:idx val="0"/>
            <c:invertIfNegative val="0"/>
            <c:bubble3D val="0"/>
            <c:spPr>
              <a:solidFill>
                <a:schemeClr val="tx1"/>
              </a:solidFill>
            </c:spPr>
          </c:dPt>
          <c:dPt>
            <c:idx val="10"/>
            <c:invertIfNegative val="0"/>
            <c:bubble3D val="0"/>
            <c:spPr>
              <a:solidFill>
                <a:schemeClr val="bg1">
                  <a:lumMod val="65000"/>
                </a:schemeClr>
              </a:solidFill>
            </c:spPr>
          </c:dPt>
          <c:dLbls>
            <c:txPr>
              <a:bodyPr/>
              <a:lstStyle/>
              <a:p>
                <a:pPr>
                  <a:defRPr sz="800"/>
                </a:pPr>
                <a:endParaRPr lang="en-US"/>
              </a:p>
            </c:txPr>
            <c:showLegendKey val="0"/>
            <c:showVal val="1"/>
            <c:showCatName val="0"/>
            <c:showSerName val="0"/>
            <c:showPercent val="0"/>
            <c:showBubbleSize val="0"/>
            <c:showLeaderLines val="0"/>
          </c:dLbls>
          <c:cat>
            <c:strRef>
              <c:f>'maintained contact '!$B$27:$L$27</c:f>
              <c:strCache>
                <c:ptCount val="11"/>
                <c:pt idx="0">
                  <c:v>Average of All Surveyed Retailers (excl. EA) </c:v>
                </c:pt>
                <c:pt idx="1">
                  <c:v>ActewAGL</c:v>
                </c:pt>
                <c:pt idx="2">
                  <c:v>AGL (SA) Electricity</c:v>
                </c:pt>
                <c:pt idx="3">
                  <c:v>ALINTA ENERGY</c:v>
                </c:pt>
                <c:pt idx="4">
                  <c:v>AURORA ENERGY</c:v>
                </c:pt>
                <c:pt idx="5">
                  <c:v>LUMO ENERGY</c:v>
                </c:pt>
                <c:pt idx="6">
                  <c:v>ORIGIN ENERGY (SA)</c:v>
                </c:pt>
                <c:pt idx="7">
                  <c:v>POWER DIRECT</c:v>
                </c:pt>
                <c:pt idx="8">
                  <c:v>SIMPLY ENERGY</c:v>
                </c:pt>
                <c:pt idx="10">
                  <c:v>ENERGY AUSTRALIA</c:v>
                </c:pt>
              </c:strCache>
            </c:strRef>
          </c:cat>
          <c:val>
            <c:numRef>
              <c:f>'maintained contact '!$B$28:$L$28</c:f>
              <c:numCache>
                <c:formatCode>General</c:formatCode>
                <c:ptCount val="11"/>
                <c:pt idx="0">
                  <c:v>96</c:v>
                </c:pt>
                <c:pt idx="1">
                  <c:v>100</c:v>
                </c:pt>
                <c:pt idx="2">
                  <c:v>99</c:v>
                </c:pt>
                <c:pt idx="3">
                  <c:v>92</c:v>
                </c:pt>
                <c:pt idx="4">
                  <c:v>99</c:v>
                </c:pt>
                <c:pt idx="5">
                  <c:v>92</c:v>
                </c:pt>
                <c:pt idx="6">
                  <c:v>92</c:v>
                </c:pt>
                <c:pt idx="7">
                  <c:v>100</c:v>
                </c:pt>
                <c:pt idx="8">
                  <c:v>95</c:v>
                </c:pt>
                <c:pt idx="10">
                  <c:v>95</c:v>
                </c:pt>
              </c:numCache>
            </c:numRef>
          </c:val>
        </c:ser>
        <c:dLbls>
          <c:showLegendKey val="0"/>
          <c:showVal val="0"/>
          <c:showCatName val="0"/>
          <c:showSerName val="0"/>
          <c:showPercent val="0"/>
          <c:showBubbleSize val="0"/>
        </c:dLbls>
        <c:gapWidth val="150"/>
        <c:axId val="156093440"/>
        <c:axId val="156013312"/>
      </c:barChart>
      <c:catAx>
        <c:axId val="156093440"/>
        <c:scaling>
          <c:orientation val="minMax"/>
        </c:scaling>
        <c:delete val="0"/>
        <c:axPos val="b"/>
        <c:majorTickMark val="out"/>
        <c:minorTickMark val="none"/>
        <c:tickLblPos val="nextTo"/>
        <c:txPr>
          <a:bodyPr/>
          <a:lstStyle/>
          <a:p>
            <a:pPr>
              <a:defRPr sz="900"/>
            </a:pPr>
            <a:endParaRPr lang="en-US"/>
          </a:p>
        </c:txPr>
        <c:crossAx val="156013312"/>
        <c:crosses val="autoZero"/>
        <c:auto val="1"/>
        <c:lblAlgn val="ctr"/>
        <c:lblOffset val="100"/>
        <c:noMultiLvlLbl val="0"/>
      </c:catAx>
      <c:valAx>
        <c:axId val="156013312"/>
        <c:scaling>
          <c:orientation val="minMax"/>
          <c:max val="100"/>
          <c:min val="0"/>
        </c:scaling>
        <c:delete val="0"/>
        <c:axPos val="l"/>
        <c:numFmt formatCode="General" sourceLinked="1"/>
        <c:majorTickMark val="out"/>
        <c:minorTickMark val="none"/>
        <c:tickLblPos val="nextTo"/>
        <c:crossAx val="156093440"/>
        <c:crosses val="autoZero"/>
        <c:crossBetween val="between"/>
      </c:valAx>
    </c:plotArea>
    <c:plotVisOnly val="1"/>
    <c:dispBlanksAs val="gap"/>
    <c:showDLblsOverMax val="0"/>
  </c:chart>
  <c:spPr>
    <a:ln>
      <a:solidFill>
        <a:schemeClr val="tx1">
          <a:lumMod val="50000"/>
          <a:lumOff val="50000"/>
        </a:schemeClr>
      </a:solidFill>
    </a:ln>
  </c:sp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en-US"/>
        </a:p>
      </c:txPr>
    </c:title>
    <c:autoTitleDeleted val="0"/>
    <c:plotArea>
      <c:layout>
        <c:manualLayout>
          <c:layoutTarget val="inner"/>
          <c:xMode val="edge"/>
          <c:yMode val="edge"/>
          <c:x val="6.0208409891778399E-2"/>
          <c:y val="0.19491907261592301"/>
          <c:w val="0.91201381233044398"/>
          <c:h val="0.48910287255759699"/>
        </c:manualLayout>
      </c:layout>
      <c:barChart>
        <c:barDir val="col"/>
        <c:grouping val="clustered"/>
        <c:varyColors val="0"/>
        <c:ser>
          <c:idx val="0"/>
          <c:order val="0"/>
          <c:tx>
            <c:strRef>
              <c:f>'projected confidence'!$A$29</c:f>
              <c:strCache>
                <c:ptCount val="1"/>
                <c:pt idx="0">
                  <c:v>Projected Confidence</c:v>
                </c:pt>
              </c:strCache>
            </c:strRef>
          </c:tx>
          <c:spPr>
            <a:solidFill>
              <a:srgbClr val="7030A0"/>
            </a:solidFill>
          </c:spPr>
          <c:invertIfNegative val="0"/>
          <c:dPt>
            <c:idx val="0"/>
            <c:invertIfNegative val="0"/>
            <c:bubble3D val="0"/>
            <c:spPr>
              <a:solidFill>
                <a:schemeClr val="tx1"/>
              </a:solidFill>
            </c:spPr>
          </c:dPt>
          <c:dPt>
            <c:idx val="10"/>
            <c:invertIfNegative val="0"/>
            <c:bubble3D val="0"/>
            <c:spPr>
              <a:solidFill>
                <a:schemeClr val="bg1">
                  <a:lumMod val="65000"/>
                </a:schemeClr>
              </a:solidFill>
            </c:spPr>
          </c:dPt>
          <c:dLbls>
            <c:txPr>
              <a:bodyPr/>
              <a:lstStyle/>
              <a:p>
                <a:pPr>
                  <a:defRPr sz="800"/>
                </a:pPr>
                <a:endParaRPr lang="en-US"/>
              </a:p>
            </c:txPr>
            <c:showLegendKey val="0"/>
            <c:showVal val="1"/>
            <c:showCatName val="0"/>
            <c:showSerName val="0"/>
            <c:showPercent val="0"/>
            <c:showBubbleSize val="0"/>
            <c:showLeaderLines val="0"/>
          </c:dLbls>
          <c:cat>
            <c:strRef>
              <c:f>'projected confidence'!$B$28:$L$28</c:f>
              <c:strCache>
                <c:ptCount val="11"/>
                <c:pt idx="0">
                  <c:v>Average of All Surveyed Retailers (excl. EA) </c:v>
                </c:pt>
                <c:pt idx="1">
                  <c:v>ActewAGL</c:v>
                </c:pt>
                <c:pt idx="2">
                  <c:v>AGL (SA) Electricity</c:v>
                </c:pt>
                <c:pt idx="3">
                  <c:v>ALINTA ENERGY</c:v>
                </c:pt>
                <c:pt idx="4">
                  <c:v>AURORA ENERGY</c:v>
                </c:pt>
                <c:pt idx="5">
                  <c:v>LUMO ENERGY</c:v>
                </c:pt>
                <c:pt idx="6">
                  <c:v>ORIGIN ENERGY (SA)</c:v>
                </c:pt>
                <c:pt idx="7">
                  <c:v>POWER DIRECT</c:v>
                </c:pt>
                <c:pt idx="8">
                  <c:v>SIMPLY ENERGY</c:v>
                </c:pt>
                <c:pt idx="10">
                  <c:v>ENERGY AUSTRALIA</c:v>
                </c:pt>
              </c:strCache>
            </c:strRef>
          </c:cat>
          <c:val>
            <c:numRef>
              <c:f>'projected confidence'!$B$29:$L$29</c:f>
              <c:numCache>
                <c:formatCode>General</c:formatCode>
                <c:ptCount val="11"/>
                <c:pt idx="0">
                  <c:v>93</c:v>
                </c:pt>
                <c:pt idx="1">
                  <c:v>96</c:v>
                </c:pt>
                <c:pt idx="2">
                  <c:v>94</c:v>
                </c:pt>
                <c:pt idx="3">
                  <c:v>92</c:v>
                </c:pt>
                <c:pt idx="4">
                  <c:v>97</c:v>
                </c:pt>
                <c:pt idx="5">
                  <c:v>85</c:v>
                </c:pt>
                <c:pt idx="6">
                  <c:v>89</c:v>
                </c:pt>
                <c:pt idx="7">
                  <c:v>100</c:v>
                </c:pt>
                <c:pt idx="8">
                  <c:v>88</c:v>
                </c:pt>
                <c:pt idx="10">
                  <c:v>95</c:v>
                </c:pt>
              </c:numCache>
            </c:numRef>
          </c:val>
        </c:ser>
        <c:dLbls>
          <c:showLegendKey val="0"/>
          <c:showVal val="0"/>
          <c:showCatName val="0"/>
          <c:showSerName val="0"/>
          <c:showPercent val="0"/>
          <c:showBubbleSize val="0"/>
        </c:dLbls>
        <c:gapWidth val="150"/>
        <c:axId val="156128768"/>
        <c:axId val="156130304"/>
      </c:barChart>
      <c:catAx>
        <c:axId val="156128768"/>
        <c:scaling>
          <c:orientation val="minMax"/>
        </c:scaling>
        <c:delete val="0"/>
        <c:axPos val="b"/>
        <c:majorTickMark val="out"/>
        <c:minorTickMark val="none"/>
        <c:tickLblPos val="nextTo"/>
        <c:txPr>
          <a:bodyPr/>
          <a:lstStyle/>
          <a:p>
            <a:pPr>
              <a:defRPr sz="900"/>
            </a:pPr>
            <a:endParaRPr lang="en-US"/>
          </a:p>
        </c:txPr>
        <c:crossAx val="156130304"/>
        <c:crosses val="autoZero"/>
        <c:auto val="1"/>
        <c:lblAlgn val="ctr"/>
        <c:lblOffset val="100"/>
        <c:noMultiLvlLbl val="0"/>
      </c:catAx>
      <c:valAx>
        <c:axId val="156130304"/>
        <c:scaling>
          <c:orientation val="minMax"/>
          <c:max val="100"/>
          <c:min val="0"/>
        </c:scaling>
        <c:delete val="0"/>
        <c:axPos val="l"/>
        <c:numFmt formatCode="General" sourceLinked="1"/>
        <c:majorTickMark val="out"/>
        <c:minorTickMark val="none"/>
        <c:tickLblPos val="nextTo"/>
        <c:crossAx val="156128768"/>
        <c:crosses val="autoZero"/>
        <c:crossBetween val="between"/>
      </c:valAx>
    </c:plotArea>
    <c:plotVisOnly val="1"/>
    <c:dispBlanksAs val="gap"/>
    <c:showDLblsOverMax val="0"/>
  </c:chart>
  <c:spPr>
    <a:ln>
      <a:solidFill>
        <a:schemeClr val="tx1">
          <a:lumMod val="50000"/>
          <a:lumOff val="50000"/>
        </a:schemeClr>
      </a:solidFill>
    </a:ln>
  </c:sp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en-US"/>
        </a:p>
      </c:txPr>
    </c:title>
    <c:autoTitleDeleted val="0"/>
    <c:plotArea>
      <c:layout>
        <c:manualLayout>
          <c:layoutTarget val="inner"/>
          <c:xMode val="edge"/>
          <c:yMode val="edge"/>
          <c:x val="6.33285152024088E-2"/>
          <c:y val="0.19491907261592301"/>
          <c:w val="0.90889370701981298"/>
          <c:h val="0.48910287255759699"/>
        </c:manualLayout>
      </c:layout>
      <c:barChart>
        <c:barDir val="col"/>
        <c:grouping val="clustered"/>
        <c:varyColors val="0"/>
        <c:ser>
          <c:idx val="0"/>
          <c:order val="0"/>
          <c:tx>
            <c:strRef>
              <c:f>'avoided slang-jargon'!$A$28</c:f>
              <c:strCache>
                <c:ptCount val="1"/>
                <c:pt idx="0">
                  <c:v>Avoided Slang/Jargon</c:v>
                </c:pt>
              </c:strCache>
            </c:strRef>
          </c:tx>
          <c:spPr>
            <a:solidFill>
              <a:srgbClr val="7030A0"/>
            </a:solidFill>
          </c:spPr>
          <c:invertIfNegative val="0"/>
          <c:dPt>
            <c:idx val="0"/>
            <c:invertIfNegative val="0"/>
            <c:bubble3D val="0"/>
            <c:spPr>
              <a:solidFill>
                <a:schemeClr val="tx1"/>
              </a:solidFill>
            </c:spPr>
          </c:dPt>
          <c:dPt>
            <c:idx val="10"/>
            <c:invertIfNegative val="0"/>
            <c:bubble3D val="0"/>
            <c:spPr>
              <a:solidFill>
                <a:schemeClr val="bg1">
                  <a:lumMod val="65000"/>
                </a:schemeClr>
              </a:solidFill>
            </c:spPr>
          </c:dPt>
          <c:dLbls>
            <c:txPr>
              <a:bodyPr/>
              <a:lstStyle/>
              <a:p>
                <a:pPr>
                  <a:defRPr sz="800"/>
                </a:pPr>
                <a:endParaRPr lang="en-US"/>
              </a:p>
            </c:txPr>
            <c:showLegendKey val="0"/>
            <c:showVal val="1"/>
            <c:showCatName val="0"/>
            <c:showSerName val="0"/>
            <c:showPercent val="0"/>
            <c:showBubbleSize val="0"/>
            <c:showLeaderLines val="0"/>
          </c:dLbls>
          <c:cat>
            <c:strRef>
              <c:f>'avoided slang-jargon'!$B$27:$L$27</c:f>
              <c:strCache>
                <c:ptCount val="11"/>
                <c:pt idx="0">
                  <c:v>Average of All Surveyed Retailers (excl. EA) </c:v>
                </c:pt>
                <c:pt idx="1">
                  <c:v>ActewAGL</c:v>
                </c:pt>
                <c:pt idx="2">
                  <c:v>AGL (SA) Electricity</c:v>
                </c:pt>
                <c:pt idx="3">
                  <c:v>ALINTA ENERGY</c:v>
                </c:pt>
                <c:pt idx="4">
                  <c:v>AURORA ENERGY</c:v>
                </c:pt>
                <c:pt idx="5">
                  <c:v>LUMO ENERGY</c:v>
                </c:pt>
                <c:pt idx="6">
                  <c:v>ORIGIN ENERGY (SA)</c:v>
                </c:pt>
                <c:pt idx="7">
                  <c:v>POWER DIRECT</c:v>
                </c:pt>
                <c:pt idx="8">
                  <c:v>SIMPLY ENERGY</c:v>
                </c:pt>
                <c:pt idx="10">
                  <c:v>ENERGY AUSTRALIA</c:v>
                </c:pt>
              </c:strCache>
            </c:strRef>
          </c:cat>
          <c:val>
            <c:numRef>
              <c:f>'avoided slang-jargon'!$B$28:$L$28</c:f>
              <c:numCache>
                <c:formatCode>General</c:formatCode>
                <c:ptCount val="11"/>
                <c:pt idx="0">
                  <c:v>99</c:v>
                </c:pt>
                <c:pt idx="1">
                  <c:v>100</c:v>
                </c:pt>
                <c:pt idx="2">
                  <c:v>100</c:v>
                </c:pt>
                <c:pt idx="3">
                  <c:v>100</c:v>
                </c:pt>
                <c:pt idx="4">
                  <c:v>93</c:v>
                </c:pt>
                <c:pt idx="5">
                  <c:v>100</c:v>
                </c:pt>
                <c:pt idx="6">
                  <c:v>100</c:v>
                </c:pt>
                <c:pt idx="7">
                  <c:v>100</c:v>
                </c:pt>
                <c:pt idx="8">
                  <c:v>100</c:v>
                </c:pt>
                <c:pt idx="10">
                  <c:v>100</c:v>
                </c:pt>
              </c:numCache>
            </c:numRef>
          </c:val>
        </c:ser>
        <c:dLbls>
          <c:showLegendKey val="0"/>
          <c:showVal val="0"/>
          <c:showCatName val="0"/>
          <c:showSerName val="0"/>
          <c:showPercent val="0"/>
          <c:showBubbleSize val="0"/>
        </c:dLbls>
        <c:gapWidth val="150"/>
        <c:axId val="156340608"/>
        <c:axId val="156342144"/>
      </c:barChart>
      <c:catAx>
        <c:axId val="156340608"/>
        <c:scaling>
          <c:orientation val="minMax"/>
        </c:scaling>
        <c:delete val="0"/>
        <c:axPos val="b"/>
        <c:majorTickMark val="out"/>
        <c:minorTickMark val="none"/>
        <c:tickLblPos val="nextTo"/>
        <c:txPr>
          <a:bodyPr/>
          <a:lstStyle/>
          <a:p>
            <a:pPr>
              <a:defRPr sz="900"/>
            </a:pPr>
            <a:endParaRPr lang="en-US"/>
          </a:p>
        </c:txPr>
        <c:crossAx val="156342144"/>
        <c:crosses val="autoZero"/>
        <c:auto val="1"/>
        <c:lblAlgn val="ctr"/>
        <c:lblOffset val="100"/>
        <c:noMultiLvlLbl val="0"/>
      </c:catAx>
      <c:valAx>
        <c:axId val="156342144"/>
        <c:scaling>
          <c:orientation val="minMax"/>
          <c:max val="100"/>
          <c:min val="0"/>
        </c:scaling>
        <c:delete val="0"/>
        <c:axPos val="l"/>
        <c:numFmt formatCode="General" sourceLinked="1"/>
        <c:majorTickMark val="out"/>
        <c:minorTickMark val="none"/>
        <c:tickLblPos val="nextTo"/>
        <c:crossAx val="156340608"/>
        <c:crosses val="autoZero"/>
        <c:crossBetween val="between"/>
      </c:valAx>
    </c:plotArea>
    <c:plotVisOnly val="1"/>
    <c:dispBlanksAs val="gap"/>
    <c:showDLblsOverMax val="0"/>
  </c:chart>
  <c:spPr>
    <a:ln>
      <a:solidFill>
        <a:schemeClr val="tx1">
          <a:lumMod val="50000"/>
          <a:lumOff val="50000"/>
        </a:schemeClr>
      </a:solidFill>
    </a:ln>
  </c:sp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dirty="0"/>
              <a:t>ActewAGL</a:t>
            </a:r>
            <a:r>
              <a:rPr lang="en-US" sz="1200" baseline="0" dirty="0"/>
              <a:t> Customer Service Score (Hardship Calls)</a:t>
            </a:r>
            <a:endParaRPr lang="en-US" sz="1200" dirty="0"/>
          </a:p>
        </c:rich>
      </c:tx>
      <c:layout/>
      <c:overlay val="0"/>
    </c:title>
    <c:autoTitleDeleted val="0"/>
    <c:plotArea>
      <c:layout/>
      <c:barChart>
        <c:barDir val="col"/>
        <c:grouping val="clustered"/>
        <c:varyColors val="0"/>
        <c:ser>
          <c:idx val="0"/>
          <c:order val="0"/>
          <c:tx>
            <c:strRef>
              <c:f>ActewAGL!$B$2</c:f>
              <c:strCache>
                <c:ptCount val="1"/>
                <c:pt idx="0">
                  <c:v>All Surveyed Retailers Average (excl EA)</c:v>
                </c:pt>
              </c:strCache>
            </c:strRef>
          </c:tx>
          <c:spPr>
            <a:solidFill>
              <a:sysClr val="windowText" lastClr="000000"/>
            </a:solidFill>
            <a:ln>
              <a:noFill/>
            </a:ln>
          </c:spPr>
          <c:invertIfNegative val="0"/>
          <c:dLbls>
            <c:showLegendKey val="0"/>
            <c:showVal val="1"/>
            <c:showCatName val="0"/>
            <c:showSerName val="0"/>
            <c:showPercent val="0"/>
            <c:showBubbleSize val="0"/>
            <c:showLeaderLines val="0"/>
          </c:dLbls>
          <c:cat>
            <c:strRef>
              <c:f>ActewAGL!$A$3:$A$5</c:f>
              <c:strCache>
                <c:ptCount val="3"/>
                <c:pt idx="0">
                  <c:v>Total Getting Through Index</c:v>
                </c:pt>
                <c:pt idx="1">
                  <c:v>Total Service Delivery Index</c:v>
                </c:pt>
                <c:pt idx="2">
                  <c:v>Overall Performance Index</c:v>
                </c:pt>
              </c:strCache>
            </c:strRef>
          </c:cat>
          <c:val>
            <c:numRef>
              <c:f>ActewAGL!$B$3:$B$5</c:f>
              <c:numCache>
                <c:formatCode>0</c:formatCode>
                <c:ptCount val="3"/>
                <c:pt idx="0">
                  <c:v>44.25</c:v>
                </c:pt>
                <c:pt idx="1">
                  <c:v>69.874999999999986</c:v>
                </c:pt>
                <c:pt idx="2">
                  <c:v>114.125</c:v>
                </c:pt>
              </c:numCache>
            </c:numRef>
          </c:val>
        </c:ser>
        <c:ser>
          <c:idx val="1"/>
          <c:order val="1"/>
          <c:tx>
            <c:strRef>
              <c:f>ActewAGL!$C$2</c:f>
              <c:strCache>
                <c:ptCount val="1"/>
                <c:pt idx="0">
                  <c:v>ActewAGL</c:v>
                </c:pt>
              </c:strCache>
            </c:strRef>
          </c:tx>
          <c:spPr>
            <a:solidFill>
              <a:srgbClr val="9148C8"/>
            </a:solidFill>
            <a:ln>
              <a:noFill/>
            </a:ln>
          </c:spPr>
          <c:invertIfNegative val="0"/>
          <c:dLbls>
            <c:showLegendKey val="0"/>
            <c:showVal val="1"/>
            <c:showCatName val="0"/>
            <c:showSerName val="0"/>
            <c:showPercent val="0"/>
            <c:showBubbleSize val="0"/>
            <c:showLeaderLines val="0"/>
          </c:dLbls>
          <c:cat>
            <c:strRef>
              <c:f>ActewAGL!$A$3:$A$5</c:f>
              <c:strCache>
                <c:ptCount val="3"/>
                <c:pt idx="0">
                  <c:v>Total Getting Through Index</c:v>
                </c:pt>
                <c:pt idx="1">
                  <c:v>Total Service Delivery Index</c:v>
                </c:pt>
                <c:pt idx="2">
                  <c:v>Overall Performance Index</c:v>
                </c:pt>
              </c:strCache>
            </c:strRef>
          </c:cat>
          <c:val>
            <c:numRef>
              <c:f>ActewAGL!$C$3:$C$5</c:f>
              <c:numCache>
                <c:formatCode>0</c:formatCode>
                <c:ptCount val="3"/>
                <c:pt idx="0">
                  <c:v>59</c:v>
                </c:pt>
                <c:pt idx="1">
                  <c:v>85</c:v>
                </c:pt>
                <c:pt idx="2">
                  <c:v>144</c:v>
                </c:pt>
              </c:numCache>
            </c:numRef>
          </c:val>
        </c:ser>
        <c:dLbls>
          <c:showLegendKey val="0"/>
          <c:showVal val="0"/>
          <c:showCatName val="0"/>
          <c:showSerName val="0"/>
          <c:showPercent val="0"/>
          <c:showBubbleSize val="0"/>
        </c:dLbls>
        <c:gapWidth val="150"/>
        <c:axId val="156621056"/>
        <c:axId val="156909568"/>
      </c:barChart>
      <c:catAx>
        <c:axId val="156621056"/>
        <c:scaling>
          <c:orientation val="minMax"/>
        </c:scaling>
        <c:delete val="0"/>
        <c:axPos val="b"/>
        <c:majorTickMark val="out"/>
        <c:minorTickMark val="none"/>
        <c:tickLblPos val="nextTo"/>
        <c:crossAx val="156909568"/>
        <c:crosses val="autoZero"/>
        <c:auto val="1"/>
        <c:lblAlgn val="ctr"/>
        <c:lblOffset val="100"/>
        <c:noMultiLvlLbl val="0"/>
      </c:catAx>
      <c:valAx>
        <c:axId val="156909568"/>
        <c:scaling>
          <c:orientation val="minMax"/>
          <c:max val="200"/>
        </c:scaling>
        <c:delete val="0"/>
        <c:axPos val="l"/>
        <c:title>
          <c:tx>
            <c:rich>
              <a:bodyPr rot="-5400000" vert="horz"/>
              <a:lstStyle/>
              <a:p>
                <a:pPr>
                  <a:defRPr b="0"/>
                </a:pPr>
                <a:r>
                  <a:rPr lang="en-US" b="0" dirty="0"/>
                  <a:t>Score</a:t>
                </a:r>
              </a:p>
            </c:rich>
          </c:tx>
          <c:layout/>
          <c:overlay val="0"/>
        </c:title>
        <c:numFmt formatCode="0" sourceLinked="1"/>
        <c:majorTickMark val="out"/>
        <c:minorTickMark val="none"/>
        <c:tickLblPos val="nextTo"/>
        <c:crossAx val="156621056"/>
        <c:crosses val="autoZero"/>
        <c:crossBetween val="between"/>
        <c:majorUnit val="20"/>
        <c:minorUnit val="4"/>
      </c:valAx>
    </c:plotArea>
    <c:legend>
      <c:legendPos val="t"/>
      <c:layout/>
      <c:overlay val="0"/>
    </c:legend>
    <c:plotVisOnly val="1"/>
    <c:dispBlanksAs val="gap"/>
    <c:showDLblsOverMax val="0"/>
  </c:chart>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dirty="0"/>
              <a:t>AGL (SA) </a:t>
            </a:r>
            <a:r>
              <a:rPr lang="en-US" sz="1200" baseline="0" dirty="0"/>
              <a:t>Customer Service Score (Hardship Calls)</a:t>
            </a:r>
            <a:endParaRPr lang="en-US" sz="1200" dirty="0"/>
          </a:p>
        </c:rich>
      </c:tx>
      <c:layout/>
      <c:overlay val="0"/>
    </c:title>
    <c:autoTitleDeleted val="0"/>
    <c:plotArea>
      <c:layout/>
      <c:barChart>
        <c:barDir val="col"/>
        <c:grouping val="clustered"/>
        <c:varyColors val="0"/>
        <c:ser>
          <c:idx val="0"/>
          <c:order val="0"/>
          <c:tx>
            <c:strRef>
              <c:f>'agl '!$B$2</c:f>
              <c:strCache>
                <c:ptCount val="1"/>
                <c:pt idx="0">
                  <c:v>All Surveyed Retailers Average (excl EA)</c:v>
                </c:pt>
              </c:strCache>
            </c:strRef>
          </c:tx>
          <c:spPr>
            <a:solidFill>
              <a:sysClr val="windowText" lastClr="000000"/>
            </a:solidFill>
            <a:ln>
              <a:noFill/>
            </a:ln>
          </c:spPr>
          <c:invertIfNegative val="0"/>
          <c:dLbls>
            <c:showLegendKey val="0"/>
            <c:showVal val="1"/>
            <c:showCatName val="0"/>
            <c:showSerName val="0"/>
            <c:showPercent val="0"/>
            <c:showBubbleSize val="0"/>
            <c:showLeaderLines val="0"/>
          </c:dLbls>
          <c:cat>
            <c:strRef>
              <c:f>'agl '!$A$3:$A$5</c:f>
              <c:strCache>
                <c:ptCount val="3"/>
                <c:pt idx="0">
                  <c:v>Total Getting Through Index</c:v>
                </c:pt>
                <c:pt idx="1">
                  <c:v>Total Service Delivery Index</c:v>
                </c:pt>
                <c:pt idx="2">
                  <c:v>Overall Performance Index</c:v>
                </c:pt>
              </c:strCache>
            </c:strRef>
          </c:cat>
          <c:val>
            <c:numRef>
              <c:f>'agl '!$B$3:$B$5</c:f>
              <c:numCache>
                <c:formatCode>0</c:formatCode>
                <c:ptCount val="3"/>
                <c:pt idx="0">
                  <c:v>44.25</c:v>
                </c:pt>
                <c:pt idx="1">
                  <c:v>69.874999999999986</c:v>
                </c:pt>
                <c:pt idx="2">
                  <c:v>114.125</c:v>
                </c:pt>
              </c:numCache>
            </c:numRef>
          </c:val>
        </c:ser>
        <c:ser>
          <c:idx val="1"/>
          <c:order val="1"/>
          <c:tx>
            <c:strRef>
              <c:f>'agl '!$C$2</c:f>
              <c:strCache>
                <c:ptCount val="1"/>
                <c:pt idx="0">
                  <c:v>AGL (SA)</c:v>
                </c:pt>
              </c:strCache>
            </c:strRef>
          </c:tx>
          <c:spPr>
            <a:solidFill>
              <a:srgbClr val="9148C8"/>
            </a:solidFill>
            <a:ln>
              <a:noFill/>
            </a:ln>
          </c:spPr>
          <c:invertIfNegative val="0"/>
          <c:dLbls>
            <c:showLegendKey val="0"/>
            <c:showVal val="1"/>
            <c:showCatName val="0"/>
            <c:showSerName val="0"/>
            <c:showPercent val="0"/>
            <c:showBubbleSize val="0"/>
            <c:showLeaderLines val="0"/>
          </c:dLbls>
          <c:cat>
            <c:strRef>
              <c:f>'agl '!$A$3:$A$5</c:f>
              <c:strCache>
                <c:ptCount val="3"/>
                <c:pt idx="0">
                  <c:v>Total Getting Through Index</c:v>
                </c:pt>
                <c:pt idx="1">
                  <c:v>Total Service Delivery Index</c:v>
                </c:pt>
                <c:pt idx="2">
                  <c:v>Overall Performance Index</c:v>
                </c:pt>
              </c:strCache>
            </c:strRef>
          </c:cat>
          <c:val>
            <c:numRef>
              <c:f>'agl '!$C$3:$C$5</c:f>
              <c:numCache>
                <c:formatCode>0</c:formatCode>
                <c:ptCount val="3"/>
                <c:pt idx="0">
                  <c:v>49</c:v>
                </c:pt>
                <c:pt idx="1">
                  <c:v>88</c:v>
                </c:pt>
                <c:pt idx="2">
                  <c:v>137</c:v>
                </c:pt>
              </c:numCache>
            </c:numRef>
          </c:val>
        </c:ser>
        <c:dLbls>
          <c:showLegendKey val="0"/>
          <c:showVal val="0"/>
          <c:showCatName val="0"/>
          <c:showSerName val="0"/>
          <c:showPercent val="0"/>
          <c:showBubbleSize val="0"/>
        </c:dLbls>
        <c:gapWidth val="150"/>
        <c:axId val="157477120"/>
        <c:axId val="157745152"/>
      </c:barChart>
      <c:catAx>
        <c:axId val="157477120"/>
        <c:scaling>
          <c:orientation val="minMax"/>
        </c:scaling>
        <c:delete val="0"/>
        <c:axPos val="b"/>
        <c:majorTickMark val="out"/>
        <c:minorTickMark val="none"/>
        <c:tickLblPos val="nextTo"/>
        <c:crossAx val="157745152"/>
        <c:crosses val="autoZero"/>
        <c:auto val="1"/>
        <c:lblAlgn val="ctr"/>
        <c:lblOffset val="100"/>
        <c:noMultiLvlLbl val="0"/>
      </c:catAx>
      <c:valAx>
        <c:axId val="157745152"/>
        <c:scaling>
          <c:orientation val="minMax"/>
          <c:max val="200"/>
        </c:scaling>
        <c:delete val="0"/>
        <c:axPos val="l"/>
        <c:title>
          <c:tx>
            <c:rich>
              <a:bodyPr rot="-5400000" vert="horz"/>
              <a:lstStyle/>
              <a:p>
                <a:pPr>
                  <a:defRPr b="0"/>
                </a:pPr>
                <a:r>
                  <a:rPr lang="en-US" b="0" dirty="0"/>
                  <a:t>Score</a:t>
                </a:r>
              </a:p>
            </c:rich>
          </c:tx>
          <c:layout/>
          <c:overlay val="0"/>
        </c:title>
        <c:numFmt formatCode="0" sourceLinked="1"/>
        <c:majorTickMark val="out"/>
        <c:minorTickMark val="none"/>
        <c:tickLblPos val="nextTo"/>
        <c:crossAx val="157477120"/>
        <c:crosses val="autoZero"/>
        <c:crossBetween val="between"/>
        <c:majorUnit val="20"/>
        <c:minorUnit val="4"/>
      </c:valAx>
    </c:plotArea>
    <c:legend>
      <c:legendPos val="t"/>
      <c:layout/>
      <c:overlay val="0"/>
    </c:legend>
    <c:plotVisOnly val="1"/>
    <c:dispBlanksAs val="gap"/>
    <c:showDLblsOverMax val="0"/>
  </c:chart>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dirty="0"/>
              <a:t>Alinta Energy</a:t>
            </a:r>
            <a:r>
              <a:rPr lang="en-US" sz="1200" baseline="0" dirty="0"/>
              <a:t> Customer Service Score (Hardship Calls)</a:t>
            </a:r>
            <a:endParaRPr lang="en-US" sz="1200" dirty="0"/>
          </a:p>
        </c:rich>
      </c:tx>
      <c:layout/>
      <c:overlay val="0"/>
    </c:title>
    <c:autoTitleDeleted val="0"/>
    <c:plotArea>
      <c:layout/>
      <c:barChart>
        <c:barDir val="col"/>
        <c:grouping val="clustered"/>
        <c:varyColors val="0"/>
        <c:ser>
          <c:idx val="0"/>
          <c:order val="0"/>
          <c:tx>
            <c:strRef>
              <c:f>'alinta '!$B$2</c:f>
              <c:strCache>
                <c:ptCount val="1"/>
                <c:pt idx="0">
                  <c:v>All Surveyed Retailers Average (excl EA)</c:v>
                </c:pt>
              </c:strCache>
            </c:strRef>
          </c:tx>
          <c:spPr>
            <a:solidFill>
              <a:sysClr val="windowText" lastClr="000000"/>
            </a:solidFill>
            <a:ln>
              <a:noFill/>
            </a:ln>
          </c:spPr>
          <c:invertIfNegative val="0"/>
          <c:dLbls>
            <c:showLegendKey val="0"/>
            <c:showVal val="1"/>
            <c:showCatName val="0"/>
            <c:showSerName val="0"/>
            <c:showPercent val="0"/>
            <c:showBubbleSize val="0"/>
            <c:showLeaderLines val="0"/>
          </c:dLbls>
          <c:cat>
            <c:strRef>
              <c:f>'alinta '!$A$3:$A$5</c:f>
              <c:strCache>
                <c:ptCount val="3"/>
                <c:pt idx="0">
                  <c:v>Total Getting Through Index</c:v>
                </c:pt>
                <c:pt idx="1">
                  <c:v>Total Service Delivery Index</c:v>
                </c:pt>
                <c:pt idx="2">
                  <c:v>Overall Performance Index</c:v>
                </c:pt>
              </c:strCache>
            </c:strRef>
          </c:cat>
          <c:val>
            <c:numRef>
              <c:f>'alinta '!$B$3:$B$5</c:f>
              <c:numCache>
                <c:formatCode>0</c:formatCode>
                <c:ptCount val="3"/>
                <c:pt idx="0">
                  <c:v>44.25</c:v>
                </c:pt>
                <c:pt idx="1">
                  <c:v>69.874999999999986</c:v>
                </c:pt>
                <c:pt idx="2">
                  <c:v>114.125</c:v>
                </c:pt>
              </c:numCache>
            </c:numRef>
          </c:val>
        </c:ser>
        <c:ser>
          <c:idx val="1"/>
          <c:order val="1"/>
          <c:tx>
            <c:strRef>
              <c:f>'alinta '!$C$2</c:f>
              <c:strCache>
                <c:ptCount val="1"/>
                <c:pt idx="0">
                  <c:v>Alinta Energy</c:v>
                </c:pt>
              </c:strCache>
            </c:strRef>
          </c:tx>
          <c:spPr>
            <a:solidFill>
              <a:srgbClr val="9148C8"/>
            </a:solidFill>
            <a:ln>
              <a:noFill/>
            </a:ln>
          </c:spPr>
          <c:invertIfNegative val="0"/>
          <c:dLbls>
            <c:showLegendKey val="0"/>
            <c:showVal val="1"/>
            <c:showCatName val="0"/>
            <c:showSerName val="0"/>
            <c:showPercent val="0"/>
            <c:showBubbleSize val="0"/>
            <c:showLeaderLines val="0"/>
          </c:dLbls>
          <c:cat>
            <c:strRef>
              <c:f>'alinta '!$A$3:$A$5</c:f>
              <c:strCache>
                <c:ptCount val="3"/>
                <c:pt idx="0">
                  <c:v>Total Getting Through Index</c:v>
                </c:pt>
                <c:pt idx="1">
                  <c:v>Total Service Delivery Index</c:v>
                </c:pt>
                <c:pt idx="2">
                  <c:v>Overall Performance Index</c:v>
                </c:pt>
              </c:strCache>
            </c:strRef>
          </c:cat>
          <c:val>
            <c:numRef>
              <c:f>'alinta '!$C$3:$C$5</c:f>
              <c:numCache>
                <c:formatCode>0</c:formatCode>
                <c:ptCount val="3"/>
                <c:pt idx="0">
                  <c:v>40</c:v>
                </c:pt>
                <c:pt idx="1">
                  <c:v>68</c:v>
                </c:pt>
                <c:pt idx="2">
                  <c:v>108</c:v>
                </c:pt>
              </c:numCache>
            </c:numRef>
          </c:val>
        </c:ser>
        <c:dLbls>
          <c:showLegendKey val="0"/>
          <c:showVal val="0"/>
          <c:showCatName val="0"/>
          <c:showSerName val="0"/>
          <c:showPercent val="0"/>
          <c:showBubbleSize val="0"/>
        </c:dLbls>
        <c:gapWidth val="150"/>
        <c:axId val="158096384"/>
        <c:axId val="158135040"/>
      </c:barChart>
      <c:catAx>
        <c:axId val="158096384"/>
        <c:scaling>
          <c:orientation val="minMax"/>
        </c:scaling>
        <c:delete val="0"/>
        <c:axPos val="b"/>
        <c:majorTickMark val="out"/>
        <c:minorTickMark val="none"/>
        <c:tickLblPos val="nextTo"/>
        <c:crossAx val="158135040"/>
        <c:crosses val="autoZero"/>
        <c:auto val="1"/>
        <c:lblAlgn val="ctr"/>
        <c:lblOffset val="100"/>
        <c:noMultiLvlLbl val="0"/>
      </c:catAx>
      <c:valAx>
        <c:axId val="158135040"/>
        <c:scaling>
          <c:orientation val="minMax"/>
          <c:max val="200"/>
        </c:scaling>
        <c:delete val="0"/>
        <c:axPos val="l"/>
        <c:title>
          <c:tx>
            <c:rich>
              <a:bodyPr rot="-5400000" vert="horz"/>
              <a:lstStyle/>
              <a:p>
                <a:pPr>
                  <a:defRPr b="0"/>
                </a:pPr>
                <a:r>
                  <a:rPr lang="en-US" b="0" dirty="0"/>
                  <a:t>Score</a:t>
                </a:r>
              </a:p>
            </c:rich>
          </c:tx>
          <c:layout/>
          <c:overlay val="0"/>
        </c:title>
        <c:numFmt formatCode="0" sourceLinked="1"/>
        <c:majorTickMark val="out"/>
        <c:minorTickMark val="none"/>
        <c:tickLblPos val="nextTo"/>
        <c:crossAx val="158096384"/>
        <c:crosses val="autoZero"/>
        <c:crossBetween val="between"/>
        <c:majorUnit val="20"/>
        <c:minorUnit val="4"/>
      </c:valAx>
    </c:plotArea>
    <c:legend>
      <c:legendPos val="t"/>
      <c:layout/>
      <c:overlay val="0"/>
    </c:legend>
    <c:plotVisOnly val="1"/>
    <c:dispBlanksAs val="gap"/>
    <c:showDLblsOverMax val="0"/>
  </c:chart>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dirty="0"/>
              <a:t>Aurora Energy</a:t>
            </a:r>
            <a:r>
              <a:rPr lang="en-US" sz="1200" baseline="0" dirty="0"/>
              <a:t> Customer Service Score (Hardship Calls)</a:t>
            </a:r>
            <a:endParaRPr lang="en-US" sz="1200" dirty="0"/>
          </a:p>
        </c:rich>
      </c:tx>
      <c:layout/>
      <c:overlay val="0"/>
    </c:title>
    <c:autoTitleDeleted val="0"/>
    <c:plotArea>
      <c:layout/>
      <c:barChart>
        <c:barDir val="col"/>
        <c:grouping val="clustered"/>
        <c:varyColors val="0"/>
        <c:ser>
          <c:idx val="0"/>
          <c:order val="0"/>
          <c:tx>
            <c:strRef>
              <c:f>Aurora!$B$2</c:f>
              <c:strCache>
                <c:ptCount val="1"/>
                <c:pt idx="0">
                  <c:v>All Surveyed Retailers Average (excl EA)</c:v>
                </c:pt>
              </c:strCache>
            </c:strRef>
          </c:tx>
          <c:spPr>
            <a:solidFill>
              <a:sysClr val="windowText" lastClr="000000"/>
            </a:solidFill>
            <a:ln>
              <a:noFill/>
            </a:ln>
          </c:spPr>
          <c:invertIfNegative val="0"/>
          <c:dLbls>
            <c:showLegendKey val="0"/>
            <c:showVal val="1"/>
            <c:showCatName val="0"/>
            <c:showSerName val="0"/>
            <c:showPercent val="0"/>
            <c:showBubbleSize val="0"/>
            <c:showLeaderLines val="0"/>
          </c:dLbls>
          <c:cat>
            <c:strRef>
              <c:f>Aurora!$A$3:$A$5</c:f>
              <c:strCache>
                <c:ptCount val="3"/>
                <c:pt idx="0">
                  <c:v>Total Getting Through Index</c:v>
                </c:pt>
                <c:pt idx="1">
                  <c:v>Total Service Delivery Index</c:v>
                </c:pt>
                <c:pt idx="2">
                  <c:v>Overall Performance Index</c:v>
                </c:pt>
              </c:strCache>
            </c:strRef>
          </c:cat>
          <c:val>
            <c:numRef>
              <c:f>Aurora!$B$3:$B$5</c:f>
              <c:numCache>
                <c:formatCode>0</c:formatCode>
                <c:ptCount val="3"/>
                <c:pt idx="0">
                  <c:v>44.25</c:v>
                </c:pt>
                <c:pt idx="1">
                  <c:v>69.874999999999986</c:v>
                </c:pt>
                <c:pt idx="2">
                  <c:v>114.125</c:v>
                </c:pt>
              </c:numCache>
            </c:numRef>
          </c:val>
        </c:ser>
        <c:ser>
          <c:idx val="1"/>
          <c:order val="1"/>
          <c:tx>
            <c:strRef>
              <c:f>Aurora!$C$2</c:f>
              <c:strCache>
                <c:ptCount val="1"/>
                <c:pt idx="0">
                  <c:v>Aurora Energy</c:v>
                </c:pt>
              </c:strCache>
            </c:strRef>
          </c:tx>
          <c:spPr>
            <a:solidFill>
              <a:srgbClr val="9148C8"/>
            </a:solidFill>
            <a:ln>
              <a:noFill/>
            </a:ln>
          </c:spPr>
          <c:invertIfNegative val="0"/>
          <c:dLbls>
            <c:showLegendKey val="0"/>
            <c:showVal val="1"/>
            <c:showCatName val="0"/>
            <c:showSerName val="0"/>
            <c:showPercent val="0"/>
            <c:showBubbleSize val="0"/>
            <c:showLeaderLines val="0"/>
          </c:dLbls>
          <c:cat>
            <c:strRef>
              <c:f>Aurora!$A$3:$A$5</c:f>
              <c:strCache>
                <c:ptCount val="3"/>
                <c:pt idx="0">
                  <c:v>Total Getting Through Index</c:v>
                </c:pt>
                <c:pt idx="1">
                  <c:v>Total Service Delivery Index</c:v>
                </c:pt>
                <c:pt idx="2">
                  <c:v>Overall Performance Index</c:v>
                </c:pt>
              </c:strCache>
            </c:strRef>
          </c:cat>
          <c:val>
            <c:numRef>
              <c:f>Aurora!$C$3:$C$5</c:f>
              <c:numCache>
                <c:formatCode>0</c:formatCode>
                <c:ptCount val="3"/>
                <c:pt idx="0">
                  <c:v>43</c:v>
                </c:pt>
                <c:pt idx="1">
                  <c:v>78</c:v>
                </c:pt>
                <c:pt idx="2">
                  <c:v>121</c:v>
                </c:pt>
              </c:numCache>
            </c:numRef>
          </c:val>
        </c:ser>
        <c:dLbls>
          <c:showLegendKey val="0"/>
          <c:showVal val="0"/>
          <c:showCatName val="0"/>
          <c:showSerName val="0"/>
          <c:showPercent val="0"/>
          <c:showBubbleSize val="0"/>
        </c:dLbls>
        <c:gapWidth val="150"/>
        <c:axId val="158809088"/>
        <c:axId val="158831360"/>
      </c:barChart>
      <c:catAx>
        <c:axId val="158809088"/>
        <c:scaling>
          <c:orientation val="minMax"/>
        </c:scaling>
        <c:delete val="0"/>
        <c:axPos val="b"/>
        <c:majorTickMark val="out"/>
        <c:minorTickMark val="none"/>
        <c:tickLblPos val="nextTo"/>
        <c:crossAx val="158831360"/>
        <c:crosses val="autoZero"/>
        <c:auto val="1"/>
        <c:lblAlgn val="ctr"/>
        <c:lblOffset val="100"/>
        <c:noMultiLvlLbl val="0"/>
      </c:catAx>
      <c:valAx>
        <c:axId val="158831360"/>
        <c:scaling>
          <c:orientation val="minMax"/>
          <c:max val="200"/>
        </c:scaling>
        <c:delete val="0"/>
        <c:axPos val="l"/>
        <c:title>
          <c:tx>
            <c:rich>
              <a:bodyPr rot="-5400000" vert="horz"/>
              <a:lstStyle/>
              <a:p>
                <a:pPr>
                  <a:defRPr b="0"/>
                </a:pPr>
                <a:r>
                  <a:rPr lang="en-US" b="0" dirty="0"/>
                  <a:t>Score</a:t>
                </a:r>
              </a:p>
            </c:rich>
          </c:tx>
          <c:layout/>
          <c:overlay val="0"/>
        </c:title>
        <c:numFmt formatCode="0" sourceLinked="1"/>
        <c:majorTickMark val="out"/>
        <c:minorTickMark val="none"/>
        <c:tickLblPos val="nextTo"/>
        <c:crossAx val="158809088"/>
        <c:crosses val="autoZero"/>
        <c:crossBetween val="between"/>
        <c:majorUnit val="20"/>
        <c:minorUnit val="4"/>
      </c:valAx>
    </c:plotArea>
    <c:legend>
      <c:legendPos val="t"/>
      <c:layout/>
      <c:overlay val="0"/>
    </c:legend>
    <c:plotVisOnly val="1"/>
    <c:dispBlanksAs val="gap"/>
    <c:showDLblsOverMax val="0"/>
  </c:chart>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dirty="0"/>
              <a:t>Lumo</a:t>
            </a:r>
            <a:r>
              <a:rPr lang="en-US" sz="1200" baseline="0" dirty="0"/>
              <a:t> </a:t>
            </a:r>
            <a:r>
              <a:rPr lang="en-US" sz="1200" dirty="0"/>
              <a:t>Energy</a:t>
            </a:r>
            <a:r>
              <a:rPr lang="en-US" sz="1200" baseline="0" dirty="0"/>
              <a:t> Customer Service Score (Hardship Calls)</a:t>
            </a:r>
            <a:endParaRPr lang="en-US" sz="1200" dirty="0"/>
          </a:p>
        </c:rich>
      </c:tx>
      <c:layout/>
      <c:overlay val="0"/>
    </c:title>
    <c:autoTitleDeleted val="0"/>
    <c:plotArea>
      <c:layout/>
      <c:barChart>
        <c:barDir val="col"/>
        <c:grouping val="clustered"/>
        <c:varyColors val="0"/>
        <c:ser>
          <c:idx val="0"/>
          <c:order val="0"/>
          <c:tx>
            <c:strRef>
              <c:f>'lumo '!$B$2</c:f>
              <c:strCache>
                <c:ptCount val="1"/>
                <c:pt idx="0">
                  <c:v>All Surveyed Retailers Average (excl EA)</c:v>
                </c:pt>
              </c:strCache>
            </c:strRef>
          </c:tx>
          <c:spPr>
            <a:solidFill>
              <a:sysClr val="windowText" lastClr="000000"/>
            </a:solidFill>
            <a:ln>
              <a:noFill/>
            </a:ln>
          </c:spPr>
          <c:invertIfNegative val="0"/>
          <c:dLbls>
            <c:showLegendKey val="0"/>
            <c:showVal val="1"/>
            <c:showCatName val="0"/>
            <c:showSerName val="0"/>
            <c:showPercent val="0"/>
            <c:showBubbleSize val="0"/>
            <c:showLeaderLines val="0"/>
          </c:dLbls>
          <c:cat>
            <c:strRef>
              <c:f>'lumo '!$A$3:$A$5</c:f>
              <c:strCache>
                <c:ptCount val="3"/>
                <c:pt idx="0">
                  <c:v>Total Getting Through Index</c:v>
                </c:pt>
                <c:pt idx="1">
                  <c:v>Total Service Delivery Index</c:v>
                </c:pt>
                <c:pt idx="2">
                  <c:v>Overall Performance Index</c:v>
                </c:pt>
              </c:strCache>
            </c:strRef>
          </c:cat>
          <c:val>
            <c:numRef>
              <c:f>'lumo '!$B$3:$B$5</c:f>
              <c:numCache>
                <c:formatCode>0</c:formatCode>
                <c:ptCount val="3"/>
                <c:pt idx="0">
                  <c:v>44.25</c:v>
                </c:pt>
                <c:pt idx="1">
                  <c:v>69.874999999999986</c:v>
                </c:pt>
                <c:pt idx="2">
                  <c:v>114.125</c:v>
                </c:pt>
              </c:numCache>
            </c:numRef>
          </c:val>
        </c:ser>
        <c:ser>
          <c:idx val="1"/>
          <c:order val="1"/>
          <c:tx>
            <c:strRef>
              <c:f>'lumo '!$C$2</c:f>
              <c:strCache>
                <c:ptCount val="1"/>
                <c:pt idx="0">
                  <c:v>Lumo Energy</c:v>
                </c:pt>
              </c:strCache>
            </c:strRef>
          </c:tx>
          <c:spPr>
            <a:solidFill>
              <a:srgbClr val="9148C8"/>
            </a:solidFill>
            <a:ln>
              <a:noFill/>
            </a:ln>
          </c:spPr>
          <c:invertIfNegative val="0"/>
          <c:dLbls>
            <c:showLegendKey val="0"/>
            <c:showVal val="1"/>
            <c:showCatName val="0"/>
            <c:showSerName val="0"/>
            <c:showPercent val="0"/>
            <c:showBubbleSize val="0"/>
            <c:showLeaderLines val="0"/>
          </c:dLbls>
          <c:cat>
            <c:strRef>
              <c:f>'lumo '!$A$3:$A$5</c:f>
              <c:strCache>
                <c:ptCount val="3"/>
                <c:pt idx="0">
                  <c:v>Total Getting Through Index</c:v>
                </c:pt>
                <c:pt idx="1">
                  <c:v>Total Service Delivery Index</c:v>
                </c:pt>
                <c:pt idx="2">
                  <c:v>Overall Performance Index</c:v>
                </c:pt>
              </c:strCache>
            </c:strRef>
          </c:cat>
          <c:val>
            <c:numRef>
              <c:f>'lumo '!$C$3:$C$5</c:f>
              <c:numCache>
                <c:formatCode>0</c:formatCode>
                <c:ptCount val="3"/>
                <c:pt idx="0">
                  <c:v>52</c:v>
                </c:pt>
                <c:pt idx="1">
                  <c:v>66</c:v>
                </c:pt>
                <c:pt idx="2">
                  <c:v>118</c:v>
                </c:pt>
              </c:numCache>
            </c:numRef>
          </c:val>
        </c:ser>
        <c:dLbls>
          <c:showLegendKey val="0"/>
          <c:showVal val="0"/>
          <c:showCatName val="0"/>
          <c:showSerName val="0"/>
          <c:showPercent val="0"/>
          <c:showBubbleSize val="0"/>
        </c:dLbls>
        <c:gapWidth val="150"/>
        <c:axId val="159502720"/>
        <c:axId val="159504256"/>
      </c:barChart>
      <c:catAx>
        <c:axId val="159502720"/>
        <c:scaling>
          <c:orientation val="minMax"/>
        </c:scaling>
        <c:delete val="0"/>
        <c:axPos val="b"/>
        <c:majorTickMark val="out"/>
        <c:minorTickMark val="none"/>
        <c:tickLblPos val="nextTo"/>
        <c:crossAx val="159504256"/>
        <c:crosses val="autoZero"/>
        <c:auto val="1"/>
        <c:lblAlgn val="ctr"/>
        <c:lblOffset val="100"/>
        <c:noMultiLvlLbl val="0"/>
      </c:catAx>
      <c:valAx>
        <c:axId val="159504256"/>
        <c:scaling>
          <c:orientation val="minMax"/>
          <c:max val="200"/>
        </c:scaling>
        <c:delete val="0"/>
        <c:axPos val="l"/>
        <c:title>
          <c:tx>
            <c:rich>
              <a:bodyPr rot="-5400000" vert="horz"/>
              <a:lstStyle/>
              <a:p>
                <a:pPr>
                  <a:defRPr b="0"/>
                </a:pPr>
                <a:r>
                  <a:rPr lang="en-US" b="0" dirty="0"/>
                  <a:t>Score</a:t>
                </a:r>
              </a:p>
            </c:rich>
          </c:tx>
          <c:layout/>
          <c:overlay val="0"/>
        </c:title>
        <c:numFmt formatCode="0" sourceLinked="1"/>
        <c:majorTickMark val="out"/>
        <c:minorTickMark val="none"/>
        <c:tickLblPos val="nextTo"/>
        <c:crossAx val="159502720"/>
        <c:crosses val="autoZero"/>
        <c:crossBetween val="between"/>
        <c:majorUnit val="20"/>
        <c:minorUnit val="4"/>
      </c:valAx>
    </c:plotArea>
    <c:legend>
      <c:legendPos val="t"/>
      <c:layout/>
      <c:overlay val="0"/>
    </c:legend>
    <c:plotVisOnly val="1"/>
    <c:dispBlanksAs val="gap"/>
    <c:showDLblsOverMax val="0"/>
  </c:chart>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dirty="0"/>
              <a:t>Origin</a:t>
            </a:r>
            <a:r>
              <a:rPr lang="en-US" sz="1200" baseline="0" dirty="0"/>
              <a:t> </a:t>
            </a:r>
            <a:r>
              <a:rPr lang="en-US" sz="1200" dirty="0"/>
              <a:t>Energy</a:t>
            </a:r>
            <a:r>
              <a:rPr lang="en-US" sz="1200" baseline="0" dirty="0"/>
              <a:t> Customer Service Score (Hardship Calls)</a:t>
            </a:r>
            <a:endParaRPr lang="en-US" sz="1200" dirty="0"/>
          </a:p>
        </c:rich>
      </c:tx>
      <c:layout/>
      <c:overlay val="0"/>
    </c:title>
    <c:autoTitleDeleted val="0"/>
    <c:plotArea>
      <c:layout/>
      <c:barChart>
        <c:barDir val="col"/>
        <c:grouping val="clustered"/>
        <c:varyColors val="0"/>
        <c:ser>
          <c:idx val="0"/>
          <c:order val="0"/>
          <c:tx>
            <c:strRef>
              <c:f>'origin '!$B$3</c:f>
              <c:strCache>
                <c:ptCount val="1"/>
                <c:pt idx="0">
                  <c:v>All Surveyed Retailers Average (excl EA)</c:v>
                </c:pt>
              </c:strCache>
            </c:strRef>
          </c:tx>
          <c:spPr>
            <a:solidFill>
              <a:sysClr val="windowText" lastClr="000000"/>
            </a:solidFill>
            <a:ln>
              <a:noFill/>
            </a:ln>
          </c:spPr>
          <c:invertIfNegative val="0"/>
          <c:dLbls>
            <c:showLegendKey val="0"/>
            <c:showVal val="1"/>
            <c:showCatName val="0"/>
            <c:showSerName val="0"/>
            <c:showPercent val="0"/>
            <c:showBubbleSize val="0"/>
            <c:showLeaderLines val="0"/>
          </c:dLbls>
          <c:cat>
            <c:strRef>
              <c:f>'origin '!$A$4:$A$6</c:f>
              <c:strCache>
                <c:ptCount val="3"/>
                <c:pt idx="0">
                  <c:v>Total Getting Through Index</c:v>
                </c:pt>
                <c:pt idx="1">
                  <c:v>Total Service Delivery Index</c:v>
                </c:pt>
                <c:pt idx="2">
                  <c:v>Overall Performance Index</c:v>
                </c:pt>
              </c:strCache>
            </c:strRef>
          </c:cat>
          <c:val>
            <c:numRef>
              <c:f>'origin '!$B$4:$B$6</c:f>
              <c:numCache>
                <c:formatCode>0</c:formatCode>
                <c:ptCount val="3"/>
                <c:pt idx="0">
                  <c:v>44.25</c:v>
                </c:pt>
                <c:pt idx="1">
                  <c:v>69.874999999999986</c:v>
                </c:pt>
                <c:pt idx="2">
                  <c:v>114.125</c:v>
                </c:pt>
              </c:numCache>
            </c:numRef>
          </c:val>
        </c:ser>
        <c:ser>
          <c:idx val="1"/>
          <c:order val="1"/>
          <c:tx>
            <c:strRef>
              <c:f>'origin '!$C$3</c:f>
              <c:strCache>
                <c:ptCount val="1"/>
                <c:pt idx="0">
                  <c:v>Origin Energy</c:v>
                </c:pt>
              </c:strCache>
            </c:strRef>
          </c:tx>
          <c:spPr>
            <a:solidFill>
              <a:srgbClr val="9148C8"/>
            </a:solidFill>
            <a:ln>
              <a:noFill/>
            </a:ln>
          </c:spPr>
          <c:invertIfNegative val="0"/>
          <c:dLbls>
            <c:showLegendKey val="0"/>
            <c:showVal val="1"/>
            <c:showCatName val="0"/>
            <c:showSerName val="0"/>
            <c:showPercent val="0"/>
            <c:showBubbleSize val="0"/>
            <c:showLeaderLines val="0"/>
          </c:dLbls>
          <c:cat>
            <c:strRef>
              <c:f>'origin '!$A$4:$A$6</c:f>
              <c:strCache>
                <c:ptCount val="3"/>
                <c:pt idx="0">
                  <c:v>Total Getting Through Index</c:v>
                </c:pt>
                <c:pt idx="1">
                  <c:v>Total Service Delivery Index</c:v>
                </c:pt>
                <c:pt idx="2">
                  <c:v>Overall Performance Index</c:v>
                </c:pt>
              </c:strCache>
            </c:strRef>
          </c:cat>
          <c:val>
            <c:numRef>
              <c:f>'origin '!$C$4:$C$6</c:f>
              <c:numCache>
                <c:formatCode>0</c:formatCode>
                <c:ptCount val="3"/>
                <c:pt idx="0">
                  <c:v>51</c:v>
                </c:pt>
                <c:pt idx="1">
                  <c:v>76</c:v>
                </c:pt>
                <c:pt idx="2">
                  <c:v>127</c:v>
                </c:pt>
              </c:numCache>
            </c:numRef>
          </c:val>
        </c:ser>
        <c:dLbls>
          <c:showLegendKey val="0"/>
          <c:showVal val="0"/>
          <c:showCatName val="0"/>
          <c:showSerName val="0"/>
          <c:showPercent val="0"/>
          <c:showBubbleSize val="0"/>
        </c:dLbls>
        <c:gapWidth val="150"/>
        <c:axId val="160215424"/>
        <c:axId val="160216960"/>
      </c:barChart>
      <c:catAx>
        <c:axId val="160215424"/>
        <c:scaling>
          <c:orientation val="minMax"/>
        </c:scaling>
        <c:delete val="0"/>
        <c:axPos val="b"/>
        <c:majorTickMark val="out"/>
        <c:minorTickMark val="none"/>
        <c:tickLblPos val="nextTo"/>
        <c:crossAx val="160216960"/>
        <c:crosses val="autoZero"/>
        <c:auto val="1"/>
        <c:lblAlgn val="ctr"/>
        <c:lblOffset val="100"/>
        <c:noMultiLvlLbl val="0"/>
      </c:catAx>
      <c:valAx>
        <c:axId val="160216960"/>
        <c:scaling>
          <c:orientation val="minMax"/>
          <c:max val="200"/>
        </c:scaling>
        <c:delete val="0"/>
        <c:axPos val="l"/>
        <c:title>
          <c:tx>
            <c:rich>
              <a:bodyPr rot="-5400000" vert="horz"/>
              <a:lstStyle/>
              <a:p>
                <a:pPr>
                  <a:defRPr b="0"/>
                </a:pPr>
                <a:r>
                  <a:rPr lang="en-US" b="0" dirty="0"/>
                  <a:t>Score</a:t>
                </a:r>
              </a:p>
            </c:rich>
          </c:tx>
          <c:layout/>
          <c:overlay val="0"/>
        </c:title>
        <c:numFmt formatCode="0" sourceLinked="1"/>
        <c:majorTickMark val="out"/>
        <c:minorTickMark val="none"/>
        <c:tickLblPos val="nextTo"/>
        <c:crossAx val="160215424"/>
        <c:crosses val="autoZero"/>
        <c:crossBetween val="between"/>
        <c:majorUnit val="20"/>
        <c:minorUnit val="4"/>
      </c:valAx>
    </c:plotArea>
    <c:legend>
      <c:legendPos val="t"/>
      <c:layout/>
      <c:overlay val="0"/>
    </c:legend>
    <c:plotVisOnly val="1"/>
    <c:dispBlanksAs val="gap"/>
    <c:showDLblsOverMax val="0"/>
  </c:chart>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solidFill>
                  <a:schemeClr val="tx1"/>
                </a:solidFill>
              </a:defRPr>
            </a:pPr>
            <a:r>
              <a:rPr lang="en-US" sz="1200" baseline="0" dirty="0" smtClean="0">
                <a:solidFill>
                  <a:schemeClr val="tx1"/>
                </a:solidFill>
              </a:rPr>
              <a:t>Powerdirect Customer </a:t>
            </a:r>
            <a:r>
              <a:rPr lang="en-US" sz="1200" baseline="0" dirty="0">
                <a:solidFill>
                  <a:schemeClr val="tx1"/>
                </a:solidFill>
              </a:rPr>
              <a:t>Service Score (Hardship Calls)</a:t>
            </a:r>
            <a:endParaRPr lang="en-US" sz="1200" dirty="0">
              <a:solidFill>
                <a:schemeClr val="tx1"/>
              </a:solidFill>
            </a:endParaRPr>
          </a:p>
        </c:rich>
      </c:tx>
      <c:layout/>
      <c:overlay val="0"/>
    </c:title>
    <c:autoTitleDeleted val="0"/>
    <c:plotArea>
      <c:layout/>
      <c:barChart>
        <c:barDir val="col"/>
        <c:grouping val="clustered"/>
        <c:varyColors val="0"/>
        <c:ser>
          <c:idx val="0"/>
          <c:order val="0"/>
          <c:tx>
            <c:strRef>
              <c:f>'power direct '!$B$2</c:f>
              <c:strCache>
                <c:ptCount val="1"/>
                <c:pt idx="0">
                  <c:v>All Surveyed Retailers Average (excl EA)</c:v>
                </c:pt>
              </c:strCache>
            </c:strRef>
          </c:tx>
          <c:spPr>
            <a:solidFill>
              <a:sysClr val="windowText" lastClr="000000"/>
            </a:solidFill>
            <a:ln>
              <a:noFill/>
            </a:ln>
          </c:spPr>
          <c:invertIfNegative val="0"/>
          <c:dLbls>
            <c:showLegendKey val="0"/>
            <c:showVal val="1"/>
            <c:showCatName val="0"/>
            <c:showSerName val="0"/>
            <c:showPercent val="0"/>
            <c:showBubbleSize val="0"/>
            <c:showLeaderLines val="0"/>
          </c:dLbls>
          <c:cat>
            <c:strRef>
              <c:f>'power direct '!$A$3:$A$5</c:f>
              <c:strCache>
                <c:ptCount val="3"/>
                <c:pt idx="0">
                  <c:v>Total Getting Through Index</c:v>
                </c:pt>
                <c:pt idx="1">
                  <c:v>Total Service Delivery Index</c:v>
                </c:pt>
                <c:pt idx="2">
                  <c:v>Overall Performance Index</c:v>
                </c:pt>
              </c:strCache>
            </c:strRef>
          </c:cat>
          <c:val>
            <c:numRef>
              <c:f>'power direct '!$B$3:$B$5</c:f>
              <c:numCache>
                <c:formatCode>0</c:formatCode>
                <c:ptCount val="3"/>
                <c:pt idx="0">
                  <c:v>44.25</c:v>
                </c:pt>
                <c:pt idx="1">
                  <c:v>69.874999999999986</c:v>
                </c:pt>
                <c:pt idx="2">
                  <c:v>114.125</c:v>
                </c:pt>
              </c:numCache>
            </c:numRef>
          </c:val>
        </c:ser>
        <c:ser>
          <c:idx val="1"/>
          <c:order val="1"/>
          <c:tx>
            <c:strRef>
              <c:f>'power direct '!$C$2</c:f>
              <c:strCache>
                <c:ptCount val="1"/>
                <c:pt idx="0">
                  <c:v>Power Direct</c:v>
                </c:pt>
              </c:strCache>
            </c:strRef>
          </c:tx>
          <c:spPr>
            <a:solidFill>
              <a:srgbClr val="9148C8"/>
            </a:solidFill>
            <a:ln>
              <a:noFill/>
            </a:ln>
          </c:spPr>
          <c:invertIfNegative val="0"/>
          <c:dLbls>
            <c:showLegendKey val="0"/>
            <c:showVal val="1"/>
            <c:showCatName val="0"/>
            <c:showSerName val="0"/>
            <c:showPercent val="0"/>
            <c:showBubbleSize val="0"/>
            <c:showLeaderLines val="0"/>
          </c:dLbls>
          <c:cat>
            <c:strRef>
              <c:f>'power direct '!$A$3:$A$5</c:f>
              <c:strCache>
                <c:ptCount val="3"/>
                <c:pt idx="0">
                  <c:v>Total Getting Through Index</c:v>
                </c:pt>
                <c:pt idx="1">
                  <c:v>Total Service Delivery Index</c:v>
                </c:pt>
                <c:pt idx="2">
                  <c:v>Overall Performance Index</c:v>
                </c:pt>
              </c:strCache>
            </c:strRef>
          </c:cat>
          <c:val>
            <c:numRef>
              <c:f>'power direct '!$C$3:$C$5</c:f>
              <c:numCache>
                <c:formatCode>0</c:formatCode>
                <c:ptCount val="3"/>
                <c:pt idx="0">
                  <c:v>15</c:v>
                </c:pt>
                <c:pt idx="1">
                  <c:v>31</c:v>
                </c:pt>
                <c:pt idx="2">
                  <c:v>46</c:v>
                </c:pt>
              </c:numCache>
            </c:numRef>
          </c:val>
        </c:ser>
        <c:dLbls>
          <c:showLegendKey val="0"/>
          <c:showVal val="0"/>
          <c:showCatName val="0"/>
          <c:showSerName val="0"/>
          <c:showPercent val="0"/>
          <c:showBubbleSize val="0"/>
        </c:dLbls>
        <c:gapWidth val="150"/>
        <c:axId val="161248000"/>
        <c:axId val="161249536"/>
      </c:barChart>
      <c:catAx>
        <c:axId val="161248000"/>
        <c:scaling>
          <c:orientation val="minMax"/>
        </c:scaling>
        <c:delete val="0"/>
        <c:axPos val="b"/>
        <c:majorTickMark val="out"/>
        <c:minorTickMark val="none"/>
        <c:tickLblPos val="nextTo"/>
        <c:crossAx val="161249536"/>
        <c:crosses val="autoZero"/>
        <c:auto val="1"/>
        <c:lblAlgn val="ctr"/>
        <c:lblOffset val="100"/>
        <c:noMultiLvlLbl val="0"/>
      </c:catAx>
      <c:valAx>
        <c:axId val="161249536"/>
        <c:scaling>
          <c:orientation val="minMax"/>
          <c:max val="200"/>
        </c:scaling>
        <c:delete val="0"/>
        <c:axPos val="l"/>
        <c:title>
          <c:tx>
            <c:rich>
              <a:bodyPr rot="-5400000" vert="horz"/>
              <a:lstStyle/>
              <a:p>
                <a:pPr>
                  <a:defRPr b="0"/>
                </a:pPr>
                <a:r>
                  <a:rPr lang="en-US" b="0" dirty="0"/>
                  <a:t>Score</a:t>
                </a:r>
              </a:p>
            </c:rich>
          </c:tx>
          <c:layout/>
          <c:overlay val="0"/>
        </c:title>
        <c:numFmt formatCode="0" sourceLinked="1"/>
        <c:majorTickMark val="out"/>
        <c:minorTickMark val="none"/>
        <c:tickLblPos val="nextTo"/>
        <c:crossAx val="161248000"/>
        <c:crosses val="autoZero"/>
        <c:crossBetween val="between"/>
        <c:majorUnit val="20"/>
        <c:minorUnit val="4"/>
      </c:valAx>
    </c:plotArea>
    <c:legend>
      <c:legendPos val="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6E-2"/>
          <c:y val="0.19028944298629338"/>
          <c:w val="0.88337270341207352"/>
          <c:h val="0.48910287255759699"/>
        </c:manualLayout>
      </c:layout>
      <c:barChart>
        <c:barDir val="col"/>
        <c:grouping val="clustered"/>
        <c:varyColors val="0"/>
        <c:ser>
          <c:idx val="0"/>
          <c:order val="0"/>
          <c:tx>
            <c:strRef>
              <c:f>Index!$C$5</c:f>
              <c:strCache>
                <c:ptCount val="1"/>
                <c:pt idx="0">
                  <c:v>General Calls </c:v>
                </c:pt>
              </c:strCache>
            </c:strRef>
          </c:tx>
          <c:spPr>
            <a:solidFill>
              <a:srgbClr val="00B050"/>
            </a:solidFill>
          </c:spPr>
          <c:invertIfNegative val="0"/>
          <c:dLbls>
            <c:showLegendKey val="0"/>
            <c:showVal val="1"/>
            <c:showCatName val="0"/>
            <c:showSerName val="0"/>
            <c:showPercent val="0"/>
            <c:showBubbleSize val="0"/>
            <c:showLeaderLines val="0"/>
          </c:dLbls>
          <c:cat>
            <c:strRef>
              <c:f>Index!$B$6:$B$8</c:f>
              <c:strCache>
                <c:ptCount val="3"/>
                <c:pt idx="0">
                  <c:v>Getting Through</c:v>
                </c:pt>
                <c:pt idx="1">
                  <c:v>Service Delivery</c:v>
                </c:pt>
                <c:pt idx="2">
                  <c:v>Overall Performance </c:v>
                </c:pt>
              </c:strCache>
            </c:strRef>
          </c:cat>
          <c:val>
            <c:numRef>
              <c:f>Index!$C$6:$C$8</c:f>
              <c:numCache>
                <c:formatCode>0</c:formatCode>
                <c:ptCount val="3"/>
                <c:pt idx="0">
                  <c:v>44.5</c:v>
                </c:pt>
                <c:pt idx="1">
                  <c:v>72.625</c:v>
                </c:pt>
                <c:pt idx="2">
                  <c:v>117.125</c:v>
                </c:pt>
              </c:numCache>
            </c:numRef>
          </c:val>
        </c:ser>
        <c:ser>
          <c:idx val="1"/>
          <c:order val="1"/>
          <c:tx>
            <c:strRef>
              <c:f>Index!$D$5</c:f>
              <c:strCache>
                <c:ptCount val="1"/>
                <c:pt idx="0">
                  <c:v>Hardship Calls </c:v>
                </c:pt>
              </c:strCache>
            </c:strRef>
          </c:tx>
          <c:spPr>
            <a:solidFill>
              <a:srgbClr val="7030A0"/>
            </a:solidFill>
          </c:spPr>
          <c:invertIfNegative val="0"/>
          <c:dLbls>
            <c:showLegendKey val="0"/>
            <c:showVal val="1"/>
            <c:showCatName val="0"/>
            <c:showSerName val="0"/>
            <c:showPercent val="0"/>
            <c:showBubbleSize val="0"/>
            <c:showLeaderLines val="0"/>
          </c:dLbls>
          <c:cat>
            <c:strRef>
              <c:f>Index!$B$6:$B$8</c:f>
              <c:strCache>
                <c:ptCount val="3"/>
                <c:pt idx="0">
                  <c:v>Getting Through</c:v>
                </c:pt>
                <c:pt idx="1">
                  <c:v>Service Delivery</c:v>
                </c:pt>
                <c:pt idx="2">
                  <c:v>Overall Performance </c:v>
                </c:pt>
              </c:strCache>
            </c:strRef>
          </c:cat>
          <c:val>
            <c:numRef>
              <c:f>Index!$D$6:$D$8</c:f>
              <c:numCache>
                <c:formatCode>0</c:formatCode>
                <c:ptCount val="3"/>
                <c:pt idx="0">
                  <c:v>44.25</c:v>
                </c:pt>
                <c:pt idx="1">
                  <c:v>70</c:v>
                </c:pt>
                <c:pt idx="2">
                  <c:v>114.25</c:v>
                </c:pt>
              </c:numCache>
            </c:numRef>
          </c:val>
        </c:ser>
        <c:dLbls>
          <c:showLegendKey val="0"/>
          <c:showVal val="0"/>
          <c:showCatName val="0"/>
          <c:showSerName val="0"/>
          <c:showPercent val="0"/>
          <c:showBubbleSize val="0"/>
        </c:dLbls>
        <c:gapWidth val="150"/>
        <c:axId val="147994112"/>
        <c:axId val="147995648"/>
      </c:barChart>
      <c:catAx>
        <c:axId val="147994112"/>
        <c:scaling>
          <c:orientation val="minMax"/>
        </c:scaling>
        <c:delete val="0"/>
        <c:axPos val="b"/>
        <c:majorTickMark val="out"/>
        <c:minorTickMark val="none"/>
        <c:tickLblPos val="nextTo"/>
        <c:crossAx val="147995648"/>
        <c:crosses val="autoZero"/>
        <c:auto val="1"/>
        <c:lblAlgn val="ctr"/>
        <c:lblOffset val="100"/>
        <c:noMultiLvlLbl val="0"/>
      </c:catAx>
      <c:valAx>
        <c:axId val="147995648"/>
        <c:scaling>
          <c:orientation val="minMax"/>
          <c:max val="200"/>
          <c:min val="0"/>
        </c:scaling>
        <c:delete val="0"/>
        <c:axPos val="l"/>
        <c:numFmt formatCode="0" sourceLinked="1"/>
        <c:majorTickMark val="out"/>
        <c:minorTickMark val="none"/>
        <c:tickLblPos val="nextTo"/>
        <c:crossAx val="147994112"/>
        <c:crosses val="autoZero"/>
        <c:crossBetween val="between"/>
        <c:majorUnit val="50"/>
      </c:valAx>
      <c:spPr>
        <a:ln>
          <a:noFill/>
        </a:ln>
      </c:spPr>
    </c:plotArea>
    <c:legend>
      <c:legendPos val="b"/>
      <c:layout>
        <c:manualLayout>
          <c:xMode val="edge"/>
          <c:yMode val="edge"/>
          <c:x val="0.23845159814552502"/>
          <c:y val="0.87604062788550319"/>
          <c:w val="0.52309680370894995"/>
          <c:h val="6.7671283471837484E-2"/>
        </c:manualLayout>
      </c:layout>
      <c:overlay val="0"/>
    </c:legend>
    <c:plotVisOnly val="1"/>
    <c:dispBlanksAs val="gap"/>
    <c:showDLblsOverMax val="0"/>
  </c:chart>
  <c:spPr>
    <a:ln>
      <a:solidFill>
        <a:schemeClr val="tx1">
          <a:lumMod val="50000"/>
          <a:lumOff val="50000"/>
        </a:schemeClr>
      </a:solidFill>
    </a:ln>
  </c:spPr>
  <c:txPr>
    <a:bodyPr/>
    <a:lstStyle/>
    <a:p>
      <a:pPr>
        <a:defRPr sz="1000"/>
      </a:pPr>
      <a:endParaRPr lang="en-U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dirty="0"/>
              <a:t>Simply</a:t>
            </a:r>
            <a:r>
              <a:rPr lang="en-US" sz="1200" baseline="0" dirty="0"/>
              <a:t> </a:t>
            </a:r>
            <a:r>
              <a:rPr lang="en-US" sz="1200" dirty="0"/>
              <a:t>Energy</a:t>
            </a:r>
            <a:r>
              <a:rPr lang="en-US" sz="1200" baseline="0" dirty="0"/>
              <a:t> Customer Service Score (Hardship Calls)</a:t>
            </a:r>
            <a:endParaRPr lang="en-US" sz="1200" dirty="0"/>
          </a:p>
        </c:rich>
      </c:tx>
      <c:layout/>
      <c:overlay val="0"/>
    </c:title>
    <c:autoTitleDeleted val="0"/>
    <c:plotArea>
      <c:layout/>
      <c:barChart>
        <c:barDir val="col"/>
        <c:grouping val="clustered"/>
        <c:varyColors val="0"/>
        <c:ser>
          <c:idx val="0"/>
          <c:order val="0"/>
          <c:tx>
            <c:strRef>
              <c:f>'simply energy '!$B$2</c:f>
              <c:strCache>
                <c:ptCount val="1"/>
                <c:pt idx="0">
                  <c:v>All Surveyed Retailers Average (excl EA)</c:v>
                </c:pt>
              </c:strCache>
            </c:strRef>
          </c:tx>
          <c:spPr>
            <a:solidFill>
              <a:sysClr val="windowText" lastClr="000000"/>
            </a:solidFill>
            <a:ln>
              <a:noFill/>
            </a:ln>
          </c:spPr>
          <c:invertIfNegative val="0"/>
          <c:dLbls>
            <c:showLegendKey val="0"/>
            <c:showVal val="1"/>
            <c:showCatName val="0"/>
            <c:showSerName val="0"/>
            <c:showPercent val="0"/>
            <c:showBubbleSize val="0"/>
            <c:showLeaderLines val="0"/>
          </c:dLbls>
          <c:cat>
            <c:strRef>
              <c:f>'simply energy '!$A$3:$A$5</c:f>
              <c:strCache>
                <c:ptCount val="3"/>
                <c:pt idx="0">
                  <c:v>Total Getting Through Index</c:v>
                </c:pt>
                <c:pt idx="1">
                  <c:v>Total Service Delivery Index</c:v>
                </c:pt>
                <c:pt idx="2">
                  <c:v>Overall Performance Index</c:v>
                </c:pt>
              </c:strCache>
            </c:strRef>
          </c:cat>
          <c:val>
            <c:numRef>
              <c:f>'simply energy '!$B$3:$B$5</c:f>
              <c:numCache>
                <c:formatCode>0</c:formatCode>
                <c:ptCount val="3"/>
                <c:pt idx="0">
                  <c:v>44.25</c:v>
                </c:pt>
                <c:pt idx="1">
                  <c:v>69.874999999999986</c:v>
                </c:pt>
                <c:pt idx="2">
                  <c:v>114.125</c:v>
                </c:pt>
              </c:numCache>
            </c:numRef>
          </c:val>
        </c:ser>
        <c:ser>
          <c:idx val="1"/>
          <c:order val="1"/>
          <c:tx>
            <c:strRef>
              <c:f>'simply energy '!$C$2</c:f>
              <c:strCache>
                <c:ptCount val="1"/>
                <c:pt idx="0">
                  <c:v>Simply Energy</c:v>
                </c:pt>
              </c:strCache>
            </c:strRef>
          </c:tx>
          <c:spPr>
            <a:solidFill>
              <a:srgbClr val="9148C8"/>
            </a:solidFill>
            <a:ln>
              <a:noFill/>
            </a:ln>
          </c:spPr>
          <c:invertIfNegative val="0"/>
          <c:dLbls>
            <c:showLegendKey val="0"/>
            <c:showVal val="1"/>
            <c:showCatName val="0"/>
            <c:showSerName val="0"/>
            <c:showPercent val="0"/>
            <c:showBubbleSize val="0"/>
            <c:showLeaderLines val="0"/>
          </c:dLbls>
          <c:cat>
            <c:strRef>
              <c:f>'simply energy '!$A$3:$A$5</c:f>
              <c:strCache>
                <c:ptCount val="3"/>
                <c:pt idx="0">
                  <c:v>Total Getting Through Index</c:v>
                </c:pt>
                <c:pt idx="1">
                  <c:v>Total Service Delivery Index</c:v>
                </c:pt>
                <c:pt idx="2">
                  <c:v>Overall Performance Index</c:v>
                </c:pt>
              </c:strCache>
            </c:strRef>
          </c:cat>
          <c:val>
            <c:numRef>
              <c:f>'simply energy '!$C$3:$C$5</c:f>
              <c:numCache>
                <c:formatCode>0</c:formatCode>
                <c:ptCount val="3"/>
                <c:pt idx="0">
                  <c:v>45</c:v>
                </c:pt>
                <c:pt idx="1">
                  <c:v>67</c:v>
                </c:pt>
                <c:pt idx="2">
                  <c:v>112</c:v>
                </c:pt>
              </c:numCache>
            </c:numRef>
          </c:val>
        </c:ser>
        <c:dLbls>
          <c:showLegendKey val="0"/>
          <c:showVal val="0"/>
          <c:showCatName val="0"/>
          <c:showSerName val="0"/>
          <c:showPercent val="0"/>
          <c:showBubbleSize val="0"/>
        </c:dLbls>
        <c:gapWidth val="150"/>
        <c:axId val="161568256"/>
        <c:axId val="161569792"/>
      </c:barChart>
      <c:catAx>
        <c:axId val="161568256"/>
        <c:scaling>
          <c:orientation val="minMax"/>
        </c:scaling>
        <c:delete val="0"/>
        <c:axPos val="b"/>
        <c:majorTickMark val="out"/>
        <c:minorTickMark val="none"/>
        <c:tickLblPos val="nextTo"/>
        <c:crossAx val="161569792"/>
        <c:crosses val="autoZero"/>
        <c:auto val="1"/>
        <c:lblAlgn val="ctr"/>
        <c:lblOffset val="100"/>
        <c:noMultiLvlLbl val="0"/>
      </c:catAx>
      <c:valAx>
        <c:axId val="161569792"/>
        <c:scaling>
          <c:orientation val="minMax"/>
          <c:max val="200"/>
        </c:scaling>
        <c:delete val="0"/>
        <c:axPos val="l"/>
        <c:title>
          <c:tx>
            <c:rich>
              <a:bodyPr rot="-5400000" vert="horz"/>
              <a:lstStyle/>
              <a:p>
                <a:pPr>
                  <a:defRPr b="0"/>
                </a:pPr>
                <a:r>
                  <a:rPr lang="en-US" b="0" dirty="0"/>
                  <a:t>Score</a:t>
                </a:r>
              </a:p>
            </c:rich>
          </c:tx>
          <c:layout/>
          <c:overlay val="0"/>
        </c:title>
        <c:numFmt formatCode="0" sourceLinked="1"/>
        <c:majorTickMark val="out"/>
        <c:minorTickMark val="none"/>
        <c:tickLblPos val="nextTo"/>
        <c:crossAx val="161568256"/>
        <c:crosses val="autoZero"/>
        <c:crossBetween val="between"/>
        <c:majorUnit val="20"/>
        <c:minorUnit val="4"/>
      </c:valAx>
    </c:plotArea>
    <c:legend>
      <c:legendPos val="t"/>
      <c:layout/>
      <c:overlay val="0"/>
    </c:legend>
    <c:plotVisOnly val="1"/>
    <c:dispBlanksAs val="gap"/>
    <c:showDLblsOverMax val="0"/>
  </c:chart>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dirty="0" smtClean="0"/>
              <a:t>Energy</a:t>
            </a:r>
            <a:r>
              <a:rPr lang="en-US" sz="1200" baseline="0" dirty="0" smtClean="0"/>
              <a:t>Australia </a:t>
            </a:r>
            <a:r>
              <a:rPr lang="en-US" sz="1200" baseline="0" dirty="0"/>
              <a:t>Customer Service Score (Hardship Calls)</a:t>
            </a:r>
            <a:endParaRPr lang="en-US" sz="1200" dirty="0"/>
          </a:p>
        </c:rich>
      </c:tx>
      <c:layout/>
      <c:overlay val="0"/>
    </c:title>
    <c:autoTitleDeleted val="0"/>
    <c:plotArea>
      <c:layout>
        <c:manualLayout>
          <c:layoutTarget val="inner"/>
          <c:xMode val="edge"/>
          <c:yMode val="edge"/>
          <c:x val="0.14382603321853127"/>
          <c:y val="0.2497997907639892"/>
          <c:w val="0.82586049466725919"/>
          <c:h val="0.47382003851423915"/>
        </c:manualLayout>
      </c:layout>
      <c:barChart>
        <c:barDir val="col"/>
        <c:grouping val="clustered"/>
        <c:varyColors val="0"/>
        <c:ser>
          <c:idx val="0"/>
          <c:order val="0"/>
          <c:tx>
            <c:strRef>
              <c:f>EA!$B$1</c:f>
              <c:strCache>
                <c:ptCount val="1"/>
                <c:pt idx="0">
                  <c:v>All Surveyed Retailers Average (excl EA)</c:v>
                </c:pt>
              </c:strCache>
            </c:strRef>
          </c:tx>
          <c:spPr>
            <a:solidFill>
              <a:sysClr val="windowText" lastClr="000000"/>
            </a:solidFill>
            <a:ln>
              <a:noFill/>
            </a:ln>
          </c:spPr>
          <c:invertIfNegative val="0"/>
          <c:dLbls>
            <c:showLegendKey val="0"/>
            <c:showVal val="1"/>
            <c:showCatName val="0"/>
            <c:showSerName val="0"/>
            <c:showPercent val="0"/>
            <c:showBubbleSize val="0"/>
            <c:showLeaderLines val="0"/>
          </c:dLbls>
          <c:cat>
            <c:strRef>
              <c:f>EA!$A$2:$A$4</c:f>
              <c:strCache>
                <c:ptCount val="3"/>
                <c:pt idx="0">
                  <c:v>Total Getting Through Index</c:v>
                </c:pt>
                <c:pt idx="1">
                  <c:v>Total Service Delivery Index</c:v>
                </c:pt>
                <c:pt idx="2">
                  <c:v>Overall Performance Index</c:v>
                </c:pt>
              </c:strCache>
            </c:strRef>
          </c:cat>
          <c:val>
            <c:numRef>
              <c:f>EA!$B$2:$B$4</c:f>
              <c:numCache>
                <c:formatCode>0</c:formatCode>
                <c:ptCount val="3"/>
                <c:pt idx="0">
                  <c:v>44.25</c:v>
                </c:pt>
                <c:pt idx="1">
                  <c:v>69.874999999999986</c:v>
                </c:pt>
                <c:pt idx="2">
                  <c:v>114.125</c:v>
                </c:pt>
              </c:numCache>
            </c:numRef>
          </c:val>
        </c:ser>
        <c:ser>
          <c:idx val="1"/>
          <c:order val="1"/>
          <c:tx>
            <c:strRef>
              <c:f>EA!$C$1</c:f>
              <c:strCache>
                <c:ptCount val="1"/>
                <c:pt idx="0">
                  <c:v>Energy Australia</c:v>
                </c:pt>
              </c:strCache>
            </c:strRef>
          </c:tx>
          <c:spPr>
            <a:solidFill>
              <a:srgbClr val="9148C8"/>
            </a:solidFill>
            <a:ln>
              <a:noFill/>
            </a:ln>
          </c:spPr>
          <c:invertIfNegative val="0"/>
          <c:dLbls>
            <c:showLegendKey val="0"/>
            <c:showVal val="1"/>
            <c:showCatName val="0"/>
            <c:showSerName val="0"/>
            <c:showPercent val="0"/>
            <c:showBubbleSize val="0"/>
            <c:showLeaderLines val="0"/>
          </c:dLbls>
          <c:cat>
            <c:strRef>
              <c:f>EA!$A$2:$A$4</c:f>
              <c:strCache>
                <c:ptCount val="3"/>
                <c:pt idx="0">
                  <c:v>Total Getting Through Index</c:v>
                </c:pt>
                <c:pt idx="1">
                  <c:v>Total Service Delivery Index</c:v>
                </c:pt>
                <c:pt idx="2">
                  <c:v>Overall Performance Index</c:v>
                </c:pt>
              </c:strCache>
            </c:strRef>
          </c:cat>
          <c:val>
            <c:numRef>
              <c:f>EA!$C$2:$C$4</c:f>
              <c:numCache>
                <c:formatCode>General</c:formatCode>
                <c:ptCount val="3"/>
                <c:pt idx="0">
                  <c:v>25</c:v>
                </c:pt>
                <c:pt idx="1">
                  <c:v>53</c:v>
                </c:pt>
                <c:pt idx="2">
                  <c:v>78</c:v>
                </c:pt>
              </c:numCache>
            </c:numRef>
          </c:val>
        </c:ser>
        <c:dLbls>
          <c:showLegendKey val="0"/>
          <c:showVal val="0"/>
          <c:showCatName val="0"/>
          <c:showSerName val="0"/>
          <c:showPercent val="0"/>
          <c:showBubbleSize val="0"/>
        </c:dLbls>
        <c:gapWidth val="150"/>
        <c:axId val="11478144"/>
        <c:axId val="11479680"/>
      </c:barChart>
      <c:catAx>
        <c:axId val="11478144"/>
        <c:scaling>
          <c:orientation val="minMax"/>
        </c:scaling>
        <c:delete val="0"/>
        <c:axPos val="b"/>
        <c:majorTickMark val="out"/>
        <c:minorTickMark val="none"/>
        <c:tickLblPos val="nextTo"/>
        <c:crossAx val="11479680"/>
        <c:crosses val="autoZero"/>
        <c:auto val="1"/>
        <c:lblAlgn val="ctr"/>
        <c:lblOffset val="100"/>
        <c:noMultiLvlLbl val="0"/>
      </c:catAx>
      <c:valAx>
        <c:axId val="11479680"/>
        <c:scaling>
          <c:orientation val="minMax"/>
          <c:max val="200"/>
        </c:scaling>
        <c:delete val="0"/>
        <c:axPos val="l"/>
        <c:title>
          <c:tx>
            <c:rich>
              <a:bodyPr rot="-5400000" vert="horz"/>
              <a:lstStyle/>
              <a:p>
                <a:pPr>
                  <a:defRPr b="0"/>
                </a:pPr>
                <a:r>
                  <a:rPr lang="en-US" b="0" dirty="0"/>
                  <a:t>Score</a:t>
                </a:r>
              </a:p>
            </c:rich>
          </c:tx>
          <c:layout/>
          <c:overlay val="0"/>
        </c:title>
        <c:numFmt formatCode="0" sourceLinked="1"/>
        <c:majorTickMark val="out"/>
        <c:minorTickMark val="none"/>
        <c:tickLblPos val="nextTo"/>
        <c:crossAx val="11478144"/>
        <c:crosses val="autoZero"/>
        <c:crossBetween val="between"/>
        <c:majorUnit val="20"/>
        <c:minorUnit val="4"/>
      </c:valAx>
    </c:plotArea>
    <c:legend>
      <c:legendPos val="t"/>
      <c:layout>
        <c:manualLayout>
          <c:xMode val="edge"/>
          <c:yMode val="edge"/>
          <c:x val="0.11990017804139617"/>
          <c:y val="0.11586482674764532"/>
          <c:w val="0.7811503363072887"/>
          <c:h val="8.8590851016553715E-2"/>
        </c:manualLayout>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56020224028494E-2"/>
          <c:y val="0.12402705231690041"/>
          <c:w val="0.93698447540847962"/>
          <c:h val="0.59646777675993967"/>
        </c:manualLayout>
      </c:layout>
      <c:barChart>
        <c:barDir val="col"/>
        <c:grouping val="clustered"/>
        <c:varyColors val="0"/>
        <c:ser>
          <c:idx val="0"/>
          <c:order val="0"/>
          <c:tx>
            <c:strRef>
              <c:f>Sheet2!$A$10</c:f>
              <c:strCache>
                <c:ptCount val="1"/>
                <c:pt idx="0">
                  <c:v>Getting Through (100) </c:v>
                </c:pt>
              </c:strCache>
            </c:strRef>
          </c:tx>
          <c:invertIfNegative val="0"/>
          <c:dLbls>
            <c:showLegendKey val="0"/>
            <c:showVal val="1"/>
            <c:showCatName val="0"/>
            <c:showSerName val="0"/>
            <c:showPercent val="0"/>
            <c:showBubbleSize val="0"/>
            <c:showLeaderLines val="0"/>
          </c:dLbls>
          <c:cat>
            <c:strRef>
              <c:f>Sheet2!$B$9:$K$9</c:f>
              <c:strCache>
                <c:ptCount val="10"/>
                <c:pt idx="0">
                  <c:v>Hardship calls </c:v>
                </c:pt>
                <c:pt idx="1">
                  <c:v>General calls </c:v>
                </c:pt>
                <c:pt idx="3">
                  <c:v>Energy  </c:v>
                </c:pt>
                <c:pt idx="4">
                  <c:v>Water </c:v>
                </c:pt>
                <c:pt idx="5">
                  <c:v>Telco </c:v>
                </c:pt>
                <c:pt idx="7">
                  <c:v>Energy  </c:v>
                </c:pt>
                <c:pt idx="8">
                  <c:v>Water </c:v>
                </c:pt>
                <c:pt idx="9">
                  <c:v>Telco </c:v>
                </c:pt>
              </c:strCache>
            </c:strRef>
          </c:cat>
          <c:val>
            <c:numRef>
              <c:f>Sheet2!$B$10:$K$10</c:f>
              <c:numCache>
                <c:formatCode>General</c:formatCode>
                <c:ptCount val="10"/>
                <c:pt idx="0">
                  <c:v>44</c:v>
                </c:pt>
                <c:pt idx="1">
                  <c:v>45</c:v>
                </c:pt>
                <c:pt idx="3">
                  <c:v>49</c:v>
                </c:pt>
                <c:pt idx="4">
                  <c:v>60</c:v>
                </c:pt>
                <c:pt idx="5">
                  <c:v>42</c:v>
                </c:pt>
                <c:pt idx="7">
                  <c:v>74</c:v>
                </c:pt>
                <c:pt idx="8">
                  <c:v>76</c:v>
                </c:pt>
                <c:pt idx="9">
                  <c:v>71</c:v>
                </c:pt>
              </c:numCache>
            </c:numRef>
          </c:val>
        </c:ser>
        <c:ser>
          <c:idx val="1"/>
          <c:order val="1"/>
          <c:tx>
            <c:strRef>
              <c:f>Sheet2!$A$11</c:f>
              <c:strCache>
                <c:ptCount val="1"/>
                <c:pt idx="0">
                  <c:v>Service Delivery (100) </c:v>
                </c:pt>
              </c:strCache>
            </c:strRef>
          </c:tx>
          <c:invertIfNegative val="0"/>
          <c:dLbls>
            <c:showLegendKey val="0"/>
            <c:showVal val="1"/>
            <c:showCatName val="0"/>
            <c:showSerName val="0"/>
            <c:showPercent val="0"/>
            <c:showBubbleSize val="0"/>
            <c:showLeaderLines val="0"/>
          </c:dLbls>
          <c:cat>
            <c:strRef>
              <c:f>Sheet2!$B$9:$K$9</c:f>
              <c:strCache>
                <c:ptCount val="10"/>
                <c:pt idx="0">
                  <c:v>Hardship calls </c:v>
                </c:pt>
                <c:pt idx="1">
                  <c:v>General calls </c:v>
                </c:pt>
                <c:pt idx="3">
                  <c:v>Energy  </c:v>
                </c:pt>
                <c:pt idx="4">
                  <c:v>Water </c:v>
                </c:pt>
                <c:pt idx="5">
                  <c:v>Telco </c:v>
                </c:pt>
                <c:pt idx="7">
                  <c:v>Energy  </c:v>
                </c:pt>
                <c:pt idx="8">
                  <c:v>Water </c:v>
                </c:pt>
                <c:pt idx="9">
                  <c:v>Telco </c:v>
                </c:pt>
              </c:strCache>
            </c:strRef>
          </c:cat>
          <c:val>
            <c:numRef>
              <c:f>Sheet2!$B$11:$K$11</c:f>
              <c:numCache>
                <c:formatCode>General</c:formatCode>
                <c:ptCount val="10"/>
                <c:pt idx="0">
                  <c:v>70</c:v>
                </c:pt>
                <c:pt idx="1">
                  <c:v>73</c:v>
                </c:pt>
                <c:pt idx="3">
                  <c:v>82</c:v>
                </c:pt>
                <c:pt idx="4">
                  <c:v>83</c:v>
                </c:pt>
                <c:pt idx="5">
                  <c:v>64</c:v>
                </c:pt>
                <c:pt idx="7">
                  <c:v>93</c:v>
                </c:pt>
                <c:pt idx="8">
                  <c:v>98</c:v>
                </c:pt>
                <c:pt idx="9">
                  <c:v>97</c:v>
                </c:pt>
              </c:numCache>
            </c:numRef>
          </c:val>
        </c:ser>
        <c:ser>
          <c:idx val="2"/>
          <c:order val="2"/>
          <c:tx>
            <c:strRef>
              <c:f>Sheet2!$A$12</c:f>
              <c:strCache>
                <c:ptCount val="1"/>
                <c:pt idx="0">
                  <c:v>Overall Performance (200) </c:v>
                </c:pt>
              </c:strCache>
            </c:strRef>
          </c:tx>
          <c:invertIfNegative val="0"/>
          <c:dLbls>
            <c:showLegendKey val="0"/>
            <c:showVal val="1"/>
            <c:showCatName val="0"/>
            <c:showSerName val="0"/>
            <c:showPercent val="0"/>
            <c:showBubbleSize val="0"/>
            <c:showLeaderLines val="0"/>
          </c:dLbls>
          <c:cat>
            <c:strRef>
              <c:f>Sheet2!$B$9:$K$9</c:f>
              <c:strCache>
                <c:ptCount val="10"/>
                <c:pt idx="0">
                  <c:v>Hardship calls </c:v>
                </c:pt>
                <c:pt idx="1">
                  <c:v>General calls </c:v>
                </c:pt>
                <c:pt idx="3">
                  <c:v>Energy  </c:v>
                </c:pt>
                <c:pt idx="4">
                  <c:v>Water </c:v>
                </c:pt>
                <c:pt idx="5">
                  <c:v>Telco </c:v>
                </c:pt>
                <c:pt idx="7">
                  <c:v>Energy  </c:v>
                </c:pt>
                <c:pt idx="8">
                  <c:v>Water </c:v>
                </c:pt>
                <c:pt idx="9">
                  <c:v>Telco </c:v>
                </c:pt>
              </c:strCache>
            </c:strRef>
          </c:cat>
          <c:val>
            <c:numRef>
              <c:f>Sheet2!$B$12:$K$12</c:f>
              <c:numCache>
                <c:formatCode>General</c:formatCode>
                <c:ptCount val="10"/>
                <c:pt idx="0">
                  <c:v>114</c:v>
                </c:pt>
                <c:pt idx="1">
                  <c:v>117</c:v>
                </c:pt>
                <c:pt idx="3">
                  <c:v>131</c:v>
                </c:pt>
                <c:pt idx="4">
                  <c:v>142</c:v>
                </c:pt>
                <c:pt idx="5">
                  <c:v>106</c:v>
                </c:pt>
                <c:pt idx="7">
                  <c:v>165</c:v>
                </c:pt>
                <c:pt idx="8">
                  <c:v>174</c:v>
                </c:pt>
                <c:pt idx="9">
                  <c:v>168</c:v>
                </c:pt>
              </c:numCache>
            </c:numRef>
          </c:val>
        </c:ser>
        <c:dLbls>
          <c:showLegendKey val="0"/>
          <c:showVal val="0"/>
          <c:showCatName val="0"/>
          <c:showSerName val="0"/>
          <c:showPercent val="0"/>
          <c:showBubbleSize val="0"/>
        </c:dLbls>
        <c:gapWidth val="150"/>
        <c:axId val="148281600"/>
        <c:axId val="148307968"/>
      </c:barChart>
      <c:catAx>
        <c:axId val="148281600"/>
        <c:scaling>
          <c:orientation val="minMax"/>
        </c:scaling>
        <c:delete val="0"/>
        <c:axPos val="b"/>
        <c:majorTickMark val="out"/>
        <c:minorTickMark val="none"/>
        <c:tickLblPos val="nextTo"/>
        <c:crossAx val="148307968"/>
        <c:crosses val="autoZero"/>
        <c:auto val="1"/>
        <c:lblAlgn val="ctr"/>
        <c:lblOffset val="100"/>
        <c:noMultiLvlLbl val="0"/>
      </c:catAx>
      <c:valAx>
        <c:axId val="148307968"/>
        <c:scaling>
          <c:orientation val="minMax"/>
        </c:scaling>
        <c:delete val="0"/>
        <c:axPos val="l"/>
        <c:numFmt formatCode="General" sourceLinked="1"/>
        <c:majorTickMark val="out"/>
        <c:minorTickMark val="none"/>
        <c:tickLblPos val="nextTo"/>
        <c:crossAx val="148281600"/>
        <c:crosses val="autoZero"/>
        <c:crossBetween val="between"/>
      </c:valAx>
    </c:plotArea>
    <c:legend>
      <c:legendPos val="b"/>
      <c:layout/>
      <c:overlay val="0"/>
    </c:legend>
    <c:plotVisOnly val="1"/>
    <c:dispBlanksAs val="gap"/>
    <c:showDLblsOverMax val="0"/>
  </c:chart>
  <c:spPr>
    <a:ln>
      <a:solidFill>
        <a:schemeClr val="tx1">
          <a:lumMod val="50000"/>
          <a:lumOff val="50000"/>
        </a:schemeClr>
      </a:solidFill>
    </a:ln>
  </c:spPr>
  <c:txPr>
    <a:bodyPr/>
    <a:lstStyle/>
    <a:p>
      <a:pPr>
        <a:defRPr sz="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626019448718341E-2"/>
          <c:y val="7.0446184991791033E-2"/>
          <c:w val="0.88337270341207352"/>
          <c:h val="0.59884364700218506"/>
        </c:manualLayout>
      </c:layout>
      <c:barChart>
        <c:barDir val="col"/>
        <c:grouping val="clustered"/>
        <c:varyColors val="0"/>
        <c:ser>
          <c:idx val="0"/>
          <c:order val="0"/>
          <c:tx>
            <c:strRef>
              <c:f>'Connect time '!$C$8</c:f>
              <c:strCache>
                <c:ptCount val="1"/>
                <c:pt idx="0">
                  <c:v>General Calls </c:v>
                </c:pt>
              </c:strCache>
            </c:strRef>
          </c:tx>
          <c:spPr>
            <a:solidFill>
              <a:srgbClr val="00B050"/>
            </a:solidFill>
          </c:spPr>
          <c:invertIfNegative val="0"/>
          <c:dPt>
            <c:idx val="0"/>
            <c:invertIfNegative val="0"/>
            <c:bubble3D val="0"/>
            <c:spPr>
              <a:pattFill prst="pct70">
                <a:fgClr>
                  <a:srgbClr val="00B050"/>
                </a:fgClr>
                <a:bgClr>
                  <a:schemeClr val="tx1"/>
                </a:bgClr>
              </a:pattFill>
            </c:spPr>
          </c:dPt>
          <c:dLbls>
            <c:showLegendKey val="0"/>
            <c:showVal val="1"/>
            <c:showCatName val="0"/>
            <c:showSerName val="0"/>
            <c:showPercent val="0"/>
            <c:showBubbleSize val="0"/>
            <c:showLeaderLines val="0"/>
          </c:dLbls>
          <c:cat>
            <c:strRef>
              <c:f>'Connect time '!$B$9</c:f>
              <c:strCache>
                <c:ptCount val="1"/>
                <c:pt idx="0">
                  <c:v>Average Connect Time (secs)</c:v>
                </c:pt>
              </c:strCache>
            </c:strRef>
          </c:cat>
          <c:val>
            <c:numRef>
              <c:f>'Connect time '!$C$9</c:f>
              <c:numCache>
                <c:formatCode>0</c:formatCode>
                <c:ptCount val="1"/>
                <c:pt idx="0">
                  <c:v>95.375</c:v>
                </c:pt>
              </c:numCache>
            </c:numRef>
          </c:val>
        </c:ser>
        <c:ser>
          <c:idx val="1"/>
          <c:order val="1"/>
          <c:tx>
            <c:strRef>
              <c:f>'Connect time '!$D$8</c:f>
              <c:strCache>
                <c:ptCount val="1"/>
                <c:pt idx="0">
                  <c:v>Hardship Calls </c:v>
                </c:pt>
              </c:strCache>
            </c:strRef>
          </c:tx>
          <c:spPr>
            <a:solidFill>
              <a:srgbClr val="7030A0"/>
            </a:solidFill>
          </c:spPr>
          <c:invertIfNegative val="0"/>
          <c:dPt>
            <c:idx val="0"/>
            <c:invertIfNegative val="0"/>
            <c:bubble3D val="0"/>
            <c:spPr>
              <a:pattFill prst="trellis">
                <a:fgClr>
                  <a:srgbClr val="7030A0"/>
                </a:fgClr>
                <a:bgClr>
                  <a:schemeClr val="tx1"/>
                </a:bgClr>
              </a:pattFill>
            </c:spPr>
          </c:dPt>
          <c:dLbls>
            <c:showLegendKey val="0"/>
            <c:showVal val="1"/>
            <c:showCatName val="0"/>
            <c:showSerName val="0"/>
            <c:showPercent val="0"/>
            <c:showBubbleSize val="0"/>
            <c:showLeaderLines val="0"/>
          </c:dLbls>
          <c:cat>
            <c:strRef>
              <c:f>'Connect time '!$B$9</c:f>
              <c:strCache>
                <c:ptCount val="1"/>
                <c:pt idx="0">
                  <c:v>Average Connect Time (secs)</c:v>
                </c:pt>
              </c:strCache>
            </c:strRef>
          </c:cat>
          <c:val>
            <c:numRef>
              <c:f>'Connect time '!$D$9</c:f>
              <c:numCache>
                <c:formatCode>0</c:formatCode>
                <c:ptCount val="1"/>
                <c:pt idx="0">
                  <c:v>97.5</c:v>
                </c:pt>
              </c:numCache>
            </c:numRef>
          </c:val>
        </c:ser>
        <c:dLbls>
          <c:showLegendKey val="0"/>
          <c:showVal val="0"/>
          <c:showCatName val="0"/>
          <c:showSerName val="0"/>
          <c:showPercent val="0"/>
          <c:showBubbleSize val="0"/>
        </c:dLbls>
        <c:gapWidth val="150"/>
        <c:axId val="148766080"/>
        <c:axId val="153560192"/>
      </c:barChart>
      <c:catAx>
        <c:axId val="148766080"/>
        <c:scaling>
          <c:orientation val="minMax"/>
        </c:scaling>
        <c:delete val="0"/>
        <c:axPos val="b"/>
        <c:majorTickMark val="out"/>
        <c:minorTickMark val="none"/>
        <c:tickLblPos val="nextTo"/>
        <c:crossAx val="153560192"/>
        <c:crosses val="autoZero"/>
        <c:auto val="1"/>
        <c:lblAlgn val="ctr"/>
        <c:lblOffset val="100"/>
        <c:noMultiLvlLbl val="0"/>
      </c:catAx>
      <c:valAx>
        <c:axId val="153560192"/>
        <c:scaling>
          <c:orientation val="minMax"/>
          <c:max val="250"/>
          <c:min val="0"/>
        </c:scaling>
        <c:delete val="0"/>
        <c:axPos val="l"/>
        <c:numFmt formatCode="0" sourceLinked="1"/>
        <c:majorTickMark val="out"/>
        <c:minorTickMark val="none"/>
        <c:tickLblPos val="nextTo"/>
        <c:crossAx val="148766080"/>
        <c:crosses val="autoZero"/>
        <c:crossBetween val="between"/>
      </c:valAx>
      <c:spPr>
        <a:ln>
          <a:noFill/>
        </a:ln>
      </c:spPr>
    </c:plotArea>
    <c:legend>
      <c:legendPos val="b"/>
      <c:layout/>
      <c:overlay val="0"/>
    </c:legend>
    <c:plotVisOnly val="1"/>
    <c:dispBlanksAs val="gap"/>
    <c:showDLblsOverMax val="0"/>
  </c:chart>
  <c:spPr>
    <a:ln>
      <a:solidFill>
        <a:schemeClr val="tx1">
          <a:lumMod val="50000"/>
          <a:lumOff val="50000"/>
        </a:schemeClr>
      </a:solidFill>
    </a:ln>
  </c:spPr>
  <c:txPr>
    <a:bodyPr/>
    <a:lstStyle/>
    <a:p>
      <a:pPr>
        <a:defRPr sz="1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6E-2"/>
          <c:y val="0.19028944298629338"/>
          <c:w val="0.88337270341207352"/>
          <c:h val="0.48910287255759699"/>
        </c:manualLayout>
      </c:layout>
      <c:barChart>
        <c:barDir val="col"/>
        <c:grouping val="clustered"/>
        <c:varyColors val="0"/>
        <c:ser>
          <c:idx val="0"/>
          <c:order val="0"/>
          <c:tx>
            <c:strRef>
              <c:f>'Greeting skills'!$B$6</c:f>
              <c:strCache>
                <c:ptCount val="1"/>
                <c:pt idx="0">
                  <c:v>General Calls </c:v>
                </c:pt>
              </c:strCache>
            </c:strRef>
          </c:tx>
          <c:spPr>
            <a:solidFill>
              <a:srgbClr val="00B050"/>
            </a:solidFill>
          </c:spPr>
          <c:invertIfNegative val="0"/>
          <c:dPt>
            <c:idx val="0"/>
            <c:invertIfNegative val="0"/>
            <c:bubble3D val="0"/>
            <c:spPr>
              <a:pattFill prst="pct70">
                <a:fgClr>
                  <a:srgbClr val="007434"/>
                </a:fgClr>
                <a:bgClr>
                  <a:schemeClr val="tx1"/>
                </a:bgClr>
              </a:pattFill>
            </c:spPr>
          </c:dPt>
          <c:dLbls>
            <c:showLegendKey val="0"/>
            <c:showVal val="1"/>
            <c:showCatName val="0"/>
            <c:showSerName val="0"/>
            <c:showPercent val="0"/>
            <c:showBubbleSize val="0"/>
            <c:showLeaderLines val="0"/>
          </c:dLbls>
          <c:cat>
            <c:strRef>
              <c:f>'Greeting skills'!$A$7:$A$12</c:f>
              <c:strCache>
                <c:ptCount val="6"/>
                <c:pt idx="0">
                  <c:v>Average Greeting Skills</c:v>
                </c:pt>
                <c:pt idx="1">
                  <c:v>Salutation</c:v>
                </c:pt>
                <c:pt idx="2">
                  <c:v>Company Name Given </c:v>
                </c:pt>
                <c:pt idx="3">
                  <c:v>Agent Name Given</c:v>
                </c:pt>
                <c:pt idx="4">
                  <c:v>Offer to Help</c:v>
                </c:pt>
                <c:pt idx="5">
                  <c:v>Sign Off</c:v>
                </c:pt>
              </c:strCache>
            </c:strRef>
          </c:cat>
          <c:val>
            <c:numRef>
              <c:f>'Greeting skills'!$B$7:$B$12</c:f>
              <c:numCache>
                <c:formatCode>0</c:formatCode>
                <c:ptCount val="6"/>
                <c:pt idx="0">
                  <c:v>94.524999999999991</c:v>
                </c:pt>
                <c:pt idx="1">
                  <c:v>95.625</c:v>
                </c:pt>
                <c:pt idx="2">
                  <c:v>89.75</c:v>
                </c:pt>
                <c:pt idx="3">
                  <c:v>100</c:v>
                </c:pt>
                <c:pt idx="4">
                  <c:v>89</c:v>
                </c:pt>
                <c:pt idx="5">
                  <c:v>98.25</c:v>
                </c:pt>
              </c:numCache>
            </c:numRef>
          </c:val>
        </c:ser>
        <c:ser>
          <c:idx val="1"/>
          <c:order val="1"/>
          <c:tx>
            <c:strRef>
              <c:f>'Greeting skills'!$C$6</c:f>
              <c:strCache>
                <c:ptCount val="1"/>
                <c:pt idx="0">
                  <c:v>Hardship Calls </c:v>
                </c:pt>
              </c:strCache>
            </c:strRef>
          </c:tx>
          <c:spPr>
            <a:solidFill>
              <a:srgbClr val="7030A0"/>
            </a:solidFill>
          </c:spPr>
          <c:invertIfNegative val="0"/>
          <c:dPt>
            <c:idx val="0"/>
            <c:invertIfNegative val="0"/>
            <c:bubble3D val="0"/>
            <c:spPr>
              <a:pattFill prst="trellis">
                <a:fgClr>
                  <a:srgbClr val="552579"/>
                </a:fgClr>
                <a:bgClr>
                  <a:schemeClr val="tx1"/>
                </a:bgClr>
              </a:pattFill>
            </c:spPr>
          </c:dPt>
          <c:dLbls>
            <c:showLegendKey val="0"/>
            <c:showVal val="1"/>
            <c:showCatName val="0"/>
            <c:showSerName val="0"/>
            <c:showPercent val="0"/>
            <c:showBubbleSize val="0"/>
            <c:showLeaderLines val="0"/>
          </c:dLbls>
          <c:cat>
            <c:strRef>
              <c:f>'Greeting skills'!$A$7:$A$12</c:f>
              <c:strCache>
                <c:ptCount val="6"/>
                <c:pt idx="0">
                  <c:v>Average Greeting Skills</c:v>
                </c:pt>
                <c:pt idx="1">
                  <c:v>Salutation</c:v>
                </c:pt>
                <c:pt idx="2">
                  <c:v>Company Name Given </c:v>
                </c:pt>
                <c:pt idx="3">
                  <c:v>Agent Name Given</c:v>
                </c:pt>
                <c:pt idx="4">
                  <c:v>Offer to Help</c:v>
                </c:pt>
                <c:pt idx="5">
                  <c:v>Sign Off</c:v>
                </c:pt>
              </c:strCache>
            </c:strRef>
          </c:cat>
          <c:val>
            <c:numRef>
              <c:f>'Greeting skills'!$C$7:$C$12</c:f>
              <c:numCache>
                <c:formatCode>0</c:formatCode>
                <c:ptCount val="6"/>
                <c:pt idx="0">
                  <c:v>95.212500000000006</c:v>
                </c:pt>
                <c:pt idx="1">
                  <c:v>97.75</c:v>
                </c:pt>
                <c:pt idx="2">
                  <c:v>90.5</c:v>
                </c:pt>
                <c:pt idx="3">
                  <c:v>99.0625</c:v>
                </c:pt>
                <c:pt idx="4">
                  <c:v>89.625</c:v>
                </c:pt>
                <c:pt idx="5">
                  <c:v>99.125</c:v>
                </c:pt>
              </c:numCache>
            </c:numRef>
          </c:val>
        </c:ser>
        <c:dLbls>
          <c:showLegendKey val="0"/>
          <c:showVal val="0"/>
          <c:showCatName val="0"/>
          <c:showSerName val="0"/>
          <c:showPercent val="0"/>
          <c:showBubbleSize val="0"/>
        </c:dLbls>
        <c:gapWidth val="150"/>
        <c:axId val="153291392"/>
        <c:axId val="153301376"/>
      </c:barChart>
      <c:catAx>
        <c:axId val="153291392"/>
        <c:scaling>
          <c:orientation val="minMax"/>
        </c:scaling>
        <c:delete val="0"/>
        <c:axPos val="b"/>
        <c:majorTickMark val="out"/>
        <c:minorTickMark val="none"/>
        <c:tickLblPos val="nextTo"/>
        <c:crossAx val="153301376"/>
        <c:crosses val="autoZero"/>
        <c:auto val="1"/>
        <c:lblAlgn val="ctr"/>
        <c:lblOffset val="100"/>
        <c:noMultiLvlLbl val="0"/>
      </c:catAx>
      <c:valAx>
        <c:axId val="153301376"/>
        <c:scaling>
          <c:orientation val="minMax"/>
          <c:max val="100"/>
          <c:min val="0"/>
        </c:scaling>
        <c:delete val="0"/>
        <c:axPos val="l"/>
        <c:numFmt formatCode="0" sourceLinked="1"/>
        <c:majorTickMark val="out"/>
        <c:minorTickMark val="none"/>
        <c:tickLblPos val="nextTo"/>
        <c:crossAx val="153291392"/>
        <c:crosses val="autoZero"/>
        <c:crossBetween val="between"/>
      </c:valAx>
    </c:plotArea>
    <c:legend>
      <c:legendPos val="b"/>
      <c:layout/>
      <c:overlay val="0"/>
    </c:legend>
    <c:plotVisOnly val="1"/>
    <c:dispBlanksAs val="gap"/>
    <c:showDLblsOverMax val="0"/>
  </c:chart>
  <c:spPr>
    <a:ln>
      <a:solidFill>
        <a:schemeClr val="bg1">
          <a:lumMod val="65000"/>
        </a:schemeClr>
      </a:solidFill>
    </a:ln>
  </c:spPr>
  <c:txPr>
    <a:bodyPr/>
    <a:lstStyle/>
    <a:p>
      <a:pPr>
        <a:defRPr sz="1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217327229548092E-2"/>
          <c:y val="0.18022363230984878"/>
          <c:w val="0.6208294045201056"/>
          <c:h val="0.67378902924852746"/>
        </c:manualLayout>
      </c:layout>
      <c:barChart>
        <c:barDir val="col"/>
        <c:grouping val="percentStacked"/>
        <c:varyColors val="0"/>
        <c:ser>
          <c:idx val="0"/>
          <c:order val="0"/>
          <c:tx>
            <c:strRef>
              <c:f>'agent manner'!$B$6</c:f>
              <c:strCache>
                <c:ptCount val="1"/>
                <c:pt idx="0">
                  <c:v>Interested,warm &amp; helpful</c:v>
                </c:pt>
              </c:strCache>
            </c:strRef>
          </c:tx>
          <c:spPr>
            <a:solidFill>
              <a:srgbClr val="003366"/>
            </a:solidFill>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'agent manner'!$C$5:$D$5</c:f>
              <c:strCache>
                <c:ptCount val="2"/>
                <c:pt idx="0">
                  <c:v>General Calls </c:v>
                </c:pt>
                <c:pt idx="1">
                  <c:v>Hardship Calls </c:v>
                </c:pt>
              </c:strCache>
            </c:strRef>
          </c:cat>
          <c:val>
            <c:numRef>
              <c:f>'agent manner'!$C$6:$D$6</c:f>
              <c:numCache>
                <c:formatCode>0</c:formatCode>
                <c:ptCount val="2"/>
                <c:pt idx="0">
                  <c:v>77.375</c:v>
                </c:pt>
                <c:pt idx="1">
                  <c:v>71.625</c:v>
                </c:pt>
              </c:numCache>
            </c:numRef>
          </c:val>
        </c:ser>
        <c:ser>
          <c:idx val="1"/>
          <c:order val="1"/>
          <c:tx>
            <c:strRef>
              <c:f>'agent manner'!$B$7</c:f>
              <c:strCache>
                <c:ptCount val="1"/>
                <c:pt idx="0">
                  <c:v>Businesslike / Unemotive</c:v>
                </c:pt>
              </c:strCache>
            </c:strRef>
          </c:tx>
          <c:spPr>
            <a:solidFill>
              <a:srgbClr val="3A6AA4"/>
            </a:solidFill>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'agent manner'!$C$5:$D$5</c:f>
              <c:strCache>
                <c:ptCount val="2"/>
                <c:pt idx="0">
                  <c:v>General Calls </c:v>
                </c:pt>
                <c:pt idx="1">
                  <c:v>Hardship Calls </c:v>
                </c:pt>
              </c:strCache>
            </c:strRef>
          </c:cat>
          <c:val>
            <c:numRef>
              <c:f>'agent manner'!$C$7:$D$7</c:f>
              <c:numCache>
                <c:formatCode>0</c:formatCode>
                <c:ptCount val="2"/>
                <c:pt idx="0">
                  <c:v>20.125</c:v>
                </c:pt>
                <c:pt idx="1">
                  <c:v>26.75</c:v>
                </c:pt>
              </c:numCache>
            </c:numRef>
          </c:val>
        </c:ser>
        <c:ser>
          <c:idx val="2"/>
          <c:order val="2"/>
          <c:tx>
            <c:strRef>
              <c:f>'agent manner'!$B$8</c:f>
              <c:strCache>
                <c:ptCount val="1"/>
                <c:pt idx="0">
                  <c:v>Laidback /  easygoing </c:v>
                </c:pt>
              </c:strCache>
            </c:strRef>
          </c:tx>
          <c:spPr>
            <a:solidFill>
              <a:schemeClr val="bg1">
                <a:lumMod val="75000"/>
              </a:schemeClr>
            </a:solidFill>
          </c:spPr>
          <c:invertIfNegative val="0"/>
          <c:cat>
            <c:strRef>
              <c:f>'agent manner'!$C$5:$D$5</c:f>
              <c:strCache>
                <c:ptCount val="2"/>
                <c:pt idx="0">
                  <c:v>General Calls </c:v>
                </c:pt>
                <c:pt idx="1">
                  <c:v>Hardship Calls </c:v>
                </c:pt>
              </c:strCache>
            </c:strRef>
          </c:cat>
          <c:val>
            <c:numRef>
              <c:f>'agent manner'!$C$8:$D$8</c:f>
              <c:numCache>
                <c:formatCode>0</c:formatCode>
                <c:ptCount val="2"/>
                <c:pt idx="0">
                  <c:v>0.75</c:v>
                </c:pt>
                <c:pt idx="1">
                  <c:v>1.125</c:v>
                </c:pt>
              </c:numCache>
            </c:numRef>
          </c:val>
        </c:ser>
        <c:ser>
          <c:idx val="3"/>
          <c:order val="3"/>
          <c:tx>
            <c:strRef>
              <c:f>'agent manner'!$B$9</c:f>
              <c:strCache>
                <c:ptCount val="1"/>
                <c:pt idx="0">
                  <c:v>Uninterested /  curt </c:v>
                </c:pt>
              </c:strCache>
            </c:strRef>
          </c:tx>
          <c:spPr>
            <a:solidFill>
              <a:schemeClr val="bg1">
                <a:lumMod val="65000"/>
              </a:schemeClr>
            </a:solidFill>
          </c:spPr>
          <c:invertIfNegative val="0"/>
          <c:cat>
            <c:strRef>
              <c:f>'agent manner'!$C$5:$D$5</c:f>
              <c:strCache>
                <c:ptCount val="2"/>
                <c:pt idx="0">
                  <c:v>General Calls </c:v>
                </c:pt>
                <c:pt idx="1">
                  <c:v>Hardship Calls </c:v>
                </c:pt>
              </c:strCache>
            </c:strRef>
          </c:cat>
          <c:val>
            <c:numRef>
              <c:f>'agent manner'!$C$9:$D$9</c:f>
              <c:numCache>
                <c:formatCode>0</c:formatCode>
                <c:ptCount val="2"/>
                <c:pt idx="0">
                  <c:v>1.5</c:v>
                </c:pt>
                <c:pt idx="1">
                  <c:v>0.5</c:v>
                </c:pt>
              </c:numCache>
            </c:numRef>
          </c:val>
        </c:ser>
        <c:dLbls>
          <c:showLegendKey val="0"/>
          <c:showVal val="0"/>
          <c:showCatName val="0"/>
          <c:showSerName val="0"/>
          <c:showPercent val="0"/>
          <c:showBubbleSize val="0"/>
        </c:dLbls>
        <c:gapWidth val="150"/>
        <c:overlap val="100"/>
        <c:axId val="153439232"/>
        <c:axId val="153445120"/>
      </c:barChart>
      <c:catAx>
        <c:axId val="153439232"/>
        <c:scaling>
          <c:orientation val="minMax"/>
        </c:scaling>
        <c:delete val="0"/>
        <c:axPos val="b"/>
        <c:majorTickMark val="out"/>
        <c:minorTickMark val="none"/>
        <c:tickLblPos val="nextTo"/>
        <c:txPr>
          <a:bodyPr/>
          <a:lstStyle/>
          <a:p>
            <a:pPr>
              <a:defRPr sz="1100"/>
            </a:pPr>
            <a:endParaRPr lang="en-US"/>
          </a:p>
        </c:txPr>
        <c:crossAx val="153445120"/>
        <c:crosses val="autoZero"/>
        <c:auto val="1"/>
        <c:lblAlgn val="ctr"/>
        <c:lblOffset val="100"/>
        <c:noMultiLvlLbl val="0"/>
      </c:catAx>
      <c:valAx>
        <c:axId val="153445120"/>
        <c:scaling>
          <c:orientation val="minMax"/>
        </c:scaling>
        <c:delete val="0"/>
        <c:axPos val="l"/>
        <c:numFmt formatCode="0%" sourceLinked="1"/>
        <c:majorTickMark val="out"/>
        <c:minorTickMark val="none"/>
        <c:tickLblPos val="nextTo"/>
        <c:crossAx val="153439232"/>
        <c:crosses val="autoZero"/>
        <c:crossBetween val="between"/>
        <c:majorUnit val="0.5"/>
      </c:valAx>
    </c:plotArea>
    <c:legend>
      <c:legendPos val="r"/>
      <c:layout>
        <c:manualLayout>
          <c:xMode val="edge"/>
          <c:yMode val="edge"/>
          <c:x val="0.80956140200946336"/>
          <c:y val="0.3738028270211618"/>
          <c:w val="0.1813940188981851"/>
          <c:h val="0.40582292220048705"/>
        </c:manualLayout>
      </c:layout>
      <c:overlay val="0"/>
      <c:txPr>
        <a:bodyPr/>
        <a:lstStyle/>
        <a:p>
          <a:pPr>
            <a:defRPr sz="800"/>
          </a:pPr>
          <a:endParaRPr lang="en-US"/>
        </a:p>
      </c:txPr>
    </c:legend>
    <c:plotVisOnly val="1"/>
    <c:dispBlanksAs val="gap"/>
    <c:showDLblsOverMax val="0"/>
  </c:chart>
  <c:spPr>
    <a:ln>
      <a:solidFill>
        <a:schemeClr val="tx1">
          <a:lumMod val="50000"/>
          <a:lumOff val="50000"/>
        </a:schemeClr>
      </a:solid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6E-2"/>
          <c:y val="0.14175934529922887"/>
          <c:w val="0.88337270341207352"/>
          <c:h val="0.59477576172543645"/>
        </c:manualLayout>
      </c:layout>
      <c:barChart>
        <c:barDir val="col"/>
        <c:grouping val="clustered"/>
        <c:varyColors val="0"/>
        <c:ser>
          <c:idx val="0"/>
          <c:order val="0"/>
          <c:tx>
            <c:strRef>
              <c:f>'Enquiry resolution '!$B$7</c:f>
              <c:strCache>
                <c:ptCount val="1"/>
                <c:pt idx="0">
                  <c:v>General Calls </c:v>
                </c:pt>
              </c:strCache>
            </c:strRef>
          </c:tx>
          <c:spPr>
            <a:solidFill>
              <a:srgbClr val="00B050"/>
            </a:solidFill>
          </c:spPr>
          <c:invertIfNegative val="0"/>
          <c:dPt>
            <c:idx val="0"/>
            <c:invertIfNegative val="0"/>
            <c:bubble3D val="0"/>
            <c:spPr>
              <a:pattFill prst="pct70">
                <a:fgClr>
                  <a:srgbClr val="00863D"/>
                </a:fgClr>
                <a:bgClr>
                  <a:schemeClr val="tx1"/>
                </a:bgClr>
              </a:pattFill>
            </c:spPr>
          </c:dPt>
          <c:dLbls>
            <c:showLegendKey val="0"/>
            <c:showVal val="1"/>
            <c:showCatName val="0"/>
            <c:showSerName val="0"/>
            <c:showPercent val="0"/>
            <c:showBubbleSize val="0"/>
            <c:showLeaderLines val="0"/>
          </c:dLbls>
          <c:cat>
            <c:strRef>
              <c:f>'Enquiry resolution '!$A$8:$A$12</c:f>
              <c:strCache>
                <c:ptCount val="5"/>
                <c:pt idx="0">
                  <c:v>Average Enquiry Resolution Skills</c:v>
                </c:pt>
                <c:pt idx="1">
                  <c:v>Clarified Needs</c:v>
                </c:pt>
                <c:pt idx="2">
                  <c:v>Good Product Knowledge</c:v>
                </c:pt>
                <c:pt idx="3">
                  <c:v>Clear Resolution to Query</c:v>
                </c:pt>
                <c:pt idx="4">
                  <c:v>Courteous &amp; Helpful</c:v>
                </c:pt>
              </c:strCache>
            </c:strRef>
          </c:cat>
          <c:val>
            <c:numRef>
              <c:f>'Enquiry resolution '!$B$8:$B$12</c:f>
              <c:numCache>
                <c:formatCode>0</c:formatCode>
                <c:ptCount val="5"/>
                <c:pt idx="0">
                  <c:v>91.46875</c:v>
                </c:pt>
                <c:pt idx="1">
                  <c:v>88.5</c:v>
                </c:pt>
                <c:pt idx="2">
                  <c:v>91.75</c:v>
                </c:pt>
                <c:pt idx="3">
                  <c:v>93.625</c:v>
                </c:pt>
                <c:pt idx="4">
                  <c:v>92</c:v>
                </c:pt>
              </c:numCache>
            </c:numRef>
          </c:val>
        </c:ser>
        <c:ser>
          <c:idx val="1"/>
          <c:order val="1"/>
          <c:tx>
            <c:strRef>
              <c:f>'Enquiry resolution '!$C$7</c:f>
              <c:strCache>
                <c:ptCount val="1"/>
                <c:pt idx="0">
                  <c:v>Hardship Calls </c:v>
                </c:pt>
              </c:strCache>
            </c:strRef>
          </c:tx>
          <c:spPr>
            <a:solidFill>
              <a:srgbClr val="7030A0"/>
            </a:solidFill>
          </c:spPr>
          <c:invertIfNegative val="0"/>
          <c:dPt>
            <c:idx val="0"/>
            <c:invertIfNegative val="0"/>
            <c:bubble3D val="0"/>
            <c:spPr>
              <a:pattFill prst="trellis">
                <a:fgClr>
                  <a:srgbClr val="612A8A"/>
                </a:fgClr>
                <a:bgClr>
                  <a:schemeClr val="tx1"/>
                </a:bgClr>
              </a:pattFill>
            </c:spPr>
          </c:dPt>
          <c:dLbls>
            <c:showLegendKey val="0"/>
            <c:showVal val="1"/>
            <c:showCatName val="0"/>
            <c:showSerName val="0"/>
            <c:showPercent val="0"/>
            <c:showBubbleSize val="0"/>
            <c:showLeaderLines val="0"/>
          </c:dLbls>
          <c:cat>
            <c:strRef>
              <c:f>'Enquiry resolution '!$A$8:$A$12</c:f>
              <c:strCache>
                <c:ptCount val="5"/>
                <c:pt idx="0">
                  <c:v>Average Enquiry Resolution Skills</c:v>
                </c:pt>
                <c:pt idx="1">
                  <c:v>Clarified Needs</c:v>
                </c:pt>
                <c:pt idx="2">
                  <c:v>Good Product Knowledge</c:v>
                </c:pt>
                <c:pt idx="3">
                  <c:v>Clear Resolution to Query</c:v>
                </c:pt>
                <c:pt idx="4">
                  <c:v>Courteous &amp; Helpful</c:v>
                </c:pt>
              </c:strCache>
            </c:strRef>
          </c:cat>
          <c:val>
            <c:numRef>
              <c:f>'Enquiry resolution '!$C$8:$C$12</c:f>
              <c:numCache>
                <c:formatCode>0</c:formatCode>
                <c:ptCount val="5"/>
                <c:pt idx="0">
                  <c:v>85.59375</c:v>
                </c:pt>
                <c:pt idx="1">
                  <c:v>79.6875</c:v>
                </c:pt>
                <c:pt idx="2">
                  <c:v>90.0625</c:v>
                </c:pt>
                <c:pt idx="3">
                  <c:v>87.1875</c:v>
                </c:pt>
                <c:pt idx="4">
                  <c:v>86</c:v>
                </c:pt>
              </c:numCache>
            </c:numRef>
          </c:val>
        </c:ser>
        <c:dLbls>
          <c:showLegendKey val="0"/>
          <c:showVal val="0"/>
          <c:showCatName val="0"/>
          <c:showSerName val="0"/>
          <c:showPercent val="0"/>
          <c:showBubbleSize val="0"/>
        </c:dLbls>
        <c:gapWidth val="150"/>
        <c:axId val="154240512"/>
        <c:axId val="154242048"/>
      </c:barChart>
      <c:catAx>
        <c:axId val="154240512"/>
        <c:scaling>
          <c:orientation val="minMax"/>
        </c:scaling>
        <c:delete val="0"/>
        <c:axPos val="b"/>
        <c:majorTickMark val="out"/>
        <c:minorTickMark val="none"/>
        <c:tickLblPos val="nextTo"/>
        <c:crossAx val="154242048"/>
        <c:crosses val="autoZero"/>
        <c:auto val="1"/>
        <c:lblAlgn val="ctr"/>
        <c:lblOffset val="100"/>
        <c:noMultiLvlLbl val="0"/>
      </c:catAx>
      <c:valAx>
        <c:axId val="154242048"/>
        <c:scaling>
          <c:orientation val="minMax"/>
          <c:max val="100"/>
          <c:min val="0"/>
        </c:scaling>
        <c:delete val="0"/>
        <c:axPos val="l"/>
        <c:numFmt formatCode="0" sourceLinked="1"/>
        <c:majorTickMark val="out"/>
        <c:minorTickMark val="none"/>
        <c:tickLblPos val="nextTo"/>
        <c:crossAx val="154240512"/>
        <c:crosses val="autoZero"/>
        <c:crossBetween val="between"/>
        <c:majorUnit val="50"/>
      </c:valAx>
    </c:plotArea>
    <c:legend>
      <c:legendPos val="b"/>
      <c:layout/>
      <c:overlay val="0"/>
    </c:legend>
    <c:plotVisOnly val="1"/>
    <c:dispBlanksAs val="gap"/>
    <c:showDLblsOverMax val="0"/>
  </c:chart>
  <c:spPr>
    <a:ln>
      <a:solidFill>
        <a:schemeClr val="tx1">
          <a:lumMod val="50000"/>
          <a:lumOff val="50000"/>
        </a:schemeClr>
      </a:solidFill>
    </a:ln>
  </c:spPr>
  <c:txPr>
    <a:bodyPr/>
    <a:lstStyle/>
    <a:p>
      <a:pPr>
        <a:defRPr sz="1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F0E8CA-1C3B-754D-A112-CBFC735338F5}" type="doc">
      <dgm:prSet loTypeId="urn:microsoft.com/office/officeart/2005/8/layout/equation1" loCatId="" qsTypeId="urn:microsoft.com/office/officeart/2005/8/quickstyle/simple4" qsCatId="simple" csTypeId="urn:microsoft.com/office/officeart/2005/8/colors/accent3_2" csCatId="accent3" phldr="1"/>
      <dgm:spPr/>
    </dgm:pt>
    <dgm:pt modelId="{ED214FD4-0514-C242-A7D8-AAC4912A71F8}">
      <dgm:prSet phldrT="[Text]" custT="1"/>
      <dgm:spPr>
        <a:solidFill>
          <a:schemeClr val="bg1">
            <a:lumMod val="85000"/>
          </a:schemeClr>
        </a:solidFill>
      </dgm:spPr>
      <dgm:t>
        <a:bodyPr/>
        <a:lstStyle/>
        <a:p>
          <a:r>
            <a:rPr lang="en-US" sz="800" b="1" dirty="0" smtClean="0"/>
            <a:t>Getting Through</a:t>
          </a:r>
        </a:p>
      </dgm:t>
    </dgm:pt>
    <dgm:pt modelId="{8D429017-F77D-6B4D-8A82-437C637538B8}" type="parTrans" cxnId="{F346F8F8-0619-4B4D-B92A-0ED9BE75A79F}">
      <dgm:prSet/>
      <dgm:spPr/>
      <dgm:t>
        <a:bodyPr/>
        <a:lstStyle/>
        <a:p>
          <a:endParaRPr lang="en-US" sz="1000"/>
        </a:p>
      </dgm:t>
    </dgm:pt>
    <dgm:pt modelId="{E05D20C8-C32A-4044-9CB6-A331BBA3B670}" type="sibTrans" cxnId="{F346F8F8-0619-4B4D-B92A-0ED9BE75A79F}">
      <dgm:prSet custT="1"/>
      <dgm:spPr>
        <a:solidFill>
          <a:schemeClr val="bg1">
            <a:lumMod val="85000"/>
          </a:schemeClr>
        </a:solidFill>
      </dgm:spPr>
      <dgm:t>
        <a:bodyPr/>
        <a:lstStyle/>
        <a:p>
          <a:endParaRPr lang="en-US" sz="1000" dirty="0"/>
        </a:p>
      </dgm:t>
    </dgm:pt>
    <dgm:pt modelId="{DDA95C74-5618-DF4A-A1E1-BF19BB84F216}">
      <dgm:prSet phldrT="[Text]" custT="1"/>
      <dgm:spPr>
        <a:solidFill>
          <a:schemeClr val="bg1">
            <a:lumMod val="85000"/>
          </a:schemeClr>
        </a:solidFill>
      </dgm:spPr>
      <dgm:t>
        <a:bodyPr/>
        <a:lstStyle/>
        <a:p>
          <a:r>
            <a:rPr lang="en-US" sz="800" b="1" dirty="0" smtClean="0"/>
            <a:t>Service Delivery</a:t>
          </a:r>
        </a:p>
      </dgm:t>
    </dgm:pt>
    <dgm:pt modelId="{A9302197-52D8-D74A-A787-3C76B6F0A3D0}" type="parTrans" cxnId="{85E8E589-B946-1042-8A61-E6D927B57FAC}">
      <dgm:prSet/>
      <dgm:spPr/>
      <dgm:t>
        <a:bodyPr/>
        <a:lstStyle/>
        <a:p>
          <a:endParaRPr lang="en-US" sz="1000"/>
        </a:p>
      </dgm:t>
    </dgm:pt>
    <dgm:pt modelId="{B2D848D2-718B-E54C-876B-2584CAEDA950}" type="sibTrans" cxnId="{85E8E589-B946-1042-8A61-E6D927B57FAC}">
      <dgm:prSet custT="1"/>
      <dgm:spPr>
        <a:solidFill>
          <a:schemeClr val="bg1">
            <a:lumMod val="85000"/>
          </a:schemeClr>
        </a:solidFill>
      </dgm:spPr>
      <dgm:t>
        <a:bodyPr/>
        <a:lstStyle/>
        <a:p>
          <a:endParaRPr lang="en-US" sz="1000" dirty="0"/>
        </a:p>
      </dgm:t>
    </dgm:pt>
    <dgm:pt modelId="{3A2730EC-C4D5-8A4B-B84D-ACD5BEBFE275}">
      <dgm:prSet phldrT="[Text]" custT="1"/>
      <dgm:spPr>
        <a:solidFill>
          <a:schemeClr val="bg1">
            <a:lumMod val="85000"/>
          </a:schemeClr>
        </a:solidFill>
      </dgm:spPr>
      <dgm:t>
        <a:bodyPr/>
        <a:lstStyle/>
        <a:p>
          <a:r>
            <a:rPr lang="en-US" sz="800" b="1" dirty="0" smtClean="0">
              <a:solidFill>
                <a:schemeClr val="tx1">
                  <a:lumMod val="50000"/>
                  <a:lumOff val="50000"/>
                </a:schemeClr>
              </a:solidFill>
            </a:rPr>
            <a:t>Overall Performance</a:t>
          </a:r>
        </a:p>
      </dgm:t>
    </dgm:pt>
    <dgm:pt modelId="{C6BB28E6-FEBC-CA43-A6DF-2FF91C09D49D}" type="parTrans" cxnId="{348DC4ED-4195-F848-9056-2A935BE0525D}">
      <dgm:prSet/>
      <dgm:spPr/>
      <dgm:t>
        <a:bodyPr/>
        <a:lstStyle/>
        <a:p>
          <a:endParaRPr lang="en-US" sz="1000"/>
        </a:p>
      </dgm:t>
    </dgm:pt>
    <dgm:pt modelId="{C4A1CFAF-86E5-1949-8E10-374F5B35F868}" type="sibTrans" cxnId="{348DC4ED-4195-F848-9056-2A935BE0525D}">
      <dgm:prSet/>
      <dgm:spPr/>
      <dgm:t>
        <a:bodyPr/>
        <a:lstStyle/>
        <a:p>
          <a:endParaRPr lang="en-US" sz="1000"/>
        </a:p>
      </dgm:t>
    </dgm:pt>
    <dgm:pt modelId="{E0DA6539-BBD6-D04E-B8EE-7122D571E3EF}" type="pres">
      <dgm:prSet presAssocID="{E2F0E8CA-1C3B-754D-A112-CBFC735338F5}" presName="linearFlow" presStyleCnt="0">
        <dgm:presLayoutVars>
          <dgm:dir/>
          <dgm:resizeHandles val="exact"/>
        </dgm:presLayoutVars>
      </dgm:prSet>
      <dgm:spPr/>
    </dgm:pt>
    <dgm:pt modelId="{1955DB61-7CF4-BF49-ADD1-AB05D5B1FB4D}" type="pres">
      <dgm:prSet presAssocID="{ED214FD4-0514-C242-A7D8-AAC4912A71F8}" presName="node" presStyleLbl="node1" presStyleIdx="0" presStyleCnt="3" custLinFactNeighborX="-1715" custLinFactNeighborY="773">
        <dgm:presLayoutVars>
          <dgm:bulletEnabled val="1"/>
        </dgm:presLayoutVars>
      </dgm:prSet>
      <dgm:spPr/>
      <dgm:t>
        <a:bodyPr/>
        <a:lstStyle/>
        <a:p>
          <a:endParaRPr lang="en-US"/>
        </a:p>
      </dgm:t>
    </dgm:pt>
    <dgm:pt modelId="{0842AC54-0160-9B43-A498-40688AE07910}" type="pres">
      <dgm:prSet presAssocID="{E05D20C8-C32A-4044-9CB6-A331BBA3B670}" presName="spacerL" presStyleCnt="0"/>
      <dgm:spPr/>
    </dgm:pt>
    <dgm:pt modelId="{C401799F-9557-6649-886C-1C246DA2ECEF}" type="pres">
      <dgm:prSet presAssocID="{E05D20C8-C32A-4044-9CB6-A331BBA3B670}" presName="sibTrans" presStyleLbl="sibTrans2D1" presStyleIdx="0" presStyleCnt="2"/>
      <dgm:spPr/>
      <dgm:t>
        <a:bodyPr/>
        <a:lstStyle/>
        <a:p>
          <a:endParaRPr lang="en-AU"/>
        </a:p>
      </dgm:t>
    </dgm:pt>
    <dgm:pt modelId="{C509F508-B289-FD40-AE41-7C022BA681CA}" type="pres">
      <dgm:prSet presAssocID="{E05D20C8-C32A-4044-9CB6-A331BBA3B670}" presName="spacerR" presStyleCnt="0"/>
      <dgm:spPr/>
    </dgm:pt>
    <dgm:pt modelId="{DF72C10A-7123-3E4A-9818-31B4C97408BE}" type="pres">
      <dgm:prSet presAssocID="{DDA95C74-5618-DF4A-A1E1-BF19BB84F216}" presName="node" presStyleLbl="node1" presStyleIdx="1" presStyleCnt="3">
        <dgm:presLayoutVars>
          <dgm:bulletEnabled val="1"/>
        </dgm:presLayoutVars>
      </dgm:prSet>
      <dgm:spPr/>
      <dgm:t>
        <a:bodyPr/>
        <a:lstStyle/>
        <a:p>
          <a:endParaRPr lang="en-US"/>
        </a:p>
      </dgm:t>
    </dgm:pt>
    <dgm:pt modelId="{D04A8088-C732-004B-98DE-DE008B61B0AF}" type="pres">
      <dgm:prSet presAssocID="{B2D848D2-718B-E54C-876B-2584CAEDA950}" presName="spacerL" presStyleCnt="0"/>
      <dgm:spPr/>
    </dgm:pt>
    <dgm:pt modelId="{EFBB9DBC-D1C9-E148-8B82-4A5CB7BB657F}" type="pres">
      <dgm:prSet presAssocID="{B2D848D2-718B-E54C-876B-2584CAEDA950}" presName="sibTrans" presStyleLbl="sibTrans2D1" presStyleIdx="1" presStyleCnt="2"/>
      <dgm:spPr/>
      <dgm:t>
        <a:bodyPr/>
        <a:lstStyle/>
        <a:p>
          <a:endParaRPr lang="en-AU"/>
        </a:p>
      </dgm:t>
    </dgm:pt>
    <dgm:pt modelId="{58FAB78C-B974-FD4A-9029-90372DDEE13B}" type="pres">
      <dgm:prSet presAssocID="{B2D848D2-718B-E54C-876B-2584CAEDA950}" presName="spacerR" presStyleCnt="0"/>
      <dgm:spPr/>
    </dgm:pt>
    <dgm:pt modelId="{B2549DB7-EB49-B242-A63E-5512A94568A3}" type="pres">
      <dgm:prSet presAssocID="{3A2730EC-C4D5-8A4B-B84D-ACD5BEBFE275}" presName="node" presStyleLbl="node1" presStyleIdx="2" presStyleCnt="3" custScaleX="162602" custScaleY="157963">
        <dgm:presLayoutVars>
          <dgm:bulletEnabled val="1"/>
        </dgm:presLayoutVars>
      </dgm:prSet>
      <dgm:spPr/>
      <dgm:t>
        <a:bodyPr/>
        <a:lstStyle/>
        <a:p>
          <a:endParaRPr lang="en-US"/>
        </a:p>
      </dgm:t>
    </dgm:pt>
  </dgm:ptLst>
  <dgm:cxnLst>
    <dgm:cxn modelId="{29ACD23D-B542-4CC2-B336-3F1DCE8217E8}" type="presOf" srcId="{DDA95C74-5618-DF4A-A1E1-BF19BB84F216}" destId="{DF72C10A-7123-3E4A-9818-31B4C97408BE}" srcOrd="0" destOrd="0" presId="urn:microsoft.com/office/officeart/2005/8/layout/equation1"/>
    <dgm:cxn modelId="{25D4502B-A1E7-4FE6-A94D-58D6DB30346E}" type="presOf" srcId="{E05D20C8-C32A-4044-9CB6-A331BBA3B670}" destId="{C401799F-9557-6649-886C-1C246DA2ECEF}" srcOrd="0" destOrd="0" presId="urn:microsoft.com/office/officeart/2005/8/layout/equation1"/>
    <dgm:cxn modelId="{2290EBB6-700A-45C3-9B8C-9A99264AACE8}" type="presOf" srcId="{3A2730EC-C4D5-8A4B-B84D-ACD5BEBFE275}" destId="{B2549DB7-EB49-B242-A63E-5512A94568A3}" srcOrd="0" destOrd="0" presId="urn:microsoft.com/office/officeart/2005/8/layout/equation1"/>
    <dgm:cxn modelId="{85E8E589-B946-1042-8A61-E6D927B57FAC}" srcId="{E2F0E8CA-1C3B-754D-A112-CBFC735338F5}" destId="{DDA95C74-5618-DF4A-A1E1-BF19BB84F216}" srcOrd="1" destOrd="0" parTransId="{A9302197-52D8-D74A-A787-3C76B6F0A3D0}" sibTransId="{B2D848D2-718B-E54C-876B-2584CAEDA950}"/>
    <dgm:cxn modelId="{796657C1-35A2-4839-8F8F-F0B14165119B}" type="presOf" srcId="{ED214FD4-0514-C242-A7D8-AAC4912A71F8}" destId="{1955DB61-7CF4-BF49-ADD1-AB05D5B1FB4D}" srcOrd="0" destOrd="0" presId="urn:microsoft.com/office/officeart/2005/8/layout/equation1"/>
    <dgm:cxn modelId="{F346F8F8-0619-4B4D-B92A-0ED9BE75A79F}" srcId="{E2F0E8CA-1C3B-754D-A112-CBFC735338F5}" destId="{ED214FD4-0514-C242-A7D8-AAC4912A71F8}" srcOrd="0" destOrd="0" parTransId="{8D429017-F77D-6B4D-8A82-437C637538B8}" sibTransId="{E05D20C8-C32A-4044-9CB6-A331BBA3B670}"/>
    <dgm:cxn modelId="{0EE49124-B319-4D2F-B292-ABFD52D4A3E1}" type="presOf" srcId="{B2D848D2-718B-E54C-876B-2584CAEDA950}" destId="{EFBB9DBC-D1C9-E148-8B82-4A5CB7BB657F}" srcOrd="0" destOrd="0" presId="urn:microsoft.com/office/officeart/2005/8/layout/equation1"/>
    <dgm:cxn modelId="{C158D897-88A3-4F67-84D5-57F2F0A1ED10}" type="presOf" srcId="{E2F0E8CA-1C3B-754D-A112-CBFC735338F5}" destId="{E0DA6539-BBD6-D04E-B8EE-7122D571E3EF}" srcOrd="0" destOrd="0" presId="urn:microsoft.com/office/officeart/2005/8/layout/equation1"/>
    <dgm:cxn modelId="{348DC4ED-4195-F848-9056-2A935BE0525D}" srcId="{E2F0E8CA-1C3B-754D-A112-CBFC735338F5}" destId="{3A2730EC-C4D5-8A4B-B84D-ACD5BEBFE275}" srcOrd="2" destOrd="0" parTransId="{C6BB28E6-FEBC-CA43-A6DF-2FF91C09D49D}" sibTransId="{C4A1CFAF-86E5-1949-8E10-374F5B35F868}"/>
    <dgm:cxn modelId="{0EC48F1B-B73E-4B8B-9556-BBFF5605A53E}" type="presParOf" srcId="{E0DA6539-BBD6-D04E-B8EE-7122D571E3EF}" destId="{1955DB61-7CF4-BF49-ADD1-AB05D5B1FB4D}" srcOrd="0" destOrd="0" presId="urn:microsoft.com/office/officeart/2005/8/layout/equation1"/>
    <dgm:cxn modelId="{2DE12E90-8927-4AE4-B8FA-CA021041C831}" type="presParOf" srcId="{E0DA6539-BBD6-D04E-B8EE-7122D571E3EF}" destId="{0842AC54-0160-9B43-A498-40688AE07910}" srcOrd="1" destOrd="0" presId="urn:microsoft.com/office/officeart/2005/8/layout/equation1"/>
    <dgm:cxn modelId="{848375F0-C7B1-4730-B826-B35D4F94B9E6}" type="presParOf" srcId="{E0DA6539-BBD6-D04E-B8EE-7122D571E3EF}" destId="{C401799F-9557-6649-886C-1C246DA2ECEF}" srcOrd="2" destOrd="0" presId="urn:microsoft.com/office/officeart/2005/8/layout/equation1"/>
    <dgm:cxn modelId="{47E830E7-2E19-4604-9399-D7BAFDF12A43}" type="presParOf" srcId="{E0DA6539-BBD6-D04E-B8EE-7122D571E3EF}" destId="{C509F508-B289-FD40-AE41-7C022BA681CA}" srcOrd="3" destOrd="0" presId="urn:microsoft.com/office/officeart/2005/8/layout/equation1"/>
    <dgm:cxn modelId="{382D13ED-1F99-4FD6-A7A3-73FC35BF0E13}" type="presParOf" srcId="{E0DA6539-BBD6-D04E-B8EE-7122D571E3EF}" destId="{DF72C10A-7123-3E4A-9818-31B4C97408BE}" srcOrd="4" destOrd="0" presId="urn:microsoft.com/office/officeart/2005/8/layout/equation1"/>
    <dgm:cxn modelId="{E15B1357-FABB-4744-B53D-B416445D2AB7}" type="presParOf" srcId="{E0DA6539-BBD6-D04E-B8EE-7122D571E3EF}" destId="{D04A8088-C732-004B-98DE-DE008B61B0AF}" srcOrd="5" destOrd="0" presId="urn:microsoft.com/office/officeart/2005/8/layout/equation1"/>
    <dgm:cxn modelId="{E017C2DF-C05C-4A7C-9332-F28908E55026}" type="presParOf" srcId="{E0DA6539-BBD6-D04E-B8EE-7122D571E3EF}" destId="{EFBB9DBC-D1C9-E148-8B82-4A5CB7BB657F}" srcOrd="6" destOrd="0" presId="urn:microsoft.com/office/officeart/2005/8/layout/equation1"/>
    <dgm:cxn modelId="{C236C0A2-A647-4181-9D22-EC38338402C7}" type="presParOf" srcId="{E0DA6539-BBD6-D04E-B8EE-7122D571E3EF}" destId="{58FAB78C-B974-FD4A-9029-90372DDEE13B}" srcOrd="7" destOrd="0" presId="urn:microsoft.com/office/officeart/2005/8/layout/equation1"/>
    <dgm:cxn modelId="{83B68689-B056-4A73-84A8-9443A8EE3002}" type="presParOf" srcId="{E0DA6539-BBD6-D04E-B8EE-7122D571E3EF}" destId="{B2549DB7-EB49-B242-A63E-5512A94568A3}" srcOrd="8" destOrd="0" presId="urn:microsoft.com/office/officeart/2005/8/layout/equation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5DB61-7CF4-BF49-ADD1-AB05D5B1FB4D}">
      <dsp:nvSpPr>
        <dsp:cNvPr id="0" name=""/>
        <dsp:cNvSpPr/>
      </dsp:nvSpPr>
      <dsp:spPr>
        <a:xfrm>
          <a:off x="415660" y="230926"/>
          <a:ext cx="774252" cy="774252"/>
        </a:xfrm>
        <a:prstGeom prst="ellipse">
          <a:avLst/>
        </a:prstGeom>
        <a:solidFill>
          <a:schemeClr val="bg1">
            <a:lumMod val="8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t>Getting Through</a:t>
          </a:r>
        </a:p>
      </dsp:txBody>
      <dsp:txXfrm>
        <a:off x="529047" y="344313"/>
        <a:ext cx="547478" cy="547478"/>
      </dsp:txXfrm>
    </dsp:sp>
    <dsp:sp modelId="{C401799F-9557-6649-886C-1C246DA2ECEF}">
      <dsp:nvSpPr>
        <dsp:cNvPr id="0" name=""/>
        <dsp:cNvSpPr/>
      </dsp:nvSpPr>
      <dsp:spPr>
        <a:xfrm>
          <a:off x="1253860" y="387534"/>
          <a:ext cx="449066" cy="449066"/>
        </a:xfrm>
        <a:prstGeom prst="mathPlus">
          <a:avLst/>
        </a:prstGeom>
        <a:solidFill>
          <a:schemeClr val="bg1">
            <a:lumMod val="8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1313384" y="559257"/>
        <a:ext cx="330018" cy="105620"/>
      </dsp:txXfrm>
    </dsp:sp>
    <dsp:sp modelId="{DF72C10A-7123-3E4A-9818-31B4C97408BE}">
      <dsp:nvSpPr>
        <dsp:cNvPr id="0" name=""/>
        <dsp:cNvSpPr/>
      </dsp:nvSpPr>
      <dsp:spPr>
        <a:xfrm>
          <a:off x="1765796" y="224941"/>
          <a:ext cx="774252" cy="774252"/>
        </a:xfrm>
        <a:prstGeom prst="ellipse">
          <a:avLst/>
        </a:prstGeom>
        <a:solidFill>
          <a:schemeClr val="bg1">
            <a:lumMod val="8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t>Service Delivery</a:t>
          </a:r>
        </a:p>
      </dsp:txBody>
      <dsp:txXfrm>
        <a:off x="1879183" y="338328"/>
        <a:ext cx="547478" cy="547478"/>
      </dsp:txXfrm>
    </dsp:sp>
    <dsp:sp modelId="{EFBB9DBC-D1C9-E148-8B82-4A5CB7BB657F}">
      <dsp:nvSpPr>
        <dsp:cNvPr id="0" name=""/>
        <dsp:cNvSpPr/>
      </dsp:nvSpPr>
      <dsp:spPr>
        <a:xfrm>
          <a:off x="2602918" y="387534"/>
          <a:ext cx="449066" cy="449066"/>
        </a:xfrm>
        <a:prstGeom prst="mathEqual">
          <a:avLst/>
        </a:prstGeom>
        <a:solidFill>
          <a:schemeClr val="bg1">
            <a:lumMod val="8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2662442" y="480042"/>
        <a:ext cx="330018" cy="264050"/>
      </dsp:txXfrm>
    </dsp:sp>
    <dsp:sp modelId="{B2549DB7-EB49-B242-A63E-5512A94568A3}">
      <dsp:nvSpPr>
        <dsp:cNvPr id="0" name=""/>
        <dsp:cNvSpPr/>
      </dsp:nvSpPr>
      <dsp:spPr>
        <a:xfrm>
          <a:off x="3114854" y="551"/>
          <a:ext cx="1258950" cy="1223033"/>
        </a:xfrm>
        <a:prstGeom prst="ellipse">
          <a:avLst/>
        </a:prstGeom>
        <a:solidFill>
          <a:schemeClr val="bg1">
            <a:lumMod val="8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tx1">
                  <a:lumMod val="50000"/>
                  <a:lumOff val="50000"/>
                </a:schemeClr>
              </a:solidFill>
            </a:rPr>
            <a:t>Overall Performance</a:t>
          </a:r>
        </a:p>
      </dsp:txBody>
      <dsp:txXfrm>
        <a:off x="3299223" y="179660"/>
        <a:ext cx="890212" cy="86481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0.09407</cdr:x>
      <cdr:y>0.26103</cdr:y>
    </cdr:from>
    <cdr:to>
      <cdr:x>0.38215</cdr:x>
      <cdr:y>0.33259</cdr:y>
    </cdr:to>
    <cdr:sp macro="" textlink="">
      <cdr:nvSpPr>
        <cdr:cNvPr id="3" name="TextBox 2"/>
        <cdr:cNvSpPr txBox="1"/>
      </cdr:nvSpPr>
      <cdr:spPr>
        <a:xfrm xmlns:a="http://schemas.openxmlformats.org/drawingml/2006/main">
          <a:off x="524912" y="990804"/>
          <a:ext cx="1607486" cy="271623"/>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900" dirty="0">
              <a:latin typeface="Verdana" pitchFamily="34" charset="0"/>
            </a:rPr>
            <a:t>RESTLESSNESS</a:t>
          </a:r>
        </a:p>
      </cdr:txBody>
    </cdr:sp>
  </cdr:relSizeAnchor>
  <cdr:relSizeAnchor xmlns:cdr="http://schemas.openxmlformats.org/drawingml/2006/chartDrawing">
    <cdr:from>
      <cdr:x>0.38044</cdr:x>
      <cdr:y>0.63272</cdr:y>
    </cdr:from>
    <cdr:to>
      <cdr:x>0.67305</cdr:x>
      <cdr:y>0.70732</cdr:y>
    </cdr:to>
    <cdr:sp macro="" textlink="">
      <cdr:nvSpPr>
        <cdr:cNvPr id="4" name="TextBox 1"/>
        <cdr:cNvSpPr txBox="1"/>
      </cdr:nvSpPr>
      <cdr:spPr>
        <a:xfrm xmlns:a="http://schemas.openxmlformats.org/drawingml/2006/main">
          <a:off x="2122873" y="2401645"/>
          <a:ext cx="1632764" cy="283163"/>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dirty="0">
              <a:latin typeface="Verdana" pitchFamily="34" charset="0"/>
            </a:rPr>
            <a:t>RESTLESSNESS</a:t>
          </a:r>
        </a:p>
      </cdr:txBody>
    </cdr:sp>
  </cdr:relSizeAnchor>
  <cdr:relSizeAnchor xmlns:cdr="http://schemas.openxmlformats.org/drawingml/2006/chartDrawing">
    <cdr:from>
      <cdr:x>0.38366</cdr:x>
      <cdr:y>0.25882</cdr:y>
    </cdr:from>
    <cdr:to>
      <cdr:x>0.67325</cdr:x>
      <cdr:y>0.33481</cdr:y>
    </cdr:to>
    <cdr:sp macro="" textlink="">
      <cdr:nvSpPr>
        <cdr:cNvPr id="5" name="TextBox 1"/>
        <cdr:cNvSpPr txBox="1"/>
      </cdr:nvSpPr>
      <cdr:spPr>
        <a:xfrm xmlns:a="http://schemas.openxmlformats.org/drawingml/2006/main">
          <a:off x="2140824" y="982415"/>
          <a:ext cx="1615912" cy="28843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dirty="0">
              <a:latin typeface="Verdana" pitchFamily="34" charset="0"/>
            </a:rPr>
            <a:t>LOYALTY</a:t>
          </a:r>
        </a:p>
      </cdr:txBody>
    </cdr:sp>
  </cdr:relSizeAnchor>
  <cdr:relSizeAnchor xmlns:cdr="http://schemas.openxmlformats.org/drawingml/2006/chartDrawing">
    <cdr:from>
      <cdr:x>0.08934</cdr:x>
      <cdr:y>0.63493</cdr:y>
    </cdr:from>
    <cdr:to>
      <cdr:x>0.38195</cdr:x>
      <cdr:y>0.7051</cdr:y>
    </cdr:to>
    <cdr:sp macro="" textlink="">
      <cdr:nvSpPr>
        <cdr:cNvPr id="6" name="TextBox 1"/>
        <cdr:cNvSpPr txBox="1"/>
      </cdr:nvSpPr>
      <cdr:spPr>
        <a:xfrm xmlns:a="http://schemas.openxmlformats.org/drawingml/2006/main">
          <a:off x="498535" y="2410034"/>
          <a:ext cx="1632764" cy="266347"/>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dirty="0">
              <a:latin typeface="Verdana" pitchFamily="34" charset="0"/>
            </a:rPr>
            <a:t>ALIENATION</a:t>
          </a:r>
        </a:p>
      </cdr:txBody>
    </cdr:sp>
  </cdr:relSizeAnchor>
</c:userShapes>
</file>

<file path=ppt/drawings/drawing2.xml><?xml version="1.0" encoding="utf-8"?>
<c:userShapes xmlns:c="http://schemas.openxmlformats.org/drawingml/2006/chart">
  <cdr:relSizeAnchor xmlns:cdr="http://schemas.openxmlformats.org/drawingml/2006/chartDrawing">
    <cdr:from>
      <cdr:x>0.13625</cdr:x>
      <cdr:y>1</cdr:y>
    </cdr:from>
    <cdr:to>
      <cdr:x>0.63987</cdr:x>
      <cdr:y>1</cdr:y>
    </cdr:to>
    <cdr:cxnSp macro="">
      <cdr:nvCxnSpPr>
        <cdr:cNvPr id="2" name="Straight Connector 1"/>
        <cdr:cNvCxnSpPr/>
      </cdr:nvCxnSpPr>
      <cdr:spPr>
        <a:xfrm xmlns:a="http://schemas.openxmlformats.org/drawingml/2006/main">
          <a:off x="662360" y="4127872"/>
          <a:ext cx="2448272" cy="0"/>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0.16239</cdr:x>
      <cdr:y>0.1575</cdr:y>
    </cdr:from>
    <cdr:to>
      <cdr:x>0.16239</cdr:x>
      <cdr:y>0.68249</cdr:y>
    </cdr:to>
    <cdr:cxnSp macro="">
      <cdr:nvCxnSpPr>
        <cdr:cNvPr id="3" name="Straight Connector 2"/>
        <cdr:cNvCxnSpPr/>
      </cdr:nvCxnSpPr>
      <cdr:spPr>
        <a:xfrm xmlns:a="http://schemas.openxmlformats.org/drawingml/2006/main" flipV="1">
          <a:off x="1368152" y="432048"/>
          <a:ext cx="0" cy="1440160"/>
        </a:xfrm>
        <a:prstGeom xmlns:a="http://schemas.openxmlformats.org/drawingml/2006/main" prst="line">
          <a:avLst/>
        </a:prstGeom>
        <a:ln xmlns:a="http://schemas.openxmlformats.org/drawingml/2006/main">
          <a:solidFill>
            <a:schemeClr val="tx1">
              <a:lumMod val="50000"/>
              <a:lumOff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3" y="5"/>
            <a:ext cx="2945955" cy="495675"/>
          </a:xfrm>
          <a:prstGeom prst="rect">
            <a:avLst/>
          </a:prstGeom>
          <a:noFill/>
          <a:ln w="9525">
            <a:noFill/>
            <a:miter lim="800000"/>
            <a:headEnd/>
            <a:tailEnd/>
          </a:ln>
        </p:spPr>
        <p:txBody>
          <a:bodyPr vert="horz" wrap="square" lIns="95601" tIns="47799" rIns="95601" bIns="47799" numCol="1" anchor="t" anchorCtr="0" compatLnSpc="1">
            <a:prstTxWarp prst="textNoShape">
              <a:avLst/>
            </a:prstTxWarp>
          </a:bodyPr>
          <a:lstStyle>
            <a:lvl1pPr defTabSz="956044">
              <a:defRPr sz="1300" b="0">
                <a:latin typeface="Arial" pitchFamily="34" charset="0"/>
              </a:defRPr>
            </a:lvl1pPr>
          </a:lstStyle>
          <a:p>
            <a:pPr>
              <a:defRPr/>
            </a:pPr>
            <a:endParaRPr lang="en-AU" dirty="0"/>
          </a:p>
        </p:txBody>
      </p:sp>
      <p:sp>
        <p:nvSpPr>
          <p:cNvPr id="94211" name="Rectangle 3"/>
          <p:cNvSpPr>
            <a:spLocks noGrp="1" noChangeArrowheads="1"/>
          </p:cNvSpPr>
          <p:nvPr>
            <p:ph type="dt" sz="quarter" idx="1"/>
          </p:nvPr>
        </p:nvSpPr>
        <p:spPr bwMode="auto">
          <a:xfrm>
            <a:off x="3850247" y="5"/>
            <a:ext cx="2945955" cy="495675"/>
          </a:xfrm>
          <a:prstGeom prst="rect">
            <a:avLst/>
          </a:prstGeom>
          <a:noFill/>
          <a:ln w="9525">
            <a:noFill/>
            <a:miter lim="800000"/>
            <a:headEnd/>
            <a:tailEnd/>
          </a:ln>
        </p:spPr>
        <p:txBody>
          <a:bodyPr vert="horz" wrap="square" lIns="95601" tIns="47799" rIns="95601" bIns="47799" numCol="1" anchor="t" anchorCtr="0" compatLnSpc="1">
            <a:prstTxWarp prst="textNoShape">
              <a:avLst/>
            </a:prstTxWarp>
          </a:bodyPr>
          <a:lstStyle>
            <a:lvl1pPr algn="r" defTabSz="956044">
              <a:defRPr sz="1300" b="0">
                <a:latin typeface="Arial" pitchFamily="34" charset="0"/>
              </a:defRPr>
            </a:lvl1pPr>
          </a:lstStyle>
          <a:p>
            <a:pPr>
              <a:defRPr/>
            </a:pPr>
            <a:endParaRPr lang="en-AU" dirty="0"/>
          </a:p>
        </p:txBody>
      </p:sp>
      <p:sp>
        <p:nvSpPr>
          <p:cNvPr id="94212" name="Rectangle 4"/>
          <p:cNvSpPr>
            <a:spLocks noGrp="1" noChangeArrowheads="1"/>
          </p:cNvSpPr>
          <p:nvPr>
            <p:ph type="ftr" sz="quarter" idx="2"/>
          </p:nvPr>
        </p:nvSpPr>
        <p:spPr bwMode="auto">
          <a:xfrm>
            <a:off x="3" y="9427684"/>
            <a:ext cx="2945955" cy="497317"/>
          </a:xfrm>
          <a:prstGeom prst="rect">
            <a:avLst/>
          </a:prstGeom>
          <a:noFill/>
          <a:ln w="9525">
            <a:noFill/>
            <a:miter lim="800000"/>
            <a:headEnd/>
            <a:tailEnd/>
          </a:ln>
        </p:spPr>
        <p:txBody>
          <a:bodyPr vert="horz" wrap="square" lIns="95601" tIns="47799" rIns="95601" bIns="47799" numCol="1" anchor="b" anchorCtr="0" compatLnSpc="1">
            <a:prstTxWarp prst="textNoShape">
              <a:avLst/>
            </a:prstTxWarp>
          </a:bodyPr>
          <a:lstStyle>
            <a:lvl1pPr defTabSz="956044">
              <a:defRPr sz="1300" b="0">
                <a:latin typeface="Arial" pitchFamily="34" charset="0"/>
              </a:defRPr>
            </a:lvl1pPr>
          </a:lstStyle>
          <a:p>
            <a:pPr>
              <a:defRPr/>
            </a:pPr>
            <a:endParaRPr lang="en-AU" dirty="0"/>
          </a:p>
        </p:txBody>
      </p:sp>
      <p:sp>
        <p:nvSpPr>
          <p:cNvPr id="94213" name="Rectangle 5"/>
          <p:cNvSpPr>
            <a:spLocks noGrp="1" noChangeArrowheads="1"/>
          </p:cNvSpPr>
          <p:nvPr>
            <p:ph type="sldNum" sz="quarter" idx="3"/>
          </p:nvPr>
        </p:nvSpPr>
        <p:spPr bwMode="auto">
          <a:xfrm>
            <a:off x="3850247" y="9427684"/>
            <a:ext cx="2945955" cy="497317"/>
          </a:xfrm>
          <a:prstGeom prst="rect">
            <a:avLst/>
          </a:prstGeom>
          <a:noFill/>
          <a:ln w="9525">
            <a:noFill/>
            <a:miter lim="800000"/>
            <a:headEnd/>
            <a:tailEnd/>
          </a:ln>
        </p:spPr>
        <p:txBody>
          <a:bodyPr vert="horz" wrap="square" lIns="95601" tIns="47799" rIns="95601" bIns="47799" numCol="1" anchor="b" anchorCtr="0" compatLnSpc="1">
            <a:prstTxWarp prst="textNoShape">
              <a:avLst/>
            </a:prstTxWarp>
          </a:bodyPr>
          <a:lstStyle>
            <a:lvl1pPr algn="r" defTabSz="956044">
              <a:defRPr sz="1300" b="0">
                <a:latin typeface="Arial" pitchFamily="34" charset="0"/>
              </a:defRPr>
            </a:lvl1pPr>
          </a:lstStyle>
          <a:p>
            <a:pPr>
              <a:defRPr/>
            </a:pPr>
            <a:fld id="{9C83AAFE-3FCF-4DF5-A49A-F54C5038214D}" type="slidenum">
              <a:rPr lang="en-US"/>
              <a:pPr>
                <a:defRPr/>
              </a:pPr>
              <a:t>‹#›</a:t>
            </a:fld>
            <a:endParaRPr lang="en-US" dirty="0"/>
          </a:p>
        </p:txBody>
      </p:sp>
    </p:spTree>
    <p:extLst>
      <p:ext uri="{BB962C8B-B14F-4D97-AF65-F5344CB8AC3E}">
        <p14:creationId xmlns:p14="http://schemas.microsoft.com/office/powerpoint/2010/main" val="3367368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5"/>
            <a:ext cx="2945955" cy="495675"/>
          </a:xfrm>
          <a:prstGeom prst="rect">
            <a:avLst/>
          </a:prstGeom>
          <a:noFill/>
          <a:ln w="9525">
            <a:noFill/>
            <a:miter lim="800000"/>
            <a:headEnd/>
            <a:tailEnd/>
          </a:ln>
        </p:spPr>
        <p:txBody>
          <a:bodyPr vert="horz" wrap="square" lIns="95601" tIns="47799" rIns="95601" bIns="47799" numCol="1" anchor="t" anchorCtr="0" compatLnSpc="1">
            <a:prstTxWarp prst="textNoShape">
              <a:avLst/>
            </a:prstTxWarp>
          </a:bodyPr>
          <a:lstStyle>
            <a:lvl1pPr defTabSz="956044">
              <a:defRPr sz="1300" b="0">
                <a:latin typeface="Arial" pitchFamily="34" charset="0"/>
              </a:defRPr>
            </a:lvl1pPr>
          </a:lstStyle>
          <a:p>
            <a:pPr>
              <a:defRPr/>
            </a:pPr>
            <a:endParaRPr lang="en-AU" dirty="0"/>
          </a:p>
        </p:txBody>
      </p:sp>
      <p:sp>
        <p:nvSpPr>
          <p:cNvPr id="4099" name="Rectangle 3"/>
          <p:cNvSpPr>
            <a:spLocks noGrp="1" noChangeArrowheads="1"/>
          </p:cNvSpPr>
          <p:nvPr>
            <p:ph type="dt" idx="1"/>
          </p:nvPr>
        </p:nvSpPr>
        <p:spPr bwMode="auto">
          <a:xfrm>
            <a:off x="3850247" y="5"/>
            <a:ext cx="2945955" cy="495675"/>
          </a:xfrm>
          <a:prstGeom prst="rect">
            <a:avLst/>
          </a:prstGeom>
          <a:noFill/>
          <a:ln w="9525">
            <a:noFill/>
            <a:miter lim="800000"/>
            <a:headEnd/>
            <a:tailEnd/>
          </a:ln>
        </p:spPr>
        <p:txBody>
          <a:bodyPr vert="horz" wrap="square" lIns="95601" tIns="47799" rIns="95601" bIns="47799" numCol="1" anchor="t" anchorCtr="0" compatLnSpc="1">
            <a:prstTxWarp prst="textNoShape">
              <a:avLst/>
            </a:prstTxWarp>
          </a:bodyPr>
          <a:lstStyle>
            <a:lvl1pPr algn="r" defTabSz="956044">
              <a:defRPr sz="1300" b="0">
                <a:latin typeface="Arial" pitchFamily="34" charset="0"/>
              </a:defRPr>
            </a:lvl1pPr>
          </a:lstStyle>
          <a:p>
            <a:pPr>
              <a:defRPr/>
            </a:pPr>
            <a:endParaRPr lang="en-AU" dirty="0"/>
          </a:p>
        </p:txBody>
      </p:sp>
      <p:sp>
        <p:nvSpPr>
          <p:cNvPr id="24580" name="Rectangle 4"/>
          <p:cNvSpPr>
            <a:spLocks noGrp="1" noRot="1" noChangeAspect="1" noChangeArrowheads="1" noTextEdit="1"/>
          </p:cNvSpPr>
          <p:nvPr>
            <p:ph type="sldImg" idx="2"/>
          </p:nvPr>
        </p:nvSpPr>
        <p:spPr bwMode="auto">
          <a:xfrm>
            <a:off x="919163" y="744538"/>
            <a:ext cx="4960937" cy="37211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1541" y="4713840"/>
            <a:ext cx="5434599" cy="4467644"/>
          </a:xfrm>
          <a:prstGeom prst="rect">
            <a:avLst/>
          </a:prstGeom>
          <a:noFill/>
          <a:ln w="9525">
            <a:noFill/>
            <a:miter lim="800000"/>
            <a:headEnd/>
            <a:tailEnd/>
          </a:ln>
        </p:spPr>
        <p:txBody>
          <a:bodyPr vert="horz" wrap="square" lIns="95601" tIns="47799" rIns="95601" bIns="4779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3" y="9427684"/>
            <a:ext cx="2945955" cy="497317"/>
          </a:xfrm>
          <a:prstGeom prst="rect">
            <a:avLst/>
          </a:prstGeom>
          <a:noFill/>
          <a:ln w="9525">
            <a:noFill/>
            <a:miter lim="800000"/>
            <a:headEnd/>
            <a:tailEnd/>
          </a:ln>
        </p:spPr>
        <p:txBody>
          <a:bodyPr vert="horz" wrap="square" lIns="95601" tIns="47799" rIns="95601" bIns="47799" numCol="1" anchor="b" anchorCtr="0" compatLnSpc="1">
            <a:prstTxWarp prst="textNoShape">
              <a:avLst/>
            </a:prstTxWarp>
          </a:bodyPr>
          <a:lstStyle>
            <a:lvl1pPr defTabSz="956044">
              <a:defRPr sz="1300" b="0">
                <a:latin typeface="Arial" pitchFamily="34" charset="0"/>
              </a:defRPr>
            </a:lvl1pPr>
          </a:lstStyle>
          <a:p>
            <a:pPr>
              <a:defRPr/>
            </a:pPr>
            <a:endParaRPr lang="en-AU" dirty="0"/>
          </a:p>
        </p:txBody>
      </p:sp>
      <p:sp>
        <p:nvSpPr>
          <p:cNvPr id="4103" name="Rectangle 7"/>
          <p:cNvSpPr>
            <a:spLocks noGrp="1" noChangeArrowheads="1"/>
          </p:cNvSpPr>
          <p:nvPr>
            <p:ph type="sldNum" sz="quarter" idx="5"/>
          </p:nvPr>
        </p:nvSpPr>
        <p:spPr bwMode="auto">
          <a:xfrm>
            <a:off x="3850247" y="9427684"/>
            <a:ext cx="2945955" cy="497317"/>
          </a:xfrm>
          <a:prstGeom prst="rect">
            <a:avLst/>
          </a:prstGeom>
          <a:noFill/>
          <a:ln w="9525">
            <a:noFill/>
            <a:miter lim="800000"/>
            <a:headEnd/>
            <a:tailEnd/>
          </a:ln>
        </p:spPr>
        <p:txBody>
          <a:bodyPr vert="horz" wrap="square" lIns="95601" tIns="47799" rIns="95601" bIns="47799" numCol="1" anchor="b" anchorCtr="0" compatLnSpc="1">
            <a:prstTxWarp prst="textNoShape">
              <a:avLst/>
            </a:prstTxWarp>
          </a:bodyPr>
          <a:lstStyle>
            <a:lvl1pPr algn="r" defTabSz="956044">
              <a:defRPr sz="1300" b="0">
                <a:latin typeface="Arial" pitchFamily="34" charset="0"/>
              </a:defRPr>
            </a:lvl1pPr>
          </a:lstStyle>
          <a:p>
            <a:pPr>
              <a:defRPr/>
            </a:pPr>
            <a:fld id="{69434D64-D40E-4EF2-AB3E-FCB2A9286B19}" type="slidenum">
              <a:rPr lang="en-US"/>
              <a:pPr>
                <a:defRPr/>
              </a:pPr>
              <a:t>‹#›</a:t>
            </a:fld>
            <a:endParaRPr lang="en-US" dirty="0"/>
          </a:p>
        </p:txBody>
      </p:sp>
    </p:spTree>
    <p:extLst>
      <p:ext uri="{BB962C8B-B14F-4D97-AF65-F5344CB8AC3E}">
        <p14:creationId xmlns:p14="http://schemas.microsoft.com/office/powerpoint/2010/main" val="23649979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4439A555-C869-45F5-BA24-31C443D4A0FE}" type="slidenum">
              <a:rPr lang="en-US" smtClean="0">
                <a:latin typeface="Arial" charset="0"/>
              </a:rPr>
              <a:pPr/>
              <a:t>1</a:t>
            </a:fld>
            <a:endParaRPr lang="en-US" dirty="0" smtClean="0">
              <a:latin typeface="Arial" charset="0"/>
            </a:endParaRPr>
          </a:p>
        </p:txBody>
      </p:sp>
      <p:sp>
        <p:nvSpPr>
          <p:cNvPr id="25603" name="Rectangle 2"/>
          <p:cNvSpPr>
            <a:spLocks noGrp="1" noRot="1" noChangeAspect="1" noChangeArrowheads="1" noTextEdit="1"/>
          </p:cNvSpPr>
          <p:nvPr>
            <p:ph type="sldImg"/>
          </p:nvPr>
        </p:nvSpPr>
        <p:spPr>
          <a:xfrm>
            <a:off x="627063" y="360363"/>
            <a:ext cx="2651125" cy="1989137"/>
          </a:xfrm>
          <a:ln/>
        </p:spPr>
      </p:sp>
      <p:sp>
        <p:nvSpPr>
          <p:cNvPr id="25604" name="Rectangle 3"/>
          <p:cNvSpPr>
            <a:spLocks noGrp="1" noChangeArrowheads="1"/>
          </p:cNvSpPr>
          <p:nvPr>
            <p:ph type="body" idx="1"/>
          </p:nvPr>
        </p:nvSpPr>
        <p:spPr>
          <a:noFill/>
          <a:ln/>
        </p:spPr>
        <p:txBody>
          <a:bodyPr/>
          <a:lstStyle/>
          <a:p>
            <a:pPr eaLnBrk="1" hangingPunct="1"/>
            <a:r>
              <a:rPr lang="en-AU" baseline="0" dirty="0" smtClean="0">
                <a:latin typeface="Arial" charset="0"/>
              </a:rPr>
              <a:t>.</a:t>
            </a:r>
            <a:endParaRPr lang="en-AU" dirty="0" smtClean="0">
              <a:latin typeface="Arial" charset="0"/>
            </a:endParaRPr>
          </a:p>
        </p:txBody>
      </p:sp>
      <p:sp>
        <p:nvSpPr>
          <p:cNvPr id="5" name="Notes Placeholder 2"/>
          <p:cNvSpPr txBox="1">
            <a:spLocks/>
          </p:cNvSpPr>
          <p:nvPr/>
        </p:nvSpPr>
        <p:spPr bwMode="auto">
          <a:xfrm>
            <a:off x="306106" y="2518175"/>
            <a:ext cx="6257389" cy="7125664"/>
          </a:xfrm>
          <a:prstGeom prst="rect">
            <a:avLst/>
          </a:prstGeom>
          <a:noFill/>
          <a:ln w="9525">
            <a:noFill/>
            <a:miter lim="800000"/>
            <a:headEnd/>
            <a:tailEnd/>
          </a:ln>
        </p:spPr>
        <p:txBody>
          <a:bodyPr vert="horz" wrap="square" lIns="95601" tIns="47799" rIns="95601" bIns="47799"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defTabSz="914214"/>
            <a:endParaRPr lang="en-AU" sz="11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Again, just a drafting suggestion which you may wish to consider</a:t>
            </a:r>
            <a:r>
              <a:rPr lang="en-AU" baseline="0" dirty="0" smtClean="0"/>
              <a:t> to go at the end of the performance indices box. Up to you!</a:t>
            </a:r>
          </a:p>
          <a:p>
            <a:endParaRPr lang="en-AU" dirty="0" smtClean="0"/>
          </a:p>
          <a:p>
            <a:endParaRPr lang="en-AU" dirty="0" smtClean="0"/>
          </a:p>
          <a:p>
            <a:r>
              <a:rPr lang="en-AU" dirty="0" smtClean="0"/>
              <a:t>At</a:t>
            </a:r>
            <a:r>
              <a:rPr lang="en-AU" baseline="0" dirty="0" smtClean="0"/>
              <a:t> the individual measure, scores are based on connected calls only. However scores at the level of each index consider the proportion of calls terminated after the maximum wait time was reached.</a:t>
            </a:r>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10</a:t>
            </a:fld>
            <a:endParaRPr lang="en-US" dirty="0"/>
          </a:p>
        </p:txBody>
      </p:sp>
    </p:spTree>
    <p:extLst>
      <p:ext uri="{BB962C8B-B14F-4D97-AF65-F5344CB8AC3E}">
        <p14:creationId xmlns:p14="http://schemas.microsoft.com/office/powerpoint/2010/main" val="2340969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p>
          <a:p>
            <a:pPr marL="171209" indent="-171209">
              <a:buFont typeface="Arial" pitchFamily="34" charset="0"/>
              <a:buChar char="•"/>
            </a:pPr>
            <a:endParaRPr lang="en-AU" sz="1100" dirty="0"/>
          </a:p>
          <a:p>
            <a:pPr marL="171209" indent="-171209">
              <a:buFont typeface="Arial" pitchFamily="34" charset="0"/>
              <a:buChar char="•"/>
            </a:pPr>
            <a:endParaRPr lang="en-AU" sz="1100" dirty="0">
              <a:solidFill>
                <a:srgbClr val="FF0000"/>
              </a:solidFill>
            </a:endParaRPr>
          </a:p>
          <a:p>
            <a:endParaRPr lang="en-AU" sz="1100" dirty="0">
              <a:solidFill>
                <a:srgbClr val="FF0000"/>
              </a:solidFill>
            </a:endParaRPr>
          </a:p>
          <a:p>
            <a:endParaRPr lang="en-AU" baseline="0" dirty="0" smtClean="0">
              <a:sym typeface="Wingdings" pitchFamily="2" charset="2"/>
            </a:endParaRPr>
          </a:p>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11</a:t>
            </a:fld>
            <a:endParaRPr lang="en-US" dirty="0"/>
          </a:p>
        </p:txBody>
      </p:sp>
    </p:spTree>
    <p:extLst>
      <p:ext uri="{BB962C8B-B14F-4D97-AF65-F5344CB8AC3E}">
        <p14:creationId xmlns:p14="http://schemas.microsoft.com/office/powerpoint/2010/main" val="558282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12</a:t>
            </a:fld>
            <a:endParaRPr lang="en-US" dirty="0"/>
          </a:p>
        </p:txBody>
      </p:sp>
    </p:spTree>
    <p:extLst>
      <p:ext uri="{BB962C8B-B14F-4D97-AF65-F5344CB8AC3E}">
        <p14:creationId xmlns:p14="http://schemas.microsoft.com/office/powerpoint/2010/main" val="35314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13</a:t>
            </a:fld>
            <a:endParaRPr lang="en-US" dirty="0"/>
          </a:p>
        </p:txBody>
      </p:sp>
    </p:spTree>
    <p:extLst>
      <p:ext uri="{BB962C8B-B14F-4D97-AF65-F5344CB8AC3E}">
        <p14:creationId xmlns:p14="http://schemas.microsoft.com/office/powerpoint/2010/main" val="35314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14</a:t>
            </a:fld>
            <a:endParaRPr lang="en-US" dirty="0"/>
          </a:p>
        </p:txBody>
      </p:sp>
    </p:spTree>
    <p:extLst>
      <p:ext uri="{BB962C8B-B14F-4D97-AF65-F5344CB8AC3E}">
        <p14:creationId xmlns:p14="http://schemas.microsoft.com/office/powerpoint/2010/main" val="35314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15</a:t>
            </a:fld>
            <a:endParaRPr lang="en-US" dirty="0"/>
          </a:p>
        </p:txBody>
      </p:sp>
    </p:spTree>
    <p:extLst>
      <p:ext uri="{BB962C8B-B14F-4D97-AF65-F5344CB8AC3E}">
        <p14:creationId xmlns:p14="http://schemas.microsoft.com/office/powerpoint/2010/main" val="35314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 we haven’t discussed</a:t>
            </a:r>
            <a:r>
              <a:rPr lang="en-AU" baseline="0" dirty="0" smtClean="0"/>
              <a:t> retailers’ performance on general calls, I’m thinking we just go with the hardship plot?</a:t>
            </a:r>
          </a:p>
          <a:p>
            <a:endParaRPr lang="en-AU" baseline="0" dirty="0" smtClean="0"/>
          </a:p>
          <a:p>
            <a:r>
              <a:rPr lang="en-AU" baseline="0" dirty="0" smtClean="0"/>
              <a:t>Can we pls use a different word than ‘disconnected’? Potentially confusing in this context! How about Anxious? </a:t>
            </a:r>
            <a:endParaRPr lang="en-AU" dirty="0" smtClean="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17</a:t>
            </a:fld>
            <a:endParaRPr lang="en-US" dirty="0"/>
          </a:p>
        </p:txBody>
      </p:sp>
    </p:spTree>
    <p:extLst>
      <p:ext uri="{BB962C8B-B14F-4D97-AF65-F5344CB8AC3E}">
        <p14:creationId xmlns:p14="http://schemas.microsoft.com/office/powerpoint/2010/main" val="1275684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Not a massive issue, but</a:t>
            </a:r>
            <a:r>
              <a:rPr lang="en-AU" baseline="0" dirty="0" smtClean="0"/>
              <a:t> there is a rounding error for Alinta such that Getting Through (40) + Service Delivery (68) = Overall Performance 108 (not 109).</a:t>
            </a:r>
          </a:p>
          <a:p>
            <a:endParaRPr lang="en-AU" baseline="0" dirty="0" smtClean="0"/>
          </a:p>
          <a:p>
            <a:r>
              <a:rPr lang="en-AU" baseline="0" dirty="0" smtClean="0"/>
              <a:t>I think it would be so helpful if there was another row in this table that showed the % of unsuccessful or successful calls. Is that very difficult?</a:t>
            </a:r>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18</a:t>
            </a:fld>
            <a:endParaRPr lang="en-US" dirty="0"/>
          </a:p>
        </p:txBody>
      </p:sp>
    </p:spTree>
    <p:extLst>
      <p:ext uri="{BB962C8B-B14F-4D97-AF65-F5344CB8AC3E}">
        <p14:creationId xmlns:p14="http://schemas.microsoft.com/office/powerpoint/2010/main" val="2596332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Did</a:t>
            </a:r>
            <a:r>
              <a:rPr lang="en-AU" baseline="0" dirty="0" smtClean="0"/>
              <a:t> you mean to highlight Powerdirect for matched speech? It scored a lot higher than Lumo.</a:t>
            </a:r>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19</a:t>
            </a:fld>
            <a:endParaRPr lang="en-US" dirty="0"/>
          </a:p>
        </p:txBody>
      </p:sp>
    </p:spTree>
    <p:extLst>
      <p:ext uri="{BB962C8B-B14F-4D97-AF65-F5344CB8AC3E}">
        <p14:creationId xmlns:p14="http://schemas.microsoft.com/office/powerpoint/2010/main" val="1551855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t>Their should be ‘its’ pls</a:t>
            </a:r>
          </a:p>
          <a:p>
            <a:endParaRPr lang="en-AU" sz="1100" dirty="0"/>
          </a:p>
          <a:p>
            <a:r>
              <a:rPr lang="en-AU" sz="1100" dirty="0"/>
              <a:t>Explanation of unsuccessful calls to be re-drafted</a:t>
            </a:r>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20</a:t>
            </a:fld>
            <a:endParaRPr lang="en-US" dirty="0"/>
          </a:p>
        </p:txBody>
      </p:sp>
    </p:spTree>
    <p:extLst>
      <p:ext uri="{BB962C8B-B14F-4D97-AF65-F5344CB8AC3E}">
        <p14:creationId xmlns:p14="http://schemas.microsoft.com/office/powerpoint/2010/main" val="1648331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4"/>
            <a:r>
              <a:rPr lang="en-AU" sz="1100" dirty="0"/>
              <a:t>Please note – Powerdirect – one word</a:t>
            </a:r>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2</a:t>
            </a:fld>
            <a:endParaRPr lang="en-US" dirty="0"/>
          </a:p>
        </p:txBody>
      </p:sp>
    </p:spTree>
    <p:extLst>
      <p:ext uri="{BB962C8B-B14F-4D97-AF65-F5344CB8AC3E}">
        <p14:creationId xmlns:p14="http://schemas.microsoft.com/office/powerpoint/2010/main" val="3088241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21</a:t>
            </a:fld>
            <a:endParaRPr lang="en-US" dirty="0"/>
          </a:p>
        </p:txBody>
      </p:sp>
    </p:spTree>
    <p:extLst>
      <p:ext uri="{BB962C8B-B14F-4D97-AF65-F5344CB8AC3E}">
        <p14:creationId xmlns:p14="http://schemas.microsoft.com/office/powerpoint/2010/main" val="477594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22</a:t>
            </a:fld>
            <a:endParaRPr lang="en-US" dirty="0"/>
          </a:p>
        </p:txBody>
      </p:sp>
    </p:spTree>
    <p:extLst>
      <p:ext uri="{BB962C8B-B14F-4D97-AF65-F5344CB8AC3E}">
        <p14:creationId xmlns:p14="http://schemas.microsoft.com/office/powerpoint/2010/main" val="1308423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23</a:t>
            </a:fld>
            <a:endParaRPr lang="en-US" dirty="0"/>
          </a:p>
        </p:txBody>
      </p:sp>
    </p:spTree>
    <p:extLst>
      <p:ext uri="{BB962C8B-B14F-4D97-AF65-F5344CB8AC3E}">
        <p14:creationId xmlns:p14="http://schemas.microsoft.com/office/powerpoint/2010/main" val="3290432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24</a:t>
            </a:fld>
            <a:endParaRPr lang="en-US" dirty="0"/>
          </a:p>
        </p:txBody>
      </p:sp>
    </p:spTree>
    <p:extLst>
      <p:ext uri="{BB962C8B-B14F-4D97-AF65-F5344CB8AC3E}">
        <p14:creationId xmlns:p14="http://schemas.microsoft.com/office/powerpoint/2010/main" val="2876905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25</a:t>
            </a:fld>
            <a:endParaRPr lang="en-US" dirty="0"/>
          </a:p>
        </p:txBody>
      </p:sp>
    </p:spTree>
    <p:extLst>
      <p:ext uri="{BB962C8B-B14F-4D97-AF65-F5344CB8AC3E}">
        <p14:creationId xmlns:p14="http://schemas.microsoft.com/office/powerpoint/2010/main" val="1581583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000"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26</a:t>
            </a:fld>
            <a:endParaRPr lang="en-US" dirty="0"/>
          </a:p>
        </p:txBody>
      </p:sp>
    </p:spTree>
    <p:extLst>
      <p:ext uri="{BB962C8B-B14F-4D97-AF65-F5344CB8AC3E}">
        <p14:creationId xmlns:p14="http://schemas.microsoft.com/office/powerpoint/2010/main" val="561940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liked the</a:t>
            </a:r>
            <a:r>
              <a:rPr lang="en-AU" baseline="0" dirty="0" smtClean="0"/>
              <a:t> definition of communication skills in the ESC report – suggest using that one, or at least saying something different to the agent having control of the call. </a:t>
            </a:r>
            <a:endParaRPr lang="en-AU" dirty="0" smtClean="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27</a:t>
            </a:fld>
            <a:endParaRPr lang="en-US" dirty="0"/>
          </a:p>
        </p:txBody>
      </p:sp>
    </p:spTree>
    <p:extLst>
      <p:ext uri="{BB962C8B-B14F-4D97-AF65-F5344CB8AC3E}">
        <p14:creationId xmlns:p14="http://schemas.microsoft.com/office/powerpoint/2010/main" val="2175126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r>
              <a:rPr lang="en-AU" sz="1100" dirty="0"/>
              <a:t>Explanation of unsuccessful calls to be re-drafted</a:t>
            </a:r>
          </a:p>
          <a:p>
            <a:endParaRPr lang="en-AU" sz="1100"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28</a:t>
            </a:fld>
            <a:endParaRPr lang="en-US" dirty="0"/>
          </a:p>
        </p:txBody>
      </p:sp>
    </p:spTree>
    <p:extLst>
      <p:ext uri="{BB962C8B-B14F-4D97-AF65-F5344CB8AC3E}">
        <p14:creationId xmlns:p14="http://schemas.microsoft.com/office/powerpoint/2010/main" val="2121665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29</a:t>
            </a:fld>
            <a:endParaRPr lang="en-US" dirty="0"/>
          </a:p>
        </p:txBody>
      </p:sp>
    </p:spTree>
    <p:extLst>
      <p:ext uri="{BB962C8B-B14F-4D97-AF65-F5344CB8AC3E}">
        <p14:creationId xmlns:p14="http://schemas.microsoft.com/office/powerpoint/2010/main" val="2121665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118"/>
            <a:r>
              <a:rPr lang="en-AU" dirty="0" smtClean="0"/>
              <a:t>Pls</a:t>
            </a:r>
            <a:r>
              <a:rPr lang="en-AU" baseline="0" dirty="0" smtClean="0"/>
              <a:t> have another look at the description of EA .. Now that you’ve clarified the wait time thing for me, this seems to be a bit misleading. </a:t>
            </a:r>
          </a:p>
          <a:p>
            <a:pPr defTabSz="913118"/>
            <a:endParaRPr lang="en-AU" baseline="0" dirty="0" smtClean="0"/>
          </a:p>
          <a:p>
            <a:pPr defTabSz="913118"/>
            <a:r>
              <a:rPr lang="en-AU" baseline="0" dirty="0" smtClean="0"/>
              <a:t>Is this the right slide to bring in some mention of percentage of calls terminated after a 4 minute wait time? </a:t>
            </a:r>
          </a:p>
          <a:p>
            <a:pPr defTabSz="913118"/>
            <a:endParaRPr lang="en-AU" baseline="0" dirty="0" smtClean="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30</a:t>
            </a:fld>
            <a:endParaRPr lang="en-US" dirty="0"/>
          </a:p>
        </p:txBody>
      </p:sp>
    </p:spTree>
    <p:extLst>
      <p:ext uri="{BB962C8B-B14F-4D97-AF65-F5344CB8AC3E}">
        <p14:creationId xmlns:p14="http://schemas.microsoft.com/office/powerpoint/2010/main" val="2376305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3</a:t>
            </a:fld>
            <a:endParaRPr lang="en-US" dirty="0"/>
          </a:p>
        </p:txBody>
      </p:sp>
    </p:spTree>
    <p:extLst>
      <p:ext uri="{BB962C8B-B14F-4D97-AF65-F5344CB8AC3E}">
        <p14:creationId xmlns:p14="http://schemas.microsoft.com/office/powerpoint/2010/main" val="1337900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t>Probably don’t need the ‘also’ on this and some of the following slides for EA</a:t>
            </a:r>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31</a:t>
            </a:fld>
            <a:endParaRPr lang="en-US" dirty="0"/>
          </a:p>
        </p:txBody>
      </p:sp>
    </p:spTree>
    <p:extLst>
      <p:ext uri="{BB962C8B-B14F-4D97-AF65-F5344CB8AC3E}">
        <p14:creationId xmlns:p14="http://schemas.microsoft.com/office/powerpoint/2010/main" val="2710020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32</a:t>
            </a:fld>
            <a:endParaRPr lang="en-US" dirty="0"/>
          </a:p>
        </p:txBody>
      </p:sp>
    </p:spTree>
    <p:extLst>
      <p:ext uri="{BB962C8B-B14F-4D97-AF65-F5344CB8AC3E}">
        <p14:creationId xmlns:p14="http://schemas.microsoft.com/office/powerpoint/2010/main" val="609024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33</a:t>
            </a:fld>
            <a:endParaRPr lang="en-US" dirty="0"/>
          </a:p>
        </p:txBody>
      </p:sp>
    </p:spTree>
    <p:extLst>
      <p:ext uri="{BB962C8B-B14F-4D97-AF65-F5344CB8AC3E}">
        <p14:creationId xmlns:p14="http://schemas.microsoft.com/office/powerpoint/2010/main" val="2559051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34</a:t>
            </a:fld>
            <a:endParaRPr lang="en-US" dirty="0"/>
          </a:p>
        </p:txBody>
      </p:sp>
    </p:spTree>
    <p:extLst>
      <p:ext uri="{BB962C8B-B14F-4D97-AF65-F5344CB8AC3E}">
        <p14:creationId xmlns:p14="http://schemas.microsoft.com/office/powerpoint/2010/main" val="3268992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kern="0"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35</a:t>
            </a:fld>
            <a:endParaRPr lang="en-US" dirty="0"/>
          </a:p>
        </p:txBody>
      </p:sp>
    </p:spTree>
    <p:extLst>
      <p:ext uri="{BB962C8B-B14F-4D97-AF65-F5344CB8AC3E}">
        <p14:creationId xmlns:p14="http://schemas.microsoft.com/office/powerpoint/2010/main" val="2487733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36</a:t>
            </a:fld>
            <a:endParaRPr lang="en-US" dirty="0"/>
          </a:p>
        </p:txBody>
      </p:sp>
    </p:spTree>
    <p:extLst>
      <p:ext uri="{BB962C8B-B14F-4D97-AF65-F5344CB8AC3E}">
        <p14:creationId xmlns:p14="http://schemas.microsoft.com/office/powerpoint/2010/main" val="23033967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37</a:t>
            </a:fld>
            <a:endParaRPr lang="en-US" dirty="0"/>
          </a:p>
        </p:txBody>
      </p:sp>
    </p:spTree>
    <p:extLst>
      <p:ext uri="{BB962C8B-B14F-4D97-AF65-F5344CB8AC3E}">
        <p14:creationId xmlns:p14="http://schemas.microsoft.com/office/powerpoint/2010/main" val="21216653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000"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38</a:t>
            </a:fld>
            <a:endParaRPr lang="en-US" dirty="0"/>
          </a:p>
        </p:txBody>
      </p:sp>
    </p:spTree>
    <p:extLst>
      <p:ext uri="{BB962C8B-B14F-4D97-AF65-F5344CB8AC3E}">
        <p14:creationId xmlns:p14="http://schemas.microsoft.com/office/powerpoint/2010/main" val="31455403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t>Generally we think ‘range’ is more meaningful than ‘gap’ – is this something you could consider for other slides </a:t>
            </a:r>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39</a:t>
            </a:fld>
            <a:endParaRPr lang="en-US" dirty="0"/>
          </a:p>
        </p:txBody>
      </p:sp>
    </p:spTree>
    <p:extLst>
      <p:ext uri="{BB962C8B-B14F-4D97-AF65-F5344CB8AC3E}">
        <p14:creationId xmlns:p14="http://schemas.microsoft.com/office/powerpoint/2010/main" val="2913714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40</a:t>
            </a:fld>
            <a:endParaRPr lang="en-US" dirty="0"/>
          </a:p>
        </p:txBody>
      </p:sp>
    </p:spTree>
    <p:extLst>
      <p:ext uri="{BB962C8B-B14F-4D97-AF65-F5344CB8AC3E}">
        <p14:creationId xmlns:p14="http://schemas.microsoft.com/office/powerpoint/2010/main" val="1204779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We can take out the bottom line as it’s repeated on the next slide </a:t>
            </a:r>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4</a:t>
            </a:fld>
            <a:endParaRPr lang="en-US" dirty="0"/>
          </a:p>
        </p:txBody>
      </p:sp>
    </p:spTree>
    <p:extLst>
      <p:ext uri="{BB962C8B-B14F-4D97-AF65-F5344CB8AC3E}">
        <p14:creationId xmlns:p14="http://schemas.microsoft.com/office/powerpoint/2010/main" val="19311745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a:p>
            <a:pPr defTabSz="914307"/>
            <a:r>
              <a:rPr lang="en-AU" baseline="0" dirty="0" smtClean="0"/>
              <a:t>Powerdirect</a:t>
            </a:r>
          </a:p>
          <a:p>
            <a:endParaRPr lang="en-AU" dirty="0" smtClean="0"/>
          </a:p>
          <a:p>
            <a:endParaRPr lang="en-AU" dirty="0" smtClean="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41</a:t>
            </a:fld>
            <a:endParaRPr lang="en-US" dirty="0"/>
          </a:p>
        </p:txBody>
      </p:sp>
    </p:spTree>
    <p:extLst>
      <p:ext uri="{BB962C8B-B14F-4D97-AF65-F5344CB8AC3E}">
        <p14:creationId xmlns:p14="http://schemas.microsoft.com/office/powerpoint/2010/main" val="15051249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42</a:t>
            </a:fld>
            <a:endParaRPr lang="en-US" dirty="0"/>
          </a:p>
        </p:txBody>
      </p:sp>
    </p:spTree>
    <p:extLst>
      <p:ext uri="{BB962C8B-B14F-4D97-AF65-F5344CB8AC3E}">
        <p14:creationId xmlns:p14="http://schemas.microsoft.com/office/powerpoint/2010/main" val="98368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43</a:t>
            </a:fld>
            <a:endParaRPr lang="en-US" dirty="0"/>
          </a:p>
        </p:txBody>
      </p:sp>
    </p:spTree>
    <p:extLst>
      <p:ext uri="{BB962C8B-B14F-4D97-AF65-F5344CB8AC3E}">
        <p14:creationId xmlns:p14="http://schemas.microsoft.com/office/powerpoint/2010/main" val="18320681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44</a:t>
            </a:fld>
            <a:endParaRPr lang="en-US" dirty="0"/>
          </a:p>
        </p:txBody>
      </p:sp>
    </p:spTree>
    <p:extLst>
      <p:ext uri="{BB962C8B-B14F-4D97-AF65-F5344CB8AC3E}">
        <p14:creationId xmlns:p14="http://schemas.microsoft.com/office/powerpoint/2010/main" val="21216653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 think on other ‘overall’ slides, you have mentioned that the next slides look at the criteria that make up communication skills?</a:t>
            </a:r>
            <a:r>
              <a:rPr lang="en-AU" baseline="0" dirty="0" smtClean="0"/>
              <a:t> Would be worth adding, as this slide is a little bland.</a:t>
            </a:r>
          </a:p>
          <a:p>
            <a:endParaRPr lang="en-AU" dirty="0" smtClean="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45</a:t>
            </a:fld>
            <a:endParaRPr lang="en-US" dirty="0"/>
          </a:p>
        </p:txBody>
      </p:sp>
    </p:spTree>
    <p:extLst>
      <p:ext uri="{BB962C8B-B14F-4D97-AF65-F5344CB8AC3E}">
        <p14:creationId xmlns:p14="http://schemas.microsoft.com/office/powerpoint/2010/main" val="9685580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Powerdirect</a:t>
            </a:r>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46</a:t>
            </a:fld>
            <a:endParaRPr lang="en-US" dirty="0"/>
          </a:p>
        </p:txBody>
      </p:sp>
    </p:spTree>
    <p:extLst>
      <p:ext uri="{BB962C8B-B14F-4D97-AF65-F5344CB8AC3E}">
        <p14:creationId xmlns:p14="http://schemas.microsoft.com/office/powerpoint/2010/main" val="11881090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r>
              <a:rPr lang="en-AU" baseline="0" dirty="0" smtClean="0"/>
              <a:t>Powerdirect</a:t>
            </a:r>
          </a:p>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47</a:t>
            </a:fld>
            <a:endParaRPr lang="en-US" dirty="0"/>
          </a:p>
        </p:txBody>
      </p:sp>
    </p:spTree>
    <p:extLst>
      <p:ext uri="{BB962C8B-B14F-4D97-AF65-F5344CB8AC3E}">
        <p14:creationId xmlns:p14="http://schemas.microsoft.com/office/powerpoint/2010/main" val="21211556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Powerdirect</a:t>
            </a:r>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48</a:t>
            </a:fld>
            <a:endParaRPr lang="en-US" dirty="0"/>
          </a:p>
        </p:txBody>
      </p:sp>
    </p:spTree>
    <p:extLst>
      <p:ext uri="{BB962C8B-B14F-4D97-AF65-F5344CB8AC3E}">
        <p14:creationId xmlns:p14="http://schemas.microsoft.com/office/powerpoint/2010/main" val="24648583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Powerdirect</a:t>
            </a:r>
            <a:r>
              <a:rPr lang="en-AU" baseline="0" dirty="0" smtClean="0"/>
              <a:t> </a:t>
            </a:r>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49</a:t>
            </a:fld>
            <a:endParaRPr lang="en-US" dirty="0"/>
          </a:p>
        </p:txBody>
      </p:sp>
    </p:spTree>
    <p:extLst>
      <p:ext uri="{BB962C8B-B14F-4D97-AF65-F5344CB8AC3E}">
        <p14:creationId xmlns:p14="http://schemas.microsoft.com/office/powerpoint/2010/main" val="4351271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50</a:t>
            </a:fld>
            <a:endParaRPr lang="en-US" dirty="0"/>
          </a:p>
        </p:txBody>
      </p:sp>
    </p:spTree>
    <p:extLst>
      <p:ext uri="{BB962C8B-B14F-4D97-AF65-F5344CB8AC3E}">
        <p14:creationId xmlns:p14="http://schemas.microsoft.com/office/powerpoint/2010/main" val="4044862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t>Apols, I have changed some of my own drafting. </a:t>
            </a:r>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5</a:t>
            </a:fld>
            <a:endParaRPr lang="en-US" dirty="0"/>
          </a:p>
        </p:txBody>
      </p:sp>
    </p:spTree>
    <p:extLst>
      <p:ext uri="{BB962C8B-B14F-4D97-AF65-F5344CB8AC3E}">
        <p14:creationId xmlns:p14="http://schemas.microsoft.com/office/powerpoint/2010/main" val="20377830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Powerdirect</a:t>
            </a:r>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51</a:t>
            </a:fld>
            <a:endParaRPr lang="en-US" dirty="0"/>
          </a:p>
        </p:txBody>
      </p:sp>
    </p:spTree>
    <p:extLst>
      <p:ext uri="{BB962C8B-B14F-4D97-AF65-F5344CB8AC3E}">
        <p14:creationId xmlns:p14="http://schemas.microsoft.com/office/powerpoint/2010/main" val="35058462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r>
              <a:rPr lang="en-AU" baseline="0" dirty="0" smtClean="0"/>
              <a:t>Powerdirect</a:t>
            </a:r>
          </a:p>
          <a:p>
            <a:pPr defTabSz="914307"/>
            <a:r>
              <a:rPr lang="en-AU" baseline="0" dirty="0" smtClean="0"/>
              <a:t>EnergyAustralia</a:t>
            </a:r>
          </a:p>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52</a:t>
            </a:fld>
            <a:endParaRPr lang="en-US" dirty="0"/>
          </a:p>
        </p:txBody>
      </p:sp>
    </p:spTree>
    <p:extLst>
      <p:ext uri="{BB962C8B-B14F-4D97-AF65-F5344CB8AC3E}">
        <p14:creationId xmlns:p14="http://schemas.microsoft.com/office/powerpoint/2010/main" val="3045133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53</a:t>
            </a:fld>
            <a:endParaRPr lang="en-US" dirty="0"/>
          </a:p>
        </p:txBody>
      </p:sp>
    </p:spTree>
    <p:extLst>
      <p:ext uri="{BB962C8B-B14F-4D97-AF65-F5344CB8AC3E}">
        <p14:creationId xmlns:p14="http://schemas.microsoft.com/office/powerpoint/2010/main" val="10598700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r>
              <a:rPr lang="en-AU" sz="1100" dirty="0"/>
              <a:t>It would really be so useful if the successful (or unsuccessful calls) % could be added to the top of the tables in these charts – particularly as it is showing to be so relevant in explaining low overall scores for some retailers even when the scores for each measure are impressive. I don’t want to ask you to do more work, but will leave it to you if you want to add any commentary about unsuccessful calls for each retailer.</a:t>
            </a:r>
          </a:p>
          <a:p>
            <a:pPr defTabSz="914307"/>
            <a:endParaRPr lang="en-AU" sz="1100" dirty="0"/>
          </a:p>
          <a:p>
            <a:pPr defTabSz="914307"/>
            <a:endParaRPr lang="en-AU" sz="1100" dirty="0"/>
          </a:p>
          <a:p>
            <a:endParaRPr lang="en-AU" sz="1100"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54</a:t>
            </a:fld>
            <a:endParaRPr lang="en-US" dirty="0"/>
          </a:p>
        </p:txBody>
      </p:sp>
    </p:spTree>
    <p:extLst>
      <p:ext uri="{BB962C8B-B14F-4D97-AF65-F5344CB8AC3E}">
        <p14:creationId xmlns:p14="http://schemas.microsoft.com/office/powerpoint/2010/main" val="31936735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Just an example of how we could drop</a:t>
            </a:r>
            <a:r>
              <a:rPr lang="en-AU" baseline="0" dirty="0" smtClean="0"/>
              <a:t> in some mentions of the call success rates</a:t>
            </a:r>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55</a:t>
            </a:fld>
            <a:endParaRPr lang="en-US" dirty="0"/>
          </a:p>
        </p:txBody>
      </p:sp>
    </p:spTree>
    <p:extLst>
      <p:ext uri="{BB962C8B-B14F-4D97-AF65-F5344CB8AC3E}">
        <p14:creationId xmlns:p14="http://schemas.microsoft.com/office/powerpoint/2010/main" val="24451345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56</a:t>
            </a:fld>
            <a:endParaRPr lang="en-US" dirty="0"/>
          </a:p>
        </p:txBody>
      </p:sp>
    </p:spTree>
    <p:extLst>
      <p:ext uri="{BB962C8B-B14F-4D97-AF65-F5344CB8AC3E}">
        <p14:creationId xmlns:p14="http://schemas.microsoft.com/office/powerpoint/2010/main" val="6295067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57</a:t>
            </a:fld>
            <a:endParaRPr lang="en-US" dirty="0"/>
          </a:p>
        </p:txBody>
      </p:sp>
    </p:spTree>
    <p:extLst>
      <p:ext uri="{BB962C8B-B14F-4D97-AF65-F5344CB8AC3E}">
        <p14:creationId xmlns:p14="http://schemas.microsoft.com/office/powerpoint/2010/main" val="7658174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58</a:t>
            </a:fld>
            <a:endParaRPr lang="en-US" dirty="0"/>
          </a:p>
        </p:txBody>
      </p:sp>
    </p:spTree>
    <p:extLst>
      <p:ext uri="{BB962C8B-B14F-4D97-AF65-F5344CB8AC3E}">
        <p14:creationId xmlns:p14="http://schemas.microsoft.com/office/powerpoint/2010/main" val="29534709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59</a:t>
            </a:fld>
            <a:endParaRPr lang="en-US" dirty="0"/>
          </a:p>
        </p:txBody>
      </p:sp>
    </p:spTree>
    <p:extLst>
      <p:ext uri="{BB962C8B-B14F-4D97-AF65-F5344CB8AC3E}">
        <p14:creationId xmlns:p14="http://schemas.microsoft.com/office/powerpoint/2010/main" val="6794612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60</a:t>
            </a:fld>
            <a:endParaRPr lang="en-US" dirty="0"/>
          </a:p>
        </p:txBody>
      </p:sp>
    </p:spTree>
    <p:extLst>
      <p:ext uri="{BB962C8B-B14F-4D97-AF65-F5344CB8AC3E}">
        <p14:creationId xmlns:p14="http://schemas.microsoft.com/office/powerpoint/2010/main" val="1469825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AU" sz="1100" kern="0" dirty="0"/>
              <a:t>In the fourth bullet point, we could now be more specific. Instead of “Terminated calls contributed to the total number of calls and are assessed accordingly”, is it helpful to replace with:</a:t>
            </a:r>
          </a:p>
          <a:p>
            <a:pPr defTabSz="913211">
              <a:defRPr/>
            </a:pPr>
            <a:endParaRPr lang="en-AU" sz="1100" kern="0" dirty="0"/>
          </a:p>
          <a:p>
            <a:pPr defTabSz="913211">
              <a:defRPr/>
            </a:pPr>
            <a:r>
              <a:rPr lang="en-AU" sz="1100" kern="0" dirty="0"/>
              <a:t>Terminated calls contribute to the total number of calls and count towards the call connect time. The proportion of terminated calls is also factored into each of the three index scores.</a:t>
            </a:r>
          </a:p>
          <a:p>
            <a:pPr defTabSz="913211">
              <a:defRPr/>
            </a:pPr>
            <a:endParaRPr lang="en-AU" sz="1100" kern="0" dirty="0"/>
          </a:p>
          <a:p>
            <a:pPr defTabSz="913211">
              <a:defRPr/>
            </a:pPr>
            <a:endParaRPr lang="en-AU" sz="1100" kern="0"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6</a:t>
            </a:fld>
            <a:endParaRPr lang="en-US" dirty="0"/>
          </a:p>
        </p:txBody>
      </p:sp>
    </p:spTree>
    <p:extLst>
      <p:ext uri="{BB962C8B-B14F-4D97-AF65-F5344CB8AC3E}">
        <p14:creationId xmlns:p14="http://schemas.microsoft.com/office/powerpoint/2010/main" val="3156592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Something’s missing in the first line?</a:t>
            </a:r>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61</a:t>
            </a:fld>
            <a:endParaRPr lang="en-US" dirty="0"/>
          </a:p>
        </p:txBody>
      </p:sp>
    </p:spTree>
    <p:extLst>
      <p:ext uri="{BB962C8B-B14F-4D97-AF65-F5344CB8AC3E}">
        <p14:creationId xmlns:p14="http://schemas.microsoft.com/office/powerpoint/2010/main" val="14091431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62</a:t>
            </a:fld>
            <a:endParaRPr lang="en-US" dirty="0"/>
          </a:p>
        </p:txBody>
      </p:sp>
    </p:spTree>
    <p:extLst>
      <p:ext uri="{BB962C8B-B14F-4D97-AF65-F5344CB8AC3E}">
        <p14:creationId xmlns:p14="http://schemas.microsoft.com/office/powerpoint/2010/main" val="4818447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solidFill>
                <a:srgbClr val="FF0000"/>
              </a:solidFill>
            </a:endParaRPr>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63</a:t>
            </a:fld>
            <a:endParaRPr lang="en-US" dirty="0"/>
          </a:p>
        </p:txBody>
      </p:sp>
    </p:spTree>
    <p:extLst>
      <p:ext uri="{BB962C8B-B14F-4D97-AF65-F5344CB8AC3E}">
        <p14:creationId xmlns:p14="http://schemas.microsoft.com/office/powerpoint/2010/main" val="4770099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64</a:t>
            </a:fld>
            <a:endParaRPr lang="en-US" dirty="0"/>
          </a:p>
        </p:txBody>
      </p:sp>
    </p:spTree>
    <p:extLst>
      <p:ext uri="{BB962C8B-B14F-4D97-AF65-F5344CB8AC3E}">
        <p14:creationId xmlns:p14="http://schemas.microsoft.com/office/powerpoint/2010/main" val="23603032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65</a:t>
            </a:fld>
            <a:endParaRPr lang="en-US" dirty="0"/>
          </a:p>
        </p:txBody>
      </p:sp>
    </p:spTree>
    <p:extLst>
      <p:ext uri="{BB962C8B-B14F-4D97-AF65-F5344CB8AC3E}">
        <p14:creationId xmlns:p14="http://schemas.microsoft.com/office/powerpoint/2010/main" val="22277492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66</a:t>
            </a:fld>
            <a:endParaRPr lang="en-US" dirty="0"/>
          </a:p>
        </p:txBody>
      </p:sp>
    </p:spTree>
    <p:extLst>
      <p:ext uri="{BB962C8B-B14F-4D97-AF65-F5344CB8AC3E}">
        <p14:creationId xmlns:p14="http://schemas.microsoft.com/office/powerpoint/2010/main" val="39056279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t>Please change all to Powerdirect – i.e. one word. – I’ve done most of them but not in the chart.</a:t>
            </a:r>
          </a:p>
          <a:p>
            <a:endParaRPr lang="en-AU" sz="1100"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67</a:t>
            </a:fld>
            <a:endParaRPr lang="en-US" dirty="0"/>
          </a:p>
        </p:txBody>
      </p:sp>
    </p:spTree>
    <p:extLst>
      <p:ext uri="{BB962C8B-B14F-4D97-AF65-F5344CB8AC3E}">
        <p14:creationId xmlns:p14="http://schemas.microsoft.com/office/powerpoint/2010/main" val="21616777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68</a:t>
            </a:fld>
            <a:endParaRPr lang="en-US" dirty="0"/>
          </a:p>
        </p:txBody>
      </p:sp>
    </p:spTree>
    <p:extLst>
      <p:ext uri="{BB962C8B-B14F-4D97-AF65-F5344CB8AC3E}">
        <p14:creationId xmlns:p14="http://schemas.microsoft.com/office/powerpoint/2010/main" val="20166491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Suggested deleting that part about business</a:t>
            </a:r>
            <a:r>
              <a:rPr lang="en-AU" baseline="0" dirty="0" smtClean="0"/>
              <a:t> like manner being above the retailer average, as that’s not a good thing.</a:t>
            </a:r>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69</a:t>
            </a:fld>
            <a:endParaRPr lang="en-US" dirty="0"/>
          </a:p>
        </p:txBody>
      </p:sp>
    </p:spTree>
    <p:extLst>
      <p:ext uri="{BB962C8B-B14F-4D97-AF65-F5344CB8AC3E}">
        <p14:creationId xmlns:p14="http://schemas.microsoft.com/office/powerpoint/2010/main" val="40232092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70</a:t>
            </a:fld>
            <a:endParaRPr lang="en-US" dirty="0"/>
          </a:p>
        </p:txBody>
      </p:sp>
    </p:spTree>
    <p:extLst>
      <p:ext uri="{BB962C8B-B14F-4D97-AF65-F5344CB8AC3E}">
        <p14:creationId xmlns:p14="http://schemas.microsoft.com/office/powerpoint/2010/main" val="2775632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r>
              <a:rPr lang="en-AU" sz="1100" kern="0" dirty="0"/>
              <a:t>Given I now understand the call success/index relationship a little differently, I’d like to suggest some extra text for the third bullet point please. This will just make it clearer that EA’s results are really not at all comparable. </a:t>
            </a:r>
          </a:p>
          <a:p>
            <a:pPr defTabSz="914307"/>
            <a:endParaRPr lang="en-AU" sz="1100" kern="0" dirty="0"/>
          </a:p>
          <a:p>
            <a:pPr defTabSz="914307"/>
            <a:endParaRPr lang="en-AU" sz="1100" kern="0" dirty="0">
              <a:solidFill>
                <a:srgbClr val="FF0000"/>
              </a:solidFill>
            </a:endParaRPr>
          </a:p>
          <a:p>
            <a:pPr defTabSz="914307"/>
            <a:endParaRPr lang="en-AU" sz="1100" kern="0" dirty="0">
              <a:solidFill>
                <a:srgbClr val="FF0000"/>
              </a:solidFill>
            </a:endParaRPr>
          </a:p>
          <a:p>
            <a:endParaRPr lang="en-AU" sz="1100"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7</a:t>
            </a:fld>
            <a:endParaRPr lang="en-US" dirty="0"/>
          </a:p>
        </p:txBody>
      </p:sp>
    </p:spTree>
    <p:extLst>
      <p:ext uri="{BB962C8B-B14F-4D97-AF65-F5344CB8AC3E}">
        <p14:creationId xmlns:p14="http://schemas.microsoft.com/office/powerpoint/2010/main" val="3156592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 have changed</a:t>
            </a:r>
            <a:r>
              <a:rPr lang="en-AU" baseline="0" dirty="0" smtClean="0"/>
              <a:t> all to EnergyAustralia.</a:t>
            </a:r>
          </a:p>
          <a:p>
            <a:endParaRPr lang="en-AU" baseline="0" dirty="0" smtClean="0"/>
          </a:p>
          <a:p>
            <a:r>
              <a:rPr lang="en-AU" baseline="0" dirty="0" smtClean="0"/>
              <a:t>This currently reads as if EA is just any other retailer. Here is the chance to take EA on its own a reiterate the 8 minute wait time and the high number of terminated calls and to explain that, but for call connect issues, EA generally provides good service. Scores can only improve if call wait times are a focus. Could you please give some thought to a few changes that would reflect this? </a:t>
            </a:r>
            <a:endParaRPr lang="en-AU" dirty="0" smtClean="0"/>
          </a:p>
          <a:p>
            <a:endParaRPr lang="en-AU" dirty="0" smtClean="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71</a:t>
            </a:fld>
            <a:endParaRPr lang="en-US" dirty="0"/>
          </a:p>
        </p:txBody>
      </p:sp>
    </p:spTree>
    <p:extLst>
      <p:ext uri="{BB962C8B-B14F-4D97-AF65-F5344CB8AC3E}">
        <p14:creationId xmlns:p14="http://schemas.microsoft.com/office/powerpoint/2010/main" val="4668881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72</a:t>
            </a:fld>
            <a:endParaRPr lang="en-US" dirty="0"/>
          </a:p>
        </p:txBody>
      </p:sp>
    </p:spTree>
    <p:extLst>
      <p:ext uri="{BB962C8B-B14F-4D97-AF65-F5344CB8AC3E}">
        <p14:creationId xmlns:p14="http://schemas.microsoft.com/office/powerpoint/2010/main" val="33480016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73</a:t>
            </a:fld>
            <a:endParaRPr lang="en-US" dirty="0"/>
          </a:p>
        </p:txBody>
      </p:sp>
    </p:spTree>
    <p:extLst>
      <p:ext uri="{BB962C8B-B14F-4D97-AF65-F5344CB8AC3E}">
        <p14:creationId xmlns:p14="http://schemas.microsoft.com/office/powerpoint/2010/main" val="11440156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74</a:t>
            </a:fld>
            <a:endParaRPr lang="en-US" dirty="0"/>
          </a:p>
        </p:txBody>
      </p:sp>
    </p:spTree>
    <p:extLst>
      <p:ext uri="{BB962C8B-B14F-4D97-AF65-F5344CB8AC3E}">
        <p14:creationId xmlns:p14="http://schemas.microsoft.com/office/powerpoint/2010/main" val="536969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Centrelink (all lowercase)</a:t>
            </a:r>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75</a:t>
            </a:fld>
            <a:endParaRPr lang="en-US" dirty="0"/>
          </a:p>
        </p:txBody>
      </p:sp>
    </p:spTree>
    <p:extLst>
      <p:ext uri="{BB962C8B-B14F-4D97-AF65-F5344CB8AC3E}">
        <p14:creationId xmlns:p14="http://schemas.microsoft.com/office/powerpoint/2010/main" val="26139133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Great, thanks for including. Maybe</a:t>
            </a:r>
            <a:r>
              <a:rPr lang="en-AU" baseline="0" dirty="0" smtClean="0"/>
              <a:t> just note earlier in the report that this is in here.</a:t>
            </a:r>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76</a:t>
            </a:fld>
            <a:endParaRPr lang="en-US" dirty="0"/>
          </a:p>
        </p:txBody>
      </p:sp>
    </p:spTree>
    <p:extLst>
      <p:ext uri="{BB962C8B-B14F-4D97-AF65-F5344CB8AC3E}">
        <p14:creationId xmlns:p14="http://schemas.microsoft.com/office/powerpoint/2010/main" val="27789926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77</a:t>
            </a:fld>
            <a:endParaRPr lang="en-US" dirty="0"/>
          </a:p>
        </p:txBody>
      </p:sp>
    </p:spTree>
    <p:extLst>
      <p:ext uri="{BB962C8B-B14F-4D97-AF65-F5344CB8AC3E}">
        <p14:creationId xmlns:p14="http://schemas.microsoft.com/office/powerpoint/2010/main" val="2891376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78</a:t>
            </a:fld>
            <a:endParaRPr lang="en-US" dirty="0"/>
          </a:p>
        </p:txBody>
      </p:sp>
    </p:spTree>
    <p:extLst>
      <p:ext uri="{BB962C8B-B14F-4D97-AF65-F5344CB8AC3E}">
        <p14:creationId xmlns:p14="http://schemas.microsoft.com/office/powerpoint/2010/main" val="4459851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83</a:t>
            </a:fld>
            <a:endParaRPr lang="en-US" dirty="0"/>
          </a:p>
        </p:txBody>
      </p:sp>
    </p:spTree>
    <p:extLst>
      <p:ext uri="{BB962C8B-B14F-4D97-AF65-F5344CB8AC3E}">
        <p14:creationId xmlns:p14="http://schemas.microsoft.com/office/powerpoint/2010/main" val="1955030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solidFill>
                <a:srgbClr val="00B0F0"/>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8</a:t>
            </a:fld>
            <a:endParaRPr lang="en-US" dirty="0"/>
          </a:p>
        </p:txBody>
      </p:sp>
    </p:spTree>
    <p:extLst>
      <p:ext uri="{BB962C8B-B14F-4D97-AF65-F5344CB8AC3E}">
        <p14:creationId xmlns:p14="http://schemas.microsoft.com/office/powerpoint/2010/main" val="408747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few comments about this slide…. </a:t>
            </a:r>
          </a:p>
          <a:p>
            <a:endParaRPr lang="en-AU" dirty="0" smtClean="0"/>
          </a:p>
          <a:p>
            <a:pPr marL="228576" indent="-228576">
              <a:buFont typeface="+mj-lt"/>
              <a:buAutoNum type="arabicPeriod"/>
            </a:pPr>
            <a:r>
              <a:rPr lang="en-AU" dirty="0" smtClean="0"/>
              <a:t>As already discussed with Louise, I</a:t>
            </a:r>
            <a:r>
              <a:rPr lang="en-AU" baseline="0" dirty="0" smtClean="0"/>
              <a:t> have concerns that the explanation of unsuccessful calls is inconsistent with the results. Could you please redraft the explanation?.</a:t>
            </a:r>
          </a:p>
          <a:p>
            <a:endParaRPr lang="en-AU" baseline="0" dirty="0" smtClean="0"/>
          </a:p>
          <a:p>
            <a:pPr marL="0" lvl="1" defTabSz="914307"/>
            <a:r>
              <a:rPr lang="en-GB" sz="800" b="1" kern="0" dirty="0"/>
              <a:t>	Unsuccessful calls </a:t>
            </a:r>
            <a:r>
              <a:rPr lang="en-GB" sz="800" kern="0" dirty="0"/>
              <a:t>(calls that exceed CSBA’s Maximum Wait Time of four minutes) are included in the Connect Time calculation and are scored zero for each other measure within the </a:t>
            </a:r>
            <a:r>
              <a:rPr lang="en-GB" sz="800" i="1" kern="0" dirty="0"/>
              <a:t>Getting Through </a:t>
            </a:r>
            <a:r>
              <a:rPr lang="en-GB" sz="800" kern="0" dirty="0"/>
              <a:t>and </a:t>
            </a:r>
            <a:r>
              <a:rPr lang="en-GB" sz="800" i="1" kern="0" dirty="0"/>
              <a:t>Service Delivery </a:t>
            </a:r>
            <a:r>
              <a:rPr lang="en-GB" sz="800" kern="0" dirty="0"/>
              <a:t>Indices. </a:t>
            </a:r>
          </a:p>
          <a:p>
            <a:endParaRPr lang="en-AU" dirty="0" smtClean="0"/>
          </a:p>
          <a:p>
            <a:endParaRPr lang="en-AU" dirty="0" smtClean="0"/>
          </a:p>
          <a:p>
            <a:r>
              <a:rPr lang="en-AU" dirty="0" smtClean="0"/>
              <a:t>2.</a:t>
            </a:r>
            <a:r>
              <a:rPr lang="en-AU" baseline="0" dirty="0" smtClean="0"/>
              <a:t>   </a:t>
            </a:r>
            <a:r>
              <a:rPr lang="en-AU" dirty="0" smtClean="0"/>
              <a:t>As</a:t>
            </a:r>
            <a:r>
              <a:rPr lang="en-AU" baseline="0" dirty="0" smtClean="0"/>
              <a:t> mentioned, </a:t>
            </a:r>
            <a:r>
              <a:rPr lang="en-AU" dirty="0" smtClean="0"/>
              <a:t>I don’t think</a:t>
            </a:r>
            <a:r>
              <a:rPr lang="en-AU" baseline="0" dirty="0" smtClean="0"/>
              <a:t> this flow chart adds value – it doesn’t addresses the issues of confusion that we’ve discussed (i.e. how unsuccessful calls affect the service delivery score). </a:t>
            </a:r>
            <a:endParaRPr lang="en-AU" dirty="0" smtClean="0"/>
          </a:p>
          <a:p>
            <a:endParaRPr lang="en-AU" dirty="0" smtClean="0"/>
          </a:p>
          <a:p>
            <a:endParaRPr lang="en-AU" dirty="0" smtClean="0"/>
          </a:p>
          <a:p>
            <a:pPr marL="228303" indent="-228303">
              <a:buAutoNum type="arabicPeriod" startAt="3"/>
            </a:pPr>
            <a:r>
              <a:rPr lang="en-AU" dirty="0" smtClean="0"/>
              <a:t>I do like the chart concept,</a:t>
            </a:r>
            <a:r>
              <a:rPr lang="en-AU" baseline="0" dirty="0" smtClean="0"/>
              <a:t> thanks </a:t>
            </a:r>
            <a:r>
              <a:rPr lang="en-AU" baseline="0" dirty="0" smtClean="0">
                <a:sym typeface="Wingdings" pitchFamily="2" charset="2"/>
              </a:rPr>
              <a:t>. A few questions/notes:</a:t>
            </a:r>
          </a:p>
          <a:p>
            <a:r>
              <a:rPr lang="en-AU" baseline="0" dirty="0" smtClean="0">
                <a:sym typeface="Wingdings" pitchFamily="2" charset="2"/>
              </a:rPr>
              <a:t>	If </a:t>
            </a:r>
            <a:r>
              <a:rPr lang="en-AU" baseline="0" dirty="0" smtClean="0"/>
              <a:t>we have stated in the methodology that EA’s general calls were excluded, then I think we shouldn’t show EA on the general calls chart (and the total calls should likewise exclude EA).</a:t>
            </a:r>
          </a:p>
          <a:p>
            <a:r>
              <a:rPr lang="en-AU" baseline="0" dirty="0" smtClean="0"/>
              <a:t>	The general calls chart is missing unsuccessful calls in the legend. </a:t>
            </a:r>
          </a:p>
          <a:p>
            <a:r>
              <a:rPr lang="en-AU" baseline="0" dirty="0" smtClean="0"/>
              <a:t>	Can we list EA at the bottom on the hardship chart and do the usual italics thing? We want to make the isolation a bit clearer pls.</a:t>
            </a:r>
          </a:p>
          <a:p>
            <a:r>
              <a:rPr lang="en-AU" baseline="0" dirty="0" smtClean="0"/>
              <a:t>	Can you please confirm that EA’s call success rate is NOT included in the total call percentage rates?</a:t>
            </a:r>
          </a:p>
          <a:p>
            <a:r>
              <a:rPr lang="en-AU" baseline="0" dirty="0" smtClean="0"/>
              <a:t>	Can you please confirm that the average call success rate of 87% (assuming EA is excluded) is what has been applied to all of the retailer average scores in later slides?</a:t>
            </a:r>
          </a:p>
          <a:p>
            <a:r>
              <a:rPr lang="en-AU" baseline="0" dirty="0" smtClean="0"/>
              <a:t>	EnergyAustralia needs the space taken out pls (sorry couldn’t do this myself!).</a:t>
            </a:r>
            <a:endParaRPr lang="en-AU" dirty="0"/>
          </a:p>
        </p:txBody>
      </p:sp>
      <p:sp>
        <p:nvSpPr>
          <p:cNvPr id="4" name="Slide Number Placeholder 3"/>
          <p:cNvSpPr>
            <a:spLocks noGrp="1"/>
          </p:cNvSpPr>
          <p:nvPr>
            <p:ph type="sldNum" sz="quarter" idx="10"/>
          </p:nvPr>
        </p:nvSpPr>
        <p:spPr/>
        <p:txBody>
          <a:bodyPr/>
          <a:lstStyle/>
          <a:p>
            <a:pPr>
              <a:defRPr/>
            </a:pPr>
            <a:fld id="{69434D64-D40E-4EF2-AB3E-FCB2A9286B19}" type="slidenum">
              <a:rPr lang="en-US" smtClean="0"/>
              <a:pPr>
                <a:defRPr/>
              </a:pPr>
              <a:t>9</a:t>
            </a:fld>
            <a:endParaRPr lang="en-US" dirty="0"/>
          </a:p>
        </p:txBody>
      </p:sp>
    </p:spTree>
    <p:extLst>
      <p:ext uri="{BB962C8B-B14F-4D97-AF65-F5344CB8AC3E}">
        <p14:creationId xmlns:p14="http://schemas.microsoft.com/office/powerpoint/2010/main" val="2937179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sp>
        <p:nvSpPr>
          <p:cNvPr id="18" name="Rectangle 17"/>
          <p:cNvSpPr/>
          <p:nvPr userDrawn="1"/>
        </p:nvSpPr>
        <p:spPr>
          <a:xfrm>
            <a:off x="0" y="2060848"/>
            <a:ext cx="9144000" cy="1944216"/>
          </a:xfrm>
          <a:prstGeom prst="rect">
            <a:avLst/>
          </a:prstGeom>
          <a:solidFill>
            <a:srgbClr val="2E5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323528" y="5752306"/>
            <a:ext cx="6408712" cy="648072"/>
          </a:xfrm>
          <a:prstGeom prst="rect">
            <a:avLst/>
          </a:prstGeom>
        </p:spPr>
        <p:txBody>
          <a:bodyPr wrap="none" lIns="0" tIns="0" rIns="0" bIns="0" anchor="ctr">
            <a:noAutofit/>
          </a:bodyPr>
          <a:lstStyle/>
          <a:p>
            <a:pPr marL="0" marR="0" lvl="0" indent="0" algn="just" defTabSz="914400" rtl="0" eaLnBrk="0" fontAlgn="base" latinLnBrk="0" hangingPunct="0">
              <a:lnSpc>
                <a:spcPct val="110000"/>
              </a:lnSpc>
              <a:spcBef>
                <a:spcPts val="800"/>
              </a:spcBef>
              <a:spcAft>
                <a:spcPts val="300"/>
              </a:spcAft>
              <a:buClr>
                <a:srgbClr val="254061"/>
              </a:buClr>
              <a:buSzTx/>
              <a:buFont typeface="Wingdings" pitchFamily="2" charset="2"/>
              <a:buNone/>
              <a:tabLst/>
              <a:defRPr/>
            </a:pPr>
            <a:r>
              <a:rPr kumimoji="0" lang="en-US" sz="1800" b="1" i="0" u="none" strike="noStrike" kern="0" cap="none" spc="0" normalizeH="0" baseline="0" noProof="0" dirty="0" smtClean="0">
                <a:ln>
                  <a:noFill/>
                </a:ln>
                <a:solidFill>
                  <a:srgbClr val="003366"/>
                </a:solidFill>
                <a:effectLst/>
                <a:uLnTx/>
                <a:uFillTx/>
                <a:latin typeface="Verdana"/>
                <a:ea typeface="+mn-ea"/>
                <a:cs typeface="+mn-cs"/>
              </a:rPr>
              <a:t>FINAL REPORT </a:t>
            </a:r>
          </a:p>
          <a:p>
            <a:pPr marL="0" marR="0" lvl="0" indent="0" algn="just" defTabSz="914400" rtl="0" eaLnBrk="0" fontAlgn="base" latinLnBrk="0" hangingPunct="0">
              <a:lnSpc>
                <a:spcPct val="110000"/>
              </a:lnSpc>
              <a:spcBef>
                <a:spcPts val="800"/>
              </a:spcBef>
              <a:spcAft>
                <a:spcPts val="300"/>
              </a:spcAft>
              <a:buClr>
                <a:srgbClr val="254061"/>
              </a:buClr>
              <a:buSzTx/>
              <a:buFont typeface="Wingdings" pitchFamily="2" charset="2"/>
              <a:buNone/>
              <a:tabLst/>
              <a:defRPr/>
            </a:pPr>
            <a:r>
              <a:rPr kumimoji="0" lang="en-US" sz="1500" b="1" i="0" u="none" strike="noStrike" kern="0" cap="none" spc="0" normalizeH="0" baseline="0" noProof="0" dirty="0" smtClean="0">
                <a:ln>
                  <a:noFill/>
                </a:ln>
                <a:solidFill>
                  <a:srgbClr val="003366"/>
                </a:solidFill>
                <a:effectLst/>
                <a:uLnTx/>
                <a:uFillTx/>
                <a:latin typeface="Verdana"/>
                <a:ea typeface="+mn-ea"/>
                <a:cs typeface="+mn-cs"/>
              </a:rPr>
              <a:t>NOVEMBER 2013</a:t>
            </a:r>
          </a:p>
        </p:txBody>
      </p:sp>
    </p:spTree>
  </p:cSld>
  <p:clrMapOvr>
    <a:overrideClrMapping bg1="lt1" tx1="dk1" bg2="lt2" tx2="dk2" accent1="accent1" accent2="accent2" accent3="accent3" accent4="accent4" accent5="accent5" accent6="accent6" hlink="hlink" folHlink="folHlink"/>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251520" y="1412776"/>
            <a:ext cx="8568952" cy="4608000"/>
          </a:xfrm>
        </p:spPr>
        <p:txBody>
          <a:bodyPr/>
          <a:lstStyle>
            <a:lvl1pPr marL="180975" indent="-180975">
              <a:spcBef>
                <a:spcPts val="800"/>
              </a:spcBef>
              <a:buFont typeface="Wingdings" pitchFamily="2" charset="2"/>
              <a:buChar char="§"/>
              <a:defRPr sz="1000" b="0" i="0" baseline="0">
                <a:solidFill>
                  <a:schemeClr val="tx1"/>
                </a:solidFill>
                <a:latin typeface="+mn-lt"/>
              </a:defRPr>
            </a:lvl1pPr>
            <a:lvl2pPr marL="541338" indent="-179388">
              <a:spcBef>
                <a:spcPts val="300"/>
              </a:spcBef>
              <a:spcAft>
                <a:spcPts val="300"/>
              </a:spcAft>
              <a:buFont typeface="Verdana" pitchFamily="34" charset="0"/>
              <a:buChar char="-"/>
              <a:tabLst/>
              <a:defRPr sz="1000" b="0">
                <a:solidFill>
                  <a:schemeClr val="tx1"/>
                </a:solidFill>
                <a:latin typeface="+mn-lt"/>
              </a:defRPr>
            </a:lvl2pPr>
            <a:lvl3pPr marL="450850" indent="-152400">
              <a:spcBef>
                <a:spcPts val="300"/>
              </a:spcBef>
              <a:spcAft>
                <a:spcPts val="300"/>
              </a:spcAft>
              <a:buFont typeface="Verdana" pitchFamily="34" charset="0"/>
              <a:buChar char="-"/>
              <a:defRPr sz="1000" b="0">
                <a:solidFill>
                  <a:schemeClr val="tx1"/>
                </a:solidFill>
                <a:latin typeface="+mn-lt"/>
              </a:defRPr>
            </a:lvl3pPr>
            <a:lvl4pPr marL="801688" indent="-128588">
              <a:spcBef>
                <a:spcPts val="300"/>
              </a:spcBef>
              <a:spcAft>
                <a:spcPts val="300"/>
              </a:spcAft>
              <a:buFont typeface="Verdana" pitchFamily="34" charset="0"/>
              <a:buChar char="-"/>
              <a:defRPr sz="1000" b="0" baseline="0">
                <a:solidFill>
                  <a:schemeClr val="tx1"/>
                </a:solidFill>
                <a:latin typeface="+mn-lt"/>
              </a:defRPr>
            </a:lvl4pPr>
            <a:lvl5pPr marL="1162050" indent="-136525">
              <a:spcBef>
                <a:spcPts val="300"/>
              </a:spcBef>
              <a:spcAft>
                <a:spcPts val="300"/>
              </a:spcAft>
              <a:buFont typeface="Verdana" pitchFamily="34" charset="0"/>
              <a:buChar char="-"/>
              <a:defRPr sz="1000" b="0">
                <a:solidFill>
                  <a:schemeClr val="tx1"/>
                </a:solidFill>
                <a:latin typeface="+mn-lt"/>
              </a:defRPr>
            </a:lvl5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Rectangle 19"/>
          <p:cNvSpPr>
            <a:spLocks noChangeArrowheads="1"/>
          </p:cNvSpPr>
          <p:nvPr userDrawn="1"/>
        </p:nvSpPr>
        <p:spPr bwMode="auto">
          <a:xfrm>
            <a:off x="0" y="1484784"/>
            <a:ext cx="9144000" cy="918000"/>
          </a:xfrm>
          <a:prstGeom prst="rect">
            <a:avLst/>
          </a:prstGeom>
          <a:solidFill>
            <a:srgbClr val="2E5481"/>
          </a:solidFill>
          <a:ln w="9525">
            <a:noFill/>
            <a:miter lim="800000"/>
            <a:headEnd/>
            <a:tailEnd/>
          </a:ln>
        </p:spPr>
        <p:txBody>
          <a:bodyPr wrap="none" anchor="ctr"/>
          <a:lstStyle/>
          <a:p>
            <a:pPr>
              <a:defRPr/>
            </a:pPr>
            <a:endParaRPr lang="en-AU" b="0" dirty="0"/>
          </a:p>
        </p:txBody>
      </p:sp>
      <p:sp>
        <p:nvSpPr>
          <p:cNvPr id="2" name="Title 1"/>
          <p:cNvSpPr>
            <a:spLocks noGrp="1"/>
          </p:cNvSpPr>
          <p:nvPr>
            <p:ph type="title" hasCustomPrompt="1"/>
          </p:nvPr>
        </p:nvSpPr>
        <p:spPr>
          <a:xfrm>
            <a:off x="1259632" y="1502888"/>
            <a:ext cx="7884368" cy="918000"/>
          </a:xfrm>
        </p:spPr>
        <p:txBody>
          <a:bodyPr/>
          <a:lstStyle>
            <a:lvl1pPr>
              <a:defRPr baseline="0"/>
            </a:lvl1pPr>
          </a:lstStyle>
          <a:p>
            <a:r>
              <a:rPr lang="en-US" dirty="0" smtClean="0"/>
              <a:t>SPLITTER PAGE</a:t>
            </a:r>
            <a:endParaRPr lang="en-US" dirty="0"/>
          </a:p>
        </p:txBody>
      </p:sp>
      <p:sp>
        <p:nvSpPr>
          <p:cNvPr id="10" name="Text Box 11"/>
          <p:cNvSpPr txBox="1">
            <a:spLocks noChangeArrowheads="1"/>
          </p:cNvSpPr>
          <p:nvPr userDrawn="1"/>
        </p:nvSpPr>
        <p:spPr bwMode="auto">
          <a:xfrm>
            <a:off x="8382000" y="6402388"/>
            <a:ext cx="504825" cy="215900"/>
          </a:xfrm>
          <a:prstGeom prst="rect">
            <a:avLst/>
          </a:prstGeom>
          <a:noFill/>
          <a:ln>
            <a:noFill/>
          </a:ln>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spcBef>
                <a:spcPct val="50000"/>
              </a:spcBef>
              <a:defRPr/>
            </a:pPr>
            <a:fld id="{7862D74E-D0BA-4AF6-A376-C6D5F4B623DE}" type="slidenum">
              <a:rPr lang="en-US" sz="800" b="0" smtClean="0"/>
              <a:pPr algn="r" eaLnBrk="1" hangingPunct="1">
                <a:spcBef>
                  <a:spcPct val="50000"/>
                </a:spcBef>
                <a:defRPr/>
              </a:pPr>
              <a:t>‹#›</a:t>
            </a:fld>
            <a:endParaRPr lang="en-US" sz="800" b="0" dirty="0" smtClean="0"/>
          </a:p>
        </p:txBody>
      </p:sp>
      <p:pic>
        <p:nvPicPr>
          <p:cNvPr id="12" name="Picture 15" descr="CSBA_logo.jpg"/>
          <p:cNvPicPr>
            <a:picLocks noChangeAspect="1"/>
          </p:cNvPicPr>
          <p:nvPr userDrawn="1"/>
        </p:nvPicPr>
        <p:blipFill>
          <a:blip r:embed="rId2" cstate="print"/>
          <a:srcRect/>
          <a:stretch>
            <a:fillRect/>
          </a:stretch>
        </p:blipFill>
        <p:spPr bwMode="auto">
          <a:xfrm>
            <a:off x="250825" y="6308725"/>
            <a:ext cx="1541463" cy="431800"/>
          </a:xfrm>
          <a:prstGeom prst="rect">
            <a:avLst/>
          </a:prstGeom>
          <a:noFill/>
          <a:ln w="9525">
            <a:noFill/>
            <a:miter lim="800000"/>
            <a:headEnd/>
            <a:tailEnd/>
          </a:ln>
        </p:spPr>
      </p:pic>
      <p:cxnSp>
        <p:nvCxnSpPr>
          <p:cNvPr id="13" name="Straight Connector 12"/>
          <p:cNvCxnSpPr/>
          <p:nvPr userDrawn="1"/>
        </p:nvCxnSpPr>
        <p:spPr>
          <a:xfrm>
            <a:off x="250825" y="6192838"/>
            <a:ext cx="8569325" cy="0"/>
          </a:xfrm>
          <a:prstGeom prst="line">
            <a:avLst/>
          </a:prstGeom>
          <a:ln>
            <a:solidFill>
              <a:srgbClr val="7086A8"/>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ChangeArrowheads="1"/>
          </p:cNvSpPr>
          <p:nvPr/>
        </p:nvSpPr>
        <p:spPr bwMode="auto">
          <a:xfrm>
            <a:off x="0" y="-8335"/>
            <a:ext cx="9144000" cy="918000"/>
          </a:xfrm>
          <a:prstGeom prst="rect">
            <a:avLst/>
          </a:prstGeom>
          <a:solidFill>
            <a:srgbClr val="2E5481"/>
          </a:solidFill>
          <a:ln w="9525">
            <a:noFill/>
            <a:miter lim="800000"/>
            <a:headEnd/>
            <a:tailEnd/>
          </a:ln>
        </p:spPr>
        <p:txBody>
          <a:bodyPr wrap="none" anchor="ctr"/>
          <a:lstStyle/>
          <a:p>
            <a:pPr>
              <a:defRPr/>
            </a:pPr>
            <a:endParaRPr lang="en-AU" b="0" dirty="0"/>
          </a:p>
        </p:txBody>
      </p:sp>
      <p:sp>
        <p:nvSpPr>
          <p:cNvPr id="1027" name="Rectangle 2"/>
          <p:cNvSpPr>
            <a:spLocks noGrp="1" noChangeArrowheads="1"/>
          </p:cNvSpPr>
          <p:nvPr>
            <p:ph type="title"/>
          </p:nvPr>
        </p:nvSpPr>
        <p:spPr bwMode="auto">
          <a:xfrm>
            <a:off x="1259632" y="6959"/>
            <a:ext cx="7884368" cy="887413"/>
          </a:xfrm>
          <a:prstGeom prst="rect">
            <a:avLst/>
          </a:prstGeom>
          <a:noFill/>
          <a:ln w="9525">
            <a:noFill/>
            <a:miter lim="800000"/>
            <a:headEnd/>
            <a:tailEnd/>
          </a:ln>
        </p:spPr>
        <p:txBody>
          <a:bodyPr vert="horz" wrap="square" lIns="91440" tIns="45720" rIns="32400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250825" y="1412875"/>
            <a:ext cx="8569325" cy="4608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1" name="Rectangle 18"/>
          <p:cNvSpPr>
            <a:spLocks noChangeArrowheads="1"/>
          </p:cNvSpPr>
          <p:nvPr/>
        </p:nvSpPr>
        <p:spPr bwMode="auto">
          <a:xfrm>
            <a:off x="3886200" y="3086100"/>
            <a:ext cx="9144000" cy="0"/>
          </a:xfrm>
          <a:prstGeom prst="rect">
            <a:avLst/>
          </a:prstGeom>
          <a:noFill/>
          <a:ln w="9525">
            <a:noFill/>
            <a:miter lim="800000"/>
            <a:headEnd/>
            <a:tailEnd/>
          </a:ln>
        </p:spPr>
        <p:txBody>
          <a:bodyPr>
            <a:spAutoFit/>
          </a:bodyPr>
          <a:lstStyle/>
          <a:p>
            <a:pPr>
              <a:defRPr/>
            </a:pPr>
            <a:endParaRPr lang="en-AU" dirty="0"/>
          </a:p>
        </p:txBody>
      </p:sp>
      <p:sp>
        <p:nvSpPr>
          <p:cNvPr id="19" name="Text Box 11"/>
          <p:cNvSpPr txBox="1">
            <a:spLocks noChangeArrowheads="1"/>
          </p:cNvSpPr>
          <p:nvPr/>
        </p:nvSpPr>
        <p:spPr bwMode="auto">
          <a:xfrm>
            <a:off x="8382000" y="6402388"/>
            <a:ext cx="504825" cy="215900"/>
          </a:xfrm>
          <a:prstGeom prst="rect">
            <a:avLst/>
          </a:prstGeom>
          <a:noFill/>
          <a:ln>
            <a:noFill/>
          </a:ln>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spcBef>
                <a:spcPct val="50000"/>
              </a:spcBef>
              <a:defRPr/>
            </a:pPr>
            <a:fld id="{7862D74E-D0BA-4AF6-A376-C6D5F4B623DE}" type="slidenum">
              <a:rPr lang="en-US" sz="800" b="0" smtClean="0"/>
              <a:pPr algn="r" eaLnBrk="1" hangingPunct="1">
                <a:spcBef>
                  <a:spcPct val="50000"/>
                </a:spcBef>
                <a:defRPr/>
              </a:pPr>
              <a:t>‹#›</a:t>
            </a:fld>
            <a:endParaRPr lang="en-US" sz="800" b="0" dirty="0" smtClean="0"/>
          </a:p>
        </p:txBody>
      </p:sp>
      <p:sp>
        <p:nvSpPr>
          <p:cNvPr id="20" name="Text Box 19"/>
          <p:cNvSpPr txBox="1">
            <a:spLocks noChangeArrowheads="1"/>
          </p:cNvSpPr>
          <p:nvPr/>
        </p:nvSpPr>
        <p:spPr bwMode="auto">
          <a:xfrm>
            <a:off x="2555776" y="6416675"/>
            <a:ext cx="5281562" cy="215444"/>
          </a:xfrm>
          <a:prstGeom prst="rect">
            <a:avLst/>
          </a:prstGeom>
          <a:noFill/>
          <a:ln>
            <a:noFill/>
          </a:ln>
          <a:extLst/>
        </p:spPr>
        <p:txBody>
          <a:bodyPr wrap="square">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indent="0" algn="ctr" defTabSz="914400" rtl="0" eaLnBrk="1" fontAlgn="base" latinLnBrk="0" hangingPunct="1">
              <a:lnSpc>
                <a:spcPct val="100000"/>
              </a:lnSpc>
              <a:spcBef>
                <a:spcPct val="50000"/>
              </a:spcBef>
              <a:spcAft>
                <a:spcPct val="0"/>
              </a:spcAft>
              <a:buClrTx/>
              <a:buSzTx/>
              <a:buFontTx/>
              <a:buNone/>
              <a:tabLst/>
              <a:defRPr/>
            </a:pPr>
            <a:r>
              <a:rPr lang="en-AU" sz="800" b="0" dirty="0" smtClean="0">
                <a:latin typeface="Verdana" pitchFamily="34" charset="0"/>
              </a:rPr>
              <a:t>November</a:t>
            </a:r>
            <a:r>
              <a:rPr lang="en-AU" sz="800" b="0" baseline="0" dirty="0" smtClean="0">
                <a:latin typeface="Verdana" pitchFamily="34" charset="0"/>
              </a:rPr>
              <a:t> 2013  </a:t>
            </a:r>
            <a:r>
              <a:rPr lang="en-AU" sz="800" b="0" dirty="0" smtClean="0">
                <a:latin typeface="Verdana"/>
              </a:rPr>
              <a:t>·</a:t>
            </a:r>
            <a:r>
              <a:rPr lang="en-AU" sz="800" b="0" dirty="0" smtClean="0"/>
              <a:t>  </a:t>
            </a:r>
            <a:r>
              <a:rPr lang="en-AU" sz="800" b="0" dirty="0" smtClean="0"/>
              <a:t>Customer Hardship</a:t>
            </a:r>
            <a:r>
              <a:rPr lang="en-AU" sz="800" b="0" baseline="0" dirty="0" smtClean="0"/>
              <a:t> Calls Benchmarking Research   .  Final Report</a:t>
            </a:r>
            <a:endParaRPr lang="en-AU" sz="800" b="0" dirty="0" smtClean="0"/>
          </a:p>
        </p:txBody>
      </p:sp>
      <p:pic>
        <p:nvPicPr>
          <p:cNvPr id="21" name="Picture 15" descr="CSBA_logo.jpg"/>
          <p:cNvPicPr>
            <a:picLocks noChangeAspect="1"/>
          </p:cNvPicPr>
          <p:nvPr/>
        </p:nvPicPr>
        <p:blipFill>
          <a:blip r:embed="rId6" cstate="print"/>
          <a:srcRect/>
          <a:stretch>
            <a:fillRect/>
          </a:stretch>
        </p:blipFill>
        <p:spPr bwMode="auto">
          <a:xfrm>
            <a:off x="250825" y="6308725"/>
            <a:ext cx="1541463" cy="431800"/>
          </a:xfrm>
          <a:prstGeom prst="rect">
            <a:avLst/>
          </a:prstGeom>
          <a:noFill/>
          <a:ln w="9525">
            <a:noFill/>
            <a:miter lim="800000"/>
            <a:headEnd/>
            <a:tailEnd/>
          </a:ln>
        </p:spPr>
      </p:pic>
      <p:cxnSp>
        <p:nvCxnSpPr>
          <p:cNvPr id="22" name="Straight Connector 21"/>
          <p:cNvCxnSpPr/>
          <p:nvPr/>
        </p:nvCxnSpPr>
        <p:spPr>
          <a:xfrm>
            <a:off x="250825" y="6192838"/>
            <a:ext cx="8569325" cy="0"/>
          </a:xfrm>
          <a:prstGeom prst="line">
            <a:avLst/>
          </a:prstGeom>
          <a:ln>
            <a:solidFill>
              <a:srgbClr val="7086A8"/>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86" r:id="rId1"/>
    <p:sldLayoutId id="2147484084" r:id="rId2"/>
    <p:sldLayoutId id="2147484087" r:id="rId3"/>
    <p:sldLayoutId id="2147484085" r:id="rId4"/>
  </p:sldLayoutIdLst>
  <p:timing>
    <p:tnLst>
      <p:par>
        <p:cTn id="1" dur="indefinite" restart="never" nodeType="tmRoot"/>
      </p:par>
    </p:tnLst>
  </p:timing>
  <p:hf sldNum="0" hdr="0" dt="0"/>
  <p:txStyles>
    <p:titleStyle>
      <a:lvl1pPr algn="r" rtl="0" eaLnBrk="0" fontAlgn="base" hangingPunct="0">
        <a:spcBef>
          <a:spcPct val="0"/>
        </a:spcBef>
        <a:spcAft>
          <a:spcPct val="0"/>
        </a:spcAft>
        <a:defRPr sz="2200" b="1">
          <a:solidFill>
            <a:schemeClr val="bg1"/>
          </a:solidFill>
          <a:latin typeface="+mj-lt"/>
          <a:ea typeface="+mj-ea"/>
          <a:cs typeface="+mj-cs"/>
        </a:defRPr>
      </a:lvl1pPr>
      <a:lvl2pPr algn="r" rtl="0" eaLnBrk="0" fontAlgn="base" hangingPunct="0">
        <a:spcBef>
          <a:spcPct val="0"/>
        </a:spcBef>
        <a:spcAft>
          <a:spcPct val="0"/>
        </a:spcAft>
        <a:defRPr sz="2200" b="1">
          <a:solidFill>
            <a:schemeClr val="bg1"/>
          </a:solidFill>
          <a:latin typeface="Verdana" pitchFamily="34" charset="0"/>
        </a:defRPr>
      </a:lvl2pPr>
      <a:lvl3pPr algn="r" rtl="0" eaLnBrk="0" fontAlgn="base" hangingPunct="0">
        <a:spcBef>
          <a:spcPct val="0"/>
        </a:spcBef>
        <a:spcAft>
          <a:spcPct val="0"/>
        </a:spcAft>
        <a:defRPr sz="2200" b="1">
          <a:solidFill>
            <a:schemeClr val="bg1"/>
          </a:solidFill>
          <a:latin typeface="Verdana" pitchFamily="34" charset="0"/>
        </a:defRPr>
      </a:lvl3pPr>
      <a:lvl4pPr algn="r" rtl="0" eaLnBrk="0" fontAlgn="base" hangingPunct="0">
        <a:spcBef>
          <a:spcPct val="0"/>
        </a:spcBef>
        <a:spcAft>
          <a:spcPct val="0"/>
        </a:spcAft>
        <a:defRPr sz="2200" b="1">
          <a:solidFill>
            <a:schemeClr val="bg1"/>
          </a:solidFill>
          <a:latin typeface="Verdana" pitchFamily="34" charset="0"/>
        </a:defRPr>
      </a:lvl4pPr>
      <a:lvl5pPr algn="r" rtl="0" eaLnBrk="0" fontAlgn="base" hangingPunct="0">
        <a:spcBef>
          <a:spcPct val="0"/>
        </a:spcBef>
        <a:spcAft>
          <a:spcPct val="0"/>
        </a:spcAft>
        <a:defRPr sz="2200" b="1">
          <a:solidFill>
            <a:schemeClr val="bg1"/>
          </a:solidFill>
          <a:latin typeface="Verdana" pitchFamily="34" charset="0"/>
        </a:defRPr>
      </a:lvl5pPr>
      <a:lvl6pPr marL="457200" algn="r" rtl="0" fontAlgn="base">
        <a:spcBef>
          <a:spcPct val="0"/>
        </a:spcBef>
        <a:spcAft>
          <a:spcPct val="0"/>
        </a:spcAft>
        <a:defRPr sz="2200" b="1">
          <a:solidFill>
            <a:srgbClr val="000066"/>
          </a:solidFill>
          <a:latin typeface="Verdana" pitchFamily="34" charset="0"/>
        </a:defRPr>
      </a:lvl6pPr>
      <a:lvl7pPr marL="914400" algn="r" rtl="0" fontAlgn="base">
        <a:spcBef>
          <a:spcPct val="0"/>
        </a:spcBef>
        <a:spcAft>
          <a:spcPct val="0"/>
        </a:spcAft>
        <a:defRPr sz="2200" b="1">
          <a:solidFill>
            <a:srgbClr val="000066"/>
          </a:solidFill>
          <a:latin typeface="Verdana" pitchFamily="34" charset="0"/>
        </a:defRPr>
      </a:lvl7pPr>
      <a:lvl8pPr marL="1371600" algn="r" rtl="0" fontAlgn="base">
        <a:spcBef>
          <a:spcPct val="0"/>
        </a:spcBef>
        <a:spcAft>
          <a:spcPct val="0"/>
        </a:spcAft>
        <a:defRPr sz="2200" b="1">
          <a:solidFill>
            <a:srgbClr val="000066"/>
          </a:solidFill>
          <a:latin typeface="Verdana" pitchFamily="34" charset="0"/>
        </a:defRPr>
      </a:lvl8pPr>
      <a:lvl9pPr marL="1828800" algn="r" rtl="0" fontAlgn="base">
        <a:spcBef>
          <a:spcPct val="0"/>
        </a:spcBef>
        <a:spcAft>
          <a:spcPct val="0"/>
        </a:spcAft>
        <a:defRPr sz="2200" b="1">
          <a:solidFill>
            <a:srgbClr val="000066"/>
          </a:solidFill>
          <a:latin typeface="Verdana" pitchFamily="34" charset="0"/>
        </a:defRPr>
      </a:lvl9pPr>
    </p:titleStyle>
    <p:body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a:solidFill>
            <a:schemeClr val="tx1"/>
          </a:solidFill>
          <a:latin typeface="+mn-lt"/>
          <a:ea typeface="+mn-ea"/>
          <a:cs typeface="+mn-cs"/>
        </a:defRPr>
      </a:lvl1pPr>
      <a:lvl2pPr marL="628650" indent="-171450"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2pPr>
      <a:lvl3pPr marL="892175" indent="-149225"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3pPr>
      <a:lvl4pPr marL="1162050" indent="-141288"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4pPr>
      <a:lvl5pPr marL="1524000" indent="-146050"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4.xml"/><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csba.com.au/" TargetMode="External"/><Relationship Id="rId2" Type="http://schemas.openxmlformats.org/officeDocument/2006/relationships/notesSlide" Target="../notesSlides/notesSlide78.xml"/><Relationship Id="rId1" Type="http://schemas.openxmlformats.org/officeDocument/2006/relationships/slideLayout" Target="../slideLayouts/slideLayout4.xml"/><Relationship Id="rId4" Type="http://schemas.openxmlformats.org/officeDocument/2006/relationships/hyperlink" Target="mailto:Paul.vanveenendaal@csba.com.au"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p:cNvSpPr txBox="1">
            <a:spLocks/>
          </p:cNvSpPr>
          <p:nvPr/>
        </p:nvSpPr>
        <p:spPr>
          <a:xfrm>
            <a:off x="1187624" y="2276872"/>
            <a:ext cx="6696744" cy="1440160"/>
          </a:xfrm>
          <a:prstGeom prst="rect">
            <a:avLst/>
          </a:prstGeom>
        </p:spPr>
        <p:txBody>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a:solidFill>
                  <a:schemeClr val="tx1"/>
                </a:solidFill>
                <a:latin typeface="+mn-lt"/>
                <a:ea typeface="+mn-ea"/>
                <a:cs typeface="+mn-cs"/>
              </a:defRPr>
            </a:lvl1pPr>
            <a:lvl2pPr marL="628650" indent="-171450"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2pPr>
            <a:lvl3pPr marL="892175" indent="-149225"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3pPr>
            <a:lvl4pPr marL="1162050" indent="-141288"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4pPr>
            <a:lvl5pPr marL="1524000" indent="-146050"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lgn="ctr">
              <a:lnSpc>
                <a:spcPct val="100000"/>
              </a:lnSpc>
              <a:spcBef>
                <a:spcPts val="0"/>
              </a:spcBef>
              <a:spcAft>
                <a:spcPts val="0"/>
              </a:spcAft>
              <a:buNone/>
            </a:pPr>
            <a:r>
              <a:rPr lang="en-US" sz="2400" b="1" kern="0" dirty="0" smtClean="0">
                <a:solidFill>
                  <a:schemeClr val="bg1"/>
                </a:solidFill>
              </a:rPr>
              <a:t>Customer Hardship Calls </a:t>
            </a:r>
          </a:p>
          <a:p>
            <a:pPr marL="0" indent="0" algn="ctr">
              <a:lnSpc>
                <a:spcPct val="100000"/>
              </a:lnSpc>
              <a:spcBef>
                <a:spcPts val="0"/>
              </a:spcBef>
              <a:spcAft>
                <a:spcPts val="0"/>
              </a:spcAft>
              <a:buNone/>
            </a:pPr>
            <a:r>
              <a:rPr lang="en-US" sz="2000" b="0" kern="0" dirty="0" smtClean="0">
                <a:solidFill>
                  <a:schemeClr val="bg1"/>
                </a:solidFill>
              </a:rPr>
              <a:t>Benchmarking Research 2013 </a:t>
            </a:r>
          </a:p>
          <a:p>
            <a:pPr marL="0" indent="0" algn="ctr">
              <a:lnSpc>
                <a:spcPct val="100000"/>
              </a:lnSpc>
              <a:spcBef>
                <a:spcPts val="0"/>
              </a:spcBef>
              <a:spcAft>
                <a:spcPts val="0"/>
              </a:spcAft>
              <a:buNone/>
            </a:pPr>
            <a:r>
              <a:rPr lang="en-US" sz="2000" b="0" kern="0" dirty="0" smtClean="0">
                <a:solidFill>
                  <a:schemeClr val="bg1"/>
                </a:solidFill>
              </a:rPr>
              <a:t>prepared for the </a:t>
            </a:r>
          </a:p>
          <a:p>
            <a:pPr marL="0" indent="0" algn="ctr">
              <a:lnSpc>
                <a:spcPct val="100000"/>
              </a:lnSpc>
              <a:spcBef>
                <a:spcPts val="0"/>
              </a:spcBef>
              <a:spcAft>
                <a:spcPts val="0"/>
              </a:spcAft>
              <a:buNone/>
            </a:pPr>
            <a:r>
              <a:rPr lang="en-US" sz="2000" b="0" kern="0" dirty="0" smtClean="0">
                <a:solidFill>
                  <a:schemeClr val="bg1"/>
                </a:solidFill>
              </a:rPr>
              <a:t>Australian Energy Regulator</a:t>
            </a:r>
            <a:endParaRPr lang="en-US" sz="2000" b="0" kern="0" dirty="0">
              <a:solidFill>
                <a:schemeClr val="bg1"/>
              </a:solidFill>
            </a:endParaRPr>
          </a:p>
        </p:txBody>
      </p:sp>
      <p:pic>
        <p:nvPicPr>
          <p:cNvPr id="10" name="Picture 2" descr="C:\Documents and Settings\fira.sharp\Desktop\CSBA_logo.bmp"/>
          <p:cNvPicPr>
            <a:picLocks noChangeAspect="1" noChangeArrowheads="1"/>
          </p:cNvPicPr>
          <p:nvPr/>
        </p:nvPicPr>
        <p:blipFill>
          <a:blip r:embed="rId3" cstate="print"/>
          <a:srcRect/>
          <a:stretch>
            <a:fillRect/>
          </a:stretch>
        </p:blipFill>
        <p:spPr bwMode="auto">
          <a:xfrm>
            <a:off x="3339465" y="4221088"/>
            <a:ext cx="2456671" cy="688787"/>
          </a:xfrm>
          <a:prstGeom prst="rect">
            <a:avLst/>
          </a:prstGeom>
          <a:noFill/>
        </p:spPr>
      </p:pic>
    </p:spTree>
    <p:extLst>
      <p:ext uri="{BB962C8B-B14F-4D97-AF65-F5344CB8AC3E}">
        <p14:creationId xmlns:p14="http://schemas.microsoft.com/office/powerpoint/2010/main" val="3761076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CSBA Methodology</a:t>
            </a:r>
            <a:br>
              <a:rPr lang="en-AU" dirty="0" smtClean="0"/>
            </a:br>
            <a:r>
              <a:rPr lang="en-AU" sz="2000" b="0" dirty="0" smtClean="0"/>
              <a:t>Background to the Approach </a:t>
            </a:r>
            <a:r>
              <a:rPr lang="en-AU" sz="2000" dirty="0" smtClean="0"/>
              <a:t> </a:t>
            </a:r>
            <a:endParaRPr lang="en-AU" dirty="0"/>
          </a:p>
        </p:txBody>
      </p:sp>
      <p:sp>
        <p:nvSpPr>
          <p:cNvPr id="4" name="Rectangle 3"/>
          <p:cNvSpPr/>
          <p:nvPr/>
        </p:nvSpPr>
        <p:spPr>
          <a:xfrm>
            <a:off x="4932040" y="1124744"/>
            <a:ext cx="4032448" cy="3247043"/>
          </a:xfrm>
          <a:prstGeom prst="rect">
            <a:avLst/>
          </a:prstGeom>
        </p:spPr>
        <p:txBody>
          <a:bodyPr wrap="square">
            <a:spAutoFit/>
          </a:bodyPr>
          <a:lstStyle/>
          <a:p>
            <a:pPr algn="just"/>
            <a:r>
              <a:rPr lang="en-AU" sz="1100" dirty="0" smtClean="0"/>
              <a:t>Performance indices </a:t>
            </a:r>
          </a:p>
          <a:p>
            <a:pPr algn="just"/>
            <a:r>
              <a:rPr lang="en-AU" sz="1100" b="0" dirty="0"/>
              <a:t> </a:t>
            </a:r>
          </a:p>
          <a:p>
            <a:pPr algn="just"/>
            <a:r>
              <a:rPr lang="en-AU" sz="1000" b="0" dirty="0"/>
              <a:t>The concepts of </a:t>
            </a:r>
            <a:r>
              <a:rPr lang="en-AU" sz="1000" b="0" dirty="0" smtClean="0"/>
              <a:t>Greeting Skills and Enquiry Resolution Skills indices, </a:t>
            </a:r>
            <a:r>
              <a:rPr lang="en-AU" sz="1000" b="0" dirty="0"/>
              <a:t>and </a:t>
            </a:r>
            <a:r>
              <a:rPr lang="en-AU" sz="1000" b="0" dirty="0" smtClean="0"/>
              <a:t>Customer Satisfaction Grids </a:t>
            </a:r>
            <a:r>
              <a:rPr lang="en-AU" sz="1000" b="0" dirty="0"/>
              <a:t>were developed exclusively by </a:t>
            </a:r>
            <a:r>
              <a:rPr lang="en-AU" sz="1000" b="0" dirty="0" smtClean="0"/>
              <a:t>CSBA, </a:t>
            </a:r>
            <a:r>
              <a:rPr lang="en-AU" sz="1000" b="0" dirty="0"/>
              <a:t>and remain </a:t>
            </a:r>
            <a:r>
              <a:rPr lang="en-AU" sz="1000" b="0" dirty="0" smtClean="0"/>
              <a:t>our </a:t>
            </a:r>
            <a:r>
              <a:rPr lang="en-AU" sz="1000" b="0" dirty="0"/>
              <a:t>property. The quality of </a:t>
            </a:r>
            <a:r>
              <a:rPr lang="en-AU" sz="1000" b="0" dirty="0" smtClean="0"/>
              <a:t>Agent </a:t>
            </a:r>
            <a:r>
              <a:rPr lang="en-AU" sz="1000" b="0" dirty="0"/>
              <a:t>greeting index weightings requires the five components of the greeting to be used for a perfect score on a particular call. These components are equally weighted.</a:t>
            </a:r>
          </a:p>
          <a:p>
            <a:pPr algn="just"/>
            <a:r>
              <a:rPr lang="en-AU" sz="1000" b="0" dirty="0"/>
              <a:t> </a:t>
            </a:r>
          </a:p>
          <a:p>
            <a:pPr algn="just"/>
            <a:r>
              <a:rPr lang="en-AU" sz="1000" b="0" dirty="0"/>
              <a:t>The weightings given to the various components of the </a:t>
            </a:r>
            <a:r>
              <a:rPr lang="en-AU" sz="1000" b="0" dirty="0" smtClean="0"/>
              <a:t>Customer Satisfaction Grid were guided by the opinions of industry experts and are therefore necessarily subjective. The Getting Through </a:t>
            </a:r>
            <a:r>
              <a:rPr lang="en-AU" sz="1000" b="0" dirty="0"/>
              <a:t>axis relates to </a:t>
            </a:r>
            <a:r>
              <a:rPr lang="en-AU" sz="1000" b="0" dirty="0" smtClean="0"/>
              <a:t>Connect Times </a:t>
            </a:r>
            <a:r>
              <a:rPr lang="en-AU" sz="1000" b="0" dirty="0"/>
              <a:t>and the </a:t>
            </a:r>
            <a:r>
              <a:rPr lang="en-AU" sz="1000" b="0" dirty="0" smtClean="0"/>
              <a:t>Greeting Skills components</a:t>
            </a:r>
            <a:r>
              <a:rPr lang="en-AU" sz="1000" b="0" dirty="0"/>
              <a:t>; the </a:t>
            </a:r>
            <a:r>
              <a:rPr lang="en-AU" sz="1000" b="0" dirty="0" smtClean="0"/>
              <a:t>Service Delivery </a:t>
            </a:r>
            <a:r>
              <a:rPr lang="en-AU" sz="1000" b="0" dirty="0"/>
              <a:t>axis relates to </a:t>
            </a:r>
            <a:r>
              <a:rPr lang="en-AU" sz="1000" b="0" dirty="0" smtClean="0"/>
              <a:t>Enquiry Resolution Skills </a:t>
            </a:r>
            <a:r>
              <a:rPr lang="en-AU" sz="1000" b="0" dirty="0"/>
              <a:t>elements and </a:t>
            </a:r>
            <a:r>
              <a:rPr lang="en-AU" sz="1000" b="0" dirty="0" smtClean="0"/>
              <a:t>Agent Manner</a:t>
            </a:r>
            <a:r>
              <a:rPr lang="en-AU" sz="1000" b="0" dirty="0"/>
              <a:t>. </a:t>
            </a:r>
            <a:endParaRPr lang="en-AU" sz="1000" b="0" dirty="0" smtClean="0"/>
          </a:p>
          <a:p>
            <a:pPr algn="just"/>
            <a:endParaRPr lang="en-AU" sz="1100" b="0" dirty="0"/>
          </a:p>
          <a:p>
            <a:pPr algn="just"/>
            <a:endParaRPr lang="en-AU" sz="1100" b="0" dirty="0"/>
          </a:p>
          <a:p>
            <a:pPr algn="just"/>
            <a:r>
              <a:rPr lang="en-AU" sz="1100" b="0" dirty="0"/>
              <a:t> </a:t>
            </a:r>
          </a:p>
        </p:txBody>
      </p:sp>
      <p:sp>
        <p:nvSpPr>
          <p:cNvPr id="7" name="Rectangle 6"/>
          <p:cNvSpPr/>
          <p:nvPr/>
        </p:nvSpPr>
        <p:spPr>
          <a:xfrm>
            <a:off x="197396" y="1052736"/>
            <a:ext cx="4374604" cy="5086008"/>
          </a:xfrm>
          <a:prstGeom prst="rect">
            <a:avLst/>
          </a:prstGeom>
          <a:solidFill>
            <a:schemeClr val="bg1">
              <a:lumMod val="95000"/>
            </a:schemeClr>
          </a:solidFill>
        </p:spPr>
        <p:txBody>
          <a:bodyPr wrap="square">
            <a:spAutoFit/>
          </a:bodyPr>
          <a:lstStyle/>
          <a:p>
            <a:pPr algn="ctr"/>
            <a:endParaRPr lang="en-AU" sz="1000" dirty="0" smtClean="0"/>
          </a:p>
          <a:p>
            <a:pPr algn="ctr"/>
            <a:r>
              <a:rPr lang="en-AU" sz="1100" dirty="0" smtClean="0"/>
              <a:t>Assessment criteria:  </a:t>
            </a:r>
          </a:p>
          <a:p>
            <a:pPr algn="ctr"/>
            <a:r>
              <a:rPr lang="en-AU" sz="1100" dirty="0" smtClean="0"/>
              <a:t>Customer expectation research</a:t>
            </a:r>
            <a:endParaRPr lang="en-AU" sz="1100" dirty="0"/>
          </a:p>
          <a:p>
            <a:r>
              <a:rPr lang="en-AU" sz="1000" b="0" dirty="0"/>
              <a:t> </a:t>
            </a:r>
          </a:p>
          <a:p>
            <a:endParaRPr lang="en-AU" sz="1000" b="0" dirty="0" smtClean="0"/>
          </a:p>
          <a:p>
            <a:r>
              <a:rPr lang="en-AU" sz="1000" b="0" dirty="0" smtClean="0"/>
              <a:t>In </a:t>
            </a:r>
            <a:r>
              <a:rPr lang="en-AU" sz="1000" b="0" dirty="0"/>
              <a:t>order to assist with questionnaire development and analysis results, </a:t>
            </a:r>
            <a:r>
              <a:rPr lang="en-AU" sz="1000" b="0" dirty="0" smtClean="0"/>
              <a:t>CSBA conducts </a:t>
            </a:r>
            <a:r>
              <a:rPr lang="en-AU" sz="1000" b="0" dirty="0"/>
              <a:t>group interviews. </a:t>
            </a:r>
            <a:r>
              <a:rPr lang="en-AU" sz="1000" b="0" dirty="0" smtClean="0"/>
              <a:t>Group </a:t>
            </a:r>
            <a:r>
              <a:rPr lang="en-AU" sz="1000" b="0" dirty="0"/>
              <a:t>interviews continue to indicate the following core customer expectations when contacting enquiry centres:</a:t>
            </a:r>
          </a:p>
          <a:p>
            <a:r>
              <a:rPr lang="en-AU" sz="1000" b="0" dirty="0"/>
              <a:t> </a:t>
            </a:r>
            <a:endParaRPr lang="en-AU" sz="900" b="0" dirty="0"/>
          </a:p>
          <a:p>
            <a:pPr marL="171450" lvl="0" indent="-171450">
              <a:lnSpc>
                <a:spcPct val="150000"/>
              </a:lnSpc>
              <a:buFont typeface="Arial" panose="020B0604020202020204" pitchFamily="34" charset="0"/>
              <a:buChar char="•"/>
            </a:pPr>
            <a:r>
              <a:rPr lang="en-AU" sz="900" b="0" dirty="0"/>
              <a:t>Phones should preferably be answered by a ‘</a:t>
            </a:r>
            <a:r>
              <a:rPr lang="en-AU" sz="900" b="0" dirty="0" smtClean="0"/>
              <a:t>human being</a:t>
            </a:r>
            <a:r>
              <a:rPr lang="en-AU" sz="900" b="0" dirty="0"/>
              <a:t>’ within 30 seconds of the first </a:t>
            </a:r>
            <a:r>
              <a:rPr lang="en-AU" sz="900" b="0" dirty="0" smtClean="0"/>
              <a:t>ring.</a:t>
            </a:r>
            <a:endParaRPr lang="en-AU" sz="900" b="0" dirty="0"/>
          </a:p>
          <a:p>
            <a:pPr marL="171450" lvl="0" indent="-171450">
              <a:lnSpc>
                <a:spcPct val="150000"/>
              </a:lnSpc>
              <a:buFont typeface="Arial" panose="020B0604020202020204" pitchFamily="34" charset="0"/>
              <a:buChar char="•"/>
            </a:pPr>
            <a:r>
              <a:rPr lang="en-AU" sz="900" b="0" dirty="0"/>
              <a:t>Recorded messages are generally not liked, including IVR systems that required the customer to enter a number of keystrokes to reach the required </a:t>
            </a:r>
            <a:r>
              <a:rPr lang="en-AU" sz="900" b="0" dirty="0" smtClean="0"/>
              <a:t>area.</a:t>
            </a:r>
            <a:endParaRPr lang="en-AU" sz="900" b="0" dirty="0"/>
          </a:p>
          <a:p>
            <a:pPr marL="171450" lvl="0" indent="-171450">
              <a:lnSpc>
                <a:spcPct val="150000"/>
              </a:lnSpc>
              <a:buFont typeface="Arial" panose="020B0604020202020204" pitchFamily="34" charset="0"/>
              <a:buChar char="•"/>
            </a:pPr>
            <a:r>
              <a:rPr lang="en-AU" sz="900" b="0" dirty="0"/>
              <a:t>Agent should, in most instances, be able to resolve the matter without </a:t>
            </a:r>
            <a:r>
              <a:rPr lang="en-AU" sz="900" b="0" dirty="0" smtClean="0"/>
              <a:t>transferring </a:t>
            </a:r>
            <a:r>
              <a:rPr lang="en-AU" sz="900" b="0" dirty="0"/>
              <a:t>to another </a:t>
            </a:r>
            <a:r>
              <a:rPr lang="en-AU" sz="900" b="0" dirty="0" smtClean="0"/>
              <a:t>Agent.</a:t>
            </a:r>
            <a:endParaRPr lang="en-AU" sz="900" b="0" dirty="0"/>
          </a:p>
          <a:p>
            <a:pPr marL="171450" lvl="0" indent="-171450">
              <a:lnSpc>
                <a:spcPct val="150000"/>
              </a:lnSpc>
              <a:buFont typeface="Arial" panose="020B0604020202020204" pitchFamily="34" charset="0"/>
              <a:buChar char="•"/>
            </a:pPr>
            <a:r>
              <a:rPr lang="en-AU" sz="900" b="0" dirty="0"/>
              <a:t>Components of </a:t>
            </a:r>
            <a:r>
              <a:rPr lang="en-AU" sz="900" b="0" dirty="0" smtClean="0"/>
              <a:t>a greeting including </a:t>
            </a:r>
            <a:r>
              <a:rPr lang="en-AU" sz="900" b="0" dirty="0"/>
              <a:t>salutation, organisation and agent name, an offer to assist, and a formal </a:t>
            </a:r>
            <a:r>
              <a:rPr lang="en-AU" sz="900" b="0" dirty="0" smtClean="0"/>
              <a:t>sign off </a:t>
            </a:r>
            <a:r>
              <a:rPr lang="en-AU" sz="900" b="0" dirty="0"/>
              <a:t>were thought to be desirable; of these, use of the </a:t>
            </a:r>
            <a:r>
              <a:rPr lang="en-AU" sz="900" b="0" dirty="0" smtClean="0"/>
              <a:t>Agent’s </a:t>
            </a:r>
            <a:r>
              <a:rPr lang="en-AU" sz="900" b="0" dirty="0"/>
              <a:t>name was particularly </a:t>
            </a:r>
            <a:r>
              <a:rPr lang="en-AU" sz="900" b="0" dirty="0" smtClean="0"/>
              <a:t>desirable.</a:t>
            </a:r>
            <a:endParaRPr lang="en-AU" sz="900" b="0" dirty="0"/>
          </a:p>
          <a:p>
            <a:pPr marL="171450" lvl="0" indent="-171450">
              <a:lnSpc>
                <a:spcPct val="150000"/>
              </a:lnSpc>
              <a:buFont typeface="Arial" panose="020B0604020202020204" pitchFamily="34" charset="0"/>
              <a:buChar char="•"/>
            </a:pPr>
            <a:r>
              <a:rPr lang="en-AU" sz="900" b="0" dirty="0"/>
              <a:t>Callers respond better to an </a:t>
            </a:r>
            <a:r>
              <a:rPr lang="en-AU" sz="900" b="0" dirty="0" smtClean="0"/>
              <a:t>Agent </a:t>
            </a:r>
            <a:r>
              <a:rPr lang="en-AU" sz="900" b="0" dirty="0"/>
              <a:t>who projects an interested, warm and helpful </a:t>
            </a:r>
            <a:r>
              <a:rPr lang="en-AU" sz="900" b="0" dirty="0" smtClean="0"/>
              <a:t>manner.</a:t>
            </a:r>
            <a:endParaRPr lang="en-AU" sz="900" b="0" dirty="0"/>
          </a:p>
          <a:p>
            <a:pPr marL="171450" lvl="0" indent="-171450">
              <a:lnSpc>
                <a:spcPct val="150000"/>
              </a:lnSpc>
              <a:buFont typeface="Arial" panose="020B0604020202020204" pitchFamily="34" charset="0"/>
              <a:buChar char="•"/>
            </a:pPr>
            <a:r>
              <a:rPr lang="en-AU" sz="900" b="0" dirty="0"/>
              <a:t>Providing a clear resolution at the end of the call is critical to minimising misconceptions and possible </a:t>
            </a:r>
            <a:r>
              <a:rPr lang="en-AU" sz="900" b="0" dirty="0" smtClean="0"/>
              <a:t>call </a:t>
            </a:r>
            <a:r>
              <a:rPr lang="en-AU" sz="900" b="0" dirty="0"/>
              <a:t>backs</a:t>
            </a:r>
            <a:r>
              <a:rPr lang="en-AU" sz="900" b="0" dirty="0" smtClean="0"/>
              <a:t>.</a:t>
            </a:r>
            <a:endParaRPr lang="en-AU" sz="1000" dirty="0"/>
          </a:p>
          <a:p>
            <a:r>
              <a:rPr lang="en-AU" sz="1000" b="0" dirty="0"/>
              <a:t> </a:t>
            </a:r>
          </a:p>
        </p:txBody>
      </p:sp>
    </p:spTree>
    <p:extLst>
      <p:ext uri="{BB962C8B-B14F-4D97-AF65-F5344CB8AC3E}">
        <p14:creationId xmlns:p14="http://schemas.microsoft.com/office/powerpoint/2010/main" val="2487206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Key Findings</a:t>
            </a:r>
            <a:br>
              <a:rPr lang="en-AU" dirty="0" smtClean="0"/>
            </a:br>
            <a:r>
              <a:rPr lang="en-AU" sz="2000" b="0" dirty="0"/>
              <a:t>S</a:t>
            </a:r>
            <a:r>
              <a:rPr lang="en-AU" sz="2000" b="0" dirty="0" smtClean="0"/>
              <a:t>ummary of All Results</a:t>
            </a:r>
            <a:endParaRPr lang="en-AU" sz="2000" b="0" dirty="0"/>
          </a:p>
        </p:txBody>
      </p:sp>
    </p:spTree>
    <p:extLst>
      <p:ext uri="{BB962C8B-B14F-4D97-AF65-F5344CB8AC3E}">
        <p14:creationId xmlns:p14="http://schemas.microsoft.com/office/powerpoint/2010/main" val="377581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Key Findings</a:t>
            </a:r>
            <a:br>
              <a:rPr lang="en-AU" dirty="0" smtClean="0"/>
            </a:br>
            <a:r>
              <a:rPr lang="en-AU" sz="2000" b="0" dirty="0"/>
              <a:t>Hardship and </a:t>
            </a:r>
            <a:r>
              <a:rPr lang="en-AU" sz="2000" b="0" dirty="0" smtClean="0"/>
              <a:t>General Calls Compared</a:t>
            </a:r>
            <a:endParaRPr lang="en-AU" sz="2000" b="0" dirty="0"/>
          </a:p>
        </p:txBody>
      </p:sp>
      <p:sp>
        <p:nvSpPr>
          <p:cNvPr id="4" name="TextBox 3"/>
          <p:cNvSpPr txBox="1"/>
          <p:nvPr/>
        </p:nvSpPr>
        <p:spPr>
          <a:xfrm>
            <a:off x="683568" y="980728"/>
            <a:ext cx="8136904" cy="4632037"/>
          </a:xfrm>
          <a:prstGeom prst="rect">
            <a:avLst/>
          </a:prstGeom>
          <a:noFill/>
        </p:spPr>
        <p:txBody>
          <a:bodyPr wrap="square" rtlCol="0">
            <a:spAutoFit/>
          </a:bodyPr>
          <a:lstStyle/>
          <a:p>
            <a:pPr>
              <a:spcAft>
                <a:spcPts val="600"/>
              </a:spcAft>
            </a:pPr>
            <a:endParaRPr lang="en-AU" sz="1000" i="1" dirty="0" smtClean="0"/>
          </a:p>
          <a:p>
            <a:pPr>
              <a:spcAft>
                <a:spcPts val="600"/>
              </a:spcAft>
            </a:pPr>
            <a:r>
              <a:rPr lang="en-AU" sz="1000" dirty="0" smtClean="0"/>
              <a:t>Connect Time for both call types was similar, with callers getting through to retailers in just under 1:40 minutes. </a:t>
            </a:r>
            <a:endParaRPr lang="en-AU" sz="1000" dirty="0"/>
          </a:p>
          <a:p>
            <a:pPr>
              <a:spcAft>
                <a:spcPts val="600"/>
              </a:spcAft>
            </a:pPr>
            <a:endParaRPr lang="en-AU" sz="1000" i="1" dirty="0"/>
          </a:p>
          <a:p>
            <a:pPr>
              <a:spcBef>
                <a:spcPts val="0"/>
              </a:spcBef>
              <a:spcAft>
                <a:spcPts val="600"/>
              </a:spcAft>
            </a:pPr>
            <a:r>
              <a:rPr lang="en-AU" sz="1000" dirty="0" smtClean="0"/>
              <a:t>When the scores for general calls and hardship calls are compared at the level of Overall Performance, there is no statistical difference in the result.</a:t>
            </a:r>
          </a:p>
          <a:p>
            <a:pPr>
              <a:spcBef>
                <a:spcPts val="0"/>
              </a:spcBef>
              <a:spcAft>
                <a:spcPts val="600"/>
              </a:spcAft>
            </a:pPr>
            <a:r>
              <a:rPr lang="en-AU" sz="1000" b="0" dirty="0" smtClean="0"/>
              <a:t>Among the energy retailers, the Overall Performance delivered for Hardship Calls was in line with General Calls.</a:t>
            </a:r>
          </a:p>
          <a:p>
            <a:pPr>
              <a:spcAft>
                <a:spcPts val="600"/>
              </a:spcAft>
            </a:pPr>
            <a:endParaRPr lang="en-AU" sz="1000" b="0" dirty="0" smtClean="0"/>
          </a:p>
          <a:p>
            <a:pPr>
              <a:spcAft>
                <a:spcPts val="600"/>
              </a:spcAft>
            </a:pPr>
            <a:r>
              <a:rPr lang="en-AU" sz="1000" dirty="0" smtClean="0"/>
              <a:t>There was indicative evidence that Agents are handling some aspects of General Calls differently to Hardship Calls.   </a:t>
            </a:r>
          </a:p>
          <a:p>
            <a:pPr marL="171450" indent="-171450">
              <a:buFont typeface="Arial" panose="020B0604020202020204" pitchFamily="34" charset="0"/>
              <a:buChar char="•"/>
            </a:pPr>
            <a:r>
              <a:rPr lang="en-AU" sz="1000" b="0" dirty="0" smtClean="0"/>
              <a:t>Across General Calls the retailer Agents delivered a stronger performance for aspects of Enquiry Resolution Skills</a:t>
            </a:r>
            <a:r>
              <a:rPr lang="en-AU" sz="1000" b="0" i="1" dirty="0" smtClean="0"/>
              <a:t>,</a:t>
            </a:r>
            <a:r>
              <a:rPr lang="en-AU" sz="1000" b="0" dirty="0" smtClean="0"/>
              <a:t> particularly the extent to which they Clarified Needs. While the scores for this measure carried some statistical significance, it is important to acknowledge that the mystery shopping approach may play a role in the differences. </a:t>
            </a:r>
            <a:r>
              <a:rPr lang="en-AU" sz="1000" b="0" kern="0" dirty="0" smtClean="0"/>
              <a:t>With </a:t>
            </a:r>
            <a:r>
              <a:rPr lang="en-AU" sz="1000" b="0" kern="0" dirty="0"/>
              <a:t>the mystery shopping approach, the degree to which an </a:t>
            </a:r>
            <a:r>
              <a:rPr lang="en-AU" sz="1000" b="0" kern="0" dirty="0" smtClean="0"/>
              <a:t>Agent </a:t>
            </a:r>
            <a:r>
              <a:rPr lang="en-AU" sz="1000" b="0" kern="0" dirty="0"/>
              <a:t>can fully resolve a caller’s query is limited. When the caller cannot provide actual account details, the </a:t>
            </a:r>
            <a:r>
              <a:rPr lang="en-AU" sz="1000" b="0" kern="0" dirty="0" smtClean="0"/>
              <a:t>Agents </a:t>
            </a:r>
            <a:r>
              <a:rPr lang="en-AU" sz="1000" b="0" kern="0" dirty="0"/>
              <a:t>are limited in the extent to which they can fully understand the caller’s context and </a:t>
            </a:r>
            <a:r>
              <a:rPr lang="en-AU" sz="1000" b="0" kern="0" dirty="0" smtClean="0"/>
              <a:t>subsequently explore </a:t>
            </a:r>
            <a:r>
              <a:rPr lang="en-AU" sz="1000" b="0" kern="0" dirty="0"/>
              <a:t>relevant options for the caller.</a:t>
            </a:r>
          </a:p>
          <a:p>
            <a:endParaRPr lang="en-AU" sz="1000" b="0" dirty="0"/>
          </a:p>
          <a:p>
            <a:pPr marL="171450" indent="-171450">
              <a:buFont typeface="Arial" panose="020B0604020202020204" pitchFamily="34" charset="0"/>
              <a:buChar char="•"/>
            </a:pPr>
            <a:r>
              <a:rPr lang="en-AU" sz="1000" b="0" dirty="0" smtClean="0"/>
              <a:t>Agents delivered a stronger performance on General Calls for aspects of Communication Skills. More effort was spent being Patient &amp; Tolerant with callers and on Developing Rapport with them. Again, it is important to note that the mystery shopping context may play a role in these differences, because the callers are presenting with a difficult query and are unable to provide an account number for the Agent.</a:t>
            </a:r>
          </a:p>
          <a:p>
            <a:pPr marL="628650" lvl="1" indent="-171450">
              <a:spcAft>
                <a:spcPts val="600"/>
              </a:spcAft>
              <a:buFont typeface="Arial" panose="020B0604020202020204" pitchFamily="34" charset="0"/>
              <a:buChar char="•"/>
            </a:pPr>
            <a:endParaRPr lang="en-AU" sz="1000" b="0" dirty="0" smtClean="0"/>
          </a:p>
          <a:p>
            <a:pPr>
              <a:spcAft>
                <a:spcPts val="600"/>
              </a:spcAft>
            </a:pPr>
            <a:r>
              <a:rPr lang="en-AU" sz="1000" dirty="0" smtClean="0"/>
              <a:t>Retailer performance was weaker than the wider Energy Sector.</a:t>
            </a:r>
          </a:p>
          <a:p>
            <a:pPr marL="171450" indent="-171450">
              <a:buFont typeface="Arial" panose="020B0604020202020204" pitchFamily="34" charset="0"/>
              <a:buChar char="•"/>
            </a:pPr>
            <a:r>
              <a:rPr lang="en-AU" sz="1000" b="0" dirty="0" smtClean="0"/>
              <a:t>Compared with the Energy Sector*, the retailers delivered a lower standard of performance, both in terms of their ability to answer calls and in the quality of service delivered when calls were answered.  </a:t>
            </a:r>
            <a:endParaRPr lang="en-AU" sz="1000" b="0" dirty="0"/>
          </a:p>
        </p:txBody>
      </p:sp>
      <p:sp>
        <p:nvSpPr>
          <p:cNvPr id="5" name="Rectangle 4"/>
          <p:cNvSpPr/>
          <p:nvPr/>
        </p:nvSpPr>
        <p:spPr>
          <a:xfrm>
            <a:off x="482624" y="5934472"/>
            <a:ext cx="8265840" cy="230832"/>
          </a:xfrm>
          <a:prstGeom prst="rect">
            <a:avLst/>
          </a:prstGeom>
        </p:spPr>
        <p:txBody>
          <a:bodyPr wrap="square">
            <a:spAutoFit/>
          </a:bodyPr>
          <a:lstStyle/>
          <a:p>
            <a:pPr fontAlgn="b"/>
            <a:r>
              <a:rPr lang="en-AU" sz="900" b="0" dirty="0" smtClean="0">
                <a:solidFill>
                  <a:srgbClr val="000000"/>
                </a:solidFill>
                <a:latin typeface="+mn-lt"/>
              </a:rPr>
              <a:t>*Sector data sourced from CSBA </a:t>
            </a:r>
            <a:r>
              <a:rPr lang="en-AU" sz="900" b="0" dirty="0">
                <a:solidFill>
                  <a:srgbClr val="000000"/>
                </a:solidFill>
                <a:latin typeface="+mn-lt"/>
              </a:rPr>
              <a:t>Syndicated Mystery Shopping </a:t>
            </a:r>
            <a:r>
              <a:rPr lang="en-AU" sz="900" b="0" dirty="0" smtClean="0">
                <a:solidFill>
                  <a:srgbClr val="000000"/>
                </a:solidFill>
                <a:latin typeface="+mn-lt"/>
              </a:rPr>
              <a:t>Project, Q1 </a:t>
            </a:r>
            <a:r>
              <a:rPr lang="en-AU" sz="900" b="0" dirty="0">
                <a:solidFill>
                  <a:srgbClr val="000000"/>
                </a:solidFill>
                <a:latin typeface="+mn-lt"/>
              </a:rPr>
              <a:t>July-Sep </a:t>
            </a:r>
            <a:r>
              <a:rPr lang="en-AU" sz="900" b="0" dirty="0" smtClean="0">
                <a:solidFill>
                  <a:srgbClr val="000000"/>
                </a:solidFill>
                <a:latin typeface="+mn-lt"/>
              </a:rPr>
              <a:t>2013. All calls were of a general enquiry nature. </a:t>
            </a:r>
            <a:endParaRPr lang="en-AU" sz="900" b="0" dirty="0">
              <a:solidFill>
                <a:srgbClr val="000000"/>
              </a:solidFill>
              <a:latin typeface="+mn-lt"/>
            </a:endParaRPr>
          </a:p>
        </p:txBody>
      </p:sp>
    </p:spTree>
    <p:extLst>
      <p:ext uri="{BB962C8B-B14F-4D97-AF65-F5344CB8AC3E}">
        <p14:creationId xmlns:p14="http://schemas.microsoft.com/office/powerpoint/2010/main" val="1392113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Key Findings</a:t>
            </a:r>
            <a:br>
              <a:rPr lang="en-AU" dirty="0" smtClean="0"/>
            </a:br>
            <a:r>
              <a:rPr lang="en-AU" sz="2000" b="0" dirty="0"/>
              <a:t>Hardship </a:t>
            </a:r>
            <a:r>
              <a:rPr lang="en-AU" sz="2000" b="0" dirty="0" smtClean="0"/>
              <a:t>Calls by Measure </a:t>
            </a:r>
            <a:endParaRPr lang="en-AU" sz="2000" b="0" dirty="0"/>
          </a:p>
        </p:txBody>
      </p:sp>
      <p:sp>
        <p:nvSpPr>
          <p:cNvPr id="4" name="TextBox 3"/>
          <p:cNvSpPr txBox="1"/>
          <p:nvPr/>
        </p:nvSpPr>
        <p:spPr>
          <a:xfrm>
            <a:off x="683568" y="1124744"/>
            <a:ext cx="8136904" cy="5016758"/>
          </a:xfrm>
          <a:prstGeom prst="rect">
            <a:avLst/>
          </a:prstGeom>
          <a:noFill/>
        </p:spPr>
        <p:txBody>
          <a:bodyPr wrap="square" rtlCol="0">
            <a:spAutoFit/>
          </a:bodyPr>
          <a:lstStyle/>
          <a:p>
            <a:r>
              <a:rPr lang="en-AU" sz="1000" dirty="0" smtClean="0"/>
              <a:t>As a ‘market’, the energy retailers delivered a fairly strong level of service on Hardship Calls. </a:t>
            </a:r>
          </a:p>
          <a:p>
            <a:r>
              <a:rPr lang="en-AU" sz="1000" i="1" dirty="0" smtClean="0"/>
              <a:t> </a:t>
            </a:r>
          </a:p>
          <a:p>
            <a:pPr marL="171450" indent="-171450">
              <a:buFont typeface="Arial" panose="020B0604020202020204" pitchFamily="34" charset="0"/>
              <a:buChar char="•"/>
            </a:pPr>
            <a:r>
              <a:rPr lang="en-AU" sz="1000" b="0" kern="0" dirty="0" smtClean="0"/>
              <a:t>While 89% of all calls made got through to an Agent, 11% did not. Potentially this could mean that around one in ten Hardship Callers are unable to get through to their energy retailer. Difficulty getting through to retailers may result in Hardship Callers becoming demotivated to contact their retailer again.  </a:t>
            </a:r>
          </a:p>
          <a:p>
            <a:pPr marL="171450" indent="-171450">
              <a:buFont typeface="Arial" panose="020B0604020202020204" pitchFamily="34" charset="0"/>
              <a:buChar char="•"/>
            </a:pPr>
            <a:endParaRPr lang="en-AU" sz="1000" b="0" kern="0" dirty="0"/>
          </a:p>
          <a:p>
            <a:pPr marL="171450" indent="-171450">
              <a:buFont typeface="Arial" panose="020B0604020202020204" pitchFamily="34" charset="0"/>
              <a:buChar char="•"/>
            </a:pPr>
            <a:r>
              <a:rPr lang="en-AU" sz="1000" b="0" kern="0" dirty="0" smtClean="0"/>
              <a:t>Typically, successful calls were connected within 98 seconds, and callers received a fairly high standard of service throughout the call.</a:t>
            </a:r>
          </a:p>
          <a:p>
            <a:endParaRPr lang="en-AU" sz="1000" b="0" kern="0" dirty="0" smtClean="0"/>
          </a:p>
          <a:p>
            <a:pPr marL="171450" indent="-171450">
              <a:buFont typeface="Arial" panose="020B0604020202020204" pitchFamily="34" charset="0"/>
              <a:buChar char="•"/>
            </a:pPr>
            <a:r>
              <a:rPr lang="en-AU" sz="1000" b="0" kern="0" dirty="0" smtClean="0"/>
              <a:t>At the Overall level, the retailer Agents’ strengths were Greeting Skills and Communication Skills.</a:t>
            </a:r>
          </a:p>
          <a:p>
            <a:pPr marL="171450" indent="-171450">
              <a:buFont typeface="Arial" panose="020B0604020202020204" pitchFamily="34" charset="0"/>
              <a:buChar char="•"/>
            </a:pPr>
            <a:endParaRPr lang="en-AU" sz="1000" b="0" kern="0" dirty="0"/>
          </a:p>
          <a:p>
            <a:pPr marL="171450" indent="-171450">
              <a:buFont typeface="Arial" panose="020B0604020202020204" pitchFamily="34" charset="0"/>
              <a:buChar char="•"/>
            </a:pPr>
            <a:r>
              <a:rPr lang="en-AU" sz="1000" b="0" kern="0" dirty="0" smtClean="0"/>
              <a:t>At the level of individual measure, items offering room for improvement were within Agent Manner, Enquiry Resolution Skills and Communication Skills. </a:t>
            </a:r>
          </a:p>
          <a:p>
            <a:pPr marL="171450" indent="-171450">
              <a:buFont typeface="Arial" panose="020B0604020202020204" pitchFamily="34" charset="0"/>
              <a:buChar char="•"/>
            </a:pPr>
            <a:endParaRPr lang="en-AU" sz="1000" b="0" kern="0" dirty="0" smtClean="0"/>
          </a:p>
          <a:p>
            <a:pPr marL="628650" lvl="1" indent="-171450">
              <a:buFont typeface="Arial" panose="020B0604020202020204" pitchFamily="34" charset="0"/>
              <a:buChar char="•"/>
            </a:pPr>
            <a:r>
              <a:rPr lang="en-AU" sz="1000" b="0" kern="0" dirty="0" smtClean="0"/>
              <a:t>Even though Total Acceptable </a:t>
            </a:r>
            <a:r>
              <a:rPr lang="en-AU" sz="1000" b="0" kern="0" dirty="0"/>
              <a:t>Manner score was high across the Energy Sector (99%), the proportion of Interested, Warm and Helpful manner, which is Best Practice Manner, could be improved further from the score of 72</a:t>
            </a:r>
            <a:r>
              <a:rPr lang="en-AU" sz="1000" b="0" kern="0" dirty="0" smtClean="0"/>
              <a:t>%.</a:t>
            </a:r>
          </a:p>
          <a:p>
            <a:pPr lvl="1"/>
            <a:endParaRPr lang="en-AU" sz="1000" b="0" kern="0" dirty="0"/>
          </a:p>
          <a:p>
            <a:pPr marL="628650" lvl="1" indent="-171450">
              <a:buFont typeface="Arial" panose="020B0604020202020204" pitchFamily="34" charset="0"/>
              <a:buChar char="•"/>
            </a:pPr>
            <a:r>
              <a:rPr lang="en-AU" sz="1000" b="0" kern="0" dirty="0"/>
              <a:t>Two other measures received a relatively low score across the Sector</a:t>
            </a:r>
            <a:r>
              <a:rPr lang="en-AU" sz="1000" b="0" kern="0" dirty="0" smtClean="0"/>
              <a:t>:</a:t>
            </a:r>
          </a:p>
          <a:p>
            <a:endParaRPr lang="en-AU" sz="1000" b="0" kern="0" dirty="0"/>
          </a:p>
          <a:p>
            <a:pPr lvl="2"/>
            <a:r>
              <a:rPr lang="en-AU" sz="1000" b="0" kern="0" dirty="0"/>
              <a:t>Developed Rapport (73%) and Clarified Needs (80%). These skills, particularly </a:t>
            </a:r>
            <a:r>
              <a:rPr lang="en-AU" sz="1000" b="0" kern="0" dirty="0" smtClean="0"/>
              <a:t>for </a:t>
            </a:r>
            <a:r>
              <a:rPr lang="en-AU" sz="1000" b="0" kern="0" dirty="0"/>
              <a:t>Hardship Calls, are considered crucial </a:t>
            </a:r>
            <a:r>
              <a:rPr lang="en-AU" sz="1000" b="0" kern="0" dirty="0" smtClean="0"/>
              <a:t>for easing the caller’s </a:t>
            </a:r>
            <a:r>
              <a:rPr lang="en-AU" sz="1000" b="0" kern="0" dirty="0"/>
              <a:t>mind </a:t>
            </a:r>
            <a:r>
              <a:rPr lang="en-AU" sz="1000" b="0" kern="0" dirty="0" smtClean="0"/>
              <a:t>and </a:t>
            </a:r>
            <a:r>
              <a:rPr lang="en-AU" sz="1000" b="0" kern="0" dirty="0"/>
              <a:t>ensuring that their query is fully understood before proceeding </a:t>
            </a:r>
            <a:r>
              <a:rPr lang="en-AU" sz="1000" b="0" kern="0" dirty="0" smtClean="0"/>
              <a:t>towards </a:t>
            </a:r>
            <a:r>
              <a:rPr lang="en-AU" sz="1000" b="0" kern="0" dirty="0"/>
              <a:t>resolving the query.</a:t>
            </a:r>
          </a:p>
          <a:p>
            <a:pPr marL="171450" indent="-171450">
              <a:buFont typeface="Arial" panose="020B0604020202020204" pitchFamily="34" charset="0"/>
              <a:buChar char="•"/>
            </a:pPr>
            <a:endParaRPr lang="en-AU" sz="1000" b="0" kern="0" dirty="0" smtClean="0"/>
          </a:p>
          <a:p>
            <a:pPr marL="171450" indent="-171450">
              <a:buFont typeface="Arial" panose="020B0604020202020204" pitchFamily="34" charset="0"/>
              <a:buChar char="•"/>
            </a:pPr>
            <a:endParaRPr lang="en-AU" sz="1000" b="0" kern="0" dirty="0" smtClean="0"/>
          </a:p>
          <a:p>
            <a:r>
              <a:rPr lang="en-AU" sz="1000" b="0" dirty="0" smtClean="0"/>
              <a:t> </a:t>
            </a:r>
            <a:endParaRPr lang="en-AU" sz="1000" i="1" dirty="0" smtClean="0"/>
          </a:p>
          <a:p>
            <a:pPr marL="171450" indent="-171450">
              <a:buFont typeface="Arial" panose="020B0604020202020204" pitchFamily="34" charset="0"/>
              <a:buChar char="•"/>
            </a:pPr>
            <a:endParaRPr lang="en-AU" sz="1000" i="1" dirty="0" smtClean="0"/>
          </a:p>
          <a:p>
            <a:r>
              <a:rPr lang="en-AU" sz="1000" b="0" i="1" dirty="0"/>
              <a:t>	</a:t>
            </a:r>
            <a:endParaRPr lang="en-AU" sz="1000" b="0" dirty="0"/>
          </a:p>
          <a:p>
            <a:endParaRPr lang="en-AU" sz="1000" b="0" dirty="0"/>
          </a:p>
          <a:p>
            <a:pPr marL="171450" indent="-171450">
              <a:buFont typeface="Arial" panose="020B0604020202020204" pitchFamily="34" charset="0"/>
              <a:buChar char="•"/>
            </a:pPr>
            <a:endParaRPr lang="en-AU" sz="1000" b="0" dirty="0" smtClean="0"/>
          </a:p>
          <a:p>
            <a:pPr marL="171450" indent="-171450">
              <a:buFont typeface="Arial" panose="020B0604020202020204" pitchFamily="34" charset="0"/>
              <a:buChar char="•"/>
            </a:pPr>
            <a:endParaRPr lang="en-AU" sz="1000" b="0" dirty="0"/>
          </a:p>
        </p:txBody>
      </p:sp>
    </p:spTree>
    <p:extLst>
      <p:ext uri="{BB962C8B-B14F-4D97-AF65-F5344CB8AC3E}">
        <p14:creationId xmlns:p14="http://schemas.microsoft.com/office/powerpoint/2010/main" val="3207303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Key Findings</a:t>
            </a:r>
            <a:br>
              <a:rPr lang="en-AU" dirty="0" smtClean="0"/>
            </a:br>
            <a:r>
              <a:rPr lang="en-AU" sz="2000" b="0" dirty="0"/>
              <a:t>Hardship </a:t>
            </a:r>
            <a:r>
              <a:rPr lang="en-AU" sz="2000" b="0" dirty="0" smtClean="0"/>
              <a:t>Calls by Retailer </a:t>
            </a:r>
            <a:endParaRPr lang="en-AU" sz="2000" b="0" dirty="0"/>
          </a:p>
        </p:txBody>
      </p:sp>
      <p:sp>
        <p:nvSpPr>
          <p:cNvPr id="4" name="TextBox 3"/>
          <p:cNvSpPr txBox="1"/>
          <p:nvPr/>
        </p:nvSpPr>
        <p:spPr>
          <a:xfrm>
            <a:off x="510952" y="3533814"/>
            <a:ext cx="8208912" cy="2631490"/>
          </a:xfrm>
          <a:prstGeom prst="rect">
            <a:avLst/>
          </a:prstGeom>
          <a:noFill/>
        </p:spPr>
        <p:txBody>
          <a:bodyPr wrap="square" rtlCol="0">
            <a:spAutoFit/>
          </a:bodyPr>
          <a:lstStyle/>
          <a:p>
            <a:pPr>
              <a:lnSpc>
                <a:spcPct val="150000"/>
              </a:lnSpc>
            </a:pPr>
            <a:r>
              <a:rPr lang="en-AU" sz="1000" kern="0" dirty="0" smtClean="0"/>
              <a:t>Results by Key Measure</a:t>
            </a:r>
          </a:p>
          <a:p>
            <a:pPr marL="171450" indent="-171450">
              <a:lnSpc>
                <a:spcPct val="150000"/>
              </a:lnSpc>
              <a:buFont typeface="Arial" panose="020B0604020202020204" pitchFamily="34" charset="0"/>
              <a:buChar char="•"/>
            </a:pPr>
            <a:r>
              <a:rPr lang="en-AU" sz="1000" kern="0" dirty="0" smtClean="0"/>
              <a:t>Connect Time: </a:t>
            </a:r>
            <a:r>
              <a:rPr lang="en-AU" sz="1000" b="0" kern="0" dirty="0" smtClean="0"/>
              <a:t>While the average Connect Time was 98 seconds, connecting to an Agent was easier at some retailers than others.</a:t>
            </a:r>
          </a:p>
          <a:p>
            <a:pPr marL="628650" lvl="1" indent="-171450">
              <a:lnSpc>
                <a:spcPct val="150000"/>
              </a:lnSpc>
              <a:buFont typeface="Arial" panose="020B0604020202020204" pitchFamily="34" charset="0"/>
              <a:buChar char="•"/>
            </a:pPr>
            <a:r>
              <a:rPr lang="en-AU" sz="1000" b="0" kern="0" dirty="0" smtClean="0"/>
              <a:t>Fastest Connect </a:t>
            </a:r>
            <a:r>
              <a:rPr lang="en-AU" sz="1000" b="0" kern="0" dirty="0"/>
              <a:t>T</a:t>
            </a:r>
            <a:r>
              <a:rPr lang="en-AU" sz="1000" b="0" kern="0" dirty="0" smtClean="0"/>
              <a:t>ime was at </a:t>
            </a:r>
            <a:r>
              <a:rPr lang="en-AU" sz="1000" b="0" kern="0" dirty="0" err="1" smtClean="0"/>
              <a:t>ActewAGL</a:t>
            </a:r>
            <a:r>
              <a:rPr lang="en-AU" sz="1000" b="0" kern="0" dirty="0" smtClean="0"/>
              <a:t> (61sec). </a:t>
            </a:r>
          </a:p>
          <a:p>
            <a:pPr marL="628650" lvl="1" indent="-171450">
              <a:lnSpc>
                <a:spcPct val="150000"/>
              </a:lnSpc>
              <a:buFont typeface="Arial" panose="020B0604020202020204" pitchFamily="34" charset="0"/>
              <a:buChar char="•"/>
            </a:pPr>
            <a:r>
              <a:rPr lang="en-AU" sz="1000" b="0" kern="0" dirty="0" smtClean="0"/>
              <a:t>Slowest Connect Time was at Powerdirect</a:t>
            </a:r>
            <a:r>
              <a:rPr lang="en-AU" sz="1000" b="0" kern="0" dirty="0"/>
              <a:t> </a:t>
            </a:r>
            <a:r>
              <a:rPr lang="en-AU" sz="1000" b="0" kern="0" dirty="0" smtClean="0"/>
              <a:t>(196sec).</a:t>
            </a:r>
          </a:p>
          <a:p>
            <a:pPr lvl="1">
              <a:lnSpc>
                <a:spcPct val="150000"/>
              </a:lnSpc>
            </a:pPr>
            <a:endParaRPr lang="en-AU" sz="1000" kern="0" dirty="0" smtClean="0"/>
          </a:p>
          <a:p>
            <a:pPr marL="171450" indent="-171450">
              <a:lnSpc>
                <a:spcPct val="150000"/>
              </a:lnSpc>
              <a:buFont typeface="Arial" panose="020B0604020202020204" pitchFamily="34" charset="0"/>
              <a:buChar char="•"/>
            </a:pPr>
            <a:r>
              <a:rPr lang="en-AU" sz="1000" kern="0" dirty="0" smtClean="0"/>
              <a:t>Greeting Skills: </a:t>
            </a:r>
            <a:r>
              <a:rPr lang="en-AU" sz="1000" b="0" kern="0" dirty="0" smtClean="0"/>
              <a:t>The Energy Sector achieved a high average of 98%, meaning that generally Agents are opening calls with a Salutation, introducing the Company Name, offering their own Agent Name, making an Offer to Help, and concluding the call with some sort of goodbye or Sign Off.</a:t>
            </a:r>
          </a:p>
          <a:p>
            <a:pPr marL="628650" lvl="1" indent="-171450">
              <a:lnSpc>
                <a:spcPct val="150000"/>
              </a:lnSpc>
              <a:buFont typeface="Arial" panose="020B0604020202020204" pitchFamily="34" charset="0"/>
              <a:buChar char="•"/>
            </a:pPr>
            <a:r>
              <a:rPr lang="en-AU" sz="1000" b="0" kern="0" dirty="0"/>
              <a:t>S</a:t>
            </a:r>
            <a:r>
              <a:rPr lang="en-AU" sz="1000" b="0" kern="0" dirty="0" smtClean="0"/>
              <a:t>trongest performers with near perfect scores </a:t>
            </a:r>
            <a:r>
              <a:rPr lang="en-AU" sz="1000" b="0" kern="0" dirty="0"/>
              <a:t>were </a:t>
            </a:r>
            <a:r>
              <a:rPr lang="en-AU" sz="1000" b="0" kern="0" dirty="0" smtClean="0"/>
              <a:t>ActewAGL, AGL (SA), Aurora Energy and Lumo Energy.</a:t>
            </a:r>
          </a:p>
          <a:p>
            <a:pPr marL="628650" lvl="1" indent="-171450">
              <a:lnSpc>
                <a:spcPct val="150000"/>
              </a:lnSpc>
              <a:buFont typeface="Arial" panose="020B0604020202020204" pitchFamily="34" charset="0"/>
              <a:buChar char="•"/>
            </a:pPr>
            <a:r>
              <a:rPr lang="en-AU" sz="1000" b="0" kern="0" dirty="0" smtClean="0"/>
              <a:t>Weakest performances were observed for Origin Energy and Simply Energy. </a:t>
            </a:r>
            <a:endParaRPr lang="en-AU" sz="1000" b="0" kern="0" dirty="0"/>
          </a:p>
        </p:txBody>
      </p:sp>
      <p:sp>
        <p:nvSpPr>
          <p:cNvPr id="6" name="TextBox 5"/>
          <p:cNvSpPr txBox="1"/>
          <p:nvPr/>
        </p:nvSpPr>
        <p:spPr>
          <a:xfrm>
            <a:off x="6300192" y="1268760"/>
            <a:ext cx="2664296" cy="1246495"/>
          </a:xfrm>
          <a:prstGeom prst="rect">
            <a:avLst/>
          </a:prstGeom>
          <a:solidFill>
            <a:schemeClr val="bg1">
              <a:lumMod val="95000"/>
            </a:schemeClr>
          </a:solidFill>
        </p:spPr>
        <p:txBody>
          <a:bodyPr wrap="square" rtlCol="0">
            <a:spAutoFit/>
          </a:bodyPr>
          <a:lstStyle/>
          <a:p>
            <a:pPr>
              <a:spcAft>
                <a:spcPts val="600"/>
              </a:spcAft>
            </a:pPr>
            <a:r>
              <a:rPr lang="en-AU" sz="1000" dirty="0" smtClean="0"/>
              <a:t>Note: </a:t>
            </a:r>
          </a:p>
          <a:p>
            <a:pPr>
              <a:spcAft>
                <a:spcPts val="600"/>
              </a:spcAft>
            </a:pPr>
            <a:r>
              <a:rPr lang="en-AU" sz="1000" b="0" dirty="0" smtClean="0"/>
              <a:t>The ratio of successful to unsuccessful calls impacts on each retailer’s index scores. A high volume of unsuccessful calls results in weaker scores for the Getting Through, Service Delivery and Overall Performance indices. </a:t>
            </a:r>
          </a:p>
        </p:txBody>
      </p:sp>
      <p:sp>
        <p:nvSpPr>
          <p:cNvPr id="7" name="TextBox 6"/>
          <p:cNvSpPr txBox="1"/>
          <p:nvPr/>
        </p:nvSpPr>
        <p:spPr>
          <a:xfrm>
            <a:off x="539552" y="949077"/>
            <a:ext cx="5400600" cy="2708434"/>
          </a:xfrm>
          <a:prstGeom prst="rect">
            <a:avLst/>
          </a:prstGeom>
          <a:noFill/>
        </p:spPr>
        <p:txBody>
          <a:bodyPr wrap="square" rtlCol="0">
            <a:spAutoFit/>
          </a:bodyPr>
          <a:lstStyle/>
          <a:p>
            <a:r>
              <a:rPr lang="en-AU" sz="1000" dirty="0" smtClean="0"/>
              <a:t>Overall Performance Index</a:t>
            </a:r>
          </a:p>
          <a:p>
            <a:endParaRPr lang="en-AU" sz="1000" dirty="0" smtClean="0"/>
          </a:p>
          <a:p>
            <a:pPr marL="628650" lvl="1" indent="-171450">
              <a:lnSpc>
                <a:spcPct val="150000"/>
              </a:lnSpc>
              <a:buFont typeface="Arial" panose="020B0604020202020204" pitchFamily="34" charset="0"/>
              <a:buChar char="•"/>
            </a:pPr>
            <a:r>
              <a:rPr lang="en-AU" sz="1000" b="0" kern="0" dirty="0" smtClean="0"/>
              <a:t>The </a:t>
            </a:r>
            <a:r>
              <a:rPr lang="en-AU" sz="1000" b="0" kern="0" dirty="0"/>
              <a:t>high performing retailers were ActewAGL and </a:t>
            </a:r>
            <a:r>
              <a:rPr lang="en-AU" sz="1000" b="0" kern="0" dirty="0" smtClean="0"/>
              <a:t>AGL (SA), both performing well above the Retailer Average. </a:t>
            </a:r>
            <a:endParaRPr lang="en-AU" sz="1000" b="0" kern="0" dirty="0"/>
          </a:p>
          <a:p>
            <a:pPr marL="628650" lvl="1" indent="-171450">
              <a:lnSpc>
                <a:spcPct val="150000"/>
              </a:lnSpc>
              <a:buFont typeface="Arial" panose="020B0604020202020204" pitchFamily="34" charset="0"/>
              <a:buChar char="•"/>
            </a:pPr>
            <a:r>
              <a:rPr lang="en-AU" sz="1000" b="0" kern="0" dirty="0" smtClean="0"/>
              <a:t>Retailers </a:t>
            </a:r>
            <a:r>
              <a:rPr lang="en-AU" sz="1000" b="0" kern="0" dirty="0"/>
              <a:t>that performed </a:t>
            </a:r>
            <a:r>
              <a:rPr lang="en-AU" sz="1000" b="0" kern="0" dirty="0" smtClean="0"/>
              <a:t>above the Retailers </a:t>
            </a:r>
            <a:r>
              <a:rPr lang="en-AU" sz="1000" b="0" kern="0" dirty="0"/>
              <a:t>Average were Aurora </a:t>
            </a:r>
            <a:r>
              <a:rPr lang="en-AU" sz="1000" b="0" kern="0" dirty="0" smtClean="0"/>
              <a:t>Energy, Origin Energy and Lumo Energy.</a:t>
            </a:r>
          </a:p>
          <a:p>
            <a:pPr marL="628650" lvl="1" indent="-171450">
              <a:lnSpc>
                <a:spcPct val="150000"/>
              </a:lnSpc>
              <a:buFont typeface="Arial" panose="020B0604020202020204" pitchFamily="34" charset="0"/>
              <a:buChar char="•"/>
            </a:pPr>
            <a:r>
              <a:rPr lang="en-AU" sz="1000" b="0" kern="0" dirty="0" smtClean="0"/>
              <a:t>Simply </a:t>
            </a:r>
            <a:r>
              <a:rPr lang="en-AU" sz="1000" b="0" kern="0" dirty="0"/>
              <a:t>Energy </a:t>
            </a:r>
            <a:r>
              <a:rPr lang="en-AU" sz="1000" b="0" kern="0" dirty="0" smtClean="0"/>
              <a:t>was on par with the Retailers Average.</a:t>
            </a:r>
          </a:p>
          <a:p>
            <a:pPr marL="628650" lvl="1" indent="-171450">
              <a:lnSpc>
                <a:spcPct val="150000"/>
              </a:lnSpc>
              <a:buFont typeface="Arial" panose="020B0604020202020204" pitchFamily="34" charset="0"/>
              <a:buChar char="•"/>
            </a:pPr>
            <a:r>
              <a:rPr lang="en-AU" sz="1000" b="0" kern="0" dirty="0" smtClean="0"/>
              <a:t>Trailing behind the Retailers Average was Alinta </a:t>
            </a:r>
            <a:r>
              <a:rPr lang="en-AU" sz="1000" b="0" kern="0" dirty="0"/>
              <a:t>Energy </a:t>
            </a:r>
            <a:r>
              <a:rPr lang="en-AU" sz="1000" b="0" kern="0" dirty="0" smtClean="0"/>
              <a:t>(only by </a:t>
            </a:r>
            <a:r>
              <a:rPr lang="en-AU" sz="1000" b="0" kern="0" dirty="0"/>
              <a:t>a small margin</a:t>
            </a:r>
            <a:r>
              <a:rPr lang="en-AU" sz="1000" b="0" kern="0" dirty="0" smtClean="0"/>
              <a:t>) </a:t>
            </a:r>
            <a:r>
              <a:rPr lang="en-AU" sz="1000" b="0" kern="0" dirty="0"/>
              <a:t>and </a:t>
            </a:r>
            <a:r>
              <a:rPr lang="en-AU" sz="1000" b="0" kern="0" dirty="0" smtClean="0"/>
              <a:t>Powerdirect</a:t>
            </a:r>
            <a:r>
              <a:rPr lang="en-AU" sz="1000" b="0" kern="0" dirty="0"/>
              <a:t>. </a:t>
            </a:r>
            <a:endParaRPr lang="en-AU" sz="1000" b="0" kern="0" dirty="0" smtClean="0"/>
          </a:p>
          <a:p>
            <a:pPr marL="628650" lvl="1" indent="-171450">
              <a:lnSpc>
                <a:spcPct val="150000"/>
              </a:lnSpc>
              <a:buFont typeface="Arial" panose="020B0604020202020204" pitchFamily="34" charset="0"/>
              <a:buChar char="•"/>
            </a:pPr>
            <a:r>
              <a:rPr lang="en-AU" sz="1000" b="0" i="1" kern="0" dirty="0" smtClean="0"/>
              <a:t>Energy Australia received low Index scores due to their high proportion of unsuccessful calls  </a:t>
            </a:r>
            <a:endParaRPr lang="en-AU" sz="1000" b="0" i="1" kern="0" dirty="0"/>
          </a:p>
          <a:p>
            <a:pPr marL="628650" lvl="1" indent="-171450">
              <a:lnSpc>
                <a:spcPct val="150000"/>
              </a:lnSpc>
              <a:buFont typeface="Arial" panose="020B0604020202020204" pitchFamily="34" charset="0"/>
              <a:buChar char="•"/>
            </a:pPr>
            <a:endParaRPr lang="en-AU" sz="1000" b="0" kern="0" dirty="0" smtClean="0"/>
          </a:p>
        </p:txBody>
      </p:sp>
    </p:spTree>
    <p:extLst>
      <p:ext uri="{BB962C8B-B14F-4D97-AF65-F5344CB8AC3E}">
        <p14:creationId xmlns:p14="http://schemas.microsoft.com/office/powerpoint/2010/main" val="542717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Key Findings</a:t>
            </a:r>
            <a:br>
              <a:rPr lang="en-AU" dirty="0" smtClean="0"/>
            </a:br>
            <a:r>
              <a:rPr lang="en-AU" sz="2000" b="0" dirty="0"/>
              <a:t>Hardship </a:t>
            </a:r>
            <a:r>
              <a:rPr lang="en-AU" sz="2000" b="0" dirty="0" smtClean="0"/>
              <a:t>Calls by Retailer (cont’d) </a:t>
            </a:r>
            <a:endParaRPr lang="en-AU" sz="2000" b="0" dirty="0"/>
          </a:p>
        </p:txBody>
      </p:sp>
      <p:sp>
        <p:nvSpPr>
          <p:cNvPr id="4" name="TextBox 3"/>
          <p:cNvSpPr txBox="1"/>
          <p:nvPr/>
        </p:nvSpPr>
        <p:spPr>
          <a:xfrm>
            <a:off x="683568" y="1124744"/>
            <a:ext cx="8136904" cy="5632311"/>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AU" sz="1000" kern="0" dirty="0"/>
              <a:t>Agent Manner</a:t>
            </a:r>
            <a:r>
              <a:rPr lang="en-AU" sz="1000" b="0" kern="0" dirty="0"/>
              <a:t>: The Energy Sector achieved a high a</a:t>
            </a:r>
            <a:r>
              <a:rPr lang="en-AU" sz="1000" b="0" kern="0" dirty="0" smtClean="0"/>
              <a:t>verage </a:t>
            </a:r>
            <a:r>
              <a:rPr lang="en-AU" sz="1000" b="0" kern="0" dirty="0"/>
              <a:t>of </a:t>
            </a:r>
            <a:r>
              <a:rPr lang="en-AU" sz="1000" b="0" kern="0" dirty="0" smtClean="0"/>
              <a:t>99%, </a:t>
            </a:r>
            <a:r>
              <a:rPr lang="en-AU" sz="1000" b="0" kern="0" dirty="0"/>
              <a:t>meaning that Agents used an </a:t>
            </a:r>
            <a:r>
              <a:rPr lang="en-AU" sz="1000" b="0" kern="0" dirty="0" smtClean="0"/>
              <a:t>Acceptable Manner in </a:t>
            </a:r>
            <a:r>
              <a:rPr lang="en-AU" sz="1000" b="0" kern="0" dirty="0"/>
              <a:t>almost every </a:t>
            </a:r>
            <a:r>
              <a:rPr lang="en-AU" sz="1000" b="0" kern="0" dirty="0" smtClean="0"/>
              <a:t>call. (Within </a:t>
            </a:r>
            <a:r>
              <a:rPr lang="en-AU" sz="1000" b="0" kern="0" dirty="0"/>
              <a:t>the CSBA </a:t>
            </a:r>
            <a:r>
              <a:rPr lang="en-AU" sz="1000" b="0" kern="0" dirty="0" smtClean="0"/>
              <a:t>framework, </a:t>
            </a:r>
            <a:r>
              <a:rPr lang="en-AU" sz="1000" b="0" kern="0" dirty="0"/>
              <a:t>both </a:t>
            </a:r>
            <a:r>
              <a:rPr lang="en-AU" sz="1000" b="0" kern="0" dirty="0" smtClean="0"/>
              <a:t>Interested</a:t>
            </a:r>
            <a:r>
              <a:rPr lang="en-AU" sz="1000" b="0" kern="0" dirty="0"/>
              <a:t>, </a:t>
            </a:r>
            <a:r>
              <a:rPr lang="en-AU" sz="1000" b="0" kern="0" dirty="0" smtClean="0"/>
              <a:t>Warm and Helpful </a:t>
            </a:r>
            <a:r>
              <a:rPr lang="en-AU" sz="1000" b="0" kern="0" dirty="0"/>
              <a:t>and </a:t>
            </a:r>
            <a:r>
              <a:rPr lang="en-AU" sz="1000" b="0" kern="0" dirty="0" smtClean="0"/>
              <a:t>Businesslike, and Unemotive </a:t>
            </a:r>
            <a:r>
              <a:rPr lang="en-AU" sz="1000" b="0" kern="0" dirty="0"/>
              <a:t>are deemed </a:t>
            </a:r>
            <a:r>
              <a:rPr lang="en-AU" sz="1000" b="0" kern="0" dirty="0" smtClean="0"/>
              <a:t>‘acceptable’ – however, Best </a:t>
            </a:r>
            <a:r>
              <a:rPr lang="en-AU" sz="1000" b="0" kern="0" dirty="0"/>
              <a:t>Practice Manner is </a:t>
            </a:r>
            <a:r>
              <a:rPr lang="en-AU" sz="1000" b="0" kern="0" dirty="0" smtClean="0"/>
              <a:t>Interested</a:t>
            </a:r>
            <a:r>
              <a:rPr lang="en-AU" sz="1000" b="0" kern="0" dirty="0"/>
              <a:t>, </a:t>
            </a:r>
            <a:r>
              <a:rPr lang="en-AU" sz="1000" b="0" kern="0" dirty="0" smtClean="0"/>
              <a:t>Warm and Helpful only.)   </a:t>
            </a:r>
            <a:endParaRPr lang="en-AU" sz="1000" b="0" kern="0" dirty="0"/>
          </a:p>
          <a:p>
            <a:pPr marL="628650" lvl="1" indent="-171450">
              <a:lnSpc>
                <a:spcPct val="150000"/>
              </a:lnSpc>
              <a:buFont typeface="Arial" panose="020B0604020202020204" pitchFamily="34" charset="0"/>
              <a:buChar char="•"/>
            </a:pPr>
            <a:r>
              <a:rPr lang="en-AU" sz="1000" b="0" kern="0" dirty="0"/>
              <a:t>Special mention goes to AGL (SA) </a:t>
            </a:r>
            <a:r>
              <a:rPr lang="en-AU" sz="1000" b="0" kern="0" dirty="0" smtClean="0"/>
              <a:t>where Agents </a:t>
            </a:r>
            <a:r>
              <a:rPr lang="en-AU" sz="1000" b="0" kern="0" dirty="0"/>
              <a:t>used Best Practice Manner </a:t>
            </a:r>
            <a:r>
              <a:rPr lang="en-AU" sz="1000" b="0" kern="0" dirty="0" smtClean="0"/>
              <a:t>across nine </a:t>
            </a:r>
            <a:r>
              <a:rPr lang="en-AU" sz="1000" b="0" kern="0" dirty="0"/>
              <a:t>in </a:t>
            </a:r>
            <a:r>
              <a:rPr lang="en-AU" sz="1000" b="0" kern="0" dirty="0" smtClean="0"/>
              <a:t>ten </a:t>
            </a:r>
            <a:r>
              <a:rPr lang="en-AU" sz="1000" b="0" kern="0" dirty="0"/>
              <a:t>calls.     </a:t>
            </a:r>
          </a:p>
          <a:p>
            <a:pPr marL="628650" lvl="1" indent="-171450">
              <a:lnSpc>
                <a:spcPct val="150000"/>
              </a:lnSpc>
              <a:buFont typeface="Arial" panose="020B0604020202020204" pitchFamily="34" charset="0"/>
              <a:buChar char="•"/>
            </a:pPr>
            <a:r>
              <a:rPr lang="en-AU" sz="1000" b="0" kern="0" dirty="0"/>
              <a:t>Lowest use of Best Practice Manner was observed at Lumo, Simply Energy and Alinta. </a:t>
            </a:r>
            <a:endParaRPr lang="en-AU" sz="1000" b="0" kern="0" dirty="0" smtClean="0"/>
          </a:p>
          <a:p>
            <a:pPr lvl="1">
              <a:lnSpc>
                <a:spcPct val="150000"/>
              </a:lnSpc>
            </a:pPr>
            <a:endParaRPr lang="en-AU" sz="1000" b="0" kern="0" dirty="0"/>
          </a:p>
          <a:p>
            <a:pPr marL="171450" indent="-171450">
              <a:lnSpc>
                <a:spcPct val="150000"/>
              </a:lnSpc>
              <a:buFont typeface="Arial" panose="020B0604020202020204" pitchFamily="34" charset="0"/>
              <a:buChar char="•"/>
            </a:pPr>
            <a:r>
              <a:rPr lang="en-AU" sz="1000" dirty="0" smtClean="0"/>
              <a:t>Enquiry Resolution: </a:t>
            </a:r>
            <a:r>
              <a:rPr lang="en-AU" sz="1000" b="0" kern="0" dirty="0"/>
              <a:t>The Energy Sector achieved </a:t>
            </a:r>
            <a:r>
              <a:rPr lang="en-AU" sz="1000" b="0" kern="0" dirty="0" smtClean="0"/>
              <a:t>an Average </a:t>
            </a:r>
            <a:r>
              <a:rPr lang="en-AU" sz="1000" b="0" kern="0" dirty="0"/>
              <a:t>of </a:t>
            </a:r>
            <a:r>
              <a:rPr lang="en-AU" sz="1000" b="0" kern="0" dirty="0" smtClean="0"/>
              <a:t>86%, with retailers delivering a fairly strong performance across the individual measures. </a:t>
            </a:r>
          </a:p>
          <a:p>
            <a:pPr marL="628650" lvl="1" indent="-171450">
              <a:lnSpc>
                <a:spcPct val="150000"/>
              </a:lnSpc>
              <a:buFont typeface="Arial" panose="020B0604020202020204" pitchFamily="34" charset="0"/>
              <a:buChar char="•"/>
            </a:pPr>
            <a:r>
              <a:rPr lang="en-AU" sz="1000" b="0" kern="0" dirty="0" smtClean="0"/>
              <a:t>Strongest performers </a:t>
            </a:r>
            <a:r>
              <a:rPr lang="en-AU" sz="1000" b="0" kern="0" dirty="0"/>
              <a:t>with </a:t>
            </a:r>
            <a:r>
              <a:rPr lang="en-AU" sz="1000" b="0" kern="0" dirty="0" smtClean="0"/>
              <a:t>scores of 90% or 91% were </a:t>
            </a:r>
            <a:r>
              <a:rPr lang="en-AU" sz="1000" b="0" kern="0" dirty="0"/>
              <a:t>ActewAGL, </a:t>
            </a:r>
            <a:r>
              <a:rPr lang="en-AU" sz="1000" b="0" kern="0" dirty="0" smtClean="0"/>
              <a:t>Aurora Energy </a:t>
            </a:r>
            <a:r>
              <a:rPr lang="en-AU" sz="1000" b="0" kern="0" dirty="0"/>
              <a:t>and </a:t>
            </a:r>
            <a:r>
              <a:rPr lang="en-AU" sz="1000" b="0" kern="0" dirty="0" smtClean="0"/>
              <a:t>Powerdirect.</a:t>
            </a:r>
          </a:p>
          <a:p>
            <a:pPr marL="628650" lvl="1" indent="-171450">
              <a:lnSpc>
                <a:spcPct val="150000"/>
              </a:lnSpc>
              <a:buFont typeface="Arial" panose="020B0604020202020204" pitchFamily="34" charset="0"/>
              <a:buChar char="•"/>
            </a:pPr>
            <a:r>
              <a:rPr lang="en-AU" sz="1000" b="0" kern="0" dirty="0" smtClean="0"/>
              <a:t>Weakest performers were Lumo, Simply Energy and Alinta.  </a:t>
            </a:r>
          </a:p>
          <a:p>
            <a:pPr marL="628650" lvl="1" indent="-171450">
              <a:lnSpc>
                <a:spcPct val="150000"/>
              </a:lnSpc>
              <a:buFont typeface="Arial" panose="020B0604020202020204" pitchFamily="34" charset="0"/>
              <a:buChar char="•"/>
            </a:pPr>
            <a:r>
              <a:rPr lang="en-AU" sz="1000" b="0" dirty="0" smtClean="0"/>
              <a:t>Clarified Needs (80%) was the lowest individual measure within Enquiry Resolution, with all retailers showing room for improvement.  </a:t>
            </a:r>
            <a:endParaRPr lang="en-AU" sz="1000" b="0" dirty="0"/>
          </a:p>
          <a:p>
            <a:r>
              <a:rPr lang="en-AU" sz="1000" i="1" dirty="0" smtClean="0"/>
              <a:t> </a:t>
            </a:r>
            <a:endParaRPr lang="en-AU" sz="1000" i="1" dirty="0"/>
          </a:p>
          <a:p>
            <a:pPr marL="171450" indent="-171450">
              <a:lnSpc>
                <a:spcPct val="150000"/>
              </a:lnSpc>
              <a:buFont typeface="Arial" panose="020B0604020202020204" pitchFamily="34" charset="0"/>
              <a:buChar char="•"/>
            </a:pPr>
            <a:r>
              <a:rPr lang="en-AU" sz="1000" dirty="0" smtClean="0"/>
              <a:t>Communication Skills: </a:t>
            </a:r>
            <a:r>
              <a:rPr lang="en-AU" sz="1000" b="0" dirty="0" smtClean="0"/>
              <a:t>Again, </a:t>
            </a:r>
            <a:r>
              <a:rPr lang="en-AU" sz="1000" b="0" kern="0" dirty="0"/>
              <a:t>t</a:t>
            </a:r>
            <a:r>
              <a:rPr lang="en-AU" sz="1000" b="0" kern="0" dirty="0" smtClean="0"/>
              <a:t>he </a:t>
            </a:r>
            <a:r>
              <a:rPr lang="en-AU" sz="1000" b="0" kern="0" dirty="0"/>
              <a:t>Energy Sector achieved an Average of 91</a:t>
            </a:r>
            <a:r>
              <a:rPr lang="en-AU" sz="1000" b="0" kern="0" dirty="0" smtClean="0"/>
              <a:t>%, with retailers generally delivering a strong performance on most measures.  </a:t>
            </a:r>
          </a:p>
          <a:p>
            <a:pPr marL="628650" lvl="1" indent="-171450">
              <a:lnSpc>
                <a:spcPct val="150000"/>
              </a:lnSpc>
              <a:buFont typeface="Arial" panose="020B0604020202020204" pitchFamily="34" charset="0"/>
              <a:buChar char="•"/>
            </a:pPr>
            <a:r>
              <a:rPr lang="en-AU" sz="1000" b="0" kern="0" dirty="0"/>
              <a:t>S</a:t>
            </a:r>
            <a:r>
              <a:rPr lang="en-AU" sz="1000" b="0" kern="0" dirty="0" smtClean="0"/>
              <a:t>trongest </a:t>
            </a:r>
            <a:r>
              <a:rPr lang="en-AU" sz="1000" b="0" kern="0" dirty="0"/>
              <a:t>performers </a:t>
            </a:r>
            <a:r>
              <a:rPr lang="en-AU" sz="1000" b="0" kern="0" dirty="0" smtClean="0"/>
              <a:t>were ActewAGL and </a:t>
            </a:r>
            <a:r>
              <a:rPr lang="en-AU" sz="1000" b="0" kern="0" dirty="0"/>
              <a:t>AGL (SA</a:t>
            </a:r>
            <a:r>
              <a:rPr lang="en-AU" sz="1000" b="0" kern="0" dirty="0" smtClean="0"/>
              <a:t>).</a:t>
            </a:r>
            <a:endParaRPr lang="en-AU" sz="1000" i="1" dirty="0"/>
          </a:p>
          <a:p>
            <a:pPr marL="628650" lvl="1" indent="-171450">
              <a:lnSpc>
                <a:spcPct val="150000"/>
              </a:lnSpc>
              <a:buFont typeface="Arial" panose="020B0604020202020204" pitchFamily="34" charset="0"/>
              <a:buChar char="•"/>
            </a:pPr>
            <a:r>
              <a:rPr lang="en-AU" sz="1000" b="0" kern="0" dirty="0"/>
              <a:t>W</a:t>
            </a:r>
            <a:r>
              <a:rPr lang="en-AU" sz="1000" b="0" kern="0" dirty="0" smtClean="0"/>
              <a:t>eakest performance was delivered by Lumo (10 points behind the Retailers Average).  </a:t>
            </a:r>
          </a:p>
          <a:p>
            <a:pPr marL="628650" lvl="1" indent="-171450">
              <a:lnSpc>
                <a:spcPct val="150000"/>
              </a:lnSpc>
              <a:buFont typeface="Arial" panose="020B0604020202020204" pitchFamily="34" charset="0"/>
              <a:buChar char="•"/>
            </a:pPr>
            <a:r>
              <a:rPr lang="en-AU" sz="1000" b="0" kern="0" dirty="0" smtClean="0"/>
              <a:t> Within Communication Skills, scores for two measures were notably lower than others: </a:t>
            </a:r>
          </a:p>
          <a:p>
            <a:pPr marL="1085850" lvl="2" indent="-171450">
              <a:lnSpc>
                <a:spcPct val="150000"/>
              </a:lnSpc>
              <a:buFont typeface="Arial" panose="020B0604020202020204" pitchFamily="34" charset="0"/>
              <a:buChar char="•"/>
            </a:pPr>
            <a:r>
              <a:rPr lang="en-AU" sz="1000" b="0" kern="0" dirty="0" smtClean="0"/>
              <a:t>Patient and Tolerant: Agents at Lumo and Alinta showed room to improve. </a:t>
            </a:r>
          </a:p>
          <a:p>
            <a:pPr marL="1085850" lvl="2" indent="-171450">
              <a:lnSpc>
                <a:spcPct val="150000"/>
              </a:lnSpc>
              <a:buFont typeface="Arial" panose="020B0604020202020204" pitchFamily="34" charset="0"/>
              <a:buChar char="•"/>
            </a:pPr>
            <a:r>
              <a:rPr lang="en-AU" sz="1000" b="0" kern="0" dirty="0" smtClean="0"/>
              <a:t>Developed Rapport: Whilst </a:t>
            </a:r>
            <a:r>
              <a:rPr lang="en-AU" sz="1000" b="0" kern="0" dirty="0" err="1" smtClean="0"/>
              <a:t>ActewAGL</a:t>
            </a:r>
            <a:r>
              <a:rPr lang="en-AU" sz="1000" b="0" kern="0" dirty="0" smtClean="0"/>
              <a:t> and AGL (SA) performed well, all retailers could improve their efforts in Developing Rapport with callers.     </a:t>
            </a:r>
            <a:endParaRPr lang="en-AU" sz="1000" dirty="0"/>
          </a:p>
          <a:p>
            <a:pPr marL="171450" indent="-171450">
              <a:buFont typeface="Arial" panose="020B0604020202020204" pitchFamily="34" charset="0"/>
              <a:buChar char="•"/>
            </a:pPr>
            <a:endParaRPr lang="en-AU" sz="1000" dirty="0" smtClean="0"/>
          </a:p>
          <a:p>
            <a:r>
              <a:rPr lang="en-AU" sz="1000" b="0" dirty="0"/>
              <a:t>	</a:t>
            </a:r>
          </a:p>
          <a:p>
            <a:endParaRPr lang="en-AU" sz="1000" b="0" dirty="0"/>
          </a:p>
          <a:p>
            <a:pPr marL="171450" indent="-171450">
              <a:buFont typeface="Arial" panose="020B0604020202020204" pitchFamily="34" charset="0"/>
              <a:buChar char="•"/>
            </a:pPr>
            <a:endParaRPr lang="en-AU" sz="1000" b="0" dirty="0" smtClean="0"/>
          </a:p>
          <a:p>
            <a:pPr marL="171450" indent="-171450">
              <a:buFont typeface="Arial" panose="020B0604020202020204" pitchFamily="34" charset="0"/>
              <a:buChar char="•"/>
            </a:pPr>
            <a:endParaRPr lang="en-AU" sz="1000" b="0" dirty="0"/>
          </a:p>
        </p:txBody>
      </p:sp>
    </p:spTree>
    <p:extLst>
      <p:ext uri="{BB962C8B-B14F-4D97-AF65-F5344CB8AC3E}">
        <p14:creationId xmlns:p14="http://schemas.microsoft.com/office/powerpoint/2010/main" val="3386435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259632" y="11212"/>
            <a:ext cx="7884368" cy="887413"/>
          </a:xfrm>
          <a:prstGeom prst="rect">
            <a:avLst/>
          </a:prstGeom>
          <a:noFill/>
          <a:ln w="9525">
            <a:noFill/>
            <a:miter lim="800000"/>
            <a:headEnd/>
            <a:tailEnd/>
          </a:ln>
        </p:spPr>
        <p:txBody>
          <a:bodyPr vert="horz" wrap="square" lIns="91440" tIns="45720" rIns="324000" bIns="45720" numCol="1" anchor="ctr" anchorCtr="0" compatLnSpc="1">
            <a:prstTxWarp prst="textNoShape">
              <a:avLst/>
            </a:prstTxWarp>
          </a:bodyPr>
          <a:lstStyle>
            <a:lvl1pPr algn="r" rtl="0" eaLnBrk="0" fontAlgn="base" hangingPunct="0">
              <a:spcBef>
                <a:spcPct val="0"/>
              </a:spcBef>
              <a:spcAft>
                <a:spcPct val="0"/>
              </a:spcAft>
              <a:defRPr sz="2200" b="1">
                <a:solidFill>
                  <a:schemeClr val="bg1"/>
                </a:solidFill>
                <a:latin typeface="+mj-lt"/>
                <a:ea typeface="+mj-ea"/>
                <a:cs typeface="+mj-cs"/>
              </a:defRPr>
            </a:lvl1pPr>
            <a:lvl2pPr algn="r" rtl="0" eaLnBrk="0" fontAlgn="base" hangingPunct="0">
              <a:spcBef>
                <a:spcPct val="0"/>
              </a:spcBef>
              <a:spcAft>
                <a:spcPct val="0"/>
              </a:spcAft>
              <a:defRPr sz="2200" b="1">
                <a:solidFill>
                  <a:schemeClr val="bg1"/>
                </a:solidFill>
                <a:latin typeface="Verdana" pitchFamily="34" charset="0"/>
              </a:defRPr>
            </a:lvl2pPr>
            <a:lvl3pPr algn="r" rtl="0" eaLnBrk="0" fontAlgn="base" hangingPunct="0">
              <a:spcBef>
                <a:spcPct val="0"/>
              </a:spcBef>
              <a:spcAft>
                <a:spcPct val="0"/>
              </a:spcAft>
              <a:defRPr sz="2200" b="1">
                <a:solidFill>
                  <a:schemeClr val="bg1"/>
                </a:solidFill>
                <a:latin typeface="Verdana" pitchFamily="34" charset="0"/>
              </a:defRPr>
            </a:lvl3pPr>
            <a:lvl4pPr algn="r" rtl="0" eaLnBrk="0" fontAlgn="base" hangingPunct="0">
              <a:spcBef>
                <a:spcPct val="0"/>
              </a:spcBef>
              <a:spcAft>
                <a:spcPct val="0"/>
              </a:spcAft>
              <a:defRPr sz="2200" b="1">
                <a:solidFill>
                  <a:schemeClr val="bg1"/>
                </a:solidFill>
                <a:latin typeface="Verdana" pitchFamily="34" charset="0"/>
              </a:defRPr>
            </a:lvl4pPr>
            <a:lvl5pPr algn="r" rtl="0" eaLnBrk="0" fontAlgn="base" hangingPunct="0">
              <a:spcBef>
                <a:spcPct val="0"/>
              </a:spcBef>
              <a:spcAft>
                <a:spcPct val="0"/>
              </a:spcAft>
              <a:defRPr sz="2200" b="1">
                <a:solidFill>
                  <a:schemeClr val="bg1"/>
                </a:solidFill>
                <a:latin typeface="Verdana" pitchFamily="34" charset="0"/>
              </a:defRPr>
            </a:lvl5pPr>
            <a:lvl6pPr marL="457200" algn="r" rtl="0" fontAlgn="base">
              <a:spcBef>
                <a:spcPct val="0"/>
              </a:spcBef>
              <a:spcAft>
                <a:spcPct val="0"/>
              </a:spcAft>
              <a:defRPr sz="2200" b="1">
                <a:solidFill>
                  <a:srgbClr val="000066"/>
                </a:solidFill>
                <a:latin typeface="Verdana" pitchFamily="34" charset="0"/>
              </a:defRPr>
            </a:lvl6pPr>
            <a:lvl7pPr marL="914400" algn="r" rtl="0" fontAlgn="base">
              <a:spcBef>
                <a:spcPct val="0"/>
              </a:spcBef>
              <a:spcAft>
                <a:spcPct val="0"/>
              </a:spcAft>
              <a:defRPr sz="2200" b="1">
                <a:solidFill>
                  <a:srgbClr val="000066"/>
                </a:solidFill>
                <a:latin typeface="Verdana" pitchFamily="34" charset="0"/>
              </a:defRPr>
            </a:lvl7pPr>
            <a:lvl8pPr marL="1371600" algn="r" rtl="0" fontAlgn="base">
              <a:spcBef>
                <a:spcPct val="0"/>
              </a:spcBef>
              <a:spcAft>
                <a:spcPct val="0"/>
              </a:spcAft>
              <a:defRPr sz="2200" b="1">
                <a:solidFill>
                  <a:srgbClr val="000066"/>
                </a:solidFill>
                <a:latin typeface="Verdana" pitchFamily="34" charset="0"/>
              </a:defRPr>
            </a:lvl8pPr>
            <a:lvl9pPr marL="1828800" algn="r" rtl="0" fontAlgn="base">
              <a:spcBef>
                <a:spcPct val="0"/>
              </a:spcBef>
              <a:spcAft>
                <a:spcPct val="0"/>
              </a:spcAft>
              <a:defRPr sz="2200" b="1">
                <a:solidFill>
                  <a:srgbClr val="000066"/>
                </a:solidFill>
                <a:latin typeface="Verdana" pitchFamily="34" charset="0"/>
              </a:defRPr>
            </a:lvl9pPr>
          </a:lstStyle>
          <a:p>
            <a:r>
              <a:rPr lang="en-AU" kern="0" dirty="0" smtClean="0"/>
              <a:t>Key Findings</a:t>
            </a:r>
            <a:br>
              <a:rPr lang="en-AU" kern="0" dirty="0" smtClean="0"/>
            </a:br>
            <a:r>
              <a:rPr lang="en-AU" sz="2000" b="0" kern="0" dirty="0" smtClean="0"/>
              <a:t>Hardship Calls by Retailer (cont’d) </a:t>
            </a:r>
            <a:endParaRPr lang="en-AU" sz="2000" b="0" kern="0" dirty="0"/>
          </a:p>
        </p:txBody>
      </p:sp>
      <p:sp>
        <p:nvSpPr>
          <p:cNvPr id="7" name="TextBox 6"/>
          <p:cNvSpPr txBox="1"/>
          <p:nvPr/>
        </p:nvSpPr>
        <p:spPr>
          <a:xfrm>
            <a:off x="584945" y="1286808"/>
            <a:ext cx="8064896" cy="3554819"/>
          </a:xfrm>
          <a:prstGeom prst="rect">
            <a:avLst/>
          </a:prstGeom>
          <a:noFill/>
          <a:ln>
            <a:noFill/>
          </a:ln>
        </p:spPr>
        <p:txBody>
          <a:bodyPr wrap="square" rtlCol="0">
            <a:spAutoFit/>
          </a:bodyPr>
          <a:lstStyle/>
          <a:p>
            <a:pPr>
              <a:lnSpc>
                <a:spcPct val="150000"/>
              </a:lnSpc>
            </a:pPr>
            <a:endParaRPr lang="en-AU" sz="1000" kern="0" dirty="0" smtClean="0"/>
          </a:p>
          <a:p>
            <a:pPr>
              <a:lnSpc>
                <a:spcPct val="150000"/>
              </a:lnSpc>
            </a:pPr>
            <a:r>
              <a:rPr lang="en-AU" sz="1000" kern="0" dirty="0" smtClean="0"/>
              <a:t>Results for Energy Australia are not comparable to the other retailers due to </a:t>
            </a:r>
            <a:r>
              <a:rPr lang="en-AU" sz="1000" kern="0" dirty="0"/>
              <a:t>the extended Maximum Wait </a:t>
            </a:r>
            <a:r>
              <a:rPr lang="en-AU" sz="1000" kern="0" dirty="0" smtClean="0"/>
              <a:t>Time (8min) </a:t>
            </a:r>
            <a:r>
              <a:rPr lang="en-AU" sz="1000" kern="0" dirty="0"/>
              <a:t>used </a:t>
            </a:r>
            <a:r>
              <a:rPr lang="en-AU" sz="1000" kern="0" dirty="0" smtClean="0"/>
              <a:t>for Energy Australia during </a:t>
            </a:r>
            <a:r>
              <a:rPr lang="en-AU" sz="1000" kern="0" dirty="0"/>
              <a:t>fieldwork</a:t>
            </a:r>
            <a:r>
              <a:rPr lang="en-AU" sz="1000" kern="0" dirty="0" smtClean="0"/>
              <a:t>. The result for Energy Australia is summarised below.</a:t>
            </a:r>
          </a:p>
          <a:p>
            <a:pPr>
              <a:lnSpc>
                <a:spcPct val="150000"/>
              </a:lnSpc>
            </a:pPr>
            <a:r>
              <a:rPr lang="en-AU" sz="1000" kern="0" dirty="0" smtClean="0"/>
              <a:t> </a:t>
            </a:r>
            <a:endParaRPr lang="en-AU" sz="1000" b="0" kern="0" dirty="0"/>
          </a:p>
          <a:p>
            <a:pPr marL="171450" indent="-171450">
              <a:lnSpc>
                <a:spcPct val="150000"/>
              </a:lnSpc>
              <a:buFont typeface="Arial" panose="020B0604020202020204" pitchFamily="34" charset="0"/>
              <a:buChar char="•"/>
            </a:pPr>
            <a:r>
              <a:rPr lang="en-AU" sz="1000" b="0" dirty="0" smtClean="0"/>
              <a:t>Despite the extended Wait Time, 62% of calls to Energy Australia were unsuccessful (did not connect to an agent). As a result their Scores within the Overall </a:t>
            </a:r>
            <a:r>
              <a:rPr lang="en-AU" sz="1000" b="0" dirty="0"/>
              <a:t>P</a:t>
            </a:r>
            <a:r>
              <a:rPr lang="en-AU" sz="1000" b="0" dirty="0" smtClean="0"/>
              <a:t>erformance Index were low. </a:t>
            </a:r>
          </a:p>
          <a:p>
            <a:pPr>
              <a:lnSpc>
                <a:spcPct val="150000"/>
              </a:lnSpc>
            </a:pPr>
            <a:endParaRPr lang="en-AU" sz="1000" b="0" dirty="0"/>
          </a:p>
          <a:p>
            <a:pPr marL="171450" indent="-171450">
              <a:lnSpc>
                <a:spcPct val="150000"/>
              </a:lnSpc>
              <a:buFont typeface="Arial" panose="020B0604020202020204" pitchFamily="34" charset="0"/>
              <a:buChar char="•"/>
            </a:pPr>
            <a:r>
              <a:rPr lang="en-AU" sz="1000" b="0" dirty="0" smtClean="0"/>
              <a:t>Of the successful calls, the average connect time was around 6 minutes (</a:t>
            </a:r>
            <a:r>
              <a:rPr lang="en-AU" sz="1000" b="0" dirty="0"/>
              <a:t>357 sec</a:t>
            </a:r>
            <a:r>
              <a:rPr lang="en-AU" sz="1000" b="0" dirty="0" smtClean="0"/>
              <a:t>). </a:t>
            </a:r>
            <a:endParaRPr lang="en-AU" sz="1000" b="0" dirty="0"/>
          </a:p>
          <a:p>
            <a:pPr>
              <a:lnSpc>
                <a:spcPct val="150000"/>
              </a:lnSpc>
            </a:pPr>
            <a:endParaRPr lang="en-AU" sz="1000" dirty="0" smtClean="0"/>
          </a:p>
          <a:p>
            <a:pPr>
              <a:lnSpc>
                <a:spcPct val="150000"/>
              </a:lnSpc>
            </a:pPr>
            <a:r>
              <a:rPr lang="en-AU" sz="1000" dirty="0" smtClean="0"/>
              <a:t>Despite difficulty connecting to Energy Australia, when they did get through, callers received a very high level of service.    </a:t>
            </a:r>
            <a:endParaRPr lang="en-AU" sz="1000" dirty="0"/>
          </a:p>
          <a:p>
            <a:pPr marL="171450" indent="-171450">
              <a:lnSpc>
                <a:spcPct val="150000"/>
              </a:lnSpc>
              <a:buFont typeface="Arial" panose="020B0604020202020204" pitchFamily="34" charset="0"/>
              <a:buChar char="•"/>
            </a:pPr>
            <a:r>
              <a:rPr lang="en-AU" sz="1000" b="0" dirty="0" smtClean="0"/>
              <a:t>Agents at Energy Australia delivered very good service across all aspects of the calls.</a:t>
            </a:r>
          </a:p>
          <a:p>
            <a:pPr marL="171450" indent="-171450">
              <a:lnSpc>
                <a:spcPct val="150000"/>
              </a:lnSpc>
              <a:buFont typeface="Arial" panose="020B0604020202020204" pitchFamily="34" charset="0"/>
              <a:buChar char="•"/>
            </a:pPr>
            <a:r>
              <a:rPr lang="en-AU" sz="1000" b="0" dirty="0" smtClean="0"/>
              <a:t>At the level of individual measure, Agents at EnergyAustralia performed very well on all measures within Greeting Skills (99% Ave.), Agent Manner (100% Ave.), Enquiry Resolution (94%) and Communication Skills (97% Ave.).   </a:t>
            </a:r>
          </a:p>
          <a:p>
            <a:pPr>
              <a:lnSpc>
                <a:spcPct val="150000"/>
              </a:lnSpc>
            </a:pPr>
            <a:endParaRPr lang="en-AU" sz="1000" b="0" dirty="0"/>
          </a:p>
        </p:txBody>
      </p:sp>
    </p:spTree>
    <p:extLst>
      <p:ext uri="{BB962C8B-B14F-4D97-AF65-F5344CB8AC3E}">
        <p14:creationId xmlns:p14="http://schemas.microsoft.com/office/powerpoint/2010/main" val="3315951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Key Findings</a:t>
            </a:r>
            <a:r>
              <a:rPr lang="en-AU" dirty="0"/>
              <a:t/>
            </a:r>
            <a:br>
              <a:rPr lang="en-AU" dirty="0"/>
            </a:br>
            <a:r>
              <a:rPr lang="en-AU" sz="2000" b="0" dirty="0"/>
              <a:t>Customer Satisfaction </a:t>
            </a:r>
            <a:endParaRPr lang="en-AU" b="0" dirty="0"/>
          </a:p>
        </p:txBody>
      </p:sp>
      <p:sp>
        <p:nvSpPr>
          <p:cNvPr id="3" name="Rectangle 2"/>
          <p:cNvSpPr/>
          <p:nvPr/>
        </p:nvSpPr>
        <p:spPr>
          <a:xfrm>
            <a:off x="6228184" y="3933056"/>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Content Placeholder 1"/>
          <p:cNvSpPr txBox="1">
            <a:spLocks/>
          </p:cNvSpPr>
          <p:nvPr/>
        </p:nvSpPr>
        <p:spPr bwMode="auto">
          <a:xfrm>
            <a:off x="251520" y="4437112"/>
            <a:ext cx="8568952" cy="1512168"/>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None/>
            </a:pPr>
            <a:r>
              <a:rPr lang="en-US" sz="900" dirty="0" smtClean="0">
                <a:cs typeface="Arial" pitchFamily="34" charset="0"/>
              </a:rPr>
              <a:t>The </a:t>
            </a:r>
            <a:r>
              <a:rPr lang="en-US" sz="900" dirty="0">
                <a:cs typeface="Arial" pitchFamily="34" charset="0"/>
              </a:rPr>
              <a:t>Customer </a:t>
            </a:r>
            <a:r>
              <a:rPr lang="en-US" sz="900" dirty="0">
                <a:solidFill>
                  <a:prstClr val="black"/>
                </a:solidFill>
                <a:cs typeface="Arial" pitchFamily="34" charset="0"/>
              </a:rPr>
              <a:t>Satisfaction Grid plots the Getting Through and Service Delivery </a:t>
            </a:r>
            <a:r>
              <a:rPr lang="en-US" sz="900" dirty="0" smtClean="0">
                <a:solidFill>
                  <a:prstClr val="black"/>
                </a:solidFill>
                <a:cs typeface="Arial" pitchFamily="34" charset="0"/>
              </a:rPr>
              <a:t>indices. This </a:t>
            </a:r>
            <a:r>
              <a:rPr lang="en-US" sz="900" dirty="0">
                <a:solidFill>
                  <a:prstClr val="black"/>
                </a:solidFill>
                <a:cs typeface="Arial" pitchFamily="34" charset="0"/>
              </a:rPr>
              <a:t>provides a snapshot of the degree to which the </a:t>
            </a:r>
            <a:r>
              <a:rPr lang="en-US" sz="900" dirty="0" smtClean="0">
                <a:solidFill>
                  <a:prstClr val="black"/>
                </a:solidFill>
                <a:cs typeface="Arial" pitchFamily="34" charset="0"/>
              </a:rPr>
              <a:t>service experience is enhancing, maintaining or weakening customers’ relationships with their retailers.</a:t>
            </a:r>
            <a:endParaRPr lang="en-AU" sz="950" kern="0" dirty="0" smtClean="0"/>
          </a:p>
          <a:p>
            <a:r>
              <a:rPr lang="en-AU" sz="950" kern="0" dirty="0" smtClean="0"/>
              <a:t>Stronger performers among the retailers include ActewAGL, AGL (SA), Lumo Energy and Origin Energy.</a:t>
            </a:r>
          </a:p>
          <a:p>
            <a:r>
              <a:rPr lang="en-AU" sz="950" kern="0" dirty="0" smtClean="0"/>
              <a:t>Weaker performers were Aurora, Simply Energy, Alinta and Powerdirect:</a:t>
            </a:r>
          </a:p>
          <a:p>
            <a:pPr lvl="1"/>
            <a:r>
              <a:rPr lang="en-AU" sz="950" kern="0" dirty="0" smtClean="0"/>
              <a:t>Hardship Callers may be questioning the value of service being delivered by their retailer, and be feeling anxious and unsure about whether their retailer can assist them with their hardship issues.</a:t>
            </a:r>
          </a:p>
          <a:p>
            <a:pPr marL="0" indent="0">
              <a:buNone/>
            </a:pPr>
            <a:endParaRPr lang="en-AU" sz="950" kern="0" dirty="0" smtClean="0"/>
          </a:p>
          <a:p>
            <a:pPr marL="0" indent="0">
              <a:buNone/>
            </a:pPr>
            <a:endParaRPr lang="en-AU" sz="950" kern="0" dirty="0"/>
          </a:p>
        </p:txBody>
      </p:sp>
      <p:graphicFrame>
        <p:nvGraphicFramePr>
          <p:cNvPr id="14" name="Chart 13"/>
          <p:cNvGraphicFramePr>
            <a:graphicFrameLocks noChangeAspect="1"/>
          </p:cNvGraphicFramePr>
          <p:nvPr>
            <p:extLst>
              <p:ext uri="{D42A27DB-BD31-4B8C-83A1-F6EECF244321}">
                <p14:modId xmlns:p14="http://schemas.microsoft.com/office/powerpoint/2010/main" val="3521507020"/>
              </p:ext>
            </p:extLst>
          </p:nvPr>
        </p:nvGraphicFramePr>
        <p:xfrm>
          <a:off x="1475656" y="909515"/>
          <a:ext cx="5904655" cy="3080374"/>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2123728" y="980728"/>
            <a:ext cx="3384376" cy="400110"/>
          </a:xfrm>
          <a:prstGeom prst="rect">
            <a:avLst/>
          </a:prstGeom>
          <a:noFill/>
        </p:spPr>
        <p:txBody>
          <a:bodyPr wrap="square" rtlCol="0">
            <a:spAutoFit/>
          </a:bodyPr>
          <a:lstStyle/>
          <a:p>
            <a:pPr algn="ctr"/>
            <a:r>
              <a:rPr lang="en-AU" sz="1000" dirty="0" smtClean="0"/>
              <a:t>Customer Satisfaction Grid –</a:t>
            </a:r>
          </a:p>
          <a:p>
            <a:pPr algn="ctr"/>
            <a:r>
              <a:rPr lang="en-AU" sz="1000" dirty="0" smtClean="0"/>
              <a:t>Hardship Calls </a:t>
            </a:r>
            <a:endParaRPr lang="en-AU" sz="1000" dirty="0"/>
          </a:p>
        </p:txBody>
      </p:sp>
    </p:spTree>
    <p:extLst>
      <p:ext uri="{BB962C8B-B14F-4D97-AF65-F5344CB8AC3E}">
        <p14:creationId xmlns:p14="http://schemas.microsoft.com/office/powerpoint/2010/main" val="287549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Key </a:t>
            </a:r>
            <a:r>
              <a:rPr lang="en-AU" dirty="0" smtClean="0"/>
              <a:t>Findings</a:t>
            </a:r>
            <a:r>
              <a:rPr lang="en-AU" dirty="0"/>
              <a:t/>
            </a:r>
            <a:br>
              <a:rPr lang="en-AU" dirty="0"/>
            </a:br>
            <a:r>
              <a:rPr lang="en-AU" sz="2000" b="0" dirty="0" smtClean="0"/>
              <a:t>Key Measures by Retailer</a:t>
            </a:r>
            <a:endParaRPr lang="en-AU" sz="2000" b="0" dirty="0"/>
          </a:p>
        </p:txBody>
      </p:sp>
      <p:graphicFrame>
        <p:nvGraphicFramePr>
          <p:cNvPr id="4" name="Table 3"/>
          <p:cNvGraphicFramePr>
            <a:graphicFrameLocks noGrp="1"/>
          </p:cNvGraphicFramePr>
          <p:nvPr>
            <p:extLst>
              <p:ext uri="{D42A27DB-BD31-4B8C-83A1-F6EECF244321}">
                <p14:modId xmlns:p14="http://schemas.microsoft.com/office/powerpoint/2010/main" val="2205747938"/>
              </p:ext>
            </p:extLst>
          </p:nvPr>
        </p:nvGraphicFramePr>
        <p:xfrm>
          <a:off x="251520" y="980729"/>
          <a:ext cx="8640959" cy="4788293"/>
        </p:xfrm>
        <a:graphic>
          <a:graphicData uri="http://schemas.openxmlformats.org/drawingml/2006/table">
            <a:tbl>
              <a:tblPr/>
              <a:tblGrid>
                <a:gridCol w="1584176"/>
                <a:gridCol w="804858"/>
                <a:gridCol w="641433"/>
                <a:gridCol w="641433"/>
                <a:gridCol w="641433"/>
                <a:gridCol w="641433"/>
                <a:gridCol w="641433"/>
                <a:gridCol w="641433"/>
                <a:gridCol w="641433"/>
                <a:gridCol w="753783"/>
                <a:gridCol w="259968"/>
                <a:gridCol w="748143"/>
              </a:tblGrid>
              <a:tr h="452588">
                <a:tc>
                  <a:txBody>
                    <a:bodyPr/>
                    <a:lstStyle/>
                    <a:p>
                      <a:pPr algn="l" fontAlgn="b"/>
                      <a:r>
                        <a:rPr lang="en-AU" sz="1100" b="1" i="0" u="none" strike="noStrike" dirty="0">
                          <a:solidFill>
                            <a:srgbClr val="000000"/>
                          </a:solidFill>
                          <a:effectLst/>
                          <a:latin typeface="Calibri"/>
                        </a:rPr>
                        <a:t>Hardship </a:t>
                      </a:r>
                      <a:r>
                        <a:rPr lang="en-AU" sz="1100" b="1" i="0" u="none" strike="noStrike" dirty="0" smtClean="0">
                          <a:solidFill>
                            <a:srgbClr val="000000"/>
                          </a:solidFill>
                          <a:effectLst/>
                          <a:latin typeface="Calibri"/>
                        </a:rPr>
                        <a:t>Calls</a:t>
                      </a:r>
                    </a:p>
                    <a:p>
                      <a:pPr algn="l" fontAlgn="b"/>
                      <a:endParaRPr lang="en-AU" sz="800" b="1" i="0" u="none" strike="noStrike" dirty="0">
                        <a:solidFill>
                          <a:srgbClr val="000000"/>
                        </a:solidFill>
                        <a:effectLst/>
                        <a:latin typeface="Calibri"/>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r>
                        <a:rPr lang="en-AU" sz="800" b="1" i="0" u="none" strike="noStrike" dirty="0" smtClean="0">
                          <a:solidFill>
                            <a:srgbClr val="FFFFFF"/>
                          </a:solidFill>
                          <a:effectLst/>
                          <a:latin typeface="Calibri"/>
                        </a:rPr>
                        <a:t>All Surveyed</a:t>
                      </a:r>
                      <a:r>
                        <a:rPr lang="en-AU" sz="800" b="1" i="0" u="none" strike="noStrike" baseline="0" dirty="0" smtClean="0">
                          <a:solidFill>
                            <a:srgbClr val="FFFFFF"/>
                          </a:solidFill>
                          <a:effectLst/>
                          <a:latin typeface="Calibri"/>
                        </a:rPr>
                        <a:t> Retailers Ave. (excl EA)</a:t>
                      </a:r>
                      <a:endParaRPr lang="en-AU" sz="800" b="1" i="0" u="none" strike="noStrike" dirty="0">
                        <a:solidFill>
                          <a:srgbClr val="FFFFFF"/>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4F81BD"/>
                    </a:solidFill>
                  </a:tcPr>
                </a:tc>
                <a:tc>
                  <a:txBody>
                    <a:bodyPr/>
                    <a:lstStyle/>
                    <a:p>
                      <a:pPr algn="ctr" fontAlgn="ctr"/>
                      <a:r>
                        <a:rPr lang="en-AU" sz="800" b="1" i="0" u="none" strike="noStrike" dirty="0">
                          <a:solidFill>
                            <a:srgbClr val="FFFFFF"/>
                          </a:solidFill>
                          <a:effectLst/>
                          <a:latin typeface="Calibri"/>
                        </a:rPr>
                        <a:t>ActewAGL</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4F81BD"/>
                    </a:solidFill>
                  </a:tcPr>
                </a:tc>
                <a:tc>
                  <a:txBody>
                    <a:bodyPr/>
                    <a:lstStyle/>
                    <a:p>
                      <a:pPr algn="ctr" fontAlgn="ctr"/>
                      <a:r>
                        <a:rPr lang="en-AU" sz="800" b="1" i="0" u="none" strike="noStrike" dirty="0">
                          <a:solidFill>
                            <a:srgbClr val="FFFFFF"/>
                          </a:solidFill>
                          <a:effectLst/>
                          <a:latin typeface="Calibri"/>
                        </a:rPr>
                        <a:t>AGL (SA)</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4F81BD"/>
                    </a:solidFill>
                  </a:tcPr>
                </a:tc>
                <a:tc>
                  <a:txBody>
                    <a:bodyPr/>
                    <a:lstStyle/>
                    <a:p>
                      <a:pPr algn="ctr" fontAlgn="ctr"/>
                      <a:r>
                        <a:rPr lang="en-AU" sz="800" b="1" i="0" u="none" strike="noStrike" dirty="0">
                          <a:solidFill>
                            <a:srgbClr val="FFFFFF"/>
                          </a:solidFill>
                          <a:effectLst/>
                          <a:latin typeface="Calibri"/>
                        </a:rPr>
                        <a:t>ALINTA ENERGY</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4F81BD"/>
                    </a:solidFill>
                  </a:tcPr>
                </a:tc>
                <a:tc>
                  <a:txBody>
                    <a:bodyPr/>
                    <a:lstStyle/>
                    <a:p>
                      <a:pPr algn="ctr" fontAlgn="ctr"/>
                      <a:r>
                        <a:rPr lang="en-AU" sz="800" b="1" i="0" u="none" strike="noStrike" dirty="0">
                          <a:solidFill>
                            <a:srgbClr val="FFFFFF"/>
                          </a:solidFill>
                          <a:effectLst/>
                          <a:latin typeface="Calibri"/>
                        </a:rPr>
                        <a:t>AURORA ENERGY</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4F81BD"/>
                    </a:solidFill>
                  </a:tcPr>
                </a:tc>
                <a:tc>
                  <a:txBody>
                    <a:bodyPr/>
                    <a:lstStyle/>
                    <a:p>
                      <a:pPr algn="ctr" fontAlgn="ctr"/>
                      <a:r>
                        <a:rPr lang="en-AU" sz="800" b="1" i="0" u="none" strike="noStrike" dirty="0">
                          <a:solidFill>
                            <a:srgbClr val="FFFFFF"/>
                          </a:solidFill>
                          <a:effectLst/>
                          <a:latin typeface="Calibri"/>
                        </a:rPr>
                        <a:t>LUMO ENERGY</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4F81BD"/>
                    </a:solidFill>
                  </a:tcPr>
                </a:tc>
                <a:tc>
                  <a:txBody>
                    <a:bodyPr/>
                    <a:lstStyle/>
                    <a:p>
                      <a:pPr algn="ctr" fontAlgn="ctr"/>
                      <a:r>
                        <a:rPr lang="en-AU" sz="800" b="1" i="0" u="none" strike="noStrike" dirty="0">
                          <a:solidFill>
                            <a:srgbClr val="FFFFFF"/>
                          </a:solidFill>
                          <a:effectLst/>
                          <a:latin typeface="Calibri"/>
                        </a:rPr>
                        <a:t>ORIGIN ENERGY (SA)</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4F81BD"/>
                    </a:solidFill>
                  </a:tcPr>
                </a:tc>
                <a:tc>
                  <a:txBody>
                    <a:bodyPr/>
                    <a:lstStyle/>
                    <a:p>
                      <a:pPr algn="ctr" fontAlgn="ctr"/>
                      <a:r>
                        <a:rPr lang="en-AU" sz="800" b="1" i="0" u="none" strike="noStrike" dirty="0">
                          <a:solidFill>
                            <a:srgbClr val="FFFFFF"/>
                          </a:solidFill>
                          <a:effectLst/>
                          <a:latin typeface="Calibri"/>
                        </a:rPr>
                        <a:t>POWER DIRECT</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4F81BD"/>
                    </a:solidFill>
                  </a:tcPr>
                </a:tc>
                <a:tc>
                  <a:txBody>
                    <a:bodyPr/>
                    <a:lstStyle/>
                    <a:p>
                      <a:pPr algn="ctr" fontAlgn="ctr"/>
                      <a:r>
                        <a:rPr lang="en-AU" sz="800" b="1" i="0" u="none" strike="noStrike" dirty="0">
                          <a:solidFill>
                            <a:srgbClr val="FFFFFF"/>
                          </a:solidFill>
                          <a:effectLst/>
                          <a:latin typeface="Calibri"/>
                        </a:rPr>
                        <a:t>SIMPLY ENERGY</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4F81BD"/>
                    </a:solidFill>
                  </a:tcPr>
                </a:tc>
                <a:tc>
                  <a:txBody>
                    <a:bodyPr/>
                    <a:lstStyle/>
                    <a:p>
                      <a:pPr algn="ctr" fontAlgn="ctr"/>
                      <a:endParaRPr lang="en-AU" sz="800" b="1" i="0" u="none" strike="noStrike" dirty="0">
                        <a:solidFill>
                          <a:srgbClr val="FFFFFF"/>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800" b="1" i="0" u="none" strike="noStrike" dirty="0">
                          <a:solidFill>
                            <a:srgbClr val="FFFFFF"/>
                          </a:solidFill>
                          <a:effectLst/>
                          <a:latin typeface="Calibri"/>
                        </a:rPr>
                        <a:t>ENERGY </a:t>
                      </a:r>
                      <a:r>
                        <a:rPr lang="en-AU" sz="800" b="1" i="0" u="none" strike="noStrike" dirty="0" smtClean="0">
                          <a:solidFill>
                            <a:srgbClr val="FFFFFF"/>
                          </a:solidFill>
                          <a:effectLst/>
                          <a:latin typeface="Calibri"/>
                        </a:rPr>
                        <a:t>AUSTRALIA*</a:t>
                      </a:r>
                      <a:endParaRPr lang="en-AU" sz="800" b="1" i="0" u="none" strike="noStrike" dirty="0">
                        <a:solidFill>
                          <a:srgbClr val="FFFFFF"/>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4F81BD"/>
                    </a:solidFill>
                  </a:tcPr>
                </a:tc>
              </a:tr>
              <a:tr h="150863">
                <a:tc>
                  <a:txBody>
                    <a:bodyPr/>
                    <a:lstStyle/>
                    <a:p>
                      <a:pPr algn="l" fontAlgn="ctr"/>
                      <a:r>
                        <a:rPr lang="en-AU" sz="900" b="0" i="0" u="none" strike="noStrike" dirty="0">
                          <a:solidFill>
                            <a:schemeClr val="tx1"/>
                          </a:solidFill>
                          <a:effectLst/>
                          <a:latin typeface="Calibri"/>
                        </a:rPr>
                        <a:t>Average Connect Time (sec)</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900" b="0" i="1" u="none" strike="noStrike" dirty="0" smtClean="0">
                          <a:solidFill>
                            <a:srgbClr val="000000"/>
                          </a:solidFill>
                          <a:effectLst/>
                          <a:latin typeface="Calibri"/>
                        </a:rPr>
                        <a:t>98</a:t>
                      </a:r>
                      <a:endParaRPr lang="en-AU" sz="900" b="0" i="1" u="none" strike="noStrike" dirty="0">
                        <a:solidFill>
                          <a:srgbClr val="000000"/>
                        </a:solidFill>
                        <a:effectLst/>
                        <a:latin typeface="Calibri"/>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95000"/>
                      </a:schemeClr>
                    </a:solidFill>
                  </a:tcPr>
                </a:tc>
                <a:tc>
                  <a:txBody>
                    <a:bodyPr/>
                    <a:lstStyle/>
                    <a:p>
                      <a:pPr algn="ctr" fontAlgn="b"/>
                      <a:r>
                        <a:rPr lang="en-AU" sz="900" b="0" i="0" u="none" strike="noStrike" dirty="0">
                          <a:solidFill>
                            <a:srgbClr val="000000"/>
                          </a:solidFill>
                          <a:effectLst/>
                          <a:latin typeface="Calibri"/>
                        </a:rPr>
                        <a:t>61</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0" i="0" u="none" strike="noStrike" dirty="0">
                          <a:solidFill>
                            <a:srgbClr val="000000"/>
                          </a:solidFill>
                          <a:effectLst/>
                          <a:latin typeface="Calibri"/>
                        </a:rPr>
                        <a:t>79</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119</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107</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74</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71</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196</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ABF8F"/>
                    </a:solidFill>
                  </a:tcPr>
                </a:tc>
                <a:tc>
                  <a:txBody>
                    <a:bodyPr/>
                    <a:lstStyle/>
                    <a:p>
                      <a:pPr algn="ctr" fontAlgn="b"/>
                      <a:r>
                        <a:rPr lang="en-AU" sz="900" b="0" i="0" u="none" strike="noStrike" dirty="0">
                          <a:solidFill>
                            <a:srgbClr val="000000"/>
                          </a:solidFill>
                          <a:effectLst/>
                          <a:latin typeface="Calibri"/>
                        </a:rPr>
                        <a:t>94</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endParaRPr lang="en-AU" sz="900" b="0" i="0"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b="0" i="0" u="none" strike="noStrike" dirty="0">
                          <a:solidFill>
                            <a:srgbClr val="000000"/>
                          </a:solidFill>
                          <a:effectLst/>
                          <a:latin typeface="Calibri"/>
                        </a:rPr>
                        <a:t>357</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50863">
                <a:tc>
                  <a:txBody>
                    <a:bodyPr/>
                    <a:lstStyle/>
                    <a:p>
                      <a:pPr algn="l" fontAlgn="ctr"/>
                      <a:r>
                        <a:rPr lang="en-AU" sz="900" b="1" i="0" u="none" strike="noStrike" dirty="0">
                          <a:solidFill>
                            <a:schemeClr val="tx1"/>
                          </a:solidFill>
                          <a:effectLst/>
                          <a:latin typeface="Calibri"/>
                        </a:rPr>
                        <a:t>GREETING </a:t>
                      </a:r>
                      <a:r>
                        <a:rPr lang="en-AU" sz="900" b="1" i="0" u="none" strike="noStrike" dirty="0" smtClean="0">
                          <a:solidFill>
                            <a:schemeClr val="tx1"/>
                          </a:solidFill>
                          <a:effectLst/>
                          <a:latin typeface="Calibri"/>
                        </a:rPr>
                        <a:t>SKILLS %</a:t>
                      </a:r>
                      <a:endParaRPr lang="en-AU" sz="900" b="1" i="0" u="none" strike="noStrike" dirty="0">
                        <a:solidFill>
                          <a:schemeClr val="tx1"/>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endParaRPr lang="en-AU" sz="900" b="0" i="1" u="none" strike="noStrike" dirty="0">
                        <a:solidFill>
                          <a:srgbClr val="000000"/>
                        </a:solidFill>
                        <a:effectLst/>
                        <a:latin typeface="Calibri"/>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9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9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9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9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9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9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9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9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ctr"/>
                      <a:endParaRPr lang="en-AU" sz="900" b="0" i="0"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900" b="0" i="0" u="none" strike="noStrike" dirty="0">
                          <a:solidFill>
                            <a:srgbClr val="000000"/>
                          </a:solidFill>
                          <a:effectLst/>
                          <a:latin typeface="Calibri"/>
                        </a:rPr>
                        <a:t> </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r>
              <a:tr h="150863">
                <a:tc>
                  <a:txBody>
                    <a:bodyPr/>
                    <a:lstStyle/>
                    <a:p>
                      <a:pPr algn="l" fontAlgn="ctr"/>
                      <a:r>
                        <a:rPr lang="en-AU" sz="900" b="1" i="1" u="none" strike="noStrike" dirty="0">
                          <a:solidFill>
                            <a:schemeClr val="tx1"/>
                          </a:solidFill>
                          <a:effectLst/>
                          <a:latin typeface="Calibri"/>
                        </a:rPr>
                        <a:t>Ave. Greeting </a:t>
                      </a:r>
                      <a:r>
                        <a:rPr lang="en-AU" sz="900" b="1" i="1" u="none" strike="noStrike" dirty="0" smtClean="0">
                          <a:solidFill>
                            <a:schemeClr val="tx1"/>
                          </a:solidFill>
                          <a:effectLst/>
                          <a:latin typeface="Calibri"/>
                        </a:rPr>
                        <a:t>Skills</a:t>
                      </a:r>
                      <a:endParaRPr lang="en-AU" sz="900" b="1" i="1" u="none" strike="noStrike" dirty="0">
                        <a:solidFill>
                          <a:schemeClr val="tx1"/>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900" b="1" i="1" u="none" strike="noStrike" dirty="0" smtClean="0">
                          <a:solidFill>
                            <a:srgbClr val="000000"/>
                          </a:solidFill>
                          <a:effectLst/>
                          <a:latin typeface="Calibri"/>
                        </a:rPr>
                        <a:t>98</a:t>
                      </a:r>
                      <a:endParaRPr lang="en-AU" sz="900" b="1" i="1" u="none" strike="noStrike" dirty="0">
                        <a:solidFill>
                          <a:srgbClr val="000000"/>
                        </a:solidFill>
                        <a:effectLst/>
                        <a:latin typeface="Calibri"/>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95000"/>
                      </a:schemeClr>
                    </a:solidFill>
                  </a:tcPr>
                </a:tc>
                <a:tc>
                  <a:txBody>
                    <a:bodyPr/>
                    <a:lstStyle/>
                    <a:p>
                      <a:pPr algn="ctr" fontAlgn="b"/>
                      <a:r>
                        <a:rPr lang="en-AU" sz="900" b="1" i="1" u="none" strike="noStrike" dirty="0">
                          <a:solidFill>
                            <a:srgbClr val="000000"/>
                          </a:solidFill>
                          <a:effectLst/>
                          <a:latin typeface="Calibri"/>
                        </a:rPr>
                        <a:t>98</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1" i="1" u="none" strike="noStrike" dirty="0">
                          <a:solidFill>
                            <a:srgbClr val="000000"/>
                          </a:solidFill>
                          <a:effectLst/>
                          <a:latin typeface="Calibri"/>
                        </a:rPr>
                        <a:t>99</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1" i="1" u="none" strike="noStrike" dirty="0">
                          <a:solidFill>
                            <a:srgbClr val="000000"/>
                          </a:solidFill>
                          <a:effectLst/>
                          <a:latin typeface="Calibri"/>
                        </a:rPr>
                        <a:t>94</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1" i="1" u="none" strike="noStrike" dirty="0">
                          <a:solidFill>
                            <a:srgbClr val="000000"/>
                          </a:solidFill>
                          <a:effectLst/>
                          <a:latin typeface="Calibri"/>
                        </a:rPr>
                        <a:t>99</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1" i="1" u="none" strike="noStrike" dirty="0">
                          <a:solidFill>
                            <a:srgbClr val="000000"/>
                          </a:solidFill>
                          <a:effectLst/>
                          <a:latin typeface="Calibri"/>
                        </a:rPr>
                        <a:t>99</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1" i="1" u="none" strike="noStrike" dirty="0">
                          <a:solidFill>
                            <a:srgbClr val="000000"/>
                          </a:solidFill>
                          <a:effectLst/>
                          <a:latin typeface="Calibri"/>
                        </a:rPr>
                        <a:t>90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ABF8F"/>
                    </a:solidFill>
                  </a:tcPr>
                </a:tc>
                <a:tc>
                  <a:txBody>
                    <a:bodyPr/>
                    <a:lstStyle/>
                    <a:p>
                      <a:pPr algn="ctr" fontAlgn="b"/>
                      <a:r>
                        <a:rPr lang="en-AU" sz="900" b="1" i="1" u="none" strike="noStrike" dirty="0">
                          <a:solidFill>
                            <a:srgbClr val="000000"/>
                          </a:solidFill>
                          <a:effectLst/>
                          <a:latin typeface="Calibri"/>
                        </a:rPr>
                        <a:t>92</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1" i="1" u="none" strike="noStrike" dirty="0">
                          <a:solidFill>
                            <a:srgbClr val="000000"/>
                          </a:solidFill>
                          <a:effectLst/>
                          <a:latin typeface="Calibri"/>
                        </a:rPr>
                        <a:t>90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ABF8F"/>
                    </a:solidFill>
                  </a:tcPr>
                </a:tc>
                <a:tc>
                  <a:txBody>
                    <a:bodyPr/>
                    <a:lstStyle/>
                    <a:p>
                      <a:pPr algn="ctr" fontAlgn="ctr"/>
                      <a:endParaRPr lang="en-AU" sz="900" b="1" i="1"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b="1" i="1" u="none" strike="noStrike" dirty="0">
                          <a:solidFill>
                            <a:srgbClr val="000000"/>
                          </a:solidFill>
                          <a:effectLst/>
                          <a:latin typeface="Calibri"/>
                        </a:rPr>
                        <a:t>99</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50863">
                <a:tc>
                  <a:txBody>
                    <a:bodyPr/>
                    <a:lstStyle/>
                    <a:p>
                      <a:pPr algn="l" fontAlgn="ctr"/>
                      <a:r>
                        <a:rPr lang="en-AU" sz="900" b="0" i="0" u="none" strike="noStrike" dirty="0">
                          <a:solidFill>
                            <a:schemeClr val="tx1"/>
                          </a:solidFill>
                          <a:effectLst/>
                          <a:latin typeface="Calibri"/>
                        </a:rPr>
                        <a:t>Salutation</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ctr"/>
                      <a:r>
                        <a:rPr lang="en-AU" sz="900" b="0" i="1" u="none" strike="noStrike" dirty="0">
                          <a:solidFill>
                            <a:srgbClr val="000000"/>
                          </a:solidFill>
                          <a:effectLst/>
                          <a:latin typeface="Calibri"/>
                        </a:rPr>
                        <a:t>98</a:t>
                      </a:r>
                    </a:p>
                  </a:txBody>
                  <a:tcPr marL="8229" marR="8229" marT="8229"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95000"/>
                      </a:schemeClr>
                    </a:solidFill>
                  </a:tcPr>
                </a:tc>
                <a:tc>
                  <a:txBody>
                    <a:bodyPr/>
                    <a:lstStyle/>
                    <a:p>
                      <a:pPr algn="ctr" fontAlgn="b"/>
                      <a:r>
                        <a:rPr lang="en-AU" sz="900" b="0" i="0" u="none" strike="noStrike" dirty="0">
                          <a:solidFill>
                            <a:srgbClr val="000000"/>
                          </a:solidFill>
                          <a:effectLst/>
                          <a:latin typeface="Calibri"/>
                        </a:rPr>
                        <a:t>93</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ABF8F"/>
                    </a:solidFill>
                  </a:tcPr>
                </a:tc>
                <a:tc>
                  <a:txBody>
                    <a:bodyPr/>
                    <a:lstStyle/>
                    <a:p>
                      <a:pPr algn="ctr" fontAlgn="b"/>
                      <a:r>
                        <a:rPr lang="en-AU" sz="900" b="0" i="0" u="none" strike="noStrike" dirty="0">
                          <a:solidFill>
                            <a:srgbClr val="000000"/>
                          </a:solidFill>
                          <a:effectLst/>
                          <a:latin typeface="Calibri"/>
                        </a:rPr>
                        <a:t>96</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100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0" i="0" u="none" strike="noStrike" dirty="0">
                          <a:solidFill>
                            <a:srgbClr val="000000"/>
                          </a:solidFill>
                          <a:effectLst/>
                          <a:latin typeface="Calibri"/>
                        </a:rPr>
                        <a:t>100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0" i="0" u="none" strike="noStrike" dirty="0">
                          <a:solidFill>
                            <a:srgbClr val="000000"/>
                          </a:solidFill>
                          <a:effectLst/>
                          <a:latin typeface="Calibri"/>
                        </a:rPr>
                        <a:t>100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0" i="0" u="none" strike="noStrike" dirty="0">
                          <a:solidFill>
                            <a:srgbClr val="000000"/>
                          </a:solidFill>
                          <a:effectLst/>
                          <a:latin typeface="Calibri"/>
                        </a:rPr>
                        <a:t>93</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ABF8F"/>
                    </a:solidFill>
                  </a:tcPr>
                </a:tc>
                <a:tc>
                  <a:txBody>
                    <a:bodyPr/>
                    <a:lstStyle/>
                    <a:p>
                      <a:pPr algn="ctr" fontAlgn="b"/>
                      <a:r>
                        <a:rPr lang="en-AU" sz="900" b="0" i="0" u="none" strike="noStrike" dirty="0">
                          <a:solidFill>
                            <a:srgbClr val="000000"/>
                          </a:solidFill>
                          <a:effectLst/>
                          <a:latin typeface="Calibri"/>
                        </a:rPr>
                        <a:t>100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0" i="0" u="none" strike="noStrike" dirty="0">
                          <a:solidFill>
                            <a:srgbClr val="000000"/>
                          </a:solidFill>
                          <a:effectLst/>
                          <a:latin typeface="Calibri"/>
                        </a:rPr>
                        <a:t>99</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endParaRPr lang="en-AU" sz="900" b="0" i="0"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b="0" i="0" u="none" strike="noStrike" dirty="0">
                          <a:solidFill>
                            <a:srgbClr val="000000"/>
                          </a:solidFill>
                          <a:effectLst/>
                          <a:latin typeface="Calibri"/>
                        </a:rPr>
                        <a:t>100</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50863">
                <a:tc>
                  <a:txBody>
                    <a:bodyPr/>
                    <a:lstStyle/>
                    <a:p>
                      <a:pPr algn="l" fontAlgn="ctr"/>
                      <a:r>
                        <a:rPr lang="en-AU" sz="900" b="0" i="0" u="none" strike="noStrike" dirty="0">
                          <a:solidFill>
                            <a:schemeClr val="tx1"/>
                          </a:solidFill>
                          <a:effectLst/>
                          <a:latin typeface="Calibri"/>
                        </a:rPr>
                        <a:t>Company Name</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ctr"/>
                      <a:r>
                        <a:rPr lang="en-AU" sz="900" b="0" i="1" u="none" strike="noStrike" dirty="0">
                          <a:solidFill>
                            <a:srgbClr val="000000"/>
                          </a:solidFill>
                          <a:effectLst/>
                          <a:latin typeface="Calibri"/>
                        </a:rPr>
                        <a:t>91</a:t>
                      </a:r>
                    </a:p>
                  </a:txBody>
                  <a:tcPr marL="8229" marR="8229" marT="8229"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95000"/>
                      </a:schemeClr>
                    </a:solidFill>
                  </a:tcPr>
                </a:tc>
                <a:tc>
                  <a:txBody>
                    <a:bodyPr/>
                    <a:lstStyle/>
                    <a:p>
                      <a:pPr algn="ctr" fontAlgn="b"/>
                      <a:r>
                        <a:rPr lang="en-AU" sz="900" b="0" i="0" u="none" strike="noStrike" dirty="0">
                          <a:solidFill>
                            <a:srgbClr val="000000"/>
                          </a:solidFill>
                          <a:effectLst/>
                          <a:latin typeface="Calibri"/>
                        </a:rPr>
                        <a:t>100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0" i="0" u="none" strike="noStrike" dirty="0">
                          <a:solidFill>
                            <a:srgbClr val="000000"/>
                          </a:solidFill>
                          <a:effectLst/>
                          <a:latin typeface="Calibri"/>
                        </a:rPr>
                        <a:t>100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0" i="0" u="none" strike="noStrike" dirty="0">
                          <a:solidFill>
                            <a:srgbClr val="000000"/>
                          </a:solidFill>
                          <a:effectLst/>
                          <a:latin typeface="Calibri"/>
                        </a:rPr>
                        <a:t>100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0" i="0" u="none" strike="noStrike" dirty="0">
                          <a:solidFill>
                            <a:srgbClr val="000000"/>
                          </a:solidFill>
                          <a:effectLst/>
                          <a:latin typeface="Calibri"/>
                        </a:rPr>
                        <a:t>100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0" i="0" u="none" strike="noStrike" dirty="0">
                          <a:solidFill>
                            <a:srgbClr val="000000"/>
                          </a:solidFill>
                          <a:effectLst/>
                          <a:latin typeface="Calibri"/>
                        </a:rPr>
                        <a:t>100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0" i="0" u="none" strike="noStrike" dirty="0">
                          <a:solidFill>
                            <a:srgbClr val="000000"/>
                          </a:solidFill>
                          <a:effectLst/>
                          <a:latin typeface="Calibri"/>
                        </a:rPr>
                        <a:t>69</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ABF8F"/>
                    </a:solidFill>
                  </a:tcPr>
                </a:tc>
                <a:tc>
                  <a:txBody>
                    <a:bodyPr/>
                    <a:lstStyle/>
                    <a:p>
                      <a:pPr algn="ctr" fontAlgn="b"/>
                      <a:r>
                        <a:rPr lang="en-AU" sz="900" b="0" i="0" u="none" strike="noStrike" dirty="0">
                          <a:solidFill>
                            <a:srgbClr val="000000"/>
                          </a:solidFill>
                          <a:effectLst/>
                          <a:latin typeface="Calibri"/>
                        </a:rPr>
                        <a:t>92</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64</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endParaRPr lang="en-AU" sz="900" b="0" i="0"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b="0" i="0" u="none" strike="noStrike" dirty="0">
                          <a:solidFill>
                            <a:srgbClr val="000000"/>
                          </a:solidFill>
                          <a:effectLst/>
                          <a:latin typeface="Calibri"/>
                        </a:rPr>
                        <a:t>100</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50863">
                <a:tc>
                  <a:txBody>
                    <a:bodyPr/>
                    <a:lstStyle/>
                    <a:p>
                      <a:pPr algn="l" fontAlgn="ctr"/>
                      <a:r>
                        <a:rPr lang="en-AU" sz="900" b="0" i="0" u="none" strike="noStrike" dirty="0">
                          <a:solidFill>
                            <a:schemeClr val="tx1"/>
                          </a:solidFill>
                          <a:effectLst/>
                          <a:latin typeface="Calibri"/>
                        </a:rPr>
                        <a:t>Agent Name </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ctr"/>
                      <a:r>
                        <a:rPr lang="en-AU" sz="900" b="0" i="1" u="none" strike="noStrike" dirty="0">
                          <a:solidFill>
                            <a:srgbClr val="000000"/>
                          </a:solidFill>
                          <a:effectLst/>
                          <a:latin typeface="Calibri"/>
                        </a:rPr>
                        <a:t>99</a:t>
                      </a:r>
                    </a:p>
                  </a:txBody>
                  <a:tcPr marL="8229" marR="8229" marT="8229"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95000"/>
                      </a:schemeClr>
                    </a:solidFill>
                  </a:tcPr>
                </a:tc>
                <a:tc>
                  <a:txBody>
                    <a:bodyPr/>
                    <a:lstStyle/>
                    <a:p>
                      <a:pPr algn="ctr" fontAlgn="b"/>
                      <a:r>
                        <a:rPr lang="en-AU" sz="900" b="0" i="0" u="none" strike="noStrike" dirty="0">
                          <a:solidFill>
                            <a:srgbClr val="000000"/>
                          </a:solidFill>
                          <a:effectLst/>
                          <a:latin typeface="Calibri"/>
                        </a:rPr>
                        <a:t>99</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100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0" i="0" u="none" strike="noStrike" dirty="0">
                          <a:solidFill>
                            <a:srgbClr val="000000"/>
                          </a:solidFill>
                          <a:effectLst/>
                          <a:latin typeface="Calibri"/>
                        </a:rPr>
                        <a:t>100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0" i="0" u="none" strike="noStrike" dirty="0">
                          <a:solidFill>
                            <a:srgbClr val="000000"/>
                          </a:solidFill>
                          <a:effectLst/>
                          <a:latin typeface="Calibri"/>
                        </a:rPr>
                        <a:t>94</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ABF8F"/>
                    </a:solidFill>
                  </a:tcPr>
                </a:tc>
                <a:tc>
                  <a:txBody>
                    <a:bodyPr/>
                    <a:lstStyle/>
                    <a:p>
                      <a:pPr algn="ctr" fontAlgn="b"/>
                      <a:r>
                        <a:rPr lang="en-AU" sz="900" b="0" i="0" u="none" strike="noStrike" dirty="0">
                          <a:solidFill>
                            <a:srgbClr val="000000"/>
                          </a:solidFill>
                          <a:effectLst/>
                          <a:latin typeface="Calibri"/>
                        </a:rPr>
                        <a:t>100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0" i="0" u="none" strike="noStrike" dirty="0">
                          <a:solidFill>
                            <a:srgbClr val="000000"/>
                          </a:solidFill>
                          <a:effectLst/>
                          <a:latin typeface="Calibri"/>
                        </a:rPr>
                        <a:t>100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0" i="0" u="none" strike="noStrike" dirty="0">
                          <a:solidFill>
                            <a:srgbClr val="000000"/>
                          </a:solidFill>
                          <a:effectLst/>
                          <a:latin typeface="Calibri"/>
                        </a:rPr>
                        <a:t>100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0" i="0" u="none" strike="noStrike" dirty="0">
                          <a:solidFill>
                            <a:srgbClr val="000000"/>
                          </a:solidFill>
                          <a:effectLst/>
                          <a:latin typeface="Calibri"/>
                        </a:rPr>
                        <a:t>100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ctr"/>
                      <a:endParaRPr lang="en-AU" sz="900" b="0" i="0"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b="0" i="0" u="none" strike="noStrike" dirty="0">
                          <a:solidFill>
                            <a:srgbClr val="000000"/>
                          </a:solidFill>
                          <a:effectLst/>
                          <a:latin typeface="Calibri"/>
                        </a:rPr>
                        <a:t>100</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50863">
                <a:tc>
                  <a:txBody>
                    <a:bodyPr/>
                    <a:lstStyle/>
                    <a:p>
                      <a:pPr algn="l" fontAlgn="ctr"/>
                      <a:r>
                        <a:rPr lang="en-AU" sz="900" b="0" i="0" u="none" strike="noStrike" dirty="0">
                          <a:solidFill>
                            <a:schemeClr val="tx1"/>
                          </a:solidFill>
                          <a:effectLst/>
                          <a:latin typeface="Calibri"/>
                        </a:rPr>
                        <a:t>Offer to Help</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ctr"/>
                      <a:r>
                        <a:rPr lang="en-AU" sz="900" b="0" i="1" u="none" strike="noStrike" dirty="0">
                          <a:solidFill>
                            <a:srgbClr val="000000"/>
                          </a:solidFill>
                          <a:effectLst/>
                          <a:latin typeface="Calibri"/>
                        </a:rPr>
                        <a:t>90</a:t>
                      </a:r>
                    </a:p>
                  </a:txBody>
                  <a:tcPr marL="8229" marR="8229" marT="8229"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95000"/>
                      </a:schemeClr>
                    </a:solidFill>
                  </a:tcPr>
                </a:tc>
                <a:tc>
                  <a:txBody>
                    <a:bodyPr/>
                    <a:lstStyle/>
                    <a:p>
                      <a:pPr algn="ctr" fontAlgn="b"/>
                      <a:r>
                        <a:rPr lang="en-AU" sz="900" b="0" i="0" u="none" strike="noStrike" dirty="0">
                          <a:solidFill>
                            <a:srgbClr val="000000"/>
                          </a:solidFill>
                          <a:effectLst/>
                          <a:latin typeface="Calibri"/>
                        </a:rPr>
                        <a:t>97</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98</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77</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95</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100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0" i="0" u="none" strike="noStrike" dirty="0">
                          <a:solidFill>
                            <a:srgbClr val="000000"/>
                          </a:solidFill>
                          <a:effectLst/>
                          <a:latin typeface="Calibri"/>
                        </a:rPr>
                        <a:t>90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69</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ABF8F"/>
                    </a:solidFill>
                  </a:tcPr>
                </a:tc>
                <a:tc>
                  <a:txBody>
                    <a:bodyPr/>
                    <a:lstStyle/>
                    <a:p>
                      <a:pPr algn="ctr" fontAlgn="b"/>
                      <a:r>
                        <a:rPr lang="en-AU" sz="900" b="0" i="0" u="none" strike="noStrike" dirty="0">
                          <a:solidFill>
                            <a:srgbClr val="000000"/>
                          </a:solidFill>
                          <a:effectLst/>
                          <a:latin typeface="Calibri"/>
                        </a:rPr>
                        <a:t>92</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endParaRPr lang="en-AU" sz="900" b="0" i="0"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b="0" i="0" u="none" strike="noStrike" dirty="0">
                          <a:solidFill>
                            <a:srgbClr val="000000"/>
                          </a:solidFill>
                          <a:effectLst/>
                          <a:latin typeface="Calibri"/>
                        </a:rPr>
                        <a:t>95</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50863">
                <a:tc>
                  <a:txBody>
                    <a:bodyPr/>
                    <a:lstStyle/>
                    <a:p>
                      <a:pPr algn="l" fontAlgn="ctr"/>
                      <a:r>
                        <a:rPr lang="en-AU" sz="900" b="0" i="0" u="none" strike="noStrike" dirty="0">
                          <a:solidFill>
                            <a:schemeClr val="tx1"/>
                          </a:solidFill>
                          <a:effectLst/>
                          <a:latin typeface="Calibri"/>
                        </a:rPr>
                        <a:t>Sign Off</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ctr"/>
                      <a:r>
                        <a:rPr lang="en-AU" sz="900" b="0" i="1" u="none" strike="noStrike" dirty="0">
                          <a:solidFill>
                            <a:srgbClr val="000000"/>
                          </a:solidFill>
                          <a:effectLst/>
                          <a:latin typeface="Calibri"/>
                        </a:rPr>
                        <a:t>99</a:t>
                      </a:r>
                    </a:p>
                  </a:txBody>
                  <a:tcPr marL="8229" marR="8229" marT="8229"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95000"/>
                      </a:schemeClr>
                    </a:solidFill>
                  </a:tcPr>
                </a:tc>
                <a:tc>
                  <a:txBody>
                    <a:bodyPr/>
                    <a:lstStyle/>
                    <a:p>
                      <a:pPr algn="ctr" fontAlgn="b"/>
                      <a:r>
                        <a:rPr lang="en-AU" sz="900" b="0" i="0" u="none" strike="noStrike" dirty="0">
                          <a:solidFill>
                            <a:srgbClr val="000000"/>
                          </a:solidFill>
                          <a:effectLst/>
                          <a:latin typeface="Calibri"/>
                        </a:rPr>
                        <a:t>100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0" i="0" u="none" strike="noStrike" dirty="0">
                          <a:solidFill>
                            <a:srgbClr val="000000"/>
                          </a:solidFill>
                          <a:effectLst/>
                          <a:latin typeface="Calibri"/>
                        </a:rPr>
                        <a:t>100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0" i="0" u="none" strike="noStrike" dirty="0">
                          <a:solidFill>
                            <a:srgbClr val="000000"/>
                          </a:solidFill>
                          <a:effectLst/>
                          <a:latin typeface="Calibri"/>
                        </a:rPr>
                        <a:t>100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0" i="0" u="none" strike="noStrike" dirty="0">
                          <a:solidFill>
                            <a:srgbClr val="000000"/>
                          </a:solidFill>
                          <a:effectLst/>
                          <a:latin typeface="Calibri"/>
                        </a:rPr>
                        <a:t>100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0" i="0" u="none" strike="noStrike" dirty="0">
                          <a:solidFill>
                            <a:srgbClr val="000000"/>
                          </a:solidFill>
                          <a:effectLst/>
                          <a:latin typeface="Calibri"/>
                        </a:rPr>
                        <a:t>97</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ABF8F"/>
                    </a:solidFill>
                  </a:tcPr>
                </a:tc>
                <a:tc>
                  <a:txBody>
                    <a:bodyPr/>
                    <a:lstStyle/>
                    <a:p>
                      <a:pPr algn="ctr" fontAlgn="b"/>
                      <a:r>
                        <a:rPr lang="en-AU" sz="900" b="0" i="0" u="none" strike="noStrike" dirty="0">
                          <a:solidFill>
                            <a:srgbClr val="000000"/>
                          </a:solidFill>
                          <a:effectLst/>
                          <a:latin typeface="Calibri"/>
                        </a:rPr>
                        <a:t>99</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100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0" i="0" u="none" strike="noStrike" dirty="0">
                          <a:solidFill>
                            <a:srgbClr val="000000"/>
                          </a:solidFill>
                          <a:effectLst/>
                          <a:latin typeface="Calibri"/>
                        </a:rPr>
                        <a:t>97</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ABF8F"/>
                    </a:solidFill>
                  </a:tcPr>
                </a:tc>
                <a:tc>
                  <a:txBody>
                    <a:bodyPr/>
                    <a:lstStyle/>
                    <a:p>
                      <a:pPr algn="ctr" fontAlgn="ctr"/>
                      <a:endParaRPr lang="en-AU" sz="900" b="0" i="0"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b="0" i="0" u="none" strike="noStrike" dirty="0">
                          <a:solidFill>
                            <a:srgbClr val="000000"/>
                          </a:solidFill>
                          <a:effectLst/>
                          <a:latin typeface="Calibri"/>
                        </a:rPr>
                        <a:t>100</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50863">
                <a:tc>
                  <a:txBody>
                    <a:bodyPr/>
                    <a:lstStyle/>
                    <a:p>
                      <a:pPr algn="l" fontAlgn="ctr"/>
                      <a:r>
                        <a:rPr lang="en-AU" sz="900" b="1" i="0" u="none" strike="noStrike" dirty="0">
                          <a:solidFill>
                            <a:schemeClr val="tx1"/>
                          </a:solidFill>
                          <a:effectLst/>
                          <a:latin typeface="Calibri"/>
                        </a:rPr>
                        <a:t>AGENT MANNER </a:t>
                      </a:r>
                      <a:r>
                        <a:rPr lang="en-AU" sz="900" b="1" i="0" u="none" strike="noStrike" dirty="0" smtClean="0">
                          <a:solidFill>
                            <a:schemeClr val="tx1"/>
                          </a:solidFill>
                          <a:effectLst/>
                          <a:latin typeface="Calibri"/>
                        </a:rPr>
                        <a:t>%</a:t>
                      </a:r>
                      <a:endParaRPr lang="en-AU" sz="900" b="1" i="0" u="none" strike="noStrike" dirty="0">
                        <a:solidFill>
                          <a:schemeClr val="tx1"/>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endParaRPr lang="en-AU" sz="900" b="0" i="1" u="none" strike="noStrike" dirty="0">
                        <a:solidFill>
                          <a:srgbClr val="000000"/>
                        </a:solidFill>
                        <a:effectLst/>
                        <a:latin typeface="Calibri"/>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9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9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9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9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9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9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9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9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9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r>
              <a:tr h="150863">
                <a:tc>
                  <a:txBody>
                    <a:bodyPr/>
                    <a:lstStyle/>
                    <a:p>
                      <a:pPr algn="l" fontAlgn="ctr"/>
                      <a:r>
                        <a:rPr lang="en-AU" sz="900" b="1" i="1" u="none" strike="noStrike" dirty="0">
                          <a:solidFill>
                            <a:schemeClr val="tx1"/>
                          </a:solidFill>
                          <a:effectLst/>
                          <a:latin typeface="Calibri"/>
                        </a:rPr>
                        <a:t>Total Acceptable Manner </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900" b="1" i="1" u="none" strike="noStrike" dirty="0" smtClean="0">
                          <a:solidFill>
                            <a:srgbClr val="000000"/>
                          </a:solidFill>
                          <a:effectLst/>
                          <a:latin typeface="Calibri"/>
                        </a:rPr>
                        <a:t>99</a:t>
                      </a:r>
                      <a:endParaRPr lang="en-AU" sz="900" b="1" i="1" u="none" strike="noStrike" dirty="0">
                        <a:solidFill>
                          <a:srgbClr val="000000"/>
                        </a:solidFill>
                        <a:effectLst/>
                        <a:latin typeface="Calibri"/>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95000"/>
                      </a:schemeClr>
                    </a:solidFill>
                  </a:tcPr>
                </a:tc>
                <a:tc>
                  <a:txBody>
                    <a:bodyPr/>
                    <a:lstStyle/>
                    <a:p>
                      <a:pPr algn="ctr" fontAlgn="b"/>
                      <a:r>
                        <a:rPr lang="en-AU" sz="900" b="1" i="1" u="none" strike="noStrike" dirty="0">
                          <a:solidFill>
                            <a:srgbClr val="000000"/>
                          </a:solidFill>
                          <a:effectLst/>
                          <a:latin typeface="Calibri"/>
                        </a:rPr>
                        <a:t>98</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1" i="1" u="none" strike="noStrike" dirty="0">
                          <a:solidFill>
                            <a:srgbClr val="000000"/>
                          </a:solidFill>
                          <a:effectLst/>
                          <a:latin typeface="Calibri"/>
                        </a:rPr>
                        <a:t>100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1" i="1" u="none" strike="noStrike" dirty="0">
                          <a:solidFill>
                            <a:srgbClr val="000000"/>
                          </a:solidFill>
                          <a:effectLst/>
                          <a:latin typeface="Calibri"/>
                        </a:rPr>
                        <a:t>98</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1" i="1" u="none" strike="noStrike" dirty="0">
                          <a:solidFill>
                            <a:srgbClr val="000000"/>
                          </a:solidFill>
                          <a:effectLst/>
                          <a:latin typeface="Calibri"/>
                        </a:rPr>
                        <a:t>99</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1" i="1" u="none" strike="noStrike" dirty="0">
                          <a:solidFill>
                            <a:srgbClr val="000000"/>
                          </a:solidFill>
                          <a:effectLst/>
                          <a:latin typeface="Calibri"/>
                        </a:rPr>
                        <a:t>97</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ABF8F"/>
                    </a:solidFill>
                  </a:tcPr>
                </a:tc>
                <a:tc>
                  <a:txBody>
                    <a:bodyPr/>
                    <a:lstStyle/>
                    <a:p>
                      <a:pPr algn="ctr" fontAlgn="b"/>
                      <a:r>
                        <a:rPr lang="en-AU" sz="900" b="1" i="1" u="none" strike="noStrike" dirty="0">
                          <a:solidFill>
                            <a:srgbClr val="000000"/>
                          </a:solidFill>
                          <a:effectLst/>
                          <a:latin typeface="Calibri"/>
                        </a:rPr>
                        <a:t>98</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1" i="1" u="none" strike="noStrike" dirty="0">
                          <a:solidFill>
                            <a:srgbClr val="000000"/>
                          </a:solidFill>
                          <a:effectLst/>
                          <a:latin typeface="Calibri"/>
                        </a:rPr>
                        <a:t>100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1" i="1" u="none" strike="noStrike" dirty="0">
                          <a:solidFill>
                            <a:srgbClr val="000000"/>
                          </a:solidFill>
                          <a:effectLst/>
                          <a:latin typeface="Calibri"/>
                        </a:rPr>
                        <a:t>98</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endParaRPr lang="en-AU" sz="900" b="1" i="1"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b="1" i="1" u="none" strike="noStrike" dirty="0">
                          <a:solidFill>
                            <a:srgbClr val="000000"/>
                          </a:solidFill>
                          <a:effectLst/>
                          <a:latin typeface="Calibri"/>
                        </a:rPr>
                        <a:t>100</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50863">
                <a:tc>
                  <a:txBody>
                    <a:bodyPr/>
                    <a:lstStyle/>
                    <a:p>
                      <a:pPr algn="l" fontAlgn="ctr"/>
                      <a:r>
                        <a:rPr lang="en-AU" sz="900" b="0" i="0" u="none" strike="noStrike" dirty="0">
                          <a:solidFill>
                            <a:schemeClr val="tx1"/>
                          </a:solidFill>
                          <a:effectLst/>
                          <a:latin typeface="Calibri"/>
                        </a:rPr>
                        <a:t>Interested, Warm &amp; Helpful</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900" b="0" i="1" u="none" strike="noStrike" dirty="0" smtClean="0">
                          <a:solidFill>
                            <a:srgbClr val="000000"/>
                          </a:solidFill>
                          <a:effectLst/>
                          <a:latin typeface="Calibri"/>
                        </a:rPr>
                        <a:t>72</a:t>
                      </a:r>
                      <a:endParaRPr lang="en-AU" sz="900" b="0" i="1" u="none" strike="noStrike" dirty="0">
                        <a:solidFill>
                          <a:srgbClr val="000000"/>
                        </a:solidFill>
                        <a:effectLst/>
                        <a:latin typeface="Calibri"/>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95000"/>
                      </a:schemeClr>
                    </a:solidFill>
                  </a:tcPr>
                </a:tc>
                <a:tc>
                  <a:txBody>
                    <a:bodyPr/>
                    <a:lstStyle/>
                    <a:p>
                      <a:pPr algn="ctr" fontAlgn="b"/>
                      <a:r>
                        <a:rPr lang="en-AU" sz="900" b="0" i="0" u="none" strike="noStrike" dirty="0">
                          <a:solidFill>
                            <a:srgbClr val="000000"/>
                          </a:solidFill>
                          <a:effectLst/>
                          <a:latin typeface="Calibri"/>
                        </a:rPr>
                        <a:t>83</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89</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0" i="0" u="none" strike="noStrike" dirty="0">
                          <a:solidFill>
                            <a:srgbClr val="000000"/>
                          </a:solidFill>
                          <a:effectLst/>
                          <a:latin typeface="Calibri"/>
                        </a:rPr>
                        <a:t>67</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74</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57</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ABF8F"/>
                    </a:solidFill>
                  </a:tcPr>
                </a:tc>
                <a:tc>
                  <a:txBody>
                    <a:bodyPr/>
                    <a:lstStyle/>
                    <a:p>
                      <a:pPr algn="ctr" fontAlgn="b"/>
                      <a:r>
                        <a:rPr lang="en-AU" sz="900" b="0" i="0" u="none" strike="noStrike" dirty="0">
                          <a:solidFill>
                            <a:srgbClr val="000000"/>
                          </a:solidFill>
                          <a:effectLst/>
                          <a:latin typeface="Calibri"/>
                        </a:rPr>
                        <a:t>72</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69</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64</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endParaRPr lang="en-AU" sz="900" b="0" i="0"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b="0" i="0" u="none" strike="noStrike" dirty="0">
                          <a:solidFill>
                            <a:srgbClr val="000000"/>
                          </a:solidFill>
                          <a:effectLst/>
                          <a:latin typeface="Calibri"/>
                        </a:rPr>
                        <a:t>94</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50863">
                <a:tc>
                  <a:txBody>
                    <a:bodyPr/>
                    <a:lstStyle/>
                    <a:p>
                      <a:pPr algn="l" fontAlgn="ctr"/>
                      <a:r>
                        <a:rPr lang="en-AU" sz="900" b="0" i="0" u="none" strike="noStrike" dirty="0">
                          <a:solidFill>
                            <a:schemeClr val="tx1"/>
                          </a:solidFill>
                          <a:effectLst/>
                          <a:latin typeface="Calibri"/>
                        </a:rPr>
                        <a:t>Businesslike &amp; Unemotive</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900" b="0" i="1" u="none" strike="noStrike" dirty="0" smtClean="0">
                          <a:solidFill>
                            <a:srgbClr val="000000"/>
                          </a:solidFill>
                          <a:effectLst/>
                          <a:latin typeface="Calibri"/>
                        </a:rPr>
                        <a:t>27</a:t>
                      </a:r>
                      <a:endParaRPr lang="en-AU" sz="900" b="0" i="1" u="none" strike="noStrike" dirty="0">
                        <a:solidFill>
                          <a:srgbClr val="000000"/>
                        </a:solidFill>
                        <a:effectLst/>
                        <a:latin typeface="Calibri"/>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95000"/>
                      </a:schemeClr>
                    </a:solidFill>
                  </a:tcPr>
                </a:tc>
                <a:tc>
                  <a:txBody>
                    <a:bodyPr/>
                    <a:lstStyle/>
                    <a:p>
                      <a:pPr algn="ctr" fontAlgn="b"/>
                      <a:r>
                        <a:rPr lang="en-AU" sz="900" b="0" i="0" u="none" strike="noStrike" dirty="0">
                          <a:solidFill>
                            <a:srgbClr val="000000"/>
                          </a:solidFill>
                          <a:effectLst/>
                          <a:latin typeface="Calibri"/>
                        </a:rPr>
                        <a:t>16</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11</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32</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25</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40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26</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31</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34</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endParaRPr lang="en-AU" sz="900" b="0" i="0"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b="0" i="0" u="none" strike="noStrike" dirty="0">
                          <a:solidFill>
                            <a:srgbClr val="000000"/>
                          </a:solidFill>
                          <a:effectLst/>
                          <a:latin typeface="Calibri"/>
                        </a:rPr>
                        <a:t>6</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50863">
                <a:tc>
                  <a:txBody>
                    <a:bodyPr/>
                    <a:lstStyle/>
                    <a:p>
                      <a:pPr algn="l" fontAlgn="ctr"/>
                      <a:r>
                        <a:rPr lang="en-AU" sz="900" b="1" i="0" u="none" strike="noStrike" dirty="0">
                          <a:solidFill>
                            <a:schemeClr val="tx1"/>
                          </a:solidFill>
                          <a:effectLst/>
                          <a:latin typeface="Calibri"/>
                        </a:rPr>
                        <a:t>ENQUIRY </a:t>
                      </a:r>
                      <a:r>
                        <a:rPr lang="en-AU" sz="900" b="1" i="0" u="none" strike="noStrike" dirty="0" smtClean="0">
                          <a:solidFill>
                            <a:schemeClr val="tx1"/>
                          </a:solidFill>
                          <a:effectLst/>
                          <a:latin typeface="Calibri"/>
                        </a:rPr>
                        <a:t>RESOLUTION</a:t>
                      </a:r>
                      <a:r>
                        <a:rPr lang="en-AU" sz="900" b="1" i="0" u="none" strike="noStrike" baseline="0" dirty="0" smtClean="0">
                          <a:solidFill>
                            <a:schemeClr val="tx1"/>
                          </a:solidFill>
                          <a:effectLst/>
                          <a:latin typeface="Calibri"/>
                        </a:rPr>
                        <a:t> SKILLS</a:t>
                      </a:r>
                      <a:r>
                        <a:rPr lang="en-AU" sz="900" b="1" i="0" u="none" strike="noStrike" dirty="0" smtClean="0">
                          <a:solidFill>
                            <a:schemeClr val="tx1"/>
                          </a:solidFill>
                          <a:effectLst/>
                          <a:latin typeface="Calibri"/>
                        </a:rPr>
                        <a:t> %</a:t>
                      </a:r>
                      <a:endParaRPr lang="en-AU" sz="900" b="1" i="0" u="none" strike="noStrike" dirty="0">
                        <a:solidFill>
                          <a:schemeClr val="tx1"/>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endParaRPr lang="en-AU" sz="900" b="0" i="1" u="none" strike="noStrike" dirty="0">
                        <a:solidFill>
                          <a:srgbClr val="000000"/>
                        </a:solidFill>
                        <a:effectLst/>
                        <a:latin typeface="Calibri"/>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9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9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9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9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9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9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9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9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9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r>
              <a:tr h="150863">
                <a:tc>
                  <a:txBody>
                    <a:bodyPr/>
                    <a:lstStyle/>
                    <a:p>
                      <a:pPr algn="l" fontAlgn="ctr"/>
                      <a:r>
                        <a:rPr lang="en-AU" sz="900" b="1" i="1" u="none" strike="noStrike" dirty="0">
                          <a:solidFill>
                            <a:schemeClr val="tx1"/>
                          </a:solidFill>
                          <a:effectLst/>
                          <a:latin typeface="Calibri"/>
                        </a:rPr>
                        <a:t>Ave. </a:t>
                      </a:r>
                      <a:r>
                        <a:rPr lang="en-AU" sz="900" b="1" i="1" u="none" strike="noStrike" dirty="0" smtClean="0">
                          <a:solidFill>
                            <a:schemeClr val="tx1"/>
                          </a:solidFill>
                          <a:effectLst/>
                          <a:latin typeface="Calibri"/>
                        </a:rPr>
                        <a:t>Enquiry</a:t>
                      </a:r>
                      <a:r>
                        <a:rPr lang="en-AU" sz="900" b="1" i="1" u="none" strike="noStrike" baseline="0" dirty="0" smtClean="0">
                          <a:solidFill>
                            <a:schemeClr val="tx1"/>
                          </a:solidFill>
                          <a:effectLst/>
                          <a:latin typeface="Calibri"/>
                        </a:rPr>
                        <a:t> Resolution </a:t>
                      </a:r>
                      <a:endParaRPr lang="en-AU" sz="900" b="1" i="1" u="none" strike="noStrike" dirty="0">
                        <a:solidFill>
                          <a:schemeClr val="tx1"/>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900" b="1" i="1" u="none" strike="noStrike" dirty="0" smtClean="0">
                          <a:solidFill>
                            <a:srgbClr val="000000"/>
                          </a:solidFill>
                          <a:effectLst/>
                          <a:latin typeface="Calibri"/>
                        </a:rPr>
                        <a:t>86</a:t>
                      </a:r>
                      <a:endParaRPr lang="en-AU" sz="900" b="1" i="1" u="none" strike="noStrike" dirty="0">
                        <a:solidFill>
                          <a:srgbClr val="000000"/>
                        </a:solidFill>
                        <a:effectLst/>
                        <a:latin typeface="Calibri"/>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95000"/>
                      </a:schemeClr>
                    </a:solidFill>
                  </a:tcPr>
                </a:tc>
                <a:tc>
                  <a:txBody>
                    <a:bodyPr/>
                    <a:lstStyle/>
                    <a:p>
                      <a:pPr algn="ctr" fontAlgn="b"/>
                      <a:r>
                        <a:rPr lang="en-AU" sz="900" b="1" i="1" u="none" strike="noStrike" dirty="0">
                          <a:solidFill>
                            <a:srgbClr val="000000"/>
                          </a:solidFill>
                          <a:effectLst/>
                          <a:latin typeface="Calibri"/>
                        </a:rPr>
                        <a:t>91</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1" i="1" u="none" strike="noStrike" dirty="0">
                          <a:solidFill>
                            <a:srgbClr val="000000"/>
                          </a:solidFill>
                          <a:effectLst/>
                          <a:latin typeface="Calibri"/>
                        </a:rPr>
                        <a:t>89</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1" i="1" u="none" strike="noStrike" dirty="0">
                          <a:solidFill>
                            <a:srgbClr val="000000"/>
                          </a:solidFill>
                          <a:effectLst/>
                          <a:latin typeface="Calibri"/>
                        </a:rPr>
                        <a:t>84</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1" i="1" u="none" strike="noStrike" dirty="0">
                          <a:solidFill>
                            <a:srgbClr val="000000"/>
                          </a:solidFill>
                          <a:effectLst/>
                          <a:latin typeface="Calibri"/>
                        </a:rPr>
                        <a:t>90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1" i="1" u="none" strike="noStrike" dirty="0">
                          <a:solidFill>
                            <a:srgbClr val="000000"/>
                          </a:solidFill>
                          <a:effectLst/>
                          <a:latin typeface="Calibri"/>
                        </a:rPr>
                        <a:t>73</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ABF8F"/>
                    </a:solidFill>
                  </a:tcPr>
                </a:tc>
                <a:tc>
                  <a:txBody>
                    <a:bodyPr/>
                    <a:lstStyle/>
                    <a:p>
                      <a:pPr algn="ctr" fontAlgn="b"/>
                      <a:r>
                        <a:rPr lang="en-AU" sz="900" b="1" i="1" u="none" strike="noStrike" dirty="0">
                          <a:solidFill>
                            <a:srgbClr val="000000"/>
                          </a:solidFill>
                          <a:effectLst/>
                          <a:latin typeface="Calibri"/>
                        </a:rPr>
                        <a:t>86</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1" i="1" u="none" strike="noStrike" dirty="0">
                          <a:solidFill>
                            <a:srgbClr val="000000"/>
                          </a:solidFill>
                          <a:effectLst/>
                          <a:latin typeface="Calibri"/>
                        </a:rPr>
                        <a:t>91</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1" i="1" u="none" strike="noStrike" dirty="0">
                          <a:solidFill>
                            <a:srgbClr val="000000"/>
                          </a:solidFill>
                          <a:effectLst/>
                          <a:latin typeface="Calibri"/>
                        </a:rPr>
                        <a:t>83</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endParaRPr lang="en-AU" sz="900" b="1" i="1"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b="1" i="1" u="none" strike="noStrike" dirty="0">
                          <a:solidFill>
                            <a:srgbClr val="000000"/>
                          </a:solidFill>
                          <a:effectLst/>
                          <a:latin typeface="Calibri"/>
                        </a:rPr>
                        <a:t>94</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50863">
                <a:tc>
                  <a:txBody>
                    <a:bodyPr/>
                    <a:lstStyle/>
                    <a:p>
                      <a:pPr algn="l" fontAlgn="ctr"/>
                      <a:r>
                        <a:rPr lang="en-AU" sz="900" b="0" i="0" u="none" strike="noStrike" dirty="0">
                          <a:solidFill>
                            <a:schemeClr val="tx1"/>
                          </a:solidFill>
                          <a:effectLst/>
                          <a:latin typeface="Calibri"/>
                        </a:rPr>
                        <a:t>Clarified Needs</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ctr"/>
                      <a:r>
                        <a:rPr lang="en-AU" sz="900" b="0" i="1" u="none" strike="noStrike" dirty="0" smtClean="0">
                          <a:solidFill>
                            <a:srgbClr val="000000"/>
                          </a:solidFill>
                          <a:effectLst/>
                          <a:latin typeface="Calibri"/>
                        </a:rPr>
                        <a:t>80</a:t>
                      </a:r>
                      <a:endParaRPr lang="en-AU" sz="900" b="0" i="1" u="none" strike="noStrike" dirty="0">
                        <a:solidFill>
                          <a:srgbClr val="000000"/>
                        </a:solidFill>
                        <a:effectLst/>
                        <a:latin typeface="Calibri"/>
                      </a:endParaRPr>
                    </a:p>
                  </a:txBody>
                  <a:tcPr marL="8229" marR="8229" marT="8229"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95000"/>
                      </a:schemeClr>
                    </a:solidFill>
                  </a:tcPr>
                </a:tc>
                <a:tc>
                  <a:txBody>
                    <a:bodyPr/>
                    <a:lstStyle/>
                    <a:p>
                      <a:pPr algn="ctr" fontAlgn="b"/>
                      <a:r>
                        <a:rPr lang="en-AU" sz="900" b="0" i="0" u="none" strike="noStrike" dirty="0">
                          <a:solidFill>
                            <a:srgbClr val="000000"/>
                          </a:solidFill>
                          <a:effectLst/>
                          <a:latin typeface="Calibri"/>
                        </a:rPr>
                        <a:t>86</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0" i="0" u="none" strike="noStrike" dirty="0">
                          <a:solidFill>
                            <a:srgbClr val="000000"/>
                          </a:solidFill>
                          <a:effectLst/>
                          <a:latin typeface="Calibri"/>
                        </a:rPr>
                        <a:t>83</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79</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78</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67</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ABF8F"/>
                    </a:solidFill>
                  </a:tcPr>
                </a:tc>
                <a:tc>
                  <a:txBody>
                    <a:bodyPr/>
                    <a:lstStyle/>
                    <a:p>
                      <a:pPr algn="ctr" fontAlgn="b"/>
                      <a:r>
                        <a:rPr lang="en-AU" sz="900" b="0" i="0" u="none" strike="noStrike" dirty="0">
                          <a:solidFill>
                            <a:srgbClr val="000000"/>
                          </a:solidFill>
                          <a:effectLst/>
                          <a:latin typeface="Calibri"/>
                        </a:rPr>
                        <a:t>83</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80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83</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endParaRPr lang="en-AU" sz="900" b="0" i="0"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b="0" i="0" u="none" strike="noStrike" dirty="0">
                          <a:solidFill>
                            <a:srgbClr val="000000"/>
                          </a:solidFill>
                          <a:effectLst/>
                          <a:latin typeface="Calibri"/>
                        </a:rPr>
                        <a:t>97</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50863">
                <a:tc>
                  <a:txBody>
                    <a:bodyPr/>
                    <a:lstStyle/>
                    <a:p>
                      <a:pPr algn="l" fontAlgn="ctr"/>
                      <a:r>
                        <a:rPr lang="en-AU" sz="900" b="0" i="0" u="none" strike="noStrike" dirty="0">
                          <a:solidFill>
                            <a:schemeClr val="tx1"/>
                          </a:solidFill>
                          <a:effectLst/>
                          <a:latin typeface="Calibri"/>
                        </a:rPr>
                        <a:t>Good Product Knowledge</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ctr"/>
                      <a:r>
                        <a:rPr lang="en-AU" sz="900" b="0" i="1" u="none" strike="noStrike" dirty="0">
                          <a:solidFill>
                            <a:srgbClr val="000000"/>
                          </a:solidFill>
                          <a:effectLst/>
                          <a:latin typeface="Calibri"/>
                        </a:rPr>
                        <a:t>90</a:t>
                      </a:r>
                    </a:p>
                  </a:txBody>
                  <a:tcPr marL="8229" marR="8229" marT="8229"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95000"/>
                      </a:schemeClr>
                    </a:solidFill>
                  </a:tcPr>
                </a:tc>
                <a:tc>
                  <a:txBody>
                    <a:bodyPr/>
                    <a:lstStyle/>
                    <a:p>
                      <a:pPr algn="ctr" fontAlgn="b"/>
                      <a:r>
                        <a:rPr lang="en-AU" sz="900" b="0" i="0" u="none" strike="noStrike" dirty="0">
                          <a:solidFill>
                            <a:srgbClr val="000000"/>
                          </a:solidFill>
                          <a:effectLst/>
                          <a:latin typeface="Calibri"/>
                        </a:rPr>
                        <a:t>97</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91</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87</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96</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77</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ABF8F"/>
                    </a:solidFill>
                  </a:tcPr>
                </a:tc>
                <a:tc>
                  <a:txBody>
                    <a:bodyPr/>
                    <a:lstStyle/>
                    <a:p>
                      <a:pPr algn="ctr" fontAlgn="b"/>
                      <a:r>
                        <a:rPr lang="en-AU" sz="900" b="0" i="0" u="none" strike="noStrike" dirty="0">
                          <a:solidFill>
                            <a:srgbClr val="000000"/>
                          </a:solidFill>
                          <a:effectLst/>
                          <a:latin typeface="Calibri"/>
                        </a:rPr>
                        <a:t>86</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100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0" i="0" u="none" strike="noStrike" dirty="0">
                          <a:solidFill>
                            <a:srgbClr val="000000"/>
                          </a:solidFill>
                          <a:effectLst/>
                          <a:latin typeface="Calibri"/>
                        </a:rPr>
                        <a:t>89</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endParaRPr lang="en-AU" sz="900" b="0" i="0"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b="0" i="0" u="none" strike="noStrike" dirty="0">
                          <a:solidFill>
                            <a:srgbClr val="000000"/>
                          </a:solidFill>
                          <a:effectLst/>
                          <a:latin typeface="Calibri"/>
                        </a:rPr>
                        <a:t>92</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50863">
                <a:tc>
                  <a:txBody>
                    <a:bodyPr/>
                    <a:lstStyle/>
                    <a:p>
                      <a:pPr algn="l" fontAlgn="ctr"/>
                      <a:r>
                        <a:rPr lang="en-AU" sz="900" b="0" i="0" u="none" strike="noStrike" dirty="0">
                          <a:solidFill>
                            <a:schemeClr val="tx1"/>
                          </a:solidFill>
                          <a:effectLst/>
                          <a:latin typeface="Calibri"/>
                        </a:rPr>
                        <a:t>Clear Resolution to Query</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ctr"/>
                      <a:r>
                        <a:rPr lang="en-AU" sz="900" b="0" i="1" u="none" strike="noStrike" dirty="0">
                          <a:solidFill>
                            <a:srgbClr val="000000"/>
                          </a:solidFill>
                          <a:effectLst/>
                          <a:latin typeface="Calibri"/>
                        </a:rPr>
                        <a:t>87</a:t>
                      </a:r>
                    </a:p>
                  </a:txBody>
                  <a:tcPr marL="8229" marR="8229" marT="8229"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95000"/>
                      </a:schemeClr>
                    </a:solidFill>
                  </a:tcPr>
                </a:tc>
                <a:tc>
                  <a:txBody>
                    <a:bodyPr/>
                    <a:lstStyle/>
                    <a:p>
                      <a:pPr algn="ctr" fontAlgn="b"/>
                      <a:r>
                        <a:rPr lang="en-AU" sz="900" b="0" i="0" u="none" strike="noStrike" dirty="0">
                          <a:solidFill>
                            <a:srgbClr val="000000"/>
                          </a:solidFill>
                          <a:effectLst/>
                          <a:latin typeface="Calibri"/>
                        </a:rPr>
                        <a:t>91</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91</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86</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93</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72</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ABF8F"/>
                    </a:solidFill>
                  </a:tcPr>
                </a:tc>
                <a:tc>
                  <a:txBody>
                    <a:bodyPr/>
                    <a:lstStyle/>
                    <a:p>
                      <a:pPr algn="ctr" fontAlgn="b"/>
                      <a:r>
                        <a:rPr lang="en-AU" sz="900" b="0" i="0" u="none" strike="noStrike" dirty="0">
                          <a:solidFill>
                            <a:srgbClr val="000000"/>
                          </a:solidFill>
                          <a:effectLst/>
                          <a:latin typeface="Calibri"/>
                        </a:rPr>
                        <a:t>87</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100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C4D79B"/>
                    </a:solidFill>
                  </a:tcPr>
                </a:tc>
                <a:tc>
                  <a:txBody>
                    <a:bodyPr/>
                    <a:lstStyle/>
                    <a:p>
                      <a:pPr algn="ctr" fontAlgn="b"/>
                      <a:r>
                        <a:rPr lang="en-AU" sz="900" b="0" i="0" u="none" strike="noStrike" dirty="0">
                          <a:solidFill>
                            <a:srgbClr val="000000"/>
                          </a:solidFill>
                          <a:effectLst/>
                          <a:latin typeface="Calibri"/>
                        </a:rPr>
                        <a:t>78</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endParaRPr lang="en-AU" sz="900" b="0" i="0"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b="0" i="0" u="none" strike="noStrike" dirty="0">
                          <a:solidFill>
                            <a:srgbClr val="000000"/>
                          </a:solidFill>
                          <a:effectLst/>
                          <a:latin typeface="Calibri"/>
                        </a:rPr>
                        <a:t>92</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50863">
                <a:tc>
                  <a:txBody>
                    <a:bodyPr/>
                    <a:lstStyle/>
                    <a:p>
                      <a:pPr algn="l" fontAlgn="ctr"/>
                      <a:r>
                        <a:rPr lang="en-AU" sz="900" b="0" i="0" u="none" strike="noStrike" dirty="0">
                          <a:solidFill>
                            <a:schemeClr val="tx1"/>
                          </a:solidFill>
                          <a:effectLst/>
                          <a:latin typeface="Calibri"/>
                        </a:rPr>
                        <a:t>Courteous &amp; Helpful</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900" b="0" i="1" u="none" strike="noStrike" dirty="0">
                          <a:solidFill>
                            <a:srgbClr val="000000"/>
                          </a:solidFill>
                          <a:effectLst/>
                          <a:latin typeface="Calibri"/>
                        </a:rPr>
                        <a:t>86</a:t>
                      </a:r>
                    </a:p>
                  </a:txBody>
                  <a:tcPr marL="8229" marR="8229" marT="8229"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AU" sz="900" b="0" i="0" u="none" strike="noStrike" dirty="0">
                          <a:solidFill>
                            <a:srgbClr val="000000"/>
                          </a:solidFill>
                          <a:effectLst/>
                          <a:latin typeface="Calibri"/>
                        </a:rPr>
                        <a:t>93</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a:txBody>
                    <a:bodyPr/>
                    <a:lstStyle/>
                    <a:p>
                      <a:pPr algn="ctr" fontAlgn="b"/>
                      <a:r>
                        <a:rPr lang="en-AU" sz="900" b="0" i="0" u="none" strike="noStrike" dirty="0">
                          <a:solidFill>
                            <a:srgbClr val="000000"/>
                          </a:solidFill>
                          <a:effectLst/>
                          <a:latin typeface="Calibri"/>
                        </a:rPr>
                        <a:t>93</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a:txBody>
                    <a:bodyPr/>
                    <a:lstStyle/>
                    <a:p>
                      <a:pPr algn="ctr" fontAlgn="b"/>
                      <a:r>
                        <a:rPr lang="en-AU" sz="900" b="0" i="0" u="none" strike="noStrike" dirty="0">
                          <a:solidFill>
                            <a:srgbClr val="000000"/>
                          </a:solidFill>
                          <a:effectLst/>
                          <a:latin typeface="Calibri"/>
                        </a:rPr>
                        <a:t>83</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900" b="0" i="0" u="none" strike="noStrike" dirty="0">
                          <a:solidFill>
                            <a:srgbClr val="000000"/>
                          </a:solidFill>
                          <a:effectLst/>
                          <a:latin typeface="Calibri"/>
                        </a:rPr>
                        <a:t>91</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900" b="0" i="0" u="none" strike="noStrike" dirty="0">
                          <a:solidFill>
                            <a:srgbClr val="000000"/>
                          </a:solidFill>
                          <a:effectLst/>
                          <a:latin typeface="Calibri"/>
                        </a:rPr>
                        <a:t>74</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solidFill>
                      <a:srgbClr val="FABF8F"/>
                    </a:solidFill>
                  </a:tcPr>
                </a:tc>
                <a:tc>
                  <a:txBody>
                    <a:bodyPr/>
                    <a:lstStyle/>
                    <a:p>
                      <a:pPr algn="ctr" fontAlgn="b"/>
                      <a:r>
                        <a:rPr lang="en-AU" sz="900" b="0" i="0" u="none" strike="noStrike" dirty="0">
                          <a:solidFill>
                            <a:srgbClr val="000000"/>
                          </a:solidFill>
                          <a:effectLst/>
                          <a:latin typeface="Calibri"/>
                        </a:rPr>
                        <a:t>87</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900" b="0" i="0" u="none" strike="noStrike" dirty="0">
                          <a:solidFill>
                            <a:srgbClr val="000000"/>
                          </a:solidFill>
                          <a:effectLst/>
                          <a:latin typeface="Calibri"/>
                        </a:rPr>
                        <a:t>82</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900" b="0" i="0" u="none" strike="noStrike" dirty="0">
                          <a:solidFill>
                            <a:srgbClr val="000000"/>
                          </a:solidFill>
                          <a:effectLst/>
                          <a:latin typeface="Calibri"/>
                        </a:rPr>
                        <a:t>82</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AU" sz="900" b="0" i="0"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b="0" i="0" u="none" strike="noStrike" dirty="0">
                          <a:solidFill>
                            <a:srgbClr val="000000"/>
                          </a:solidFill>
                          <a:effectLst/>
                          <a:latin typeface="Calibri"/>
                        </a:rPr>
                        <a:t>95</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r>
              <a:tr h="150863">
                <a:tc>
                  <a:txBody>
                    <a:bodyPr/>
                    <a:lstStyle/>
                    <a:p>
                      <a:pPr algn="l" fontAlgn="ctr"/>
                      <a:endParaRPr lang="en-AU" sz="900" b="1" i="0" u="none" strike="noStrike" dirty="0">
                        <a:solidFill>
                          <a:schemeClr val="bg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AU" sz="900" b="0" i="1"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AU" sz="9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AU" sz="9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r>
              <a:tr h="150863">
                <a:tc>
                  <a:txBody>
                    <a:bodyPr/>
                    <a:lstStyle/>
                    <a:p>
                      <a:pPr algn="l" fontAlgn="ctr"/>
                      <a:r>
                        <a:rPr lang="en-AU" sz="900" b="1" i="0" u="none" strike="noStrike" dirty="0" smtClean="0">
                          <a:solidFill>
                            <a:schemeClr val="bg1"/>
                          </a:solidFill>
                          <a:effectLst/>
                          <a:latin typeface="Calibri"/>
                        </a:rPr>
                        <a:t>INDEX SCORES</a:t>
                      </a:r>
                      <a:endParaRPr lang="en-AU" sz="900" b="1" i="0" u="none" strike="noStrike" dirty="0">
                        <a:solidFill>
                          <a:schemeClr val="bg1"/>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solidFill>
                      <a:srgbClr val="3A6AA4"/>
                    </a:solidFill>
                  </a:tcPr>
                </a:tc>
                <a:tc>
                  <a:txBody>
                    <a:bodyPr/>
                    <a:lstStyle/>
                    <a:p>
                      <a:pPr algn="ctr" fontAlgn="b"/>
                      <a:endParaRPr lang="en-AU" sz="900" b="0" i="1" u="none" strike="noStrike" dirty="0">
                        <a:solidFill>
                          <a:srgbClr val="000000"/>
                        </a:solidFill>
                        <a:effectLst/>
                        <a:latin typeface="Calibri"/>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solidFill>
                      <a:srgbClr val="3A6AA4"/>
                    </a:solidFill>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solidFill>
                      <a:srgbClr val="3A6AA4"/>
                    </a:solidFill>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solidFill>
                      <a:srgbClr val="3A6AA4"/>
                    </a:solidFill>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solidFill>
                      <a:srgbClr val="3A6AA4"/>
                    </a:solidFill>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solidFill>
                      <a:srgbClr val="3A6AA4"/>
                    </a:solidFill>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solidFill>
                      <a:srgbClr val="3A6AA4"/>
                    </a:solidFill>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solidFill>
                      <a:srgbClr val="3A6AA4"/>
                    </a:solidFill>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solidFill>
                      <a:srgbClr val="3A6AA4"/>
                    </a:solidFill>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solidFill>
                      <a:srgbClr val="3A6AA4"/>
                    </a:solidFill>
                  </a:tcPr>
                </a:tc>
                <a:tc>
                  <a:txBody>
                    <a:bodyPr/>
                    <a:lstStyle/>
                    <a:p>
                      <a:pPr algn="ctr" fontAlgn="ctr"/>
                      <a:endParaRPr lang="en-AU" sz="900" b="0" i="0"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AU" sz="900" b="0" i="0"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solidFill>
                      <a:srgbClr val="3A6AA4"/>
                    </a:solidFill>
                  </a:tcPr>
                </a:tc>
              </a:tr>
              <a:tr h="150863">
                <a:tc>
                  <a:txBody>
                    <a:bodyPr/>
                    <a:lstStyle/>
                    <a:p>
                      <a:pPr algn="l" fontAlgn="ctr"/>
                      <a:r>
                        <a:rPr lang="en-AU" sz="900" b="0" i="0" u="none" strike="noStrike" dirty="0" smtClean="0">
                          <a:solidFill>
                            <a:schemeClr val="tx1"/>
                          </a:solidFill>
                          <a:effectLst/>
                          <a:latin typeface="Calibri"/>
                        </a:rPr>
                        <a:t>Overall Performance</a:t>
                      </a:r>
                      <a:endParaRPr lang="en-AU" sz="900" b="0" i="0" u="none" strike="noStrike" dirty="0">
                        <a:solidFill>
                          <a:schemeClr val="tx1"/>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900" b="0" i="1" u="none" strike="noStrike" dirty="0" smtClean="0">
                          <a:solidFill>
                            <a:srgbClr val="000000"/>
                          </a:solidFill>
                          <a:effectLst/>
                          <a:latin typeface="Calibri"/>
                        </a:rPr>
                        <a:t>114</a:t>
                      </a:r>
                      <a:endParaRPr lang="en-AU" sz="900" b="0" i="1" u="none" strike="noStrike" dirty="0">
                        <a:solidFill>
                          <a:srgbClr val="000000"/>
                        </a:solidFill>
                        <a:effectLst/>
                        <a:latin typeface="Calibri"/>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95000"/>
                      </a:schemeClr>
                    </a:solidFill>
                  </a:tcPr>
                </a:tc>
                <a:tc>
                  <a:txBody>
                    <a:bodyPr/>
                    <a:lstStyle/>
                    <a:p>
                      <a:pPr algn="ctr" fontAlgn="b"/>
                      <a:r>
                        <a:rPr lang="en-AU" sz="900" b="0" i="0" u="none" strike="noStrike" dirty="0">
                          <a:solidFill>
                            <a:srgbClr val="000000"/>
                          </a:solidFill>
                          <a:effectLst/>
                          <a:latin typeface="Calibri"/>
                        </a:rPr>
                        <a:t>144</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900" b="0" i="0" u="none" strike="noStrike" dirty="0">
                          <a:solidFill>
                            <a:srgbClr val="000000"/>
                          </a:solidFill>
                          <a:effectLst/>
                          <a:latin typeface="Calibri"/>
                        </a:rPr>
                        <a:t>137</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900" b="0" i="0" u="none" strike="noStrike" dirty="0" smtClean="0">
                          <a:solidFill>
                            <a:schemeClr val="tx1"/>
                          </a:solidFill>
                          <a:effectLst/>
                          <a:latin typeface="Calibri"/>
                        </a:rPr>
                        <a:t>108</a:t>
                      </a:r>
                      <a:endParaRPr lang="en-AU" sz="900" b="0" i="0" u="none" strike="noStrike" dirty="0">
                        <a:solidFill>
                          <a:schemeClr val="tx1"/>
                        </a:solidFill>
                        <a:effectLst/>
                        <a:latin typeface="Calibri"/>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121</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118</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900" b="0" i="0" u="none" strike="noStrike" dirty="0">
                          <a:solidFill>
                            <a:srgbClr val="000000"/>
                          </a:solidFill>
                          <a:effectLst/>
                          <a:latin typeface="Calibri"/>
                        </a:rPr>
                        <a:t>127</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46</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112</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endParaRPr lang="en-AU" sz="900" b="0" i="0"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b="0" i="0" u="none" strike="noStrike" dirty="0" smtClean="0">
                          <a:solidFill>
                            <a:srgbClr val="000000"/>
                          </a:solidFill>
                          <a:effectLst/>
                          <a:latin typeface="Calibri"/>
                        </a:rPr>
                        <a:t>78</a:t>
                      </a:r>
                      <a:endParaRPr lang="en-AU" sz="900" b="0" i="0"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49973">
                <a:tc>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AU" sz="900" b="0" i="0" u="none" strike="noStrike" dirty="0" smtClean="0">
                          <a:solidFill>
                            <a:schemeClr val="tx1"/>
                          </a:solidFill>
                          <a:effectLst/>
                          <a:latin typeface="Calibri"/>
                        </a:rPr>
                        <a:t>Getting Through </a:t>
                      </a:r>
                      <a:endParaRPr lang="en-AU" sz="900" b="0" i="0" u="none" strike="noStrike" dirty="0">
                        <a:solidFill>
                          <a:schemeClr val="tx1"/>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900" b="0" i="1" u="none" strike="noStrike" dirty="0" smtClean="0">
                          <a:solidFill>
                            <a:srgbClr val="000000"/>
                          </a:solidFill>
                          <a:effectLst/>
                          <a:latin typeface="Calibri"/>
                        </a:rPr>
                        <a:t>44</a:t>
                      </a:r>
                      <a:endParaRPr lang="en-AU" sz="900" b="0" i="1" u="none" strike="noStrike" dirty="0">
                        <a:solidFill>
                          <a:srgbClr val="000000"/>
                        </a:solidFill>
                        <a:effectLst/>
                        <a:latin typeface="Calibri"/>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95000"/>
                      </a:schemeClr>
                    </a:solidFill>
                  </a:tcPr>
                </a:tc>
                <a:tc>
                  <a:txBody>
                    <a:bodyPr/>
                    <a:lstStyle/>
                    <a:p>
                      <a:pPr algn="ctr" fontAlgn="b"/>
                      <a:r>
                        <a:rPr lang="en-AU" sz="900" b="0" i="0" u="none" strike="noStrike" dirty="0">
                          <a:solidFill>
                            <a:srgbClr val="000000"/>
                          </a:solidFill>
                          <a:effectLst/>
                          <a:latin typeface="Calibri"/>
                        </a:rPr>
                        <a:t>59</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900" b="0" i="0" u="none" strike="noStrike" dirty="0">
                          <a:solidFill>
                            <a:srgbClr val="000000"/>
                          </a:solidFill>
                          <a:effectLst/>
                          <a:latin typeface="Calibri"/>
                        </a:rPr>
                        <a:t>49</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900" b="0" i="0" u="none" strike="noStrike" dirty="0">
                          <a:solidFill>
                            <a:schemeClr val="tx1"/>
                          </a:solidFill>
                          <a:effectLst/>
                          <a:latin typeface="Calibri"/>
                        </a:rPr>
                        <a:t>40</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43</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52</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900" b="0" i="0" u="none" strike="noStrike" dirty="0">
                          <a:solidFill>
                            <a:srgbClr val="000000"/>
                          </a:solidFill>
                          <a:effectLst/>
                          <a:latin typeface="Calibri"/>
                        </a:rPr>
                        <a:t>51</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15</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45</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fontAlgn="ctr"/>
                      <a:endParaRPr lang="en-AU" sz="900" b="0" i="0"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b="0" i="0" u="none" strike="noStrike" dirty="0" smtClean="0">
                          <a:solidFill>
                            <a:srgbClr val="000000"/>
                          </a:solidFill>
                          <a:effectLst/>
                          <a:latin typeface="Calibri"/>
                        </a:rPr>
                        <a:t>25</a:t>
                      </a:r>
                      <a:endParaRPr lang="en-AU" sz="900" b="0" i="0"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149973">
                <a:tc>
                  <a:txBody>
                    <a:bodyPr/>
                    <a:lstStyle/>
                    <a:p>
                      <a:pPr lvl="1" algn="l" fontAlgn="ctr"/>
                      <a:r>
                        <a:rPr lang="en-AU" sz="900" b="0" i="0" u="none" strike="noStrike" dirty="0" smtClean="0">
                          <a:solidFill>
                            <a:schemeClr val="tx1"/>
                          </a:solidFill>
                          <a:effectLst/>
                          <a:latin typeface="Calibri"/>
                        </a:rPr>
                        <a:t>Service Delivery </a:t>
                      </a:r>
                      <a:endParaRPr lang="en-AU" sz="900" b="0" i="0" u="none" strike="noStrike" dirty="0">
                        <a:solidFill>
                          <a:schemeClr val="tx1"/>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fontAlgn="b"/>
                      <a:r>
                        <a:rPr lang="en-AU" sz="900" b="0" i="1" u="none" strike="noStrike" dirty="0" smtClean="0">
                          <a:solidFill>
                            <a:srgbClr val="000000"/>
                          </a:solidFill>
                          <a:effectLst/>
                          <a:latin typeface="Calibri"/>
                        </a:rPr>
                        <a:t>70</a:t>
                      </a:r>
                      <a:endParaRPr lang="en-AU" sz="900" b="0" i="1" u="none" strike="noStrike" dirty="0">
                        <a:solidFill>
                          <a:srgbClr val="000000"/>
                        </a:solidFill>
                        <a:effectLst/>
                        <a:latin typeface="Calibri"/>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fontAlgn="b"/>
                      <a:r>
                        <a:rPr lang="en-AU" sz="900" b="0" i="0" u="none" strike="noStrike" dirty="0">
                          <a:solidFill>
                            <a:srgbClr val="000000"/>
                          </a:solidFill>
                          <a:effectLst/>
                          <a:latin typeface="Calibri"/>
                        </a:rPr>
                        <a:t>85</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fontAlgn="b"/>
                      <a:r>
                        <a:rPr lang="en-AU" sz="900" b="0" i="0" u="none" strike="noStrike" dirty="0">
                          <a:solidFill>
                            <a:srgbClr val="000000"/>
                          </a:solidFill>
                          <a:effectLst/>
                          <a:latin typeface="Calibri"/>
                        </a:rPr>
                        <a:t>88</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fontAlgn="b"/>
                      <a:r>
                        <a:rPr lang="en-AU" sz="900" b="0" i="0" u="none" strike="noStrike" dirty="0" smtClean="0">
                          <a:solidFill>
                            <a:schemeClr val="tx1"/>
                          </a:solidFill>
                          <a:effectLst/>
                          <a:latin typeface="Calibri"/>
                        </a:rPr>
                        <a:t>68</a:t>
                      </a:r>
                      <a:endParaRPr lang="en-AU" sz="900" b="0" i="0" u="none" strike="noStrike" dirty="0">
                        <a:solidFill>
                          <a:schemeClr val="tx1"/>
                        </a:solidFill>
                        <a:effectLst/>
                        <a:latin typeface="Calibri"/>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78</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66</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fontAlgn="b"/>
                      <a:r>
                        <a:rPr lang="en-AU" sz="900" b="0" i="0" u="none" strike="noStrike" dirty="0">
                          <a:solidFill>
                            <a:srgbClr val="000000"/>
                          </a:solidFill>
                          <a:effectLst/>
                          <a:latin typeface="Calibri"/>
                        </a:rPr>
                        <a:t>76</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31</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67</a:t>
                      </a:r>
                    </a:p>
                  </a:txBody>
                  <a:tcPr marL="9525" marR="9525" marT="9525" marB="0" anchor="b">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fontAlgn="ctr"/>
                      <a:endParaRPr lang="en-AU" sz="900" b="0" i="0" u="none" strike="noStrike" dirty="0">
                        <a:solidFill>
                          <a:srgbClr val="000000"/>
                        </a:solidFill>
                        <a:effectLst/>
                        <a:latin typeface="Calibri"/>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b="0" i="0" u="none" strike="noStrike" dirty="0" smtClean="0">
                          <a:solidFill>
                            <a:srgbClr val="000000"/>
                          </a:solidFill>
                          <a:effectLst/>
                          <a:latin typeface="Calibri"/>
                        </a:rPr>
                        <a:t>53</a:t>
                      </a:r>
                      <a:endParaRPr lang="en-AU" sz="900" b="0" i="0" u="none" strike="noStrike" dirty="0">
                        <a:solidFill>
                          <a:srgbClr val="000000"/>
                        </a:solidFill>
                        <a:effectLst/>
                        <a:latin typeface="Calibri"/>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r>
              <a:tr h="149973">
                <a:tc>
                  <a:txBody>
                    <a:bodyPr/>
                    <a:lstStyle/>
                    <a:p>
                      <a:pPr lvl="1" algn="l" fontAlgn="ctr"/>
                      <a:endParaRPr lang="en-AU" sz="9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AU" sz="900" b="0" i="1"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AU" sz="900" b="0"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AU" sz="9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AU" sz="9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r>
              <a:tr h="149973">
                <a:tc gridSpan="5">
                  <a:txBody>
                    <a:bodyPr/>
                    <a:lstStyle/>
                    <a:p>
                      <a:pPr lvl="0" algn="l" fontAlgn="ctr"/>
                      <a:r>
                        <a:rPr lang="en-AU" sz="900" b="1" i="0" u="none" strike="noStrike" dirty="0" smtClean="0">
                          <a:solidFill>
                            <a:schemeClr val="bg1"/>
                          </a:solidFill>
                          <a:effectLst/>
                          <a:latin typeface="Calibri"/>
                        </a:rPr>
                        <a:t>CALL SUCCESS RATE</a:t>
                      </a:r>
                      <a:r>
                        <a:rPr lang="en-AU" sz="900" b="1" i="0" u="none" strike="noStrike" baseline="0" dirty="0" smtClean="0">
                          <a:solidFill>
                            <a:schemeClr val="bg1"/>
                          </a:solidFill>
                          <a:effectLst/>
                          <a:latin typeface="Calibri"/>
                        </a:rPr>
                        <a:t> % </a:t>
                      </a:r>
                      <a:endParaRPr lang="en-AU" sz="900" b="1" i="0" u="none" strike="noStrike" dirty="0">
                        <a:solidFill>
                          <a:schemeClr val="bg1"/>
                        </a:solidFill>
                        <a:effectLst/>
                        <a:latin typeface="Calibri"/>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solidFill>
                      <a:srgbClr val="3A6AA4"/>
                    </a:solidFill>
                  </a:tcPr>
                </a:tc>
                <a:tc hMerge="1">
                  <a:txBody>
                    <a:bodyPr/>
                    <a:lstStyle/>
                    <a:p>
                      <a:pPr algn="ctr" fontAlgn="b"/>
                      <a:endParaRPr lang="en-AU" sz="900" b="0" i="1" u="none" strike="noStrike" dirty="0">
                        <a:solidFill>
                          <a:srgbClr val="000000"/>
                        </a:solidFill>
                        <a:effectLst/>
                        <a:latin typeface="Calibri"/>
                      </a:endParaRPr>
                    </a:p>
                  </a:txBody>
                  <a:tcPr marL="9525" marR="9525" marT="9525" marB="0" anchor="b">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solidFill>
                      <a:srgbClr val="3A6AA4"/>
                    </a:solidFill>
                  </a:tcPr>
                </a:tc>
                <a:tc hMerge="1">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solidFill>
                      <a:srgbClr val="3A6AA4"/>
                    </a:solidFill>
                  </a:tcPr>
                </a:tc>
                <a:tc hMerge="1">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solidFill>
                      <a:srgbClr val="3A6AA4"/>
                    </a:solidFill>
                  </a:tcPr>
                </a:tc>
                <a:tc hMerge="1">
                  <a:txBody>
                    <a:bodyPr/>
                    <a:lstStyle/>
                    <a:p>
                      <a:pPr algn="ctr" fontAlgn="b"/>
                      <a:endParaRPr lang="en-AU" sz="900" b="0" i="0" u="none" strike="noStrike" dirty="0">
                        <a:solidFill>
                          <a:schemeClr val="tx1"/>
                        </a:solidFill>
                        <a:effectLst/>
                        <a:latin typeface="Calibri"/>
                      </a:endParaRPr>
                    </a:p>
                  </a:txBody>
                  <a:tcPr marL="9525" marR="9525" marT="9525" marB="0" anchor="b">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solidFill>
                      <a:srgbClr val="3A6AA4"/>
                    </a:solidFill>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solidFill>
                      <a:srgbClr val="3A6AA4"/>
                    </a:solidFill>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solidFill>
                      <a:srgbClr val="3A6AA4"/>
                    </a:solidFill>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solidFill>
                      <a:srgbClr val="3A6AA4"/>
                    </a:solidFill>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solidFill>
                      <a:srgbClr val="3A6AA4"/>
                    </a:solidFill>
                  </a:tcPr>
                </a:tc>
                <a:tc>
                  <a:txBody>
                    <a:bodyPr/>
                    <a:lstStyle/>
                    <a:p>
                      <a:pPr algn="ctr" fontAlgn="b"/>
                      <a:endParaRPr lang="en-AU" sz="900" b="0" i="0" u="none" strike="noStrike" dirty="0">
                        <a:solidFill>
                          <a:srgbClr val="000000"/>
                        </a:solidFill>
                        <a:effectLst/>
                        <a:latin typeface="Calibri"/>
                      </a:endParaRPr>
                    </a:p>
                  </a:txBody>
                  <a:tcPr marL="9525" marR="9525" marT="9525" marB="0" anchor="b">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solidFill>
                      <a:srgbClr val="3A6AA4"/>
                    </a:solidFill>
                  </a:tcPr>
                </a:tc>
                <a:tc>
                  <a:txBody>
                    <a:bodyPr/>
                    <a:lstStyle/>
                    <a:p>
                      <a:pPr algn="ctr" fontAlgn="ctr"/>
                      <a:endParaRPr lang="en-AU" sz="900" b="0" i="0" u="none" strike="noStrike" dirty="0">
                        <a:solidFill>
                          <a:srgbClr val="000000"/>
                        </a:solidFill>
                        <a:effectLst/>
                        <a:latin typeface="Calibri"/>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AU" sz="900" b="0" i="0" u="none" strike="noStrike" dirty="0">
                        <a:solidFill>
                          <a:schemeClr val="bg1"/>
                        </a:solidFill>
                        <a:effectLst/>
                        <a:latin typeface="Calibri"/>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solidFill>
                      <a:srgbClr val="3A6AA4"/>
                    </a:solidFill>
                  </a:tcPr>
                </a:tc>
              </a:tr>
              <a:tr h="265960">
                <a:tc>
                  <a:txBody>
                    <a:bodyPr/>
                    <a:lstStyle/>
                    <a:p>
                      <a:pPr algn="l" fontAlgn="b"/>
                      <a:r>
                        <a:rPr lang="en-AU" sz="900" u="none" strike="noStrike" dirty="0">
                          <a:effectLst/>
                          <a:latin typeface="Calibri" panose="020F0502020204030204" pitchFamily="34" charset="0"/>
                          <a:cs typeface="Calibri" panose="020F0502020204030204" pitchFamily="34" charset="0"/>
                        </a:rPr>
                        <a:t>Successful calls </a:t>
                      </a:r>
                      <a:r>
                        <a:rPr lang="en-AU" sz="900" u="none" strike="noStrike" dirty="0" smtClean="0">
                          <a:effectLst/>
                          <a:latin typeface="Calibri" panose="020F0502020204030204" pitchFamily="34" charset="0"/>
                          <a:cs typeface="Calibri" panose="020F0502020204030204" pitchFamily="34" charset="0"/>
                        </a:rPr>
                        <a:t> (connected in &lt;4min)</a:t>
                      </a: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noFill/>
                  </a:tcPr>
                </a:tc>
                <a:tc>
                  <a:txBody>
                    <a:bodyPr/>
                    <a:lstStyle/>
                    <a:p>
                      <a:pPr algn="ctr" fontAlgn="b"/>
                      <a:r>
                        <a:rPr lang="en-AU" sz="900" u="none" strike="noStrike" dirty="0" smtClean="0">
                          <a:effectLst/>
                          <a:latin typeface="Calibri" panose="020F0502020204030204" pitchFamily="34" charset="0"/>
                          <a:cs typeface="Calibri" panose="020F0502020204030204" pitchFamily="34" charset="0"/>
                        </a:rPr>
                        <a:t>89</a:t>
                      </a: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lumMod val="95000"/>
                      </a:schemeClr>
                    </a:solidFill>
                  </a:tcPr>
                </a:tc>
                <a:tc>
                  <a:txBody>
                    <a:bodyPr/>
                    <a:lstStyle/>
                    <a:p>
                      <a:pPr algn="ctr" fontAlgn="b"/>
                      <a:r>
                        <a:rPr lang="en-AU" sz="900" u="none" strike="noStrike" dirty="0" smtClean="0">
                          <a:effectLst/>
                          <a:latin typeface="Calibri" panose="020F0502020204030204" pitchFamily="34" charset="0"/>
                          <a:cs typeface="Calibri" panose="020F0502020204030204" pitchFamily="34" charset="0"/>
                        </a:rPr>
                        <a:t>97</a:t>
                      </a: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noFill/>
                  </a:tcPr>
                </a:tc>
                <a:tc>
                  <a:txBody>
                    <a:bodyPr/>
                    <a:lstStyle/>
                    <a:p>
                      <a:pPr algn="ctr" fontAlgn="b"/>
                      <a:r>
                        <a:rPr lang="en-AU" sz="900" u="none" strike="noStrike" dirty="0" smtClean="0">
                          <a:effectLst/>
                          <a:latin typeface="Calibri" panose="020F0502020204030204" pitchFamily="34" charset="0"/>
                          <a:cs typeface="Calibri" panose="020F0502020204030204" pitchFamily="34" charset="0"/>
                        </a:rPr>
                        <a:t>98</a:t>
                      </a: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noFill/>
                  </a:tcPr>
                </a:tc>
                <a:tc>
                  <a:txBody>
                    <a:bodyPr/>
                    <a:lstStyle/>
                    <a:p>
                      <a:pPr algn="ctr" fontAlgn="b"/>
                      <a:r>
                        <a:rPr lang="en-AU" sz="900" u="none" strike="noStrike" dirty="0" smtClean="0">
                          <a:effectLst/>
                          <a:latin typeface="Calibri" panose="020F0502020204030204" pitchFamily="34" charset="0"/>
                          <a:cs typeface="Calibri" panose="020F0502020204030204" pitchFamily="34" charset="0"/>
                        </a:rPr>
                        <a:t>93</a:t>
                      </a: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fontAlgn="b"/>
                      <a:r>
                        <a:rPr lang="en-AU" sz="900" u="none" strike="noStrike" dirty="0" smtClean="0">
                          <a:effectLst/>
                          <a:latin typeface="Calibri" panose="020F0502020204030204" pitchFamily="34" charset="0"/>
                          <a:cs typeface="Calibri" panose="020F0502020204030204" pitchFamily="34" charset="0"/>
                        </a:rPr>
                        <a:t>94</a:t>
                      </a: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fontAlgn="b"/>
                      <a:r>
                        <a:rPr lang="en-AU" sz="900" u="none" strike="noStrike" dirty="0" smtClean="0">
                          <a:effectLst/>
                          <a:latin typeface="Calibri" panose="020F0502020204030204" pitchFamily="34" charset="0"/>
                          <a:cs typeface="Calibri" panose="020F0502020204030204" pitchFamily="34" charset="0"/>
                        </a:rPr>
                        <a:t>100</a:t>
                      </a: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noFill/>
                  </a:tcPr>
                </a:tc>
                <a:tc>
                  <a:txBody>
                    <a:bodyPr/>
                    <a:lstStyle/>
                    <a:p>
                      <a:pPr algn="ctr" fontAlgn="b"/>
                      <a:r>
                        <a:rPr lang="en-AU" sz="900" u="none" strike="noStrike" dirty="0" smtClean="0">
                          <a:effectLst/>
                          <a:latin typeface="Calibri" panose="020F0502020204030204" pitchFamily="34" charset="0"/>
                          <a:cs typeface="Calibri" panose="020F0502020204030204" pitchFamily="34" charset="0"/>
                        </a:rPr>
                        <a:t>95</a:t>
                      </a: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fontAlgn="b"/>
                      <a:r>
                        <a:rPr lang="en-AU" sz="900" u="none" strike="noStrike" dirty="0" smtClean="0">
                          <a:effectLst/>
                          <a:latin typeface="Calibri" panose="020F0502020204030204" pitchFamily="34" charset="0"/>
                          <a:cs typeface="Calibri" panose="020F0502020204030204" pitchFamily="34" charset="0"/>
                        </a:rPr>
                        <a:t>37</a:t>
                      </a: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fontAlgn="b"/>
                      <a:r>
                        <a:rPr lang="en-AU" sz="900" u="none" strike="noStrike" dirty="0" smtClean="0">
                          <a:effectLst/>
                          <a:latin typeface="Calibri" panose="020F0502020204030204" pitchFamily="34" charset="0"/>
                          <a:cs typeface="Calibri" panose="020F0502020204030204" pitchFamily="34" charset="0"/>
                        </a:rPr>
                        <a:t>90</a:t>
                      </a: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fontAlgn="b"/>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900" u="none" strike="noStrike" dirty="0" smtClean="0">
                          <a:effectLst/>
                          <a:latin typeface="Calibri" panose="020F0502020204030204" pitchFamily="34" charset="0"/>
                          <a:cs typeface="Calibri" panose="020F0502020204030204" pitchFamily="34" charset="0"/>
                        </a:rPr>
                        <a:t>38</a:t>
                      </a: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65960">
                <a:tc>
                  <a:txBody>
                    <a:bodyPr/>
                    <a:lstStyle/>
                    <a:p>
                      <a:pPr algn="l" fontAlgn="b"/>
                      <a:r>
                        <a:rPr lang="en-AU" sz="900" u="none" strike="noStrike" dirty="0" smtClean="0">
                          <a:effectLst/>
                          <a:latin typeface="Calibri" panose="020F0502020204030204" pitchFamily="34" charset="0"/>
                          <a:cs typeface="Calibri" panose="020F0502020204030204" pitchFamily="34" charset="0"/>
                        </a:rPr>
                        <a:t>Unsuccessful </a:t>
                      </a:r>
                      <a:r>
                        <a:rPr lang="en-AU" sz="900" u="none" strike="noStrike" dirty="0">
                          <a:effectLst/>
                          <a:latin typeface="Calibri" panose="020F0502020204030204" pitchFamily="34" charset="0"/>
                          <a:cs typeface="Calibri" panose="020F0502020204030204" pitchFamily="34" charset="0"/>
                        </a:rPr>
                        <a:t>calls </a:t>
                      </a:r>
                      <a:r>
                        <a:rPr lang="en-AU" sz="900" u="none" strike="noStrike" dirty="0" smtClean="0">
                          <a:effectLst/>
                          <a:latin typeface="Calibri" panose="020F0502020204030204" pitchFamily="34" charset="0"/>
                          <a:cs typeface="Calibri" panose="020F0502020204030204" pitchFamily="34" charset="0"/>
                        </a:rPr>
                        <a:t>(exceeded max wait time of 4 min)</a:t>
                      </a: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900" u="none" strike="noStrike" dirty="0" smtClean="0">
                          <a:effectLst/>
                          <a:latin typeface="Calibri" panose="020F0502020204030204" pitchFamily="34" charset="0"/>
                          <a:cs typeface="Calibri" panose="020F0502020204030204" pitchFamily="34" charset="0"/>
                        </a:rPr>
                        <a:t>11</a:t>
                      </a: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95000"/>
                      </a:schemeClr>
                    </a:solidFill>
                  </a:tcPr>
                </a:tc>
                <a:tc>
                  <a:txBody>
                    <a:bodyPr/>
                    <a:lstStyle/>
                    <a:p>
                      <a:pPr algn="ctr" fontAlgn="b"/>
                      <a:r>
                        <a:rPr lang="en-AU" sz="900" u="none" strike="noStrike" dirty="0" smtClean="0">
                          <a:effectLst/>
                          <a:latin typeface="Calibri" panose="020F0502020204030204" pitchFamily="34" charset="0"/>
                          <a:cs typeface="Calibri" panose="020F0502020204030204" pitchFamily="34" charset="0"/>
                        </a:rPr>
                        <a:t>3</a:t>
                      </a: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900" u="none" strike="noStrike" dirty="0" smtClean="0">
                          <a:effectLst/>
                          <a:latin typeface="Calibri" panose="020F0502020204030204" pitchFamily="34" charset="0"/>
                          <a:cs typeface="Calibri" panose="020F0502020204030204" pitchFamily="34" charset="0"/>
                        </a:rPr>
                        <a:t>2</a:t>
                      </a: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900" u="none" strike="noStrike" dirty="0" smtClean="0">
                          <a:effectLst/>
                          <a:latin typeface="Calibri" panose="020F0502020204030204" pitchFamily="34" charset="0"/>
                          <a:cs typeface="Calibri" panose="020F0502020204030204" pitchFamily="34" charset="0"/>
                        </a:rPr>
                        <a:t>7</a:t>
                      </a: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u="none" strike="noStrike" dirty="0" smtClean="0">
                          <a:effectLst/>
                          <a:latin typeface="Calibri" panose="020F0502020204030204" pitchFamily="34" charset="0"/>
                          <a:cs typeface="Calibri" panose="020F0502020204030204" pitchFamily="34" charset="0"/>
                        </a:rPr>
                        <a:t>6</a:t>
                      </a: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b="0" i="0" u="none" strike="noStrike" dirty="0" smtClean="0">
                          <a:solidFill>
                            <a:srgbClr val="000000"/>
                          </a:solidFill>
                          <a:effectLst/>
                          <a:latin typeface="Calibri" panose="020F0502020204030204" pitchFamily="34" charset="0"/>
                          <a:cs typeface="Calibri" panose="020F0502020204030204" pitchFamily="34" charset="0"/>
                        </a:rPr>
                        <a:t>-</a:t>
                      </a: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900" u="none" strike="noStrike" dirty="0" smtClean="0">
                          <a:effectLst/>
                          <a:latin typeface="Calibri" panose="020F0502020204030204" pitchFamily="34" charset="0"/>
                          <a:cs typeface="Calibri" panose="020F0502020204030204" pitchFamily="34" charset="0"/>
                        </a:rPr>
                        <a:t>5</a:t>
                      </a: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u="none" strike="noStrike" dirty="0" smtClean="0">
                          <a:effectLst/>
                          <a:latin typeface="Calibri" panose="020F0502020204030204" pitchFamily="34" charset="0"/>
                          <a:cs typeface="Calibri" panose="020F0502020204030204" pitchFamily="34" charset="0"/>
                        </a:rPr>
                        <a:t>63</a:t>
                      </a: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900" u="none" strike="noStrike" dirty="0" smtClean="0">
                          <a:effectLst/>
                          <a:latin typeface="Calibri" panose="020F0502020204030204" pitchFamily="34" charset="0"/>
                          <a:cs typeface="Calibri" panose="020F0502020204030204" pitchFamily="34" charset="0"/>
                        </a:rPr>
                        <a:t>10</a:t>
                      </a: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fontAlgn="b"/>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900" u="none" strike="noStrike" dirty="0" smtClean="0">
                          <a:effectLst/>
                          <a:latin typeface="Calibri" panose="020F0502020204030204" pitchFamily="34" charset="0"/>
                          <a:cs typeface="Calibri" panose="020F0502020204030204" pitchFamily="34" charset="0"/>
                        </a:rPr>
                        <a:t>62</a:t>
                      </a: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3" name="TextBox 2"/>
          <p:cNvSpPr txBox="1"/>
          <p:nvPr/>
        </p:nvSpPr>
        <p:spPr>
          <a:xfrm>
            <a:off x="251520" y="5919083"/>
            <a:ext cx="6912768" cy="230832"/>
          </a:xfrm>
          <a:prstGeom prst="rect">
            <a:avLst/>
          </a:prstGeom>
          <a:solidFill>
            <a:schemeClr val="bg1">
              <a:lumMod val="95000"/>
            </a:schemeClr>
          </a:solidFill>
        </p:spPr>
        <p:txBody>
          <a:bodyPr wrap="square" rtlCol="0">
            <a:spAutoFit/>
          </a:bodyPr>
          <a:lstStyle/>
          <a:p>
            <a:r>
              <a:rPr lang="en-AU" sz="900" b="0" dirty="0" smtClean="0"/>
              <a:t>Note: Lowest score for each measure is highlighted orange. and the highest score is highlighted in green.  </a:t>
            </a:r>
            <a:endParaRPr lang="en-AU" sz="900" b="0" dirty="0"/>
          </a:p>
        </p:txBody>
      </p:sp>
      <p:sp>
        <p:nvSpPr>
          <p:cNvPr id="6" name="TextBox 5"/>
          <p:cNvSpPr txBox="1"/>
          <p:nvPr/>
        </p:nvSpPr>
        <p:spPr>
          <a:xfrm>
            <a:off x="7164288" y="5865222"/>
            <a:ext cx="1728192" cy="584775"/>
          </a:xfrm>
          <a:prstGeom prst="rect">
            <a:avLst/>
          </a:prstGeom>
          <a:solidFill>
            <a:schemeClr val="bg1">
              <a:lumMod val="95000"/>
            </a:schemeClr>
          </a:solidFill>
        </p:spPr>
        <p:txBody>
          <a:bodyPr wrap="square" rtlCol="0">
            <a:spAutoFit/>
          </a:bodyPr>
          <a:lstStyle/>
          <a:p>
            <a:r>
              <a:rPr lang="en-AU" sz="800" b="0" dirty="0" smtClean="0"/>
              <a:t>*Calls to EnergyAustralia were based on an 8 min. wait time. Refer to Methodology for more information.  </a:t>
            </a:r>
            <a:endParaRPr lang="en-AU" sz="800" b="0" dirty="0"/>
          </a:p>
        </p:txBody>
      </p:sp>
    </p:spTree>
    <p:extLst>
      <p:ext uri="{BB962C8B-B14F-4D97-AF65-F5344CB8AC3E}">
        <p14:creationId xmlns:p14="http://schemas.microsoft.com/office/powerpoint/2010/main" val="3644886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65593009"/>
              </p:ext>
            </p:extLst>
          </p:nvPr>
        </p:nvGraphicFramePr>
        <p:xfrm>
          <a:off x="251520" y="1052736"/>
          <a:ext cx="8640959" cy="3168347"/>
        </p:xfrm>
        <a:graphic>
          <a:graphicData uri="http://schemas.openxmlformats.org/drawingml/2006/table">
            <a:tbl>
              <a:tblPr/>
              <a:tblGrid>
                <a:gridCol w="1584176"/>
                <a:gridCol w="804858"/>
                <a:gridCol w="641433"/>
                <a:gridCol w="641433"/>
                <a:gridCol w="641433"/>
                <a:gridCol w="641433"/>
                <a:gridCol w="641433"/>
                <a:gridCol w="641433"/>
                <a:gridCol w="641433"/>
                <a:gridCol w="641433"/>
                <a:gridCol w="372318"/>
                <a:gridCol w="748143"/>
              </a:tblGrid>
              <a:tr h="731157">
                <a:tc>
                  <a:txBody>
                    <a:bodyPr/>
                    <a:lstStyle/>
                    <a:p>
                      <a:pPr algn="l" fontAlgn="b"/>
                      <a:r>
                        <a:rPr lang="en-AU" sz="1100" b="1" i="0" u="none" strike="noStrike" dirty="0">
                          <a:solidFill>
                            <a:srgbClr val="000000"/>
                          </a:solidFill>
                          <a:effectLst/>
                          <a:latin typeface="Calibri"/>
                        </a:rPr>
                        <a:t>Hardship </a:t>
                      </a:r>
                      <a:r>
                        <a:rPr lang="en-AU" sz="1100" b="1" i="0" u="none" strike="noStrike" dirty="0" smtClean="0">
                          <a:solidFill>
                            <a:srgbClr val="000000"/>
                          </a:solidFill>
                          <a:effectLst/>
                          <a:latin typeface="Calibri"/>
                        </a:rPr>
                        <a:t>Calls</a:t>
                      </a:r>
                    </a:p>
                    <a:p>
                      <a:pPr algn="l" fontAlgn="b"/>
                      <a:endParaRPr lang="en-AU" sz="1000" b="1" i="0" u="none" strike="noStrike" dirty="0">
                        <a:solidFill>
                          <a:srgbClr val="000000"/>
                        </a:solidFill>
                        <a:effectLst/>
                        <a:latin typeface="Calibri"/>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r>
                        <a:rPr lang="en-AU" sz="1000" b="1" i="0" u="none" strike="noStrike" dirty="0" smtClean="0">
                          <a:solidFill>
                            <a:srgbClr val="FFFFFF"/>
                          </a:solidFill>
                          <a:effectLst/>
                          <a:latin typeface="Calibri"/>
                        </a:rPr>
                        <a:t>All Surveyed</a:t>
                      </a:r>
                      <a:r>
                        <a:rPr lang="en-AU" sz="1000" b="1" i="0" u="none" strike="noStrike" baseline="0" dirty="0" smtClean="0">
                          <a:solidFill>
                            <a:srgbClr val="FFFFFF"/>
                          </a:solidFill>
                          <a:effectLst/>
                          <a:latin typeface="Calibri"/>
                        </a:rPr>
                        <a:t> Retailers Ave. (excl EA)</a:t>
                      </a:r>
                      <a:endParaRPr lang="en-AU" sz="1000" b="1" i="0" u="none" strike="noStrike" dirty="0">
                        <a:solidFill>
                          <a:srgbClr val="FFFFFF"/>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4F81BD"/>
                    </a:solidFill>
                  </a:tcPr>
                </a:tc>
                <a:tc>
                  <a:txBody>
                    <a:bodyPr/>
                    <a:lstStyle/>
                    <a:p>
                      <a:pPr algn="ctr" fontAlgn="ctr"/>
                      <a:r>
                        <a:rPr lang="en-AU" sz="1000" b="1" i="0" u="none" strike="noStrike" dirty="0">
                          <a:solidFill>
                            <a:srgbClr val="FFFFFF"/>
                          </a:solidFill>
                          <a:effectLst/>
                          <a:latin typeface="Calibri"/>
                        </a:rPr>
                        <a:t>ActewAGL</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4F81BD"/>
                    </a:solidFill>
                  </a:tcPr>
                </a:tc>
                <a:tc>
                  <a:txBody>
                    <a:bodyPr/>
                    <a:lstStyle/>
                    <a:p>
                      <a:pPr algn="ctr" fontAlgn="ctr"/>
                      <a:r>
                        <a:rPr lang="en-AU" sz="1000" b="1" i="0" u="none" strike="noStrike" dirty="0">
                          <a:solidFill>
                            <a:srgbClr val="FFFFFF"/>
                          </a:solidFill>
                          <a:effectLst/>
                          <a:latin typeface="Calibri"/>
                        </a:rPr>
                        <a:t>AGL (SA)</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4F81BD"/>
                    </a:solidFill>
                  </a:tcPr>
                </a:tc>
                <a:tc>
                  <a:txBody>
                    <a:bodyPr/>
                    <a:lstStyle/>
                    <a:p>
                      <a:pPr algn="ctr" fontAlgn="ctr"/>
                      <a:r>
                        <a:rPr lang="en-AU" sz="1000" b="1" i="0" u="none" strike="noStrike" dirty="0">
                          <a:solidFill>
                            <a:srgbClr val="FFFFFF"/>
                          </a:solidFill>
                          <a:effectLst/>
                          <a:latin typeface="Calibri"/>
                        </a:rPr>
                        <a:t>ALINTA ENERGY</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4F81BD"/>
                    </a:solidFill>
                  </a:tcPr>
                </a:tc>
                <a:tc>
                  <a:txBody>
                    <a:bodyPr/>
                    <a:lstStyle/>
                    <a:p>
                      <a:pPr algn="ctr" fontAlgn="ctr"/>
                      <a:r>
                        <a:rPr lang="en-AU" sz="1000" b="1" i="0" u="none" strike="noStrike" dirty="0">
                          <a:solidFill>
                            <a:srgbClr val="FFFFFF"/>
                          </a:solidFill>
                          <a:effectLst/>
                          <a:latin typeface="Calibri"/>
                        </a:rPr>
                        <a:t>AURORA ENERGY</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4F81BD"/>
                    </a:solidFill>
                  </a:tcPr>
                </a:tc>
                <a:tc>
                  <a:txBody>
                    <a:bodyPr/>
                    <a:lstStyle/>
                    <a:p>
                      <a:pPr algn="ctr" fontAlgn="ctr"/>
                      <a:r>
                        <a:rPr lang="en-AU" sz="1000" b="1" i="0" u="none" strike="noStrike" dirty="0">
                          <a:solidFill>
                            <a:srgbClr val="FFFFFF"/>
                          </a:solidFill>
                          <a:effectLst/>
                          <a:latin typeface="Calibri"/>
                        </a:rPr>
                        <a:t>LUMO ENERGY</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4F81BD"/>
                    </a:solidFill>
                  </a:tcPr>
                </a:tc>
                <a:tc>
                  <a:txBody>
                    <a:bodyPr/>
                    <a:lstStyle/>
                    <a:p>
                      <a:pPr algn="ctr" fontAlgn="ctr"/>
                      <a:r>
                        <a:rPr lang="en-AU" sz="1000" b="1" i="0" u="none" strike="noStrike" dirty="0">
                          <a:solidFill>
                            <a:srgbClr val="FFFFFF"/>
                          </a:solidFill>
                          <a:effectLst/>
                          <a:latin typeface="Calibri"/>
                        </a:rPr>
                        <a:t>ORIGIN ENERGY (SA)</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4F81BD"/>
                    </a:solidFill>
                  </a:tcPr>
                </a:tc>
                <a:tc>
                  <a:txBody>
                    <a:bodyPr/>
                    <a:lstStyle/>
                    <a:p>
                      <a:pPr algn="ctr" fontAlgn="ctr"/>
                      <a:r>
                        <a:rPr lang="en-AU" sz="1000" b="1" i="0" u="none" strike="noStrike" dirty="0">
                          <a:solidFill>
                            <a:srgbClr val="FFFFFF"/>
                          </a:solidFill>
                          <a:effectLst/>
                          <a:latin typeface="Calibri"/>
                        </a:rPr>
                        <a:t>POWER DIRECT</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4F81BD"/>
                    </a:solidFill>
                  </a:tcPr>
                </a:tc>
                <a:tc>
                  <a:txBody>
                    <a:bodyPr/>
                    <a:lstStyle/>
                    <a:p>
                      <a:pPr algn="ctr" fontAlgn="ctr"/>
                      <a:r>
                        <a:rPr lang="en-AU" sz="1000" b="1" i="0" u="none" strike="noStrike" dirty="0">
                          <a:solidFill>
                            <a:srgbClr val="FFFFFF"/>
                          </a:solidFill>
                          <a:effectLst/>
                          <a:latin typeface="Calibri"/>
                        </a:rPr>
                        <a:t>SIMPLY ENERGY</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4F81BD"/>
                    </a:solidFill>
                  </a:tcPr>
                </a:tc>
                <a:tc>
                  <a:txBody>
                    <a:bodyPr/>
                    <a:lstStyle/>
                    <a:p>
                      <a:pPr algn="ctr" fontAlgn="ctr"/>
                      <a:endParaRPr lang="en-AU" sz="1000" b="1" i="0" u="none" strike="noStrike" dirty="0">
                        <a:solidFill>
                          <a:srgbClr val="FFFFFF"/>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1000" b="1" i="0" u="none" strike="noStrike" dirty="0">
                          <a:solidFill>
                            <a:srgbClr val="FFFFFF"/>
                          </a:solidFill>
                          <a:effectLst/>
                          <a:latin typeface="Calibri"/>
                        </a:rPr>
                        <a:t>ENERGY AUSTRALIA</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4F81BD"/>
                    </a:solidFill>
                  </a:tcPr>
                </a:tc>
              </a:tr>
              <a:tr h="243719">
                <a:tc>
                  <a:txBody>
                    <a:bodyPr/>
                    <a:lstStyle/>
                    <a:p>
                      <a:pPr algn="l" fontAlgn="ctr"/>
                      <a:r>
                        <a:rPr lang="en-AU" sz="1000" b="1" i="0" u="none" strike="noStrike" dirty="0" smtClean="0">
                          <a:solidFill>
                            <a:schemeClr val="tx1"/>
                          </a:solidFill>
                          <a:effectLst/>
                          <a:latin typeface="Calibri"/>
                        </a:rPr>
                        <a:t>COMMUNICATION  SKILLS %</a:t>
                      </a:r>
                      <a:endParaRPr lang="en-AU" sz="1000" b="1" i="0" u="none" strike="noStrike" dirty="0">
                        <a:solidFill>
                          <a:schemeClr val="tx1"/>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endParaRPr lang="en-AU" sz="1000" b="0" i="1" u="none" strike="noStrike" dirty="0">
                        <a:solidFill>
                          <a:srgbClr val="000000"/>
                        </a:solidFill>
                        <a:effectLst/>
                        <a:latin typeface="Calibri"/>
                      </a:endParaRP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10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10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10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10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10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10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10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b"/>
                      <a:r>
                        <a:rPr lang="en-AU" sz="1000" b="0" i="0" u="none" strike="noStrike" dirty="0">
                          <a:solidFill>
                            <a:srgbClr val="000000"/>
                          </a:solidFill>
                          <a:effectLst/>
                          <a:latin typeface="Calibri"/>
                        </a:rPr>
                        <a:t> </a:t>
                      </a:r>
                    </a:p>
                  </a:txBody>
                  <a:tcPr marL="9525" marR="9525" marT="9525"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c>
                  <a:txBody>
                    <a:bodyPr/>
                    <a:lstStyle/>
                    <a:p>
                      <a:pPr algn="ctr" fontAlgn="ctr"/>
                      <a:endParaRPr lang="en-AU" sz="1000" b="0" i="0"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1000" b="0" i="0" u="none" strike="noStrike" dirty="0">
                          <a:solidFill>
                            <a:srgbClr val="000000"/>
                          </a:solidFill>
                          <a:effectLst/>
                          <a:latin typeface="Calibri"/>
                        </a:rPr>
                        <a:t> </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85000"/>
                      </a:schemeClr>
                    </a:solidFill>
                  </a:tcPr>
                </a:tc>
              </a:tr>
              <a:tr h="243719">
                <a:tc>
                  <a:txBody>
                    <a:bodyPr/>
                    <a:lstStyle/>
                    <a:p>
                      <a:pPr algn="l" fontAlgn="b"/>
                      <a:r>
                        <a:rPr lang="en-AU" sz="1000" b="1" i="1" u="none" strike="noStrike" kern="1200" dirty="0">
                          <a:solidFill>
                            <a:srgbClr val="000000"/>
                          </a:solidFill>
                          <a:effectLst/>
                          <a:latin typeface="Calibri"/>
                          <a:ea typeface="+mn-ea"/>
                          <a:cs typeface="+mn-cs"/>
                        </a:rPr>
                        <a:t>Ave. Communication Skills </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1000" b="1" i="1" u="none" strike="noStrike" kern="1200" dirty="0">
                          <a:solidFill>
                            <a:srgbClr val="000000"/>
                          </a:solidFill>
                          <a:effectLst/>
                          <a:latin typeface="Calibri"/>
                          <a:ea typeface="+mn-ea"/>
                          <a:cs typeface="+mn-cs"/>
                        </a:rPr>
                        <a:t>91</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95000"/>
                      </a:schemeClr>
                    </a:solidFill>
                  </a:tcPr>
                </a:tc>
                <a:tc>
                  <a:txBody>
                    <a:bodyPr/>
                    <a:lstStyle/>
                    <a:p>
                      <a:pPr algn="ctr" fontAlgn="b"/>
                      <a:r>
                        <a:rPr lang="en-AU" sz="1000" b="1" i="1" u="none" strike="noStrike" kern="1200" dirty="0">
                          <a:solidFill>
                            <a:srgbClr val="000000"/>
                          </a:solidFill>
                          <a:effectLst/>
                          <a:latin typeface="Calibri"/>
                          <a:ea typeface="+mn-ea"/>
                          <a:cs typeface="+mn-cs"/>
                        </a:rPr>
                        <a:t>97</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AU" sz="1000" b="1" i="1" u="none" strike="noStrike" kern="1200" dirty="0">
                          <a:solidFill>
                            <a:srgbClr val="000000"/>
                          </a:solidFill>
                          <a:effectLst/>
                          <a:latin typeface="Calibri"/>
                          <a:ea typeface="+mn-ea"/>
                          <a:cs typeface="+mn-cs"/>
                        </a:rPr>
                        <a:t>95</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1000" b="1" i="1" u="none" strike="noStrike" kern="1200" dirty="0">
                          <a:solidFill>
                            <a:srgbClr val="000000"/>
                          </a:solidFill>
                          <a:effectLst/>
                          <a:latin typeface="Calibri"/>
                          <a:ea typeface="+mn-ea"/>
                          <a:cs typeface="+mn-cs"/>
                        </a:rPr>
                        <a:t>89</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1000" b="1" i="1" u="none" strike="noStrike" kern="1200" dirty="0">
                          <a:solidFill>
                            <a:srgbClr val="000000"/>
                          </a:solidFill>
                          <a:effectLst/>
                          <a:latin typeface="Calibri"/>
                          <a:ea typeface="+mn-ea"/>
                          <a:cs typeface="+mn-cs"/>
                        </a:rPr>
                        <a:t>93</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1000" b="1" i="1" u="none" strike="noStrike" kern="1200" dirty="0">
                          <a:solidFill>
                            <a:srgbClr val="000000"/>
                          </a:solidFill>
                          <a:effectLst/>
                          <a:latin typeface="Calibri"/>
                          <a:ea typeface="+mn-ea"/>
                          <a:cs typeface="+mn-cs"/>
                        </a:rPr>
                        <a:t>81</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6">
                        <a:lumMod val="60000"/>
                        <a:lumOff val="40000"/>
                      </a:schemeClr>
                    </a:solidFill>
                  </a:tcPr>
                </a:tc>
                <a:tc>
                  <a:txBody>
                    <a:bodyPr/>
                    <a:lstStyle/>
                    <a:p>
                      <a:pPr algn="ctr" fontAlgn="b"/>
                      <a:r>
                        <a:rPr lang="en-AU" sz="1000" b="1" i="1" u="none" strike="noStrike" kern="1200" dirty="0">
                          <a:solidFill>
                            <a:srgbClr val="000000"/>
                          </a:solidFill>
                          <a:effectLst/>
                          <a:latin typeface="Calibri"/>
                          <a:ea typeface="+mn-ea"/>
                          <a:cs typeface="+mn-cs"/>
                        </a:rPr>
                        <a:t>91</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1000" b="1" i="1" u="none" strike="noStrike" kern="1200" dirty="0">
                          <a:solidFill>
                            <a:srgbClr val="000000"/>
                          </a:solidFill>
                          <a:effectLst/>
                          <a:latin typeface="Calibri"/>
                          <a:ea typeface="+mn-ea"/>
                          <a:cs typeface="+mn-cs"/>
                        </a:rPr>
                        <a:t>93</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1000" b="1" i="1" u="none" strike="noStrike" kern="1200" dirty="0">
                          <a:solidFill>
                            <a:srgbClr val="000000"/>
                          </a:solidFill>
                          <a:effectLst/>
                          <a:latin typeface="Calibri"/>
                          <a:ea typeface="+mn-ea"/>
                          <a:cs typeface="+mn-cs"/>
                        </a:rPr>
                        <a:t>90</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ctr"/>
                      <a:endParaRPr lang="en-AU" sz="1000" b="1" i="1"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1000" b="1" i="1" u="none" strike="noStrike" dirty="0" smtClean="0">
                          <a:solidFill>
                            <a:srgbClr val="000000"/>
                          </a:solidFill>
                          <a:effectLst/>
                          <a:latin typeface="Calibri"/>
                        </a:rPr>
                        <a:t>97</a:t>
                      </a:r>
                      <a:endParaRPr lang="en-AU" sz="1000" b="1" i="1"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243719">
                <a:tc>
                  <a:txBody>
                    <a:bodyPr/>
                    <a:lstStyle/>
                    <a:p>
                      <a:pPr algn="l" fontAlgn="b"/>
                      <a:r>
                        <a:rPr lang="en-AU" sz="1000" b="0" i="0" u="none" strike="noStrike" kern="1200" dirty="0">
                          <a:solidFill>
                            <a:srgbClr val="000000"/>
                          </a:solidFill>
                          <a:effectLst/>
                          <a:latin typeface="Calibri"/>
                          <a:ea typeface="+mn-ea"/>
                          <a:cs typeface="+mn-cs"/>
                        </a:rPr>
                        <a:t>Matched Speech</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1000" b="0" i="0" u="none" strike="noStrike" kern="1200" dirty="0">
                          <a:solidFill>
                            <a:srgbClr val="000000"/>
                          </a:solidFill>
                          <a:effectLst/>
                          <a:latin typeface="Calibri"/>
                          <a:ea typeface="+mn-ea"/>
                          <a:cs typeface="+mn-cs"/>
                        </a:rPr>
                        <a:t>91</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95000"/>
                      </a:schemeClr>
                    </a:solidFill>
                  </a:tcPr>
                </a:tc>
                <a:tc>
                  <a:txBody>
                    <a:bodyPr/>
                    <a:lstStyle/>
                    <a:p>
                      <a:pPr algn="ctr" fontAlgn="b"/>
                      <a:r>
                        <a:rPr lang="en-AU" sz="1000" b="0" i="0" u="none" strike="noStrike" kern="1200" dirty="0">
                          <a:solidFill>
                            <a:srgbClr val="000000"/>
                          </a:solidFill>
                          <a:effectLst/>
                          <a:latin typeface="Calibri"/>
                          <a:ea typeface="+mn-ea"/>
                          <a:cs typeface="+mn-cs"/>
                        </a:rPr>
                        <a:t>99</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AU" sz="1000" b="0" i="0" u="none" strike="noStrike" kern="1200" dirty="0">
                          <a:solidFill>
                            <a:srgbClr val="000000"/>
                          </a:solidFill>
                          <a:effectLst/>
                          <a:latin typeface="Calibri"/>
                          <a:ea typeface="+mn-ea"/>
                          <a:cs typeface="+mn-cs"/>
                        </a:rPr>
                        <a:t>93</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1000" b="0" i="0" u="none" strike="noStrike" kern="1200" dirty="0">
                          <a:solidFill>
                            <a:srgbClr val="000000"/>
                          </a:solidFill>
                          <a:effectLst/>
                          <a:latin typeface="Calibri"/>
                          <a:ea typeface="+mn-ea"/>
                          <a:cs typeface="+mn-cs"/>
                        </a:rPr>
                        <a:t>95</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1000" b="0" i="0" u="none" strike="noStrike" kern="1200" dirty="0">
                          <a:solidFill>
                            <a:srgbClr val="000000"/>
                          </a:solidFill>
                          <a:effectLst/>
                          <a:latin typeface="Calibri"/>
                          <a:ea typeface="+mn-ea"/>
                          <a:cs typeface="+mn-cs"/>
                        </a:rPr>
                        <a:t>93</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1000" b="0" i="0" u="none" strike="noStrike" kern="1200" dirty="0">
                          <a:solidFill>
                            <a:srgbClr val="000000"/>
                          </a:solidFill>
                          <a:effectLst/>
                          <a:latin typeface="Calibri"/>
                          <a:ea typeface="+mn-ea"/>
                          <a:cs typeface="+mn-cs"/>
                        </a:rPr>
                        <a:t>76</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6">
                        <a:lumMod val="60000"/>
                        <a:lumOff val="40000"/>
                      </a:schemeClr>
                    </a:solidFill>
                  </a:tcPr>
                </a:tc>
                <a:tc>
                  <a:txBody>
                    <a:bodyPr/>
                    <a:lstStyle/>
                    <a:p>
                      <a:pPr algn="ctr" fontAlgn="b"/>
                      <a:r>
                        <a:rPr lang="en-AU" sz="1000" b="0" i="0" u="none" strike="noStrike" kern="1200" dirty="0">
                          <a:solidFill>
                            <a:srgbClr val="000000"/>
                          </a:solidFill>
                          <a:effectLst/>
                          <a:latin typeface="Calibri"/>
                          <a:ea typeface="+mn-ea"/>
                          <a:cs typeface="+mn-cs"/>
                        </a:rPr>
                        <a:t>93</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1000" b="0" i="0" u="none" strike="noStrike" kern="1200" dirty="0">
                          <a:solidFill>
                            <a:schemeClr val="tx1"/>
                          </a:solidFill>
                          <a:effectLst/>
                          <a:latin typeface="Calibri"/>
                          <a:ea typeface="+mn-ea"/>
                          <a:cs typeface="+mn-cs"/>
                        </a:rPr>
                        <a:t>88</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1000" b="0" i="0" u="none" strike="noStrike" kern="1200" dirty="0">
                          <a:solidFill>
                            <a:srgbClr val="000000"/>
                          </a:solidFill>
                          <a:effectLst/>
                          <a:latin typeface="Calibri"/>
                          <a:ea typeface="+mn-ea"/>
                          <a:cs typeface="+mn-cs"/>
                        </a:rPr>
                        <a:t>92</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endParaRPr lang="en-AU" sz="1000" b="0" i="0"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00" b="0" i="0" u="none" strike="noStrike" dirty="0" smtClean="0">
                          <a:solidFill>
                            <a:srgbClr val="000000"/>
                          </a:solidFill>
                          <a:effectLst/>
                          <a:latin typeface="Calibri"/>
                        </a:rPr>
                        <a:t>100</a:t>
                      </a:r>
                      <a:endParaRPr lang="en-AU" sz="1000" b="0" i="0"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243719">
                <a:tc>
                  <a:txBody>
                    <a:bodyPr/>
                    <a:lstStyle/>
                    <a:p>
                      <a:pPr algn="l" fontAlgn="b"/>
                      <a:r>
                        <a:rPr lang="en-AU" sz="1000" b="0" i="0" u="none" strike="noStrike" kern="1200" dirty="0">
                          <a:solidFill>
                            <a:srgbClr val="000000"/>
                          </a:solidFill>
                          <a:effectLst/>
                          <a:latin typeface="Calibri"/>
                          <a:ea typeface="+mn-ea"/>
                          <a:cs typeface="+mn-cs"/>
                        </a:rPr>
                        <a:t>Correct Grammar</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1000" b="0" i="0" u="none" strike="noStrike" kern="1200" dirty="0">
                          <a:solidFill>
                            <a:srgbClr val="000000"/>
                          </a:solidFill>
                          <a:effectLst/>
                          <a:latin typeface="Calibri"/>
                          <a:ea typeface="+mn-ea"/>
                          <a:cs typeface="+mn-cs"/>
                        </a:rPr>
                        <a:t>99</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95000"/>
                      </a:schemeClr>
                    </a:solidFill>
                  </a:tcPr>
                </a:tc>
                <a:tc>
                  <a:txBody>
                    <a:bodyPr/>
                    <a:lstStyle/>
                    <a:p>
                      <a:pPr algn="ctr" fontAlgn="b"/>
                      <a:r>
                        <a:rPr lang="en-AU" sz="1000" b="0" i="0" u="none" strike="noStrike" kern="1200" dirty="0">
                          <a:solidFill>
                            <a:srgbClr val="000000"/>
                          </a:solidFill>
                          <a:effectLst/>
                          <a:latin typeface="Calibri"/>
                          <a:ea typeface="+mn-ea"/>
                          <a:cs typeface="+mn-cs"/>
                        </a:rPr>
                        <a:t>100</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AU" sz="1000" b="0" i="0" u="none" strike="noStrike" kern="1200" dirty="0">
                          <a:solidFill>
                            <a:srgbClr val="000000"/>
                          </a:solidFill>
                          <a:effectLst/>
                          <a:latin typeface="Calibri"/>
                          <a:ea typeface="+mn-ea"/>
                          <a:cs typeface="+mn-cs"/>
                        </a:rPr>
                        <a:t>100</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AU" sz="1000" b="0" i="0" u="none" strike="noStrike" kern="1200" dirty="0">
                          <a:solidFill>
                            <a:srgbClr val="000000"/>
                          </a:solidFill>
                          <a:effectLst/>
                          <a:latin typeface="Calibri"/>
                          <a:ea typeface="+mn-ea"/>
                          <a:cs typeface="+mn-cs"/>
                        </a:rPr>
                        <a:t>100</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AU" sz="1000" b="0" i="0" u="none" strike="noStrike" kern="1200" dirty="0">
                          <a:solidFill>
                            <a:srgbClr val="000000"/>
                          </a:solidFill>
                          <a:effectLst/>
                          <a:latin typeface="Calibri"/>
                          <a:ea typeface="+mn-ea"/>
                          <a:cs typeface="+mn-cs"/>
                        </a:rPr>
                        <a:t>100</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AU" sz="1000" b="0" i="0" u="none" strike="noStrike" kern="1200" dirty="0">
                          <a:solidFill>
                            <a:srgbClr val="000000"/>
                          </a:solidFill>
                          <a:effectLst/>
                          <a:latin typeface="Calibri"/>
                          <a:ea typeface="+mn-ea"/>
                          <a:cs typeface="+mn-cs"/>
                        </a:rPr>
                        <a:t>93</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6">
                        <a:lumMod val="60000"/>
                        <a:lumOff val="40000"/>
                      </a:schemeClr>
                    </a:solidFill>
                  </a:tcPr>
                </a:tc>
                <a:tc>
                  <a:txBody>
                    <a:bodyPr/>
                    <a:lstStyle/>
                    <a:p>
                      <a:pPr algn="ctr" fontAlgn="b"/>
                      <a:r>
                        <a:rPr lang="en-AU" sz="1000" b="0" i="0" u="none" strike="noStrike" kern="1200" dirty="0">
                          <a:solidFill>
                            <a:srgbClr val="000000"/>
                          </a:solidFill>
                          <a:effectLst/>
                          <a:latin typeface="Calibri"/>
                          <a:ea typeface="+mn-ea"/>
                          <a:cs typeface="+mn-cs"/>
                        </a:rPr>
                        <a:t>100</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AU" sz="1000" b="0" i="0" u="none" strike="noStrike" kern="1200" dirty="0">
                          <a:solidFill>
                            <a:srgbClr val="000000"/>
                          </a:solidFill>
                          <a:effectLst/>
                          <a:latin typeface="Calibri"/>
                          <a:ea typeface="+mn-ea"/>
                          <a:cs typeface="+mn-cs"/>
                        </a:rPr>
                        <a:t>100</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AU" sz="1000" b="0" i="0" u="none" strike="noStrike" kern="1200" dirty="0">
                          <a:solidFill>
                            <a:srgbClr val="000000"/>
                          </a:solidFill>
                          <a:effectLst/>
                          <a:latin typeface="Calibri"/>
                          <a:ea typeface="+mn-ea"/>
                          <a:cs typeface="+mn-cs"/>
                        </a:rPr>
                        <a:t>99</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endParaRPr lang="en-AU" sz="1000" b="0" i="0"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00" b="0" i="0" u="none" strike="noStrike" dirty="0">
                          <a:solidFill>
                            <a:srgbClr val="000000"/>
                          </a:solidFill>
                          <a:effectLst/>
                          <a:latin typeface="Calibri"/>
                        </a:rPr>
                        <a:t>97</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243719">
                <a:tc>
                  <a:txBody>
                    <a:bodyPr/>
                    <a:lstStyle/>
                    <a:p>
                      <a:pPr algn="l" fontAlgn="b"/>
                      <a:r>
                        <a:rPr lang="en-AU" sz="1000" b="0" i="0" u="none" strike="noStrike" kern="1200" dirty="0">
                          <a:solidFill>
                            <a:srgbClr val="000000"/>
                          </a:solidFill>
                          <a:effectLst/>
                          <a:latin typeface="Calibri"/>
                          <a:ea typeface="+mn-ea"/>
                          <a:cs typeface="+mn-cs"/>
                        </a:rPr>
                        <a:t>Patient &amp; Tolerant</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1000" b="0" i="0" u="none" strike="noStrike" kern="1200" dirty="0">
                          <a:solidFill>
                            <a:srgbClr val="000000"/>
                          </a:solidFill>
                          <a:effectLst/>
                          <a:latin typeface="Calibri"/>
                          <a:ea typeface="+mn-ea"/>
                          <a:cs typeface="+mn-cs"/>
                        </a:rPr>
                        <a:t>85</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95000"/>
                      </a:schemeClr>
                    </a:solidFill>
                  </a:tcPr>
                </a:tc>
                <a:tc>
                  <a:txBody>
                    <a:bodyPr/>
                    <a:lstStyle/>
                    <a:p>
                      <a:pPr algn="ctr" fontAlgn="b"/>
                      <a:r>
                        <a:rPr lang="en-AU" sz="1000" b="0" i="0" u="none" strike="noStrike" kern="1200" dirty="0">
                          <a:solidFill>
                            <a:srgbClr val="000000"/>
                          </a:solidFill>
                          <a:effectLst/>
                          <a:latin typeface="Calibri"/>
                          <a:ea typeface="+mn-ea"/>
                          <a:cs typeface="+mn-cs"/>
                        </a:rPr>
                        <a:t>91</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1000" b="0" i="0" u="none" strike="noStrike" kern="1200" dirty="0">
                          <a:solidFill>
                            <a:srgbClr val="000000"/>
                          </a:solidFill>
                          <a:effectLst/>
                          <a:latin typeface="Calibri"/>
                          <a:ea typeface="+mn-ea"/>
                          <a:cs typeface="+mn-cs"/>
                        </a:rPr>
                        <a:t>92</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1000" b="0" i="0" u="none" strike="noStrike" kern="1200" dirty="0">
                          <a:solidFill>
                            <a:srgbClr val="000000"/>
                          </a:solidFill>
                          <a:effectLst/>
                          <a:latin typeface="Calibri"/>
                          <a:ea typeface="+mn-ea"/>
                          <a:cs typeface="+mn-cs"/>
                        </a:rPr>
                        <a:t>77</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1000" b="0" i="0" u="none" strike="noStrike" kern="1200" dirty="0">
                          <a:solidFill>
                            <a:srgbClr val="000000"/>
                          </a:solidFill>
                          <a:effectLst/>
                          <a:latin typeface="Calibri"/>
                          <a:ea typeface="+mn-ea"/>
                          <a:cs typeface="+mn-cs"/>
                        </a:rPr>
                        <a:t>87</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1000" b="0" i="0" u="none" strike="noStrike" kern="1200" dirty="0">
                          <a:solidFill>
                            <a:srgbClr val="000000"/>
                          </a:solidFill>
                          <a:effectLst/>
                          <a:latin typeface="Calibri"/>
                          <a:ea typeface="+mn-ea"/>
                          <a:cs typeface="+mn-cs"/>
                        </a:rPr>
                        <a:t>67</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6">
                        <a:lumMod val="60000"/>
                        <a:lumOff val="40000"/>
                      </a:schemeClr>
                    </a:solidFill>
                  </a:tcPr>
                </a:tc>
                <a:tc>
                  <a:txBody>
                    <a:bodyPr/>
                    <a:lstStyle/>
                    <a:p>
                      <a:pPr algn="ctr" fontAlgn="b"/>
                      <a:r>
                        <a:rPr lang="en-AU" sz="1000" b="0" i="0" u="none" strike="noStrike" kern="1200" dirty="0">
                          <a:solidFill>
                            <a:srgbClr val="000000"/>
                          </a:solidFill>
                          <a:effectLst/>
                          <a:latin typeface="Calibri"/>
                          <a:ea typeface="+mn-ea"/>
                          <a:cs typeface="+mn-cs"/>
                        </a:rPr>
                        <a:t>88</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1000" b="0" i="0" u="none" strike="noStrike" kern="1200" dirty="0">
                          <a:solidFill>
                            <a:srgbClr val="000000"/>
                          </a:solidFill>
                          <a:effectLst/>
                          <a:latin typeface="Calibri"/>
                          <a:ea typeface="+mn-ea"/>
                          <a:cs typeface="+mn-cs"/>
                        </a:rPr>
                        <a:t>94</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AU" sz="1000" b="0" i="0" u="none" strike="noStrike" kern="1200" dirty="0">
                          <a:solidFill>
                            <a:srgbClr val="000000"/>
                          </a:solidFill>
                          <a:effectLst/>
                          <a:latin typeface="Calibri"/>
                          <a:ea typeface="+mn-ea"/>
                          <a:cs typeface="+mn-cs"/>
                        </a:rPr>
                        <a:t>87</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ctr"/>
                      <a:endParaRPr lang="en-AU" sz="1000" b="0" i="0"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00" b="0" i="0" u="none" strike="noStrike" dirty="0">
                          <a:solidFill>
                            <a:srgbClr val="000000"/>
                          </a:solidFill>
                          <a:effectLst/>
                          <a:latin typeface="Calibri"/>
                        </a:rPr>
                        <a:t>98</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243719">
                <a:tc>
                  <a:txBody>
                    <a:bodyPr/>
                    <a:lstStyle/>
                    <a:p>
                      <a:pPr algn="l" fontAlgn="b"/>
                      <a:r>
                        <a:rPr lang="en-AU" sz="1000" b="0" i="0" u="none" strike="noStrike" kern="1200" dirty="0">
                          <a:solidFill>
                            <a:srgbClr val="000000"/>
                          </a:solidFill>
                          <a:effectLst/>
                          <a:latin typeface="Calibri"/>
                          <a:ea typeface="+mn-ea"/>
                          <a:cs typeface="+mn-cs"/>
                        </a:rPr>
                        <a:t>Avoided Interrupting</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1000" b="0" i="0" u="none" strike="noStrike" kern="1200" dirty="0">
                          <a:solidFill>
                            <a:srgbClr val="000000"/>
                          </a:solidFill>
                          <a:effectLst/>
                          <a:latin typeface="Calibri"/>
                          <a:ea typeface="+mn-ea"/>
                          <a:cs typeface="+mn-cs"/>
                        </a:rPr>
                        <a:t>93</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95000"/>
                      </a:schemeClr>
                    </a:solidFill>
                  </a:tcPr>
                </a:tc>
                <a:tc>
                  <a:txBody>
                    <a:bodyPr/>
                    <a:lstStyle/>
                    <a:p>
                      <a:pPr algn="ctr" fontAlgn="b"/>
                      <a:r>
                        <a:rPr lang="en-AU" sz="1000" b="0" i="0" u="none" strike="noStrike" kern="1200" dirty="0">
                          <a:solidFill>
                            <a:srgbClr val="000000"/>
                          </a:solidFill>
                          <a:effectLst/>
                          <a:latin typeface="Calibri"/>
                          <a:ea typeface="+mn-ea"/>
                          <a:cs typeface="+mn-cs"/>
                        </a:rPr>
                        <a:t>99</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AU" sz="1000" b="0" i="0" u="none" strike="noStrike" kern="1200" dirty="0">
                          <a:solidFill>
                            <a:srgbClr val="000000"/>
                          </a:solidFill>
                          <a:effectLst/>
                          <a:latin typeface="Calibri"/>
                          <a:ea typeface="+mn-ea"/>
                          <a:cs typeface="+mn-cs"/>
                        </a:rPr>
                        <a:t>95</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1000" b="0" i="0" u="none" strike="noStrike" kern="1200" dirty="0">
                          <a:solidFill>
                            <a:srgbClr val="000000"/>
                          </a:solidFill>
                          <a:effectLst/>
                          <a:latin typeface="Calibri"/>
                          <a:ea typeface="+mn-ea"/>
                          <a:cs typeface="+mn-cs"/>
                        </a:rPr>
                        <a:t>93</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1000" b="0" i="0" u="none" strike="noStrike" kern="1200" dirty="0">
                          <a:solidFill>
                            <a:srgbClr val="000000"/>
                          </a:solidFill>
                          <a:effectLst/>
                          <a:latin typeface="Calibri"/>
                          <a:ea typeface="+mn-ea"/>
                          <a:cs typeface="+mn-cs"/>
                        </a:rPr>
                        <a:t>97</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1000" b="0" i="0" u="none" strike="noStrike" kern="1200" dirty="0">
                          <a:solidFill>
                            <a:srgbClr val="000000"/>
                          </a:solidFill>
                          <a:effectLst/>
                          <a:latin typeface="Calibri"/>
                          <a:ea typeface="+mn-ea"/>
                          <a:cs typeface="+mn-cs"/>
                        </a:rPr>
                        <a:t>87</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6">
                        <a:lumMod val="60000"/>
                        <a:lumOff val="40000"/>
                      </a:schemeClr>
                    </a:solidFill>
                  </a:tcPr>
                </a:tc>
                <a:tc>
                  <a:txBody>
                    <a:bodyPr/>
                    <a:lstStyle/>
                    <a:p>
                      <a:pPr algn="ctr" fontAlgn="b"/>
                      <a:r>
                        <a:rPr lang="en-AU" sz="1000" b="0" i="0" u="none" strike="noStrike" kern="1200" dirty="0">
                          <a:solidFill>
                            <a:srgbClr val="000000"/>
                          </a:solidFill>
                          <a:effectLst/>
                          <a:latin typeface="Calibri"/>
                          <a:ea typeface="+mn-ea"/>
                          <a:cs typeface="+mn-cs"/>
                        </a:rPr>
                        <a:t>92</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1000" b="0" i="0" u="none" strike="noStrike" kern="1200" dirty="0">
                          <a:solidFill>
                            <a:srgbClr val="000000"/>
                          </a:solidFill>
                          <a:effectLst/>
                          <a:latin typeface="Calibri"/>
                          <a:ea typeface="+mn-ea"/>
                          <a:cs typeface="+mn-cs"/>
                        </a:rPr>
                        <a:t>88</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1000" b="0" i="0" u="none" strike="noStrike" kern="1200" dirty="0">
                          <a:solidFill>
                            <a:srgbClr val="000000"/>
                          </a:solidFill>
                          <a:effectLst/>
                          <a:latin typeface="Calibri"/>
                          <a:ea typeface="+mn-ea"/>
                          <a:cs typeface="+mn-cs"/>
                        </a:rPr>
                        <a:t>92</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endParaRPr lang="en-AU" sz="1000" b="0" i="0"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00" b="0" i="0" u="none" strike="noStrike" dirty="0">
                          <a:solidFill>
                            <a:srgbClr val="000000"/>
                          </a:solidFill>
                          <a:effectLst/>
                          <a:latin typeface="Calibri"/>
                        </a:rPr>
                        <a:t>100</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243719">
                <a:tc>
                  <a:txBody>
                    <a:bodyPr/>
                    <a:lstStyle/>
                    <a:p>
                      <a:pPr algn="l" fontAlgn="b"/>
                      <a:r>
                        <a:rPr lang="en-AU" sz="1000" b="0" i="0" u="none" strike="noStrike" kern="1200" dirty="0">
                          <a:solidFill>
                            <a:srgbClr val="000000"/>
                          </a:solidFill>
                          <a:effectLst/>
                          <a:latin typeface="Calibri"/>
                          <a:ea typeface="+mn-ea"/>
                          <a:cs typeface="+mn-cs"/>
                        </a:rPr>
                        <a:t>Developed Rapport</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1000" b="0" i="0" u="none" strike="noStrike" kern="1200" dirty="0">
                          <a:solidFill>
                            <a:srgbClr val="000000"/>
                          </a:solidFill>
                          <a:effectLst/>
                          <a:latin typeface="Calibri"/>
                          <a:ea typeface="+mn-ea"/>
                          <a:cs typeface="+mn-cs"/>
                        </a:rPr>
                        <a:t>73</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95000"/>
                      </a:schemeClr>
                    </a:solidFill>
                  </a:tcPr>
                </a:tc>
                <a:tc>
                  <a:txBody>
                    <a:bodyPr/>
                    <a:lstStyle/>
                    <a:p>
                      <a:pPr algn="ctr" fontAlgn="b"/>
                      <a:r>
                        <a:rPr lang="en-AU" sz="1000" b="0" i="0" u="none" strike="noStrike" kern="1200" dirty="0">
                          <a:solidFill>
                            <a:srgbClr val="000000"/>
                          </a:solidFill>
                          <a:effectLst/>
                          <a:latin typeface="Calibri"/>
                          <a:ea typeface="+mn-ea"/>
                          <a:cs typeface="+mn-cs"/>
                        </a:rPr>
                        <a:t>92</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AU" sz="1000" b="0" i="0" u="none" strike="noStrike" kern="1200" dirty="0">
                          <a:solidFill>
                            <a:srgbClr val="000000"/>
                          </a:solidFill>
                          <a:effectLst/>
                          <a:latin typeface="Calibri"/>
                          <a:ea typeface="+mn-ea"/>
                          <a:cs typeface="+mn-cs"/>
                        </a:rPr>
                        <a:t>88</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1000" b="0" i="0" u="none" strike="noStrike" kern="1200" dirty="0">
                          <a:solidFill>
                            <a:srgbClr val="000000"/>
                          </a:solidFill>
                          <a:effectLst/>
                          <a:latin typeface="Calibri"/>
                          <a:ea typeface="+mn-ea"/>
                          <a:cs typeface="+mn-cs"/>
                        </a:rPr>
                        <a:t>69</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1000" b="0" i="0" u="none" strike="noStrike" kern="1200" dirty="0">
                          <a:solidFill>
                            <a:srgbClr val="000000"/>
                          </a:solidFill>
                          <a:effectLst/>
                          <a:latin typeface="Calibri"/>
                          <a:ea typeface="+mn-ea"/>
                          <a:cs typeface="+mn-cs"/>
                        </a:rPr>
                        <a:t>72</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1000" b="0" i="0" u="none" strike="noStrike" kern="1200" dirty="0">
                          <a:solidFill>
                            <a:srgbClr val="000000"/>
                          </a:solidFill>
                          <a:effectLst/>
                          <a:latin typeface="Calibri"/>
                          <a:ea typeface="+mn-ea"/>
                          <a:cs typeface="+mn-cs"/>
                        </a:rPr>
                        <a:t>51</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6">
                        <a:lumMod val="60000"/>
                        <a:lumOff val="40000"/>
                      </a:schemeClr>
                    </a:solidFill>
                  </a:tcPr>
                </a:tc>
                <a:tc>
                  <a:txBody>
                    <a:bodyPr/>
                    <a:lstStyle/>
                    <a:p>
                      <a:pPr algn="ctr" fontAlgn="b"/>
                      <a:r>
                        <a:rPr lang="en-AU" sz="1000" b="0" i="0" u="none" strike="noStrike" kern="1200" dirty="0">
                          <a:solidFill>
                            <a:srgbClr val="000000"/>
                          </a:solidFill>
                          <a:effectLst/>
                          <a:latin typeface="Calibri"/>
                          <a:ea typeface="+mn-ea"/>
                          <a:cs typeface="+mn-cs"/>
                        </a:rPr>
                        <a:t>75</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1000" b="0" i="0" u="none" strike="noStrike" kern="1200" dirty="0">
                          <a:solidFill>
                            <a:srgbClr val="000000"/>
                          </a:solidFill>
                          <a:effectLst/>
                          <a:latin typeface="Calibri"/>
                          <a:ea typeface="+mn-ea"/>
                          <a:cs typeface="+mn-cs"/>
                        </a:rPr>
                        <a:t>72</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1000" b="0" i="0" u="none" strike="noStrike" kern="1200" dirty="0">
                          <a:solidFill>
                            <a:srgbClr val="000000"/>
                          </a:solidFill>
                          <a:effectLst/>
                          <a:latin typeface="Calibri"/>
                          <a:ea typeface="+mn-ea"/>
                          <a:cs typeface="+mn-cs"/>
                        </a:rPr>
                        <a:t>68</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ctr"/>
                      <a:endParaRPr lang="en-AU" sz="1000" b="0" i="0"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00" b="0" i="0" u="none" strike="noStrike" dirty="0">
                          <a:solidFill>
                            <a:srgbClr val="000000"/>
                          </a:solidFill>
                          <a:effectLst/>
                          <a:latin typeface="Calibri"/>
                        </a:rPr>
                        <a:t>94</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243719">
                <a:tc>
                  <a:txBody>
                    <a:bodyPr/>
                    <a:lstStyle/>
                    <a:p>
                      <a:pPr algn="l" fontAlgn="b"/>
                      <a:r>
                        <a:rPr lang="en-AU" sz="1000" b="0" i="0" u="none" strike="noStrike" kern="1200" dirty="0">
                          <a:solidFill>
                            <a:srgbClr val="000000"/>
                          </a:solidFill>
                          <a:effectLst/>
                          <a:latin typeface="Calibri"/>
                          <a:ea typeface="+mn-ea"/>
                          <a:cs typeface="+mn-cs"/>
                        </a:rPr>
                        <a:t>Maintained Contact</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1000" b="0" i="0" u="none" strike="noStrike" kern="1200" dirty="0">
                          <a:solidFill>
                            <a:srgbClr val="000000"/>
                          </a:solidFill>
                          <a:effectLst/>
                          <a:latin typeface="Calibri"/>
                          <a:ea typeface="+mn-ea"/>
                          <a:cs typeface="+mn-cs"/>
                        </a:rPr>
                        <a:t>96</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95000"/>
                      </a:schemeClr>
                    </a:solidFill>
                  </a:tcPr>
                </a:tc>
                <a:tc>
                  <a:txBody>
                    <a:bodyPr/>
                    <a:lstStyle/>
                    <a:p>
                      <a:pPr algn="ctr" fontAlgn="b"/>
                      <a:r>
                        <a:rPr lang="en-AU" sz="1000" b="0" i="0" u="none" strike="noStrike" kern="1200" dirty="0">
                          <a:solidFill>
                            <a:srgbClr val="000000"/>
                          </a:solidFill>
                          <a:effectLst/>
                          <a:latin typeface="Calibri"/>
                          <a:ea typeface="+mn-ea"/>
                          <a:cs typeface="+mn-cs"/>
                        </a:rPr>
                        <a:t>100</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AU" sz="1000" b="0" i="0" u="none" strike="noStrike" kern="1200" dirty="0">
                          <a:solidFill>
                            <a:srgbClr val="000000"/>
                          </a:solidFill>
                          <a:effectLst/>
                          <a:latin typeface="Calibri"/>
                          <a:ea typeface="+mn-ea"/>
                          <a:cs typeface="+mn-cs"/>
                        </a:rPr>
                        <a:t>99</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1000" b="0" i="0" u="none" strike="noStrike" kern="1200" dirty="0">
                          <a:solidFill>
                            <a:srgbClr val="000000"/>
                          </a:solidFill>
                          <a:effectLst/>
                          <a:latin typeface="Calibri"/>
                          <a:ea typeface="+mn-ea"/>
                          <a:cs typeface="+mn-cs"/>
                        </a:rPr>
                        <a:t>92</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6">
                        <a:lumMod val="60000"/>
                        <a:lumOff val="40000"/>
                      </a:schemeClr>
                    </a:solidFill>
                  </a:tcPr>
                </a:tc>
                <a:tc>
                  <a:txBody>
                    <a:bodyPr/>
                    <a:lstStyle/>
                    <a:p>
                      <a:pPr algn="ctr" fontAlgn="b"/>
                      <a:r>
                        <a:rPr lang="en-AU" sz="1000" b="0" i="0" u="none" strike="noStrike" kern="1200" dirty="0">
                          <a:solidFill>
                            <a:srgbClr val="000000"/>
                          </a:solidFill>
                          <a:effectLst/>
                          <a:latin typeface="Calibri"/>
                          <a:ea typeface="+mn-ea"/>
                          <a:cs typeface="+mn-cs"/>
                        </a:rPr>
                        <a:t>99</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1000" b="0" i="0" u="none" strike="noStrike" kern="1200" dirty="0">
                          <a:solidFill>
                            <a:srgbClr val="000000"/>
                          </a:solidFill>
                          <a:effectLst/>
                          <a:latin typeface="Calibri"/>
                          <a:ea typeface="+mn-ea"/>
                          <a:cs typeface="+mn-cs"/>
                        </a:rPr>
                        <a:t>92</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6">
                        <a:lumMod val="60000"/>
                        <a:lumOff val="40000"/>
                      </a:schemeClr>
                    </a:solidFill>
                  </a:tcPr>
                </a:tc>
                <a:tc>
                  <a:txBody>
                    <a:bodyPr/>
                    <a:lstStyle/>
                    <a:p>
                      <a:pPr algn="ctr" fontAlgn="b"/>
                      <a:r>
                        <a:rPr lang="en-AU" sz="1000" b="0" i="0" u="none" strike="noStrike" kern="1200" dirty="0">
                          <a:solidFill>
                            <a:srgbClr val="000000"/>
                          </a:solidFill>
                          <a:effectLst/>
                          <a:latin typeface="Calibri"/>
                          <a:ea typeface="+mn-ea"/>
                          <a:cs typeface="+mn-cs"/>
                        </a:rPr>
                        <a:t>92</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6">
                        <a:lumMod val="60000"/>
                        <a:lumOff val="40000"/>
                      </a:schemeClr>
                    </a:solidFill>
                  </a:tcPr>
                </a:tc>
                <a:tc>
                  <a:txBody>
                    <a:bodyPr/>
                    <a:lstStyle/>
                    <a:p>
                      <a:pPr algn="ctr" fontAlgn="b"/>
                      <a:r>
                        <a:rPr lang="en-AU" sz="1000" b="0" i="0" u="none" strike="noStrike" kern="1200" dirty="0">
                          <a:solidFill>
                            <a:srgbClr val="000000"/>
                          </a:solidFill>
                          <a:effectLst/>
                          <a:latin typeface="Calibri"/>
                          <a:ea typeface="+mn-ea"/>
                          <a:cs typeface="+mn-cs"/>
                        </a:rPr>
                        <a:t>100</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AU" sz="1000" b="0" i="0" u="none" strike="noStrike" kern="1200" dirty="0">
                          <a:solidFill>
                            <a:srgbClr val="000000"/>
                          </a:solidFill>
                          <a:effectLst/>
                          <a:latin typeface="Calibri"/>
                          <a:ea typeface="+mn-ea"/>
                          <a:cs typeface="+mn-cs"/>
                        </a:rPr>
                        <a:t>95</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endParaRPr lang="en-AU" sz="1000" b="0" i="0"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00" b="0" i="0" u="none" strike="noStrike" dirty="0">
                          <a:solidFill>
                            <a:srgbClr val="000000"/>
                          </a:solidFill>
                          <a:effectLst/>
                          <a:latin typeface="Calibri"/>
                        </a:rPr>
                        <a:t>95</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243719">
                <a:tc>
                  <a:txBody>
                    <a:bodyPr/>
                    <a:lstStyle/>
                    <a:p>
                      <a:pPr algn="l" fontAlgn="b"/>
                      <a:r>
                        <a:rPr lang="en-AU" sz="1000" b="0" i="0" u="none" strike="noStrike" kern="1200" dirty="0">
                          <a:solidFill>
                            <a:srgbClr val="000000"/>
                          </a:solidFill>
                          <a:effectLst/>
                          <a:latin typeface="Calibri"/>
                          <a:ea typeface="+mn-ea"/>
                          <a:cs typeface="+mn-cs"/>
                        </a:rPr>
                        <a:t>Projected Confidence</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1000" b="0" i="0" u="none" strike="noStrike" kern="1200" dirty="0">
                          <a:solidFill>
                            <a:srgbClr val="000000"/>
                          </a:solidFill>
                          <a:effectLst/>
                          <a:latin typeface="Calibri"/>
                          <a:ea typeface="+mn-ea"/>
                          <a:cs typeface="+mn-cs"/>
                        </a:rPr>
                        <a:t>92</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95000"/>
                      </a:schemeClr>
                    </a:solidFill>
                  </a:tcPr>
                </a:tc>
                <a:tc>
                  <a:txBody>
                    <a:bodyPr/>
                    <a:lstStyle/>
                    <a:p>
                      <a:pPr algn="ctr" fontAlgn="b"/>
                      <a:r>
                        <a:rPr lang="en-AU" sz="1000" b="0" i="0" u="none" strike="noStrike" kern="1200" dirty="0">
                          <a:solidFill>
                            <a:srgbClr val="000000"/>
                          </a:solidFill>
                          <a:effectLst/>
                          <a:latin typeface="Calibri"/>
                          <a:ea typeface="+mn-ea"/>
                          <a:cs typeface="+mn-cs"/>
                        </a:rPr>
                        <a:t>96</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1000" b="0" i="0" u="none" strike="noStrike" kern="1200" dirty="0">
                          <a:solidFill>
                            <a:srgbClr val="000000"/>
                          </a:solidFill>
                          <a:effectLst/>
                          <a:latin typeface="Calibri"/>
                          <a:ea typeface="+mn-ea"/>
                          <a:cs typeface="+mn-cs"/>
                        </a:rPr>
                        <a:t>94</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1000" b="0" i="0" u="none" strike="noStrike" kern="1200" dirty="0">
                          <a:solidFill>
                            <a:srgbClr val="000000"/>
                          </a:solidFill>
                          <a:effectLst/>
                          <a:latin typeface="Calibri"/>
                          <a:ea typeface="+mn-ea"/>
                          <a:cs typeface="+mn-cs"/>
                        </a:rPr>
                        <a:t>92</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1000" b="0" i="0" u="none" strike="noStrike" kern="1200" dirty="0">
                          <a:solidFill>
                            <a:srgbClr val="000000"/>
                          </a:solidFill>
                          <a:effectLst/>
                          <a:latin typeface="Calibri"/>
                          <a:ea typeface="+mn-ea"/>
                          <a:cs typeface="+mn-cs"/>
                        </a:rPr>
                        <a:t>97</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1000" b="0" i="0" u="none" strike="noStrike" kern="1200" dirty="0">
                          <a:solidFill>
                            <a:srgbClr val="000000"/>
                          </a:solidFill>
                          <a:effectLst/>
                          <a:latin typeface="Calibri"/>
                          <a:ea typeface="+mn-ea"/>
                          <a:cs typeface="+mn-cs"/>
                        </a:rPr>
                        <a:t>85</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6">
                        <a:lumMod val="60000"/>
                        <a:lumOff val="40000"/>
                      </a:schemeClr>
                    </a:solidFill>
                  </a:tcPr>
                </a:tc>
                <a:tc>
                  <a:txBody>
                    <a:bodyPr/>
                    <a:lstStyle/>
                    <a:p>
                      <a:pPr algn="ctr" fontAlgn="b"/>
                      <a:r>
                        <a:rPr lang="en-AU" sz="1000" b="0" i="0" u="none" strike="noStrike" kern="1200" dirty="0">
                          <a:solidFill>
                            <a:srgbClr val="000000"/>
                          </a:solidFill>
                          <a:effectLst/>
                          <a:latin typeface="Calibri"/>
                          <a:ea typeface="+mn-ea"/>
                          <a:cs typeface="+mn-cs"/>
                        </a:rPr>
                        <a:t>89</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1000" b="0" i="0" u="none" strike="noStrike" kern="1200" dirty="0">
                          <a:solidFill>
                            <a:srgbClr val="000000"/>
                          </a:solidFill>
                          <a:effectLst/>
                          <a:latin typeface="Calibri"/>
                          <a:ea typeface="+mn-ea"/>
                          <a:cs typeface="+mn-cs"/>
                        </a:rPr>
                        <a:t>100</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AU" sz="1000" b="0" i="0" u="none" strike="noStrike" kern="1200" dirty="0">
                          <a:solidFill>
                            <a:srgbClr val="000000"/>
                          </a:solidFill>
                          <a:effectLst/>
                          <a:latin typeface="Calibri"/>
                          <a:ea typeface="+mn-ea"/>
                          <a:cs typeface="+mn-cs"/>
                        </a:rPr>
                        <a:t>88</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ctr"/>
                      <a:endParaRPr lang="en-AU" sz="1000" b="0" i="0"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00" b="0" i="0" u="none" strike="noStrike" dirty="0">
                          <a:solidFill>
                            <a:srgbClr val="000000"/>
                          </a:solidFill>
                          <a:effectLst/>
                          <a:latin typeface="Calibri"/>
                        </a:rPr>
                        <a:t>95</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243719">
                <a:tc>
                  <a:txBody>
                    <a:bodyPr/>
                    <a:lstStyle/>
                    <a:p>
                      <a:pPr algn="l" fontAlgn="b"/>
                      <a:r>
                        <a:rPr lang="en-AU" sz="1000" b="0" i="0" u="none" strike="noStrike" kern="1200" dirty="0">
                          <a:solidFill>
                            <a:srgbClr val="000000"/>
                          </a:solidFill>
                          <a:effectLst/>
                          <a:latin typeface="Calibri"/>
                          <a:ea typeface="+mn-ea"/>
                          <a:cs typeface="+mn-cs"/>
                        </a:rPr>
                        <a:t>Avoided Slang/Jargon</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fontAlgn="b"/>
                      <a:r>
                        <a:rPr lang="en-AU" sz="1000" b="0" i="0" u="none" strike="noStrike" kern="1200" dirty="0">
                          <a:solidFill>
                            <a:srgbClr val="000000"/>
                          </a:solidFill>
                          <a:effectLst/>
                          <a:latin typeface="Calibri"/>
                          <a:ea typeface="+mn-ea"/>
                          <a:cs typeface="+mn-cs"/>
                        </a:rPr>
                        <a:t>99</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95000"/>
                      </a:schemeClr>
                    </a:solidFill>
                  </a:tcPr>
                </a:tc>
                <a:tc>
                  <a:txBody>
                    <a:bodyPr/>
                    <a:lstStyle/>
                    <a:p>
                      <a:pPr algn="ctr" fontAlgn="b"/>
                      <a:r>
                        <a:rPr lang="en-AU" sz="1000" b="0" i="0" u="none" strike="noStrike" kern="1200" dirty="0">
                          <a:solidFill>
                            <a:srgbClr val="000000"/>
                          </a:solidFill>
                          <a:effectLst/>
                          <a:latin typeface="Calibri"/>
                          <a:ea typeface="+mn-ea"/>
                          <a:cs typeface="+mn-cs"/>
                        </a:rPr>
                        <a:t>100</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AU" sz="1000" b="0" i="0" u="none" strike="noStrike" kern="1200" dirty="0">
                          <a:solidFill>
                            <a:srgbClr val="000000"/>
                          </a:solidFill>
                          <a:effectLst/>
                          <a:latin typeface="Calibri"/>
                          <a:ea typeface="+mn-ea"/>
                          <a:cs typeface="+mn-cs"/>
                        </a:rPr>
                        <a:t>100</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AU" sz="1000" b="0" i="0" u="none" strike="noStrike" kern="1200" dirty="0">
                          <a:solidFill>
                            <a:srgbClr val="000000"/>
                          </a:solidFill>
                          <a:effectLst/>
                          <a:latin typeface="Calibri"/>
                          <a:ea typeface="+mn-ea"/>
                          <a:cs typeface="+mn-cs"/>
                        </a:rPr>
                        <a:t>98</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1000" b="0" i="0" u="none" strike="noStrike" kern="1200" dirty="0">
                          <a:solidFill>
                            <a:srgbClr val="000000"/>
                          </a:solidFill>
                          <a:effectLst/>
                          <a:latin typeface="Calibri"/>
                          <a:ea typeface="+mn-ea"/>
                          <a:cs typeface="+mn-cs"/>
                        </a:rPr>
                        <a:t>99</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fontAlgn="b"/>
                      <a:r>
                        <a:rPr lang="en-AU" sz="1000" b="0" i="0" u="none" strike="noStrike" kern="1200" dirty="0">
                          <a:solidFill>
                            <a:srgbClr val="000000"/>
                          </a:solidFill>
                          <a:effectLst/>
                          <a:latin typeface="Calibri"/>
                          <a:ea typeface="+mn-ea"/>
                          <a:cs typeface="+mn-cs"/>
                        </a:rPr>
                        <a:t>93</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6">
                        <a:lumMod val="60000"/>
                        <a:lumOff val="40000"/>
                      </a:schemeClr>
                    </a:solidFill>
                  </a:tcPr>
                </a:tc>
                <a:tc>
                  <a:txBody>
                    <a:bodyPr/>
                    <a:lstStyle/>
                    <a:p>
                      <a:pPr algn="ctr" fontAlgn="b"/>
                      <a:r>
                        <a:rPr lang="en-AU" sz="1000" b="0" i="0" u="none" strike="noStrike" kern="1200" dirty="0">
                          <a:solidFill>
                            <a:srgbClr val="000000"/>
                          </a:solidFill>
                          <a:effectLst/>
                          <a:latin typeface="Calibri"/>
                          <a:ea typeface="+mn-ea"/>
                          <a:cs typeface="+mn-cs"/>
                        </a:rPr>
                        <a:t>100</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AU" sz="1000" b="0" i="0" u="none" strike="noStrike" kern="1200" dirty="0">
                          <a:solidFill>
                            <a:srgbClr val="000000"/>
                          </a:solidFill>
                          <a:effectLst/>
                          <a:latin typeface="Calibri"/>
                          <a:ea typeface="+mn-ea"/>
                          <a:cs typeface="+mn-cs"/>
                        </a:rPr>
                        <a:t>100</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AU" sz="1000" b="0" i="0" u="none" strike="noStrike" kern="1200" dirty="0">
                          <a:solidFill>
                            <a:srgbClr val="000000"/>
                          </a:solidFill>
                          <a:effectLst/>
                          <a:latin typeface="Calibri"/>
                          <a:ea typeface="+mn-ea"/>
                          <a:cs typeface="+mn-cs"/>
                        </a:rPr>
                        <a:t>100</a:t>
                      </a:r>
                    </a:p>
                  </a:txBody>
                  <a:tcPr marL="8720" marR="8720" marT="8720" marB="0" anchor="b">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3">
                        <a:lumMod val="60000"/>
                        <a:lumOff val="40000"/>
                      </a:schemeClr>
                    </a:solidFill>
                  </a:tcPr>
                </a:tc>
                <a:tc>
                  <a:txBody>
                    <a:bodyPr/>
                    <a:lstStyle/>
                    <a:p>
                      <a:pPr algn="ctr" fontAlgn="ctr"/>
                      <a:endParaRPr lang="en-AU" sz="1000" b="0" i="0" u="none" strike="noStrike" dirty="0">
                        <a:solidFill>
                          <a:srgbClr val="000000"/>
                        </a:solidFill>
                        <a:effectLst/>
                        <a:latin typeface="Calibri"/>
                      </a:endParaRP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00" b="0" i="0" u="none" strike="noStrike" dirty="0">
                          <a:solidFill>
                            <a:srgbClr val="000000"/>
                          </a:solidFill>
                          <a:effectLst/>
                          <a:latin typeface="Calibri"/>
                        </a:rPr>
                        <a:t>100</a:t>
                      </a:r>
                    </a:p>
                  </a:txBody>
                  <a:tcPr marL="9525" marR="9525" marT="9525"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bl>
          </a:graphicData>
        </a:graphic>
      </p:graphicFrame>
      <p:sp>
        <p:nvSpPr>
          <p:cNvPr id="5" name="Title 1"/>
          <p:cNvSpPr txBox="1">
            <a:spLocks/>
          </p:cNvSpPr>
          <p:nvPr/>
        </p:nvSpPr>
        <p:spPr bwMode="auto">
          <a:xfrm>
            <a:off x="1259632" y="44624"/>
            <a:ext cx="7884368" cy="887413"/>
          </a:xfrm>
          <a:prstGeom prst="rect">
            <a:avLst/>
          </a:prstGeom>
          <a:noFill/>
          <a:ln w="9525">
            <a:noFill/>
            <a:miter lim="800000"/>
            <a:headEnd/>
            <a:tailEnd/>
          </a:ln>
        </p:spPr>
        <p:txBody>
          <a:bodyPr vert="horz" wrap="square" lIns="91440" tIns="45720" rIns="324000" bIns="45720" numCol="1" anchor="ctr" anchorCtr="0" compatLnSpc="1">
            <a:prstTxWarp prst="textNoShape">
              <a:avLst/>
            </a:prstTxWarp>
          </a:bodyPr>
          <a:lstStyle>
            <a:lvl1pPr algn="r" rtl="0" eaLnBrk="0" fontAlgn="base" hangingPunct="0">
              <a:spcBef>
                <a:spcPct val="0"/>
              </a:spcBef>
              <a:spcAft>
                <a:spcPct val="0"/>
              </a:spcAft>
              <a:defRPr sz="2200" b="1">
                <a:solidFill>
                  <a:schemeClr val="bg1"/>
                </a:solidFill>
                <a:latin typeface="+mj-lt"/>
                <a:ea typeface="+mj-ea"/>
                <a:cs typeface="+mj-cs"/>
              </a:defRPr>
            </a:lvl1pPr>
            <a:lvl2pPr algn="r" rtl="0" eaLnBrk="0" fontAlgn="base" hangingPunct="0">
              <a:spcBef>
                <a:spcPct val="0"/>
              </a:spcBef>
              <a:spcAft>
                <a:spcPct val="0"/>
              </a:spcAft>
              <a:defRPr sz="2200" b="1">
                <a:solidFill>
                  <a:schemeClr val="bg1"/>
                </a:solidFill>
                <a:latin typeface="Verdana" pitchFamily="34" charset="0"/>
              </a:defRPr>
            </a:lvl2pPr>
            <a:lvl3pPr algn="r" rtl="0" eaLnBrk="0" fontAlgn="base" hangingPunct="0">
              <a:spcBef>
                <a:spcPct val="0"/>
              </a:spcBef>
              <a:spcAft>
                <a:spcPct val="0"/>
              </a:spcAft>
              <a:defRPr sz="2200" b="1">
                <a:solidFill>
                  <a:schemeClr val="bg1"/>
                </a:solidFill>
                <a:latin typeface="Verdana" pitchFamily="34" charset="0"/>
              </a:defRPr>
            </a:lvl3pPr>
            <a:lvl4pPr algn="r" rtl="0" eaLnBrk="0" fontAlgn="base" hangingPunct="0">
              <a:spcBef>
                <a:spcPct val="0"/>
              </a:spcBef>
              <a:spcAft>
                <a:spcPct val="0"/>
              </a:spcAft>
              <a:defRPr sz="2200" b="1">
                <a:solidFill>
                  <a:schemeClr val="bg1"/>
                </a:solidFill>
                <a:latin typeface="Verdana" pitchFamily="34" charset="0"/>
              </a:defRPr>
            </a:lvl4pPr>
            <a:lvl5pPr algn="r" rtl="0" eaLnBrk="0" fontAlgn="base" hangingPunct="0">
              <a:spcBef>
                <a:spcPct val="0"/>
              </a:spcBef>
              <a:spcAft>
                <a:spcPct val="0"/>
              </a:spcAft>
              <a:defRPr sz="2200" b="1">
                <a:solidFill>
                  <a:schemeClr val="bg1"/>
                </a:solidFill>
                <a:latin typeface="Verdana" pitchFamily="34" charset="0"/>
              </a:defRPr>
            </a:lvl5pPr>
            <a:lvl6pPr marL="457200" algn="r" rtl="0" fontAlgn="base">
              <a:spcBef>
                <a:spcPct val="0"/>
              </a:spcBef>
              <a:spcAft>
                <a:spcPct val="0"/>
              </a:spcAft>
              <a:defRPr sz="2200" b="1">
                <a:solidFill>
                  <a:srgbClr val="000066"/>
                </a:solidFill>
                <a:latin typeface="Verdana" pitchFamily="34" charset="0"/>
              </a:defRPr>
            </a:lvl6pPr>
            <a:lvl7pPr marL="914400" algn="r" rtl="0" fontAlgn="base">
              <a:spcBef>
                <a:spcPct val="0"/>
              </a:spcBef>
              <a:spcAft>
                <a:spcPct val="0"/>
              </a:spcAft>
              <a:defRPr sz="2200" b="1">
                <a:solidFill>
                  <a:srgbClr val="000066"/>
                </a:solidFill>
                <a:latin typeface="Verdana" pitchFamily="34" charset="0"/>
              </a:defRPr>
            </a:lvl7pPr>
            <a:lvl8pPr marL="1371600" algn="r" rtl="0" fontAlgn="base">
              <a:spcBef>
                <a:spcPct val="0"/>
              </a:spcBef>
              <a:spcAft>
                <a:spcPct val="0"/>
              </a:spcAft>
              <a:defRPr sz="2200" b="1">
                <a:solidFill>
                  <a:srgbClr val="000066"/>
                </a:solidFill>
                <a:latin typeface="Verdana" pitchFamily="34" charset="0"/>
              </a:defRPr>
            </a:lvl8pPr>
            <a:lvl9pPr marL="1828800" algn="r" rtl="0" fontAlgn="base">
              <a:spcBef>
                <a:spcPct val="0"/>
              </a:spcBef>
              <a:spcAft>
                <a:spcPct val="0"/>
              </a:spcAft>
              <a:defRPr sz="2200" b="1">
                <a:solidFill>
                  <a:srgbClr val="000066"/>
                </a:solidFill>
                <a:latin typeface="Verdana" pitchFamily="34" charset="0"/>
              </a:defRPr>
            </a:lvl9pPr>
          </a:lstStyle>
          <a:p>
            <a:r>
              <a:rPr lang="en-AU" kern="0" dirty="0" smtClean="0"/>
              <a:t>Key Findings</a:t>
            </a:r>
            <a:br>
              <a:rPr lang="en-AU" kern="0" dirty="0" smtClean="0"/>
            </a:br>
            <a:r>
              <a:rPr lang="en-AU" sz="2000" b="0" kern="0" dirty="0" smtClean="0"/>
              <a:t>Key Measures by Retailer (cont’d)</a:t>
            </a:r>
            <a:endParaRPr lang="en-AU" sz="2000" b="0" kern="0" dirty="0"/>
          </a:p>
        </p:txBody>
      </p:sp>
      <p:sp>
        <p:nvSpPr>
          <p:cNvPr id="6" name="TextBox 5"/>
          <p:cNvSpPr txBox="1"/>
          <p:nvPr/>
        </p:nvSpPr>
        <p:spPr>
          <a:xfrm>
            <a:off x="251520" y="5919083"/>
            <a:ext cx="8352928" cy="230832"/>
          </a:xfrm>
          <a:prstGeom prst="rect">
            <a:avLst/>
          </a:prstGeom>
          <a:solidFill>
            <a:schemeClr val="bg1">
              <a:lumMod val="95000"/>
            </a:schemeClr>
          </a:solidFill>
        </p:spPr>
        <p:txBody>
          <a:bodyPr wrap="square" rtlCol="0">
            <a:spAutoFit/>
          </a:bodyPr>
          <a:lstStyle/>
          <a:p>
            <a:r>
              <a:rPr lang="en-AU" sz="900" b="0" dirty="0" smtClean="0"/>
              <a:t>Note: Lowest score for each measure is highlighted orange, and the highest score is highlighted in green.  </a:t>
            </a:r>
            <a:endParaRPr lang="en-AU" sz="900" b="0" dirty="0"/>
          </a:p>
        </p:txBody>
      </p:sp>
    </p:spTree>
    <p:extLst>
      <p:ext uri="{BB962C8B-B14F-4D97-AF65-F5344CB8AC3E}">
        <p14:creationId xmlns:p14="http://schemas.microsoft.com/office/powerpoint/2010/main" val="1227998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Table of Contents </a:t>
            </a:r>
            <a:endParaRPr lang="en-AU" dirty="0"/>
          </a:p>
        </p:txBody>
      </p:sp>
      <p:sp>
        <p:nvSpPr>
          <p:cNvPr id="3" name="TextBox 2"/>
          <p:cNvSpPr txBox="1"/>
          <p:nvPr/>
        </p:nvSpPr>
        <p:spPr>
          <a:xfrm>
            <a:off x="152475" y="1042987"/>
            <a:ext cx="8712968" cy="5545108"/>
          </a:xfrm>
          <a:prstGeom prst="rect">
            <a:avLst/>
          </a:prstGeom>
          <a:noFill/>
        </p:spPr>
        <p:txBody>
          <a:bodyPr wrap="square" rtlCol="0">
            <a:spAutoFit/>
          </a:bodyPr>
          <a:lstStyle/>
          <a:p>
            <a:pPr lvl="2">
              <a:spcBef>
                <a:spcPts val="200"/>
              </a:spcBef>
              <a:spcAft>
                <a:spcPts val="200"/>
              </a:spcAft>
            </a:pPr>
            <a:r>
              <a:rPr lang="en-AU" sz="900" dirty="0" smtClean="0"/>
              <a:t>Introduction					3	</a:t>
            </a:r>
          </a:p>
          <a:p>
            <a:pPr lvl="2">
              <a:spcBef>
                <a:spcPts val="200"/>
              </a:spcBef>
              <a:spcAft>
                <a:spcPts val="200"/>
              </a:spcAft>
            </a:pPr>
            <a:r>
              <a:rPr lang="en-AU" sz="900" dirty="0" smtClean="0"/>
              <a:t>CSBA Methodology 				8</a:t>
            </a:r>
            <a:endParaRPr lang="en-AU" sz="900" dirty="0"/>
          </a:p>
          <a:p>
            <a:pPr lvl="2">
              <a:spcBef>
                <a:spcPts val="200"/>
              </a:spcBef>
              <a:spcAft>
                <a:spcPts val="200"/>
              </a:spcAft>
            </a:pPr>
            <a:r>
              <a:rPr lang="en-AU" sz="900" dirty="0" smtClean="0"/>
              <a:t>Key Findings 					11</a:t>
            </a:r>
          </a:p>
          <a:p>
            <a:pPr lvl="2">
              <a:spcBef>
                <a:spcPts val="200"/>
              </a:spcBef>
              <a:spcAft>
                <a:spcPts val="200"/>
              </a:spcAft>
            </a:pPr>
            <a:r>
              <a:rPr lang="en-AU" sz="900" dirty="0" smtClean="0"/>
              <a:t>Part </a:t>
            </a:r>
            <a:r>
              <a:rPr lang="en-AU" sz="900" dirty="0"/>
              <a:t>1 – Hardship </a:t>
            </a:r>
            <a:r>
              <a:rPr lang="en-AU" sz="900" dirty="0" smtClean="0"/>
              <a:t>and General Calls Compared: </a:t>
            </a:r>
            <a:r>
              <a:rPr lang="en-AU" sz="900" dirty="0"/>
              <a:t>All </a:t>
            </a:r>
            <a:r>
              <a:rPr lang="en-AU" sz="900" dirty="0" smtClean="0"/>
              <a:t>Retailers	20</a:t>
            </a:r>
            <a:endParaRPr lang="en-AU" sz="900" dirty="0"/>
          </a:p>
          <a:p>
            <a:pPr lvl="2">
              <a:spcBef>
                <a:spcPts val="200"/>
              </a:spcBef>
              <a:spcAft>
                <a:spcPts val="200"/>
              </a:spcAft>
            </a:pPr>
            <a:r>
              <a:rPr lang="en-AU" sz="900" dirty="0"/>
              <a:t>Part 2 – Hardship </a:t>
            </a:r>
            <a:r>
              <a:rPr lang="en-AU" sz="900" dirty="0" smtClean="0"/>
              <a:t>Calls</a:t>
            </a:r>
            <a:r>
              <a:rPr lang="en-AU" sz="900" dirty="0"/>
              <a:t>: </a:t>
            </a:r>
            <a:r>
              <a:rPr lang="en-AU" sz="900" dirty="0" smtClean="0"/>
              <a:t>Retailers Compared by Measure		28</a:t>
            </a:r>
            <a:endParaRPr lang="en-AU" sz="900" dirty="0"/>
          </a:p>
          <a:p>
            <a:pPr lvl="3">
              <a:spcBef>
                <a:spcPts val="200"/>
              </a:spcBef>
              <a:spcAft>
                <a:spcPts val="200"/>
              </a:spcAft>
            </a:pPr>
            <a:r>
              <a:rPr lang="en-AU" sz="900" b="0" dirty="0"/>
              <a:t>Overall </a:t>
            </a:r>
            <a:r>
              <a:rPr lang="en-AU" sz="900" b="0" dirty="0" smtClean="0"/>
              <a:t>Performance</a:t>
            </a:r>
            <a:r>
              <a:rPr lang="en-AU" sz="900" b="0" i="1" dirty="0" smtClean="0"/>
              <a:t> </a:t>
            </a:r>
          </a:p>
          <a:p>
            <a:pPr lvl="3">
              <a:spcBef>
                <a:spcPts val="200"/>
              </a:spcBef>
              <a:spcAft>
                <a:spcPts val="200"/>
              </a:spcAft>
            </a:pPr>
            <a:r>
              <a:rPr lang="en-AU" sz="900" b="0" dirty="0" smtClean="0"/>
              <a:t>Getting Through Index</a:t>
            </a:r>
            <a:r>
              <a:rPr lang="en-AU" sz="900" b="0" dirty="0"/>
              <a:t>: Connect </a:t>
            </a:r>
            <a:r>
              <a:rPr lang="en-AU" sz="900" b="0" dirty="0" smtClean="0"/>
              <a:t>Times</a:t>
            </a:r>
            <a:endParaRPr lang="en-AU" sz="900" b="0" dirty="0"/>
          </a:p>
          <a:p>
            <a:pPr lvl="3">
              <a:spcBef>
                <a:spcPts val="200"/>
              </a:spcBef>
              <a:spcAft>
                <a:spcPts val="200"/>
              </a:spcAft>
            </a:pPr>
            <a:r>
              <a:rPr lang="en-AU" sz="900" b="0" dirty="0"/>
              <a:t>Getting </a:t>
            </a:r>
            <a:r>
              <a:rPr lang="en-AU" sz="900" b="0" dirty="0" smtClean="0"/>
              <a:t>Through Index</a:t>
            </a:r>
            <a:r>
              <a:rPr lang="en-AU" sz="900" b="0" dirty="0"/>
              <a:t>: Greeting </a:t>
            </a:r>
            <a:r>
              <a:rPr lang="en-AU" sz="900" b="0" dirty="0" smtClean="0"/>
              <a:t>Skills</a:t>
            </a:r>
            <a:endParaRPr lang="en-AU" sz="900" b="0" dirty="0"/>
          </a:p>
          <a:p>
            <a:pPr lvl="3">
              <a:spcBef>
                <a:spcPts val="200"/>
              </a:spcBef>
              <a:spcAft>
                <a:spcPts val="200"/>
              </a:spcAft>
            </a:pPr>
            <a:r>
              <a:rPr lang="en-AU" sz="900" b="0" dirty="0"/>
              <a:t>Service </a:t>
            </a:r>
            <a:r>
              <a:rPr lang="en-AU" sz="900" b="0" dirty="0" smtClean="0"/>
              <a:t>Delivery Index</a:t>
            </a:r>
            <a:r>
              <a:rPr lang="en-AU" sz="900" b="0" dirty="0"/>
              <a:t>: Agent Manner</a:t>
            </a:r>
          </a:p>
          <a:p>
            <a:pPr lvl="3">
              <a:spcBef>
                <a:spcPts val="200"/>
              </a:spcBef>
              <a:spcAft>
                <a:spcPts val="200"/>
              </a:spcAft>
            </a:pPr>
            <a:r>
              <a:rPr lang="en-AU" sz="900" b="0" dirty="0"/>
              <a:t>Service </a:t>
            </a:r>
            <a:r>
              <a:rPr lang="en-AU" sz="900" b="0" dirty="0" smtClean="0"/>
              <a:t>Delivery Index</a:t>
            </a:r>
            <a:r>
              <a:rPr lang="en-AU" sz="900" b="0" dirty="0"/>
              <a:t>: Enquiry </a:t>
            </a:r>
            <a:r>
              <a:rPr lang="en-AU" sz="900" b="0" dirty="0" smtClean="0"/>
              <a:t>Resolution Skills</a:t>
            </a:r>
            <a:endParaRPr lang="en-AU" sz="900" b="0" dirty="0"/>
          </a:p>
          <a:p>
            <a:pPr lvl="3">
              <a:spcBef>
                <a:spcPts val="200"/>
              </a:spcBef>
              <a:spcAft>
                <a:spcPts val="200"/>
              </a:spcAft>
            </a:pPr>
            <a:r>
              <a:rPr lang="en-AU" sz="900" b="0" dirty="0"/>
              <a:t>Communication </a:t>
            </a:r>
            <a:r>
              <a:rPr lang="en-AU" sz="900" b="0" dirty="0" smtClean="0"/>
              <a:t>Skills</a:t>
            </a:r>
            <a:endParaRPr lang="en-AU" sz="900" b="0" dirty="0"/>
          </a:p>
          <a:p>
            <a:pPr lvl="2">
              <a:spcBef>
                <a:spcPts val="200"/>
              </a:spcBef>
              <a:spcAft>
                <a:spcPts val="200"/>
              </a:spcAft>
            </a:pPr>
            <a:r>
              <a:rPr lang="en-AU" sz="900" dirty="0"/>
              <a:t>Part 3 – Hardship </a:t>
            </a:r>
            <a:r>
              <a:rPr lang="en-AU" sz="900" dirty="0" smtClean="0"/>
              <a:t>Calls</a:t>
            </a:r>
            <a:r>
              <a:rPr lang="en-AU" sz="900" dirty="0"/>
              <a:t>: </a:t>
            </a:r>
            <a:r>
              <a:rPr lang="en-AU" sz="900" dirty="0" smtClean="0"/>
              <a:t>Results by Retailer 		54</a:t>
            </a:r>
          </a:p>
          <a:p>
            <a:pPr lvl="3">
              <a:spcBef>
                <a:spcPts val="200"/>
              </a:spcBef>
              <a:spcAft>
                <a:spcPts val="200"/>
              </a:spcAft>
            </a:pPr>
            <a:r>
              <a:rPr lang="en-AU" sz="900" b="0" dirty="0" smtClean="0"/>
              <a:t>ActewAGL</a:t>
            </a:r>
            <a:endParaRPr lang="en-AU" sz="900" b="0" dirty="0"/>
          </a:p>
          <a:p>
            <a:pPr lvl="3">
              <a:spcBef>
                <a:spcPts val="200"/>
              </a:spcBef>
              <a:spcAft>
                <a:spcPts val="200"/>
              </a:spcAft>
            </a:pPr>
            <a:r>
              <a:rPr lang="en-AU" sz="900" b="0" dirty="0"/>
              <a:t>AGL </a:t>
            </a:r>
            <a:r>
              <a:rPr lang="en-AU" sz="900" b="0" dirty="0" smtClean="0"/>
              <a:t>(SA)</a:t>
            </a:r>
            <a:endParaRPr lang="en-AU" sz="900" b="0" dirty="0"/>
          </a:p>
          <a:p>
            <a:pPr lvl="3">
              <a:spcBef>
                <a:spcPts val="200"/>
              </a:spcBef>
              <a:spcAft>
                <a:spcPts val="200"/>
              </a:spcAft>
            </a:pPr>
            <a:r>
              <a:rPr lang="en-AU" sz="900" b="0" dirty="0"/>
              <a:t>Alinta Energy</a:t>
            </a:r>
          </a:p>
          <a:p>
            <a:pPr lvl="3">
              <a:spcBef>
                <a:spcPts val="200"/>
              </a:spcBef>
              <a:spcAft>
                <a:spcPts val="200"/>
              </a:spcAft>
            </a:pPr>
            <a:r>
              <a:rPr lang="en-AU" sz="900" b="0" dirty="0"/>
              <a:t>Aurora Energy</a:t>
            </a:r>
          </a:p>
          <a:p>
            <a:pPr lvl="3">
              <a:spcBef>
                <a:spcPts val="200"/>
              </a:spcBef>
              <a:spcAft>
                <a:spcPts val="200"/>
              </a:spcAft>
            </a:pPr>
            <a:r>
              <a:rPr lang="en-AU" sz="900" b="0" dirty="0" smtClean="0"/>
              <a:t>Lumo </a:t>
            </a:r>
            <a:r>
              <a:rPr lang="en-AU" sz="900" b="0" dirty="0"/>
              <a:t>Energy (SA)</a:t>
            </a:r>
          </a:p>
          <a:p>
            <a:pPr lvl="3">
              <a:spcBef>
                <a:spcPts val="200"/>
              </a:spcBef>
              <a:spcAft>
                <a:spcPts val="200"/>
              </a:spcAft>
            </a:pPr>
            <a:r>
              <a:rPr lang="en-AU" sz="900" b="0" dirty="0"/>
              <a:t>Origin Energy</a:t>
            </a:r>
          </a:p>
          <a:p>
            <a:pPr lvl="3">
              <a:spcBef>
                <a:spcPts val="200"/>
              </a:spcBef>
              <a:spcAft>
                <a:spcPts val="200"/>
              </a:spcAft>
            </a:pPr>
            <a:r>
              <a:rPr lang="en-AU" sz="900" b="0" dirty="0" smtClean="0"/>
              <a:t>Powerdirect</a:t>
            </a:r>
            <a:endParaRPr lang="en-AU" sz="900" b="0" dirty="0"/>
          </a:p>
          <a:p>
            <a:pPr lvl="3">
              <a:spcBef>
                <a:spcPts val="200"/>
              </a:spcBef>
              <a:spcAft>
                <a:spcPts val="200"/>
              </a:spcAft>
            </a:pPr>
            <a:r>
              <a:rPr lang="en-AU" sz="900" b="0" dirty="0"/>
              <a:t>Simply </a:t>
            </a:r>
            <a:r>
              <a:rPr lang="en-AU" sz="900" b="0" dirty="0" smtClean="0"/>
              <a:t>Energy</a:t>
            </a:r>
          </a:p>
          <a:p>
            <a:pPr lvl="3">
              <a:spcBef>
                <a:spcPts val="200"/>
              </a:spcBef>
              <a:spcAft>
                <a:spcPts val="200"/>
              </a:spcAft>
            </a:pPr>
            <a:r>
              <a:rPr lang="en-AU" sz="900" b="0" dirty="0"/>
              <a:t>EnergyAustralia </a:t>
            </a:r>
          </a:p>
          <a:p>
            <a:pPr lvl="2">
              <a:spcBef>
                <a:spcPts val="200"/>
              </a:spcBef>
              <a:spcAft>
                <a:spcPts val="200"/>
              </a:spcAft>
            </a:pPr>
            <a:r>
              <a:rPr lang="en-AU" sz="900" dirty="0" smtClean="0"/>
              <a:t>Appendices 					73</a:t>
            </a:r>
          </a:p>
          <a:p>
            <a:pPr lvl="2">
              <a:spcBef>
                <a:spcPts val="200"/>
              </a:spcBef>
              <a:spcAft>
                <a:spcPts val="200"/>
              </a:spcAft>
            </a:pPr>
            <a:r>
              <a:rPr lang="en-AU" sz="900" dirty="0" smtClean="0"/>
              <a:t>           </a:t>
            </a:r>
            <a:r>
              <a:rPr lang="en-AU" sz="900" b="0" dirty="0" smtClean="0"/>
              <a:t>Examples </a:t>
            </a:r>
            <a:r>
              <a:rPr lang="en-AU" sz="900" b="0" dirty="0"/>
              <a:t>of Scenarios for General </a:t>
            </a:r>
            <a:r>
              <a:rPr lang="en-AU" sz="900" b="0" dirty="0" smtClean="0"/>
              <a:t>Calls</a:t>
            </a:r>
          </a:p>
          <a:p>
            <a:pPr lvl="2">
              <a:spcBef>
                <a:spcPts val="200"/>
              </a:spcBef>
              <a:spcAft>
                <a:spcPts val="200"/>
              </a:spcAft>
            </a:pPr>
            <a:r>
              <a:rPr lang="en-AU" sz="900" b="0" dirty="0"/>
              <a:t> </a:t>
            </a:r>
            <a:r>
              <a:rPr lang="en-AU" sz="900" b="0" dirty="0" smtClean="0"/>
              <a:t>          Examples </a:t>
            </a:r>
            <a:r>
              <a:rPr lang="en-AU" sz="900" b="0" dirty="0"/>
              <a:t>of Scenarios for </a:t>
            </a:r>
            <a:r>
              <a:rPr lang="en-AU" sz="900" b="0" dirty="0" smtClean="0"/>
              <a:t>Hardship Calls</a:t>
            </a:r>
            <a:r>
              <a:rPr lang="en-AU" sz="900" dirty="0" smtClean="0"/>
              <a:t>   </a:t>
            </a:r>
          </a:p>
          <a:p>
            <a:pPr lvl="2">
              <a:spcBef>
                <a:spcPts val="200"/>
              </a:spcBef>
              <a:spcAft>
                <a:spcPts val="200"/>
              </a:spcAft>
            </a:pPr>
            <a:r>
              <a:rPr lang="en-AU" sz="900" b="0" dirty="0"/>
              <a:t> </a:t>
            </a:r>
            <a:r>
              <a:rPr lang="en-AU" sz="900" b="0" dirty="0" smtClean="0"/>
              <a:t>          CSBA   Telephone </a:t>
            </a:r>
            <a:r>
              <a:rPr lang="en-AU" sz="900" b="0" dirty="0"/>
              <a:t>Assessment </a:t>
            </a:r>
            <a:r>
              <a:rPr lang="en-AU" sz="900" b="0" dirty="0" smtClean="0"/>
              <a:t>Criteria</a:t>
            </a:r>
          </a:p>
          <a:p>
            <a:pPr lvl="2">
              <a:spcBef>
                <a:spcPts val="200"/>
              </a:spcBef>
              <a:spcAft>
                <a:spcPts val="200"/>
              </a:spcAft>
            </a:pPr>
            <a:r>
              <a:rPr lang="en-AU" sz="900" b="0" dirty="0"/>
              <a:t> </a:t>
            </a:r>
            <a:r>
              <a:rPr lang="en-AU" sz="900" b="0" dirty="0" smtClean="0"/>
              <a:t>          Verbatim Comments</a:t>
            </a:r>
          </a:p>
          <a:p>
            <a:pPr lvl="2">
              <a:spcBef>
                <a:spcPts val="200"/>
              </a:spcBef>
              <a:spcAft>
                <a:spcPts val="200"/>
              </a:spcAft>
            </a:pPr>
            <a:r>
              <a:rPr lang="en-AU" sz="900" dirty="0"/>
              <a:t>	</a:t>
            </a:r>
            <a:r>
              <a:rPr lang="en-AU" sz="900" dirty="0" smtClean="0"/>
              <a:t>	</a:t>
            </a:r>
            <a:endParaRPr lang="en-AU" sz="900" dirty="0"/>
          </a:p>
          <a:p>
            <a:pPr lvl="2">
              <a:spcBef>
                <a:spcPts val="200"/>
              </a:spcBef>
              <a:spcAft>
                <a:spcPts val="200"/>
              </a:spcAft>
            </a:pPr>
            <a:endParaRPr lang="en-AU" sz="900" dirty="0" smtClean="0"/>
          </a:p>
          <a:p>
            <a:pPr lvl="2">
              <a:spcBef>
                <a:spcPts val="200"/>
              </a:spcBef>
              <a:spcAft>
                <a:spcPts val="200"/>
              </a:spcAft>
            </a:pPr>
            <a:endParaRPr lang="en-AU" sz="900" dirty="0"/>
          </a:p>
        </p:txBody>
      </p:sp>
    </p:spTree>
    <p:extLst>
      <p:ext uri="{BB962C8B-B14F-4D97-AF65-F5344CB8AC3E}">
        <p14:creationId xmlns:p14="http://schemas.microsoft.com/office/powerpoint/2010/main" val="1612712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Part 1 – Hardship and General Calls Compared </a:t>
            </a:r>
            <a:r>
              <a:rPr lang="en-AU" sz="2000" b="0" dirty="0" smtClean="0"/>
              <a:t>All Retailers</a:t>
            </a:r>
            <a:endParaRPr lang="en-AU" sz="2000" b="0" dirty="0"/>
          </a:p>
        </p:txBody>
      </p:sp>
      <p:sp>
        <p:nvSpPr>
          <p:cNvPr id="3" name="Content Placeholder 2"/>
          <p:cNvSpPr txBox="1">
            <a:spLocks/>
          </p:cNvSpPr>
          <p:nvPr/>
        </p:nvSpPr>
        <p:spPr bwMode="auto">
          <a:xfrm>
            <a:off x="2123728" y="2564904"/>
            <a:ext cx="6935812"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None/>
            </a:pPr>
            <a:r>
              <a:rPr lang="en-AU" sz="1100" i="1" kern="0" dirty="0" smtClean="0"/>
              <a:t>This section of the report examines the results at the aggregate call level to compare performance of General Calls against Hardship Calls.</a:t>
            </a:r>
          </a:p>
        </p:txBody>
      </p:sp>
      <p:sp>
        <p:nvSpPr>
          <p:cNvPr id="6" name="Content Placeholder 2"/>
          <p:cNvSpPr txBox="1">
            <a:spLocks/>
          </p:cNvSpPr>
          <p:nvPr/>
        </p:nvSpPr>
        <p:spPr bwMode="auto">
          <a:xfrm>
            <a:off x="255762" y="3789040"/>
            <a:ext cx="8708726" cy="2304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None/>
            </a:pPr>
            <a:r>
              <a:rPr lang="en-AU" kern="0" dirty="0" smtClean="0"/>
              <a:t>Notes: </a:t>
            </a:r>
          </a:p>
          <a:p>
            <a:r>
              <a:rPr lang="en-AU" kern="0" dirty="0" smtClean="0"/>
              <a:t>Due to the adjustment in methodology for EnergyAustralia, its results are not included in this section of the report.</a:t>
            </a:r>
          </a:p>
          <a:p>
            <a:pPr marL="173037" indent="-171450" eaLnBrk="1" hangingPunct="1">
              <a:spcAft>
                <a:spcPct val="0"/>
              </a:spcAft>
              <a:defRPr/>
            </a:pPr>
            <a:r>
              <a:rPr lang="en-GB" kern="0" dirty="0" smtClean="0"/>
              <a:t>The </a:t>
            </a:r>
            <a:r>
              <a:rPr lang="en-US" kern="0" dirty="0" smtClean="0"/>
              <a:t>Overall </a:t>
            </a:r>
            <a:r>
              <a:rPr lang="en-US" kern="0" dirty="0"/>
              <a:t>Performance, Getting Through and Service Delivery </a:t>
            </a:r>
            <a:r>
              <a:rPr lang="en-US" kern="0" dirty="0" smtClean="0"/>
              <a:t>indices </a:t>
            </a:r>
            <a:r>
              <a:rPr lang="en-US" kern="0" dirty="0"/>
              <a:t>are based on all calls made to the retailers:</a:t>
            </a:r>
            <a:endParaRPr lang="en-GB" kern="0" dirty="0"/>
          </a:p>
          <a:p>
            <a:pPr lvl="1" eaLnBrk="1" hangingPunct="1">
              <a:spcAft>
                <a:spcPct val="0"/>
              </a:spcAft>
              <a:defRPr/>
            </a:pPr>
            <a:r>
              <a:rPr lang="en-GB" kern="0" dirty="0" smtClean="0"/>
              <a:t>Successful </a:t>
            </a:r>
            <a:r>
              <a:rPr lang="en-GB" kern="0" dirty="0"/>
              <a:t>calls are included in the Connect Time calculation and scored for each other measure within the Getting Through and Service Delivery </a:t>
            </a:r>
            <a:r>
              <a:rPr lang="en-GB" kern="0" dirty="0" smtClean="0"/>
              <a:t>indices</a:t>
            </a:r>
            <a:r>
              <a:rPr lang="en-GB" kern="0" dirty="0"/>
              <a:t>. </a:t>
            </a:r>
          </a:p>
          <a:p>
            <a:pPr lvl="1" eaLnBrk="1" hangingPunct="1">
              <a:spcAft>
                <a:spcPct val="0"/>
              </a:spcAft>
              <a:defRPr/>
            </a:pPr>
            <a:r>
              <a:rPr lang="en-GB" kern="0" dirty="0"/>
              <a:t>Unsuccessful calls (calls that </a:t>
            </a:r>
            <a:r>
              <a:rPr lang="en-GB" kern="0" dirty="0" smtClean="0"/>
              <a:t>exceeded </a:t>
            </a:r>
            <a:r>
              <a:rPr lang="en-GB" kern="0" dirty="0"/>
              <a:t>CSBA’s </a:t>
            </a:r>
            <a:r>
              <a:rPr lang="en-GB" kern="0" dirty="0" smtClean="0"/>
              <a:t>Maximum Wait Time </a:t>
            </a:r>
            <a:r>
              <a:rPr lang="en-GB" kern="0" dirty="0"/>
              <a:t>of four minutes) are included in the calculations for Connect Time and the Getting Through and Service Delivery </a:t>
            </a:r>
            <a:r>
              <a:rPr lang="en-GB" kern="0" dirty="0" smtClean="0"/>
              <a:t>indices</a:t>
            </a:r>
            <a:r>
              <a:rPr lang="en-GB" kern="0" dirty="0"/>
              <a:t>. </a:t>
            </a:r>
            <a:r>
              <a:rPr lang="en-GB" kern="0" dirty="0" smtClean="0"/>
              <a:t>However, unsuccessful </a:t>
            </a:r>
            <a:r>
              <a:rPr lang="en-GB" kern="0" dirty="0"/>
              <a:t>calls are not included in the scores for individual measures.</a:t>
            </a:r>
          </a:p>
        </p:txBody>
      </p:sp>
    </p:spTree>
    <p:extLst>
      <p:ext uri="{BB962C8B-B14F-4D97-AF65-F5344CB8AC3E}">
        <p14:creationId xmlns:p14="http://schemas.microsoft.com/office/powerpoint/2010/main" val="2492971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782824012"/>
              </p:ext>
            </p:extLst>
          </p:nvPr>
        </p:nvGraphicFramePr>
        <p:xfrm>
          <a:off x="142726" y="2708920"/>
          <a:ext cx="4861322" cy="33843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AU" dirty="0" smtClean="0"/>
              <a:t>Hardship and General Calls</a:t>
            </a:r>
            <a:br>
              <a:rPr lang="en-AU" dirty="0" smtClean="0"/>
            </a:br>
            <a:r>
              <a:rPr lang="en-AU" sz="2000" b="0" dirty="0" smtClean="0"/>
              <a:t>Overall Performance</a:t>
            </a:r>
            <a:endParaRPr lang="en-AU" b="0" dirty="0"/>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3890404532"/>
              </p:ext>
            </p:extLst>
          </p:nvPr>
        </p:nvGraphicFramePr>
        <p:xfrm>
          <a:off x="179512" y="1052736"/>
          <a:ext cx="4790544" cy="1224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ontent Placeholder 1"/>
          <p:cNvSpPr txBox="1">
            <a:spLocks/>
          </p:cNvSpPr>
          <p:nvPr/>
        </p:nvSpPr>
        <p:spPr bwMode="auto">
          <a:xfrm>
            <a:off x="5292079" y="1196752"/>
            <a:ext cx="3593951" cy="4896543"/>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None/>
            </a:pPr>
            <a:endParaRPr lang="en-AU" b="1" kern="0" dirty="0" smtClean="0"/>
          </a:p>
          <a:p>
            <a:pPr marL="0" indent="0">
              <a:buNone/>
            </a:pPr>
            <a:r>
              <a:rPr lang="en-AU" b="1" kern="0" dirty="0" smtClean="0"/>
              <a:t>The results indicate there is no difference in the way that energy retailers manage Hardship Calls as compared to General Calls at an </a:t>
            </a:r>
            <a:r>
              <a:rPr lang="en-AU" b="1" u="sng" kern="0" dirty="0" smtClean="0"/>
              <a:t>overall</a:t>
            </a:r>
            <a:r>
              <a:rPr lang="en-AU" b="1" kern="0" dirty="0" smtClean="0"/>
              <a:t> level.</a:t>
            </a:r>
          </a:p>
          <a:p>
            <a:pPr algn="l"/>
            <a:r>
              <a:rPr lang="en-AU" kern="0" dirty="0" smtClean="0"/>
              <a:t>While there were very small differences across the scores, these results were not statistically significant. </a:t>
            </a:r>
          </a:p>
          <a:p>
            <a:pPr algn="l"/>
            <a:r>
              <a:rPr lang="en-AU" kern="0" dirty="0" smtClean="0"/>
              <a:t>Within the Service Delivery Index, there were some notable differences between how retailers performed on these measures.</a:t>
            </a:r>
          </a:p>
          <a:p>
            <a:pPr algn="l"/>
            <a:r>
              <a:rPr lang="en-AU" kern="0" dirty="0" smtClean="0"/>
              <a:t>No differences should be expected within the Getting Through Index, as these measures are assessed before the mystery shopper explained the purpose of their call. </a:t>
            </a:r>
          </a:p>
          <a:p>
            <a:endParaRPr lang="en-AU" kern="0" dirty="0"/>
          </a:p>
          <a:p>
            <a:endParaRPr lang="en-AU" kern="0" dirty="0" smtClean="0"/>
          </a:p>
          <a:p>
            <a:endParaRPr lang="en-AU" kern="0" dirty="0" smtClean="0"/>
          </a:p>
          <a:p>
            <a:pPr marL="0" indent="0">
              <a:buNone/>
            </a:pPr>
            <a:r>
              <a:rPr lang="en-AU" sz="900" kern="0" dirty="0" smtClean="0"/>
              <a:t>Note: T </a:t>
            </a:r>
            <a:r>
              <a:rPr lang="en-AU" sz="900" kern="0" dirty="0"/>
              <a:t>tests were conducted on the </a:t>
            </a:r>
            <a:r>
              <a:rPr lang="en-AU" sz="900" kern="0" dirty="0" smtClean="0"/>
              <a:t>data, confirming  that </a:t>
            </a:r>
            <a:r>
              <a:rPr lang="en-AU" sz="900" kern="0" dirty="0"/>
              <a:t>at the overall level, there </a:t>
            </a:r>
            <a:r>
              <a:rPr lang="en-AU" sz="900" kern="0" dirty="0" smtClean="0"/>
              <a:t>was </a:t>
            </a:r>
            <a:r>
              <a:rPr lang="en-AU" sz="900" kern="0" dirty="0"/>
              <a:t>no statistical difference between the </a:t>
            </a:r>
            <a:r>
              <a:rPr lang="en-AU" sz="900" kern="0" dirty="0" smtClean="0"/>
              <a:t>call type results.</a:t>
            </a:r>
            <a:endParaRPr lang="en-AU" sz="900" kern="0" dirty="0"/>
          </a:p>
          <a:p>
            <a:pPr marL="0" indent="0">
              <a:buNone/>
            </a:pPr>
            <a:r>
              <a:rPr lang="en-AU" kern="0" dirty="0" smtClean="0"/>
              <a:t>   </a:t>
            </a:r>
            <a:endParaRPr lang="en-AU" kern="0" dirty="0"/>
          </a:p>
        </p:txBody>
      </p:sp>
      <p:sp>
        <p:nvSpPr>
          <p:cNvPr id="12" name="TextBox 2"/>
          <p:cNvSpPr txBox="1"/>
          <p:nvPr/>
        </p:nvSpPr>
        <p:spPr>
          <a:xfrm>
            <a:off x="395536" y="2783084"/>
            <a:ext cx="4464496" cy="3905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AU" sz="1100" b="1" dirty="0" smtClean="0"/>
              <a:t>Overall Performance </a:t>
            </a:r>
            <a:r>
              <a:rPr lang="en-AU" sz="1100" b="1" baseline="0" dirty="0" smtClean="0"/>
              <a:t>Index – </a:t>
            </a:r>
            <a:r>
              <a:rPr lang="en-AU" sz="1100" b="1" baseline="0" dirty="0" smtClean="0">
                <a:solidFill>
                  <a:schemeClr val="tx1"/>
                </a:solidFill>
              </a:rPr>
              <a:t>All Retailers</a:t>
            </a:r>
            <a:endParaRPr lang="en-AU" sz="1100" b="1" dirty="0">
              <a:solidFill>
                <a:schemeClr val="tx1"/>
              </a:solidFill>
            </a:endParaRPr>
          </a:p>
        </p:txBody>
      </p:sp>
      <p:cxnSp>
        <p:nvCxnSpPr>
          <p:cNvPr id="4" name="Straight Connector 3"/>
          <p:cNvCxnSpPr/>
          <p:nvPr/>
        </p:nvCxnSpPr>
        <p:spPr>
          <a:xfrm>
            <a:off x="611560" y="4198341"/>
            <a:ext cx="2448272"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79912" y="3284984"/>
            <a:ext cx="864096"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858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1860552451"/>
              </p:ext>
            </p:extLst>
          </p:nvPr>
        </p:nvGraphicFramePr>
        <p:xfrm>
          <a:off x="517429" y="1052736"/>
          <a:ext cx="8210422" cy="367240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3131840" y="3933056"/>
            <a:ext cx="5098829" cy="4320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itle 1"/>
          <p:cNvSpPr txBox="1">
            <a:spLocks/>
          </p:cNvSpPr>
          <p:nvPr/>
        </p:nvSpPr>
        <p:spPr bwMode="auto">
          <a:xfrm>
            <a:off x="1412032" y="-27384"/>
            <a:ext cx="7884368" cy="887413"/>
          </a:xfrm>
          <a:prstGeom prst="rect">
            <a:avLst/>
          </a:prstGeom>
          <a:noFill/>
          <a:ln w="9525">
            <a:noFill/>
            <a:miter lim="800000"/>
            <a:headEnd/>
            <a:tailEnd/>
          </a:ln>
        </p:spPr>
        <p:txBody>
          <a:bodyPr vert="horz" wrap="square" lIns="91440" tIns="45720" rIns="324000" bIns="45720" numCol="1" anchor="ctr" anchorCtr="0" compatLnSpc="1">
            <a:prstTxWarp prst="textNoShape">
              <a:avLst/>
            </a:prstTxWarp>
          </a:bodyPr>
          <a:lstStyle>
            <a:lvl1pPr algn="r" rtl="0" eaLnBrk="0" fontAlgn="base" hangingPunct="0">
              <a:spcBef>
                <a:spcPct val="0"/>
              </a:spcBef>
              <a:spcAft>
                <a:spcPct val="0"/>
              </a:spcAft>
              <a:defRPr sz="2200" b="1">
                <a:solidFill>
                  <a:schemeClr val="bg1"/>
                </a:solidFill>
                <a:latin typeface="+mj-lt"/>
                <a:ea typeface="+mj-ea"/>
                <a:cs typeface="+mj-cs"/>
              </a:defRPr>
            </a:lvl1pPr>
            <a:lvl2pPr algn="r" rtl="0" eaLnBrk="0" fontAlgn="base" hangingPunct="0">
              <a:spcBef>
                <a:spcPct val="0"/>
              </a:spcBef>
              <a:spcAft>
                <a:spcPct val="0"/>
              </a:spcAft>
              <a:defRPr sz="2200" b="1">
                <a:solidFill>
                  <a:schemeClr val="bg1"/>
                </a:solidFill>
                <a:latin typeface="Verdana" pitchFamily="34" charset="0"/>
              </a:defRPr>
            </a:lvl2pPr>
            <a:lvl3pPr algn="r" rtl="0" eaLnBrk="0" fontAlgn="base" hangingPunct="0">
              <a:spcBef>
                <a:spcPct val="0"/>
              </a:spcBef>
              <a:spcAft>
                <a:spcPct val="0"/>
              </a:spcAft>
              <a:defRPr sz="2200" b="1">
                <a:solidFill>
                  <a:schemeClr val="bg1"/>
                </a:solidFill>
                <a:latin typeface="Verdana" pitchFamily="34" charset="0"/>
              </a:defRPr>
            </a:lvl3pPr>
            <a:lvl4pPr algn="r" rtl="0" eaLnBrk="0" fontAlgn="base" hangingPunct="0">
              <a:spcBef>
                <a:spcPct val="0"/>
              </a:spcBef>
              <a:spcAft>
                <a:spcPct val="0"/>
              </a:spcAft>
              <a:defRPr sz="2200" b="1">
                <a:solidFill>
                  <a:schemeClr val="bg1"/>
                </a:solidFill>
                <a:latin typeface="Verdana" pitchFamily="34" charset="0"/>
              </a:defRPr>
            </a:lvl4pPr>
            <a:lvl5pPr algn="r" rtl="0" eaLnBrk="0" fontAlgn="base" hangingPunct="0">
              <a:spcBef>
                <a:spcPct val="0"/>
              </a:spcBef>
              <a:spcAft>
                <a:spcPct val="0"/>
              </a:spcAft>
              <a:defRPr sz="2200" b="1">
                <a:solidFill>
                  <a:schemeClr val="bg1"/>
                </a:solidFill>
                <a:latin typeface="Verdana" pitchFamily="34" charset="0"/>
              </a:defRPr>
            </a:lvl5pPr>
            <a:lvl6pPr marL="457200" algn="r" rtl="0" fontAlgn="base">
              <a:spcBef>
                <a:spcPct val="0"/>
              </a:spcBef>
              <a:spcAft>
                <a:spcPct val="0"/>
              </a:spcAft>
              <a:defRPr sz="2200" b="1">
                <a:solidFill>
                  <a:srgbClr val="000066"/>
                </a:solidFill>
                <a:latin typeface="Verdana" pitchFamily="34" charset="0"/>
              </a:defRPr>
            </a:lvl6pPr>
            <a:lvl7pPr marL="914400" algn="r" rtl="0" fontAlgn="base">
              <a:spcBef>
                <a:spcPct val="0"/>
              </a:spcBef>
              <a:spcAft>
                <a:spcPct val="0"/>
              </a:spcAft>
              <a:defRPr sz="2200" b="1">
                <a:solidFill>
                  <a:srgbClr val="000066"/>
                </a:solidFill>
                <a:latin typeface="Verdana" pitchFamily="34" charset="0"/>
              </a:defRPr>
            </a:lvl7pPr>
            <a:lvl8pPr marL="1371600" algn="r" rtl="0" fontAlgn="base">
              <a:spcBef>
                <a:spcPct val="0"/>
              </a:spcBef>
              <a:spcAft>
                <a:spcPct val="0"/>
              </a:spcAft>
              <a:defRPr sz="2200" b="1">
                <a:solidFill>
                  <a:srgbClr val="000066"/>
                </a:solidFill>
                <a:latin typeface="Verdana" pitchFamily="34" charset="0"/>
              </a:defRPr>
            </a:lvl8pPr>
            <a:lvl9pPr marL="1828800" algn="r" rtl="0" fontAlgn="base">
              <a:spcBef>
                <a:spcPct val="0"/>
              </a:spcBef>
              <a:spcAft>
                <a:spcPct val="0"/>
              </a:spcAft>
              <a:defRPr sz="2200" b="1">
                <a:solidFill>
                  <a:srgbClr val="000066"/>
                </a:solidFill>
                <a:latin typeface="Verdana" pitchFamily="34" charset="0"/>
              </a:defRPr>
            </a:lvl9pPr>
          </a:lstStyle>
          <a:p>
            <a:r>
              <a:rPr lang="en-AU" kern="0" dirty="0" smtClean="0"/>
              <a:t>Hardship and General Calls</a:t>
            </a:r>
            <a:br>
              <a:rPr lang="en-AU" kern="0" dirty="0" smtClean="0"/>
            </a:br>
            <a:r>
              <a:rPr lang="en-AU" sz="2000" b="0" kern="0" dirty="0" smtClean="0"/>
              <a:t>Overall Performance Compared to Other Sectors</a:t>
            </a:r>
            <a:endParaRPr lang="en-AU" sz="2000" b="0" kern="0" dirty="0"/>
          </a:p>
        </p:txBody>
      </p:sp>
      <p:sp>
        <p:nvSpPr>
          <p:cNvPr id="6" name="TextBox 2"/>
          <p:cNvSpPr txBox="1"/>
          <p:nvPr/>
        </p:nvSpPr>
        <p:spPr>
          <a:xfrm>
            <a:off x="2923734" y="1271925"/>
            <a:ext cx="2808312" cy="2571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AU" sz="1100" b="1" dirty="0" smtClean="0"/>
              <a:t>Overall Performance Index </a:t>
            </a:r>
          </a:p>
          <a:p>
            <a:pPr algn="ctr"/>
            <a:r>
              <a:rPr lang="en-AU" sz="1100" b="1" dirty="0" smtClean="0"/>
              <a:t>All Retailers vs. Other Sectors* </a:t>
            </a:r>
            <a:endParaRPr lang="en-AU" sz="1100" b="1" dirty="0"/>
          </a:p>
        </p:txBody>
      </p:sp>
      <p:sp>
        <p:nvSpPr>
          <p:cNvPr id="10" name="Rectangle 9"/>
          <p:cNvSpPr/>
          <p:nvPr/>
        </p:nvSpPr>
        <p:spPr>
          <a:xfrm>
            <a:off x="395536" y="5795972"/>
            <a:ext cx="8352928" cy="369332"/>
          </a:xfrm>
          <a:prstGeom prst="rect">
            <a:avLst/>
          </a:prstGeom>
          <a:solidFill>
            <a:schemeClr val="bg1">
              <a:lumMod val="95000"/>
            </a:schemeClr>
          </a:solidFill>
        </p:spPr>
        <p:txBody>
          <a:bodyPr wrap="square">
            <a:spAutoFit/>
          </a:bodyPr>
          <a:lstStyle/>
          <a:p>
            <a:pPr fontAlgn="b"/>
            <a:r>
              <a:rPr lang="en-AU" sz="900" b="0" dirty="0" smtClean="0">
                <a:solidFill>
                  <a:srgbClr val="000000"/>
                </a:solidFill>
                <a:latin typeface="+mn-lt"/>
              </a:rPr>
              <a:t>*Sector data is sourced from CSBA </a:t>
            </a:r>
            <a:r>
              <a:rPr lang="en-AU" sz="900" b="0" dirty="0">
                <a:solidFill>
                  <a:srgbClr val="000000"/>
                </a:solidFill>
                <a:latin typeface="+mn-lt"/>
              </a:rPr>
              <a:t>Syndicated Mystery Shopping </a:t>
            </a:r>
            <a:r>
              <a:rPr lang="en-AU" sz="900" b="0" dirty="0" smtClean="0">
                <a:solidFill>
                  <a:srgbClr val="000000"/>
                </a:solidFill>
                <a:latin typeface="+mn-lt"/>
              </a:rPr>
              <a:t>Project, Q1 </a:t>
            </a:r>
            <a:r>
              <a:rPr lang="en-AU" sz="900" b="0" dirty="0">
                <a:solidFill>
                  <a:srgbClr val="000000"/>
                </a:solidFill>
                <a:latin typeface="+mn-lt"/>
              </a:rPr>
              <a:t>July-Sep </a:t>
            </a:r>
            <a:r>
              <a:rPr lang="en-AU" sz="900" b="0" dirty="0" smtClean="0">
                <a:solidFill>
                  <a:srgbClr val="000000"/>
                </a:solidFill>
                <a:latin typeface="+mn-lt"/>
              </a:rPr>
              <a:t>2013. All calls were of a general enquiry nature.  ‘Energy’ refers to a sample of energy retailers across Australia, including some of the retailers surveyed for the current project.</a:t>
            </a:r>
            <a:endParaRPr lang="en-AU" sz="900" b="0" dirty="0">
              <a:solidFill>
                <a:srgbClr val="000000"/>
              </a:solidFill>
              <a:latin typeface="+mn-lt"/>
            </a:endParaRPr>
          </a:p>
        </p:txBody>
      </p:sp>
      <p:cxnSp>
        <p:nvCxnSpPr>
          <p:cNvPr id="12" name="Straight Connector 11"/>
          <p:cNvCxnSpPr/>
          <p:nvPr/>
        </p:nvCxnSpPr>
        <p:spPr>
          <a:xfrm flipV="1">
            <a:off x="2627784" y="2420888"/>
            <a:ext cx="0" cy="154817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Content Placeholder 1"/>
          <p:cNvSpPr txBox="1">
            <a:spLocks/>
          </p:cNvSpPr>
          <p:nvPr/>
        </p:nvSpPr>
        <p:spPr bwMode="auto">
          <a:xfrm>
            <a:off x="539552" y="4797152"/>
            <a:ext cx="8208912" cy="864096"/>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None/>
            </a:pPr>
            <a:r>
              <a:rPr lang="en-AU" b="1" kern="0" dirty="0" smtClean="0"/>
              <a:t>For additional context, the energy retailers’ performance was compared with results from CSBA’s Syndicated Mystery Shopping Project.    </a:t>
            </a:r>
          </a:p>
          <a:p>
            <a:pPr marL="0" indent="0">
              <a:buNone/>
            </a:pPr>
            <a:r>
              <a:rPr lang="en-AU" kern="0" dirty="0" smtClean="0"/>
              <a:t>The retailers generally performed below the standard of the wider Energy Sector and the Water Sector.</a:t>
            </a:r>
            <a:endParaRPr lang="en-AU" b="1" kern="0" dirty="0"/>
          </a:p>
        </p:txBody>
      </p:sp>
      <p:sp>
        <p:nvSpPr>
          <p:cNvPr id="2" name="TextBox 1"/>
          <p:cNvSpPr txBox="1"/>
          <p:nvPr/>
        </p:nvSpPr>
        <p:spPr>
          <a:xfrm>
            <a:off x="3131840" y="4134272"/>
            <a:ext cx="2160240" cy="230832"/>
          </a:xfrm>
          <a:prstGeom prst="rect">
            <a:avLst/>
          </a:prstGeom>
          <a:noFill/>
        </p:spPr>
        <p:txBody>
          <a:bodyPr wrap="square" rtlCol="0">
            <a:spAutoFit/>
          </a:bodyPr>
          <a:lstStyle/>
          <a:p>
            <a:pPr algn="ctr"/>
            <a:r>
              <a:rPr lang="en-AU" sz="900" dirty="0" smtClean="0"/>
              <a:t>Sector Averages</a:t>
            </a:r>
            <a:endParaRPr lang="en-AU" sz="900" dirty="0"/>
          </a:p>
        </p:txBody>
      </p:sp>
      <p:sp>
        <p:nvSpPr>
          <p:cNvPr id="15" name="TextBox 14"/>
          <p:cNvSpPr txBox="1"/>
          <p:nvPr/>
        </p:nvSpPr>
        <p:spPr>
          <a:xfrm>
            <a:off x="827584" y="4005064"/>
            <a:ext cx="1425080" cy="369332"/>
          </a:xfrm>
          <a:prstGeom prst="rect">
            <a:avLst/>
          </a:prstGeom>
          <a:noFill/>
        </p:spPr>
        <p:txBody>
          <a:bodyPr wrap="square" rtlCol="0">
            <a:spAutoFit/>
          </a:bodyPr>
          <a:lstStyle/>
          <a:p>
            <a:pPr algn="ctr"/>
            <a:r>
              <a:rPr lang="en-AU" sz="900" dirty="0" smtClean="0"/>
              <a:t>Surveyed Energy </a:t>
            </a:r>
            <a:r>
              <a:rPr lang="en-AU" sz="900" dirty="0"/>
              <a:t>R</a:t>
            </a:r>
            <a:r>
              <a:rPr lang="en-AU" sz="900" dirty="0" smtClean="0"/>
              <a:t>etailers</a:t>
            </a:r>
            <a:endParaRPr lang="en-AU" sz="900" dirty="0"/>
          </a:p>
        </p:txBody>
      </p:sp>
      <p:sp>
        <p:nvSpPr>
          <p:cNvPr id="16" name="TextBox 15"/>
          <p:cNvSpPr txBox="1"/>
          <p:nvPr/>
        </p:nvSpPr>
        <p:spPr>
          <a:xfrm>
            <a:off x="6516216" y="4109010"/>
            <a:ext cx="1425080" cy="230832"/>
          </a:xfrm>
          <a:prstGeom prst="rect">
            <a:avLst/>
          </a:prstGeom>
          <a:noFill/>
        </p:spPr>
        <p:txBody>
          <a:bodyPr wrap="square" rtlCol="0">
            <a:spAutoFit/>
          </a:bodyPr>
          <a:lstStyle/>
          <a:p>
            <a:pPr algn="ctr"/>
            <a:r>
              <a:rPr lang="en-AU" sz="900" dirty="0" smtClean="0"/>
              <a:t>Best in Class </a:t>
            </a:r>
            <a:endParaRPr lang="en-AU" sz="900" dirty="0"/>
          </a:p>
        </p:txBody>
      </p:sp>
    </p:spTree>
    <p:extLst>
      <p:ext uri="{BB962C8B-B14F-4D97-AF65-F5344CB8AC3E}">
        <p14:creationId xmlns:p14="http://schemas.microsoft.com/office/powerpoint/2010/main" val="3612083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Hardship and General Calls</a:t>
            </a:r>
            <a:br>
              <a:rPr lang="en-AU" dirty="0" smtClean="0"/>
            </a:br>
            <a:r>
              <a:rPr lang="en-AU" sz="2000" b="0" dirty="0" smtClean="0"/>
              <a:t>Getting Through: Connect Time </a:t>
            </a:r>
            <a:endParaRPr lang="en-AU" sz="2000" b="0" dirty="0"/>
          </a:p>
        </p:txBody>
      </p:sp>
      <p:sp>
        <p:nvSpPr>
          <p:cNvPr id="5" name="Content Placeholder 1"/>
          <p:cNvSpPr txBox="1">
            <a:spLocks/>
          </p:cNvSpPr>
          <p:nvPr/>
        </p:nvSpPr>
        <p:spPr bwMode="auto">
          <a:xfrm>
            <a:off x="251520" y="4365104"/>
            <a:ext cx="8640960" cy="1944216"/>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lnSpc>
                <a:spcPct val="100000"/>
              </a:lnSpc>
              <a:spcAft>
                <a:spcPts val="200"/>
              </a:spcAft>
              <a:buNone/>
            </a:pPr>
            <a:r>
              <a:rPr lang="en-AU" sz="950" b="1" kern="0" dirty="0" smtClean="0"/>
              <a:t>On average across all calls made, callers were waiting just under 1:40 minutes (or 100 seconds) to speak to an operator. </a:t>
            </a:r>
          </a:p>
          <a:p>
            <a:pPr marL="0" indent="0">
              <a:lnSpc>
                <a:spcPct val="100000"/>
              </a:lnSpc>
              <a:spcAft>
                <a:spcPts val="200"/>
              </a:spcAft>
              <a:buNone/>
            </a:pPr>
            <a:r>
              <a:rPr lang="en-AU" sz="950" kern="0" dirty="0" smtClean="0"/>
              <a:t>Calculation of the CSBA indices are based on all calls made to the retailers. The Connect </a:t>
            </a:r>
            <a:r>
              <a:rPr lang="en-AU" sz="950" kern="0" dirty="0"/>
              <a:t>Time </a:t>
            </a:r>
            <a:r>
              <a:rPr lang="en-AU" sz="950" kern="0" dirty="0" smtClean="0"/>
              <a:t>average includes: </a:t>
            </a:r>
          </a:p>
          <a:p>
            <a:pPr lvl="1">
              <a:lnSpc>
                <a:spcPct val="100000"/>
              </a:lnSpc>
              <a:spcAft>
                <a:spcPts val="200"/>
              </a:spcAft>
            </a:pPr>
            <a:r>
              <a:rPr lang="en-AU" sz="950" kern="0" dirty="0" smtClean="0"/>
              <a:t>unsuccessful calls (that exceeded four min. wait time) – these are given a ‘connect time’ of 241 seconds</a:t>
            </a:r>
          </a:p>
          <a:p>
            <a:pPr lvl="1">
              <a:lnSpc>
                <a:spcPct val="100000"/>
              </a:lnSpc>
              <a:spcAft>
                <a:spcPts val="200"/>
              </a:spcAft>
            </a:pPr>
            <a:r>
              <a:rPr lang="en-AU" sz="950" kern="0" dirty="0" smtClean="0"/>
              <a:t>successful calls are allocated a connect time based on the total time taken from dialling the number, IVR time and any time </a:t>
            </a:r>
            <a:r>
              <a:rPr lang="en-AU" sz="950" kern="0" dirty="0"/>
              <a:t>spent on </a:t>
            </a:r>
            <a:r>
              <a:rPr lang="en-AU" sz="950" kern="0" dirty="0" smtClean="0"/>
              <a:t>hold.</a:t>
            </a:r>
          </a:p>
          <a:p>
            <a:pPr>
              <a:lnSpc>
                <a:spcPct val="100000"/>
              </a:lnSpc>
              <a:spcAft>
                <a:spcPts val="200"/>
              </a:spcAft>
            </a:pPr>
            <a:r>
              <a:rPr lang="en-AU" sz="950" kern="0" dirty="0" smtClean="0"/>
              <a:t>The above chart does not include calls made to EnergyAustralia where a Maximum Wait Time of eight minutes was applied (to Hardship Calls). At this wait time, EnergyAustralia had an average connect time of 357 seconds.</a:t>
            </a:r>
          </a:p>
          <a:p>
            <a:pPr marL="0" indent="0">
              <a:lnSpc>
                <a:spcPct val="100000"/>
              </a:lnSpc>
              <a:spcAft>
                <a:spcPts val="200"/>
              </a:spcAft>
              <a:buNone/>
            </a:pPr>
            <a:r>
              <a:rPr lang="en-AU" sz="950" kern="0" dirty="0" smtClean="0"/>
              <a:t>No </a:t>
            </a:r>
            <a:r>
              <a:rPr lang="en-AU" sz="950" kern="0" dirty="0"/>
              <a:t>differences in Connect Time should be expected </a:t>
            </a:r>
            <a:r>
              <a:rPr lang="en-AU" sz="950" kern="0" dirty="0" smtClean="0"/>
              <a:t>between the call types, as Connect Time </a:t>
            </a:r>
            <a:r>
              <a:rPr lang="en-AU" sz="950" kern="0" dirty="0"/>
              <a:t>is independent of the purpose of the call. </a:t>
            </a:r>
          </a:p>
        </p:txBody>
      </p:sp>
      <p:graphicFrame>
        <p:nvGraphicFramePr>
          <p:cNvPr id="6" name="Chart 5"/>
          <p:cNvGraphicFramePr>
            <a:graphicFrameLocks/>
          </p:cNvGraphicFramePr>
          <p:nvPr>
            <p:extLst>
              <p:ext uri="{D42A27DB-BD31-4B8C-83A1-F6EECF244321}">
                <p14:modId xmlns:p14="http://schemas.microsoft.com/office/powerpoint/2010/main" val="838120032"/>
              </p:ext>
            </p:extLst>
          </p:nvPr>
        </p:nvGraphicFramePr>
        <p:xfrm>
          <a:off x="277416" y="1183829"/>
          <a:ext cx="8615064" cy="310926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2"/>
          <p:cNvSpPr txBox="1"/>
          <p:nvPr/>
        </p:nvSpPr>
        <p:spPr>
          <a:xfrm>
            <a:off x="3851920" y="1196752"/>
            <a:ext cx="2304256" cy="2571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AU" sz="1100" b="1" dirty="0"/>
              <a:t>Connect Time </a:t>
            </a:r>
            <a:r>
              <a:rPr lang="en-AU" sz="1100" b="1" dirty="0" smtClean="0"/>
              <a:t>(Secs)* </a:t>
            </a:r>
            <a:endParaRPr lang="en-AU" sz="1100" b="1" dirty="0"/>
          </a:p>
        </p:txBody>
      </p:sp>
      <p:cxnSp>
        <p:nvCxnSpPr>
          <p:cNvPr id="4" name="Straight Connector 3"/>
          <p:cNvCxnSpPr/>
          <p:nvPr/>
        </p:nvCxnSpPr>
        <p:spPr>
          <a:xfrm>
            <a:off x="2771800" y="1525935"/>
            <a:ext cx="4104456"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76256" y="1223094"/>
            <a:ext cx="1008112" cy="338554"/>
          </a:xfrm>
          <a:prstGeom prst="rect">
            <a:avLst/>
          </a:prstGeom>
          <a:solidFill>
            <a:schemeClr val="bg1">
              <a:lumMod val="95000"/>
            </a:schemeClr>
          </a:solidFill>
        </p:spPr>
        <p:txBody>
          <a:bodyPr wrap="square" rtlCol="0">
            <a:spAutoFit/>
          </a:bodyPr>
          <a:lstStyle/>
          <a:p>
            <a:pPr algn="ctr"/>
            <a:r>
              <a:rPr lang="en-AU" sz="800" b="0" dirty="0">
                <a:latin typeface="Arial Narrow" panose="020B0606020202030204" pitchFamily="34" charset="0"/>
              </a:rPr>
              <a:t>CBSA Max</a:t>
            </a:r>
            <a:r>
              <a:rPr lang="en-AU" sz="800" b="0" dirty="0" smtClean="0">
                <a:latin typeface="Arial Narrow" panose="020B0606020202030204" pitchFamily="34" charset="0"/>
              </a:rPr>
              <a:t>. Wait </a:t>
            </a:r>
            <a:r>
              <a:rPr lang="en-AU" sz="800" b="0" dirty="0">
                <a:latin typeface="Arial Narrow" panose="020B0606020202030204" pitchFamily="34" charset="0"/>
              </a:rPr>
              <a:t>Time 240sec</a:t>
            </a:r>
          </a:p>
        </p:txBody>
      </p:sp>
    </p:spTree>
    <p:extLst>
      <p:ext uri="{BB962C8B-B14F-4D97-AF65-F5344CB8AC3E}">
        <p14:creationId xmlns:p14="http://schemas.microsoft.com/office/powerpoint/2010/main" val="3894131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txBox="1">
            <a:spLocks/>
          </p:cNvSpPr>
          <p:nvPr/>
        </p:nvSpPr>
        <p:spPr bwMode="auto">
          <a:xfrm>
            <a:off x="251520" y="4221088"/>
            <a:ext cx="8568952" cy="1800200"/>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None/>
            </a:pPr>
            <a:r>
              <a:rPr lang="en-AU" b="1" kern="0" dirty="0" smtClean="0"/>
              <a:t>Energy retailers performed well across all measures in the Greeting Skills criteria.</a:t>
            </a:r>
          </a:p>
          <a:p>
            <a:pPr marL="0" indent="0">
              <a:buNone/>
            </a:pPr>
            <a:r>
              <a:rPr lang="en-AU" kern="0" dirty="0" smtClean="0"/>
              <a:t>In nearly all instances, Agents provided a salutation, their Agent Name, and included an appropriate Sign Off at the end of the call.</a:t>
            </a:r>
          </a:p>
          <a:p>
            <a:pPr marL="0" indent="0">
              <a:buNone/>
            </a:pPr>
            <a:r>
              <a:rPr lang="en-AU" kern="0" dirty="0" smtClean="0"/>
              <a:t>While still scoring highly, Agents did not always provide their Company Name or clearly Offer to Help. </a:t>
            </a:r>
          </a:p>
          <a:p>
            <a:pPr marL="0" indent="0" algn="l">
              <a:buNone/>
            </a:pPr>
            <a:r>
              <a:rPr lang="en-AU" kern="0" dirty="0"/>
              <a:t>No differences </a:t>
            </a:r>
            <a:r>
              <a:rPr lang="en-AU" kern="0" dirty="0" smtClean="0"/>
              <a:t>between Hardship Calls and General Calls should be expected across Greeting Skills measures, as </a:t>
            </a:r>
            <a:r>
              <a:rPr lang="en-AU" kern="0" dirty="0"/>
              <a:t>this is independent of the purpose of the call. </a:t>
            </a:r>
          </a:p>
          <a:p>
            <a:pPr marL="0" indent="0">
              <a:buNone/>
            </a:pPr>
            <a:endParaRPr lang="en-AU" kern="0" dirty="0"/>
          </a:p>
        </p:txBody>
      </p:sp>
      <p:sp>
        <p:nvSpPr>
          <p:cNvPr id="10" name="TextBox 2"/>
          <p:cNvSpPr txBox="1"/>
          <p:nvPr/>
        </p:nvSpPr>
        <p:spPr>
          <a:xfrm>
            <a:off x="3707903" y="1155601"/>
            <a:ext cx="1895475" cy="2571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AU" sz="1100" b="1" dirty="0"/>
              <a:t>Greeting</a:t>
            </a:r>
            <a:r>
              <a:rPr lang="en-AU" sz="1100" b="1" baseline="0" dirty="0"/>
              <a:t> Skills</a:t>
            </a:r>
            <a:endParaRPr lang="en-AU" sz="1100" b="1" dirty="0"/>
          </a:p>
        </p:txBody>
      </p:sp>
      <p:graphicFrame>
        <p:nvGraphicFramePr>
          <p:cNvPr id="8" name="Chart 7"/>
          <p:cNvGraphicFramePr>
            <a:graphicFrameLocks/>
          </p:cNvGraphicFramePr>
          <p:nvPr>
            <p:extLst>
              <p:ext uri="{D42A27DB-BD31-4B8C-83A1-F6EECF244321}">
                <p14:modId xmlns:p14="http://schemas.microsoft.com/office/powerpoint/2010/main" val="4224032813"/>
              </p:ext>
            </p:extLst>
          </p:nvPr>
        </p:nvGraphicFramePr>
        <p:xfrm>
          <a:off x="251520" y="1052736"/>
          <a:ext cx="8568952"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1259632" y="-30089"/>
            <a:ext cx="7884368" cy="887413"/>
          </a:xfrm>
        </p:spPr>
        <p:txBody>
          <a:bodyPr/>
          <a:lstStyle/>
          <a:p>
            <a:r>
              <a:rPr lang="en-AU" dirty="0" smtClean="0"/>
              <a:t>Hardship and General Calls</a:t>
            </a:r>
            <a:br>
              <a:rPr lang="en-AU" dirty="0" smtClean="0"/>
            </a:br>
            <a:r>
              <a:rPr lang="en-AU" sz="2000" b="0" dirty="0" smtClean="0"/>
              <a:t>Getting Through: Greeting Skills</a:t>
            </a:r>
            <a:endParaRPr lang="en-AU" sz="2000" b="0" dirty="0"/>
          </a:p>
        </p:txBody>
      </p:sp>
      <p:sp>
        <p:nvSpPr>
          <p:cNvPr id="12" name="TextBox 11"/>
          <p:cNvSpPr txBox="1"/>
          <p:nvPr/>
        </p:nvSpPr>
        <p:spPr>
          <a:xfrm>
            <a:off x="539552" y="1268760"/>
            <a:ext cx="432048" cy="276999"/>
          </a:xfrm>
          <a:prstGeom prst="rect">
            <a:avLst/>
          </a:prstGeom>
          <a:noFill/>
        </p:spPr>
        <p:txBody>
          <a:bodyPr wrap="square" rtlCol="0">
            <a:spAutoFit/>
          </a:bodyPr>
          <a:lstStyle/>
          <a:p>
            <a:pPr algn="ctr"/>
            <a:r>
              <a:rPr lang="en-AU" sz="1200" b="0" dirty="0" smtClean="0"/>
              <a:t>%</a:t>
            </a:r>
            <a:endParaRPr lang="en-AU" sz="1200" b="0" dirty="0"/>
          </a:p>
        </p:txBody>
      </p:sp>
      <p:sp>
        <p:nvSpPr>
          <p:cNvPr id="2" name="Rectangle 1"/>
          <p:cNvSpPr/>
          <p:nvPr/>
        </p:nvSpPr>
        <p:spPr>
          <a:xfrm>
            <a:off x="5612109" y="3212976"/>
            <a:ext cx="43204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923928" y="3347467"/>
            <a:ext cx="43204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743871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Hardship and General Calls</a:t>
            </a:r>
            <a:br>
              <a:rPr lang="en-AU" dirty="0" smtClean="0"/>
            </a:br>
            <a:r>
              <a:rPr lang="en-AU" sz="2000" b="0" dirty="0"/>
              <a:t>Service Delivery: </a:t>
            </a:r>
            <a:r>
              <a:rPr lang="en-AU" sz="2000" b="0" dirty="0" smtClean="0"/>
              <a:t>Agent Manner </a:t>
            </a:r>
            <a:endParaRPr lang="en-AU" b="0" dirty="0"/>
          </a:p>
        </p:txBody>
      </p:sp>
      <p:sp>
        <p:nvSpPr>
          <p:cNvPr id="6" name="Content Placeholder 1"/>
          <p:cNvSpPr txBox="1">
            <a:spLocks/>
          </p:cNvSpPr>
          <p:nvPr/>
        </p:nvSpPr>
        <p:spPr bwMode="auto">
          <a:xfrm>
            <a:off x="251520" y="4077072"/>
            <a:ext cx="8568952" cy="2088232"/>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None/>
            </a:pPr>
            <a:r>
              <a:rPr lang="en-AU" b="1" kern="0" dirty="0" smtClean="0"/>
              <a:t>In nearly all calls, retailers were assessed as having an acceptable manner.</a:t>
            </a:r>
          </a:p>
          <a:p>
            <a:pPr marL="0" indent="0">
              <a:buNone/>
            </a:pPr>
            <a:r>
              <a:rPr lang="en-AU" sz="950" kern="0" dirty="0" smtClean="0"/>
              <a:t>CSBA recommends Interested, Warm and Helpful as Best Practice Agent Manner. Therefore, in the assessment of a call, higher scores are awarded for this measure than for Businesslike and Unemotive.</a:t>
            </a:r>
          </a:p>
          <a:p>
            <a:r>
              <a:rPr lang="en-AU" sz="950" kern="0" dirty="0" smtClean="0"/>
              <a:t>Callers experienced an Agent that </a:t>
            </a:r>
            <a:r>
              <a:rPr lang="en-AU" sz="950" kern="0" dirty="0"/>
              <a:t>had an </a:t>
            </a:r>
            <a:r>
              <a:rPr lang="en-AU" sz="950" kern="0" dirty="0" smtClean="0"/>
              <a:t>Acceptable Manner </a:t>
            </a:r>
            <a:r>
              <a:rPr lang="en-AU" sz="950" kern="0" dirty="0"/>
              <a:t>in 97% of </a:t>
            </a:r>
            <a:r>
              <a:rPr lang="en-AU" sz="950" kern="0" dirty="0" smtClean="0"/>
              <a:t>General Calls </a:t>
            </a:r>
            <a:r>
              <a:rPr lang="en-AU" sz="950" kern="0" dirty="0"/>
              <a:t>and 99% of </a:t>
            </a:r>
            <a:r>
              <a:rPr lang="en-AU" sz="950" kern="0" dirty="0" smtClean="0"/>
              <a:t>Hardship Calls, which is a very positive finding. The </a:t>
            </a:r>
            <a:r>
              <a:rPr lang="en-AU" sz="950" kern="0" dirty="0"/>
              <a:t>difference </a:t>
            </a:r>
            <a:r>
              <a:rPr lang="en-AU" sz="950" kern="0" dirty="0" smtClean="0"/>
              <a:t>between call types is </a:t>
            </a:r>
            <a:r>
              <a:rPr lang="en-AU" sz="950" kern="0" dirty="0"/>
              <a:t>small and not statistically </a:t>
            </a:r>
            <a:r>
              <a:rPr lang="en-AU" sz="950" kern="0" dirty="0" smtClean="0"/>
              <a:t>significant. </a:t>
            </a:r>
          </a:p>
          <a:p>
            <a:r>
              <a:rPr lang="en-AU" sz="950" kern="0" dirty="0" smtClean="0"/>
              <a:t>An Acceptable Manner is either being Interested, Warm and Helpful OR Businesslike and Unemotive. The majority of callers experienced an Agent that was Interested, Warm and Helpful. Agents that were more Businesslike and Unemotive was slightly higher for Hardship Calls, but this difference was again not large enough to be significant.</a:t>
            </a:r>
          </a:p>
          <a:p>
            <a:r>
              <a:rPr lang="en-AU" sz="950" kern="0" dirty="0" smtClean="0"/>
              <a:t>Under three percent of callers experienced an Agent that had an Unacceptable Manner (i.e. Laidback/Easygoing or Uninterested/Curt).  </a:t>
            </a:r>
          </a:p>
        </p:txBody>
      </p:sp>
      <p:graphicFrame>
        <p:nvGraphicFramePr>
          <p:cNvPr id="7" name="Chart 6"/>
          <p:cNvGraphicFramePr>
            <a:graphicFrameLocks/>
          </p:cNvGraphicFramePr>
          <p:nvPr>
            <p:extLst>
              <p:ext uri="{D42A27DB-BD31-4B8C-83A1-F6EECF244321}">
                <p14:modId xmlns:p14="http://schemas.microsoft.com/office/powerpoint/2010/main" val="3854241173"/>
              </p:ext>
            </p:extLst>
          </p:nvPr>
        </p:nvGraphicFramePr>
        <p:xfrm>
          <a:off x="323528" y="996157"/>
          <a:ext cx="8424936" cy="29369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
          <p:cNvSpPr txBox="1"/>
          <p:nvPr/>
        </p:nvSpPr>
        <p:spPr>
          <a:xfrm>
            <a:off x="1763688" y="1124744"/>
            <a:ext cx="3209875" cy="2571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AU" sz="1100" b="1" dirty="0"/>
              <a:t>Agent Manner</a:t>
            </a:r>
          </a:p>
        </p:txBody>
      </p:sp>
      <p:sp>
        <p:nvSpPr>
          <p:cNvPr id="9" name="TextBox 8"/>
          <p:cNvSpPr txBox="1"/>
          <p:nvPr/>
        </p:nvSpPr>
        <p:spPr>
          <a:xfrm>
            <a:off x="5940152" y="2915652"/>
            <a:ext cx="1183184" cy="338554"/>
          </a:xfrm>
          <a:prstGeom prst="rect">
            <a:avLst/>
          </a:prstGeom>
          <a:noFill/>
        </p:spPr>
        <p:txBody>
          <a:bodyPr wrap="square" rtlCol="0">
            <a:spAutoFit/>
          </a:bodyPr>
          <a:lstStyle/>
          <a:p>
            <a:pPr algn="r"/>
            <a:r>
              <a:rPr lang="en-AU" sz="800" i="1" dirty="0" smtClean="0"/>
              <a:t>ACCEPTABLE MANNER </a:t>
            </a:r>
            <a:endParaRPr lang="en-AU" sz="800" i="1" dirty="0"/>
          </a:p>
        </p:txBody>
      </p:sp>
      <p:sp>
        <p:nvSpPr>
          <p:cNvPr id="11" name="TextBox 10"/>
          <p:cNvSpPr txBox="1"/>
          <p:nvPr/>
        </p:nvSpPr>
        <p:spPr>
          <a:xfrm>
            <a:off x="5868144" y="2276872"/>
            <a:ext cx="1259557" cy="338554"/>
          </a:xfrm>
          <a:prstGeom prst="rect">
            <a:avLst/>
          </a:prstGeom>
          <a:noFill/>
        </p:spPr>
        <p:txBody>
          <a:bodyPr wrap="square" rtlCol="0">
            <a:spAutoFit/>
          </a:bodyPr>
          <a:lstStyle/>
          <a:p>
            <a:pPr algn="r"/>
            <a:r>
              <a:rPr lang="en-AU" sz="800" i="1" dirty="0" smtClean="0"/>
              <a:t>UNACCEPTABLE MANNER </a:t>
            </a:r>
            <a:endParaRPr lang="en-AU" sz="800" i="1" dirty="0"/>
          </a:p>
        </p:txBody>
      </p:sp>
      <p:sp>
        <p:nvSpPr>
          <p:cNvPr id="4" name="Left Bracket 3"/>
          <p:cNvSpPr/>
          <p:nvPr/>
        </p:nvSpPr>
        <p:spPr>
          <a:xfrm>
            <a:off x="7092280" y="2276872"/>
            <a:ext cx="72008" cy="432048"/>
          </a:xfrm>
          <a:prstGeom prst="leftBracket">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13" name="Left Bracket 12"/>
          <p:cNvSpPr/>
          <p:nvPr/>
        </p:nvSpPr>
        <p:spPr>
          <a:xfrm>
            <a:off x="7092280" y="2924944"/>
            <a:ext cx="72008" cy="432048"/>
          </a:xfrm>
          <a:prstGeom prst="leftBracket">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Tree>
    <p:extLst>
      <p:ext uri="{BB962C8B-B14F-4D97-AF65-F5344CB8AC3E}">
        <p14:creationId xmlns:p14="http://schemas.microsoft.com/office/powerpoint/2010/main" val="1213451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Hardship and General Calls</a:t>
            </a:r>
            <a:br>
              <a:rPr lang="en-AU" dirty="0" smtClean="0"/>
            </a:br>
            <a:r>
              <a:rPr lang="en-AU" sz="2000" b="0" dirty="0" smtClean="0"/>
              <a:t>Service Delivery: Enquiry Resolution Skills</a:t>
            </a:r>
            <a:endParaRPr lang="en-AU" sz="2000" b="0" dirty="0"/>
          </a:p>
        </p:txBody>
      </p:sp>
      <p:sp>
        <p:nvSpPr>
          <p:cNvPr id="6" name="Content Placeholder 1"/>
          <p:cNvSpPr txBox="1">
            <a:spLocks/>
          </p:cNvSpPr>
          <p:nvPr/>
        </p:nvSpPr>
        <p:spPr bwMode="auto">
          <a:xfrm>
            <a:off x="251520" y="4149080"/>
            <a:ext cx="8568952" cy="2088232"/>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lgn="l">
              <a:spcBef>
                <a:spcPts val="300"/>
              </a:spcBef>
              <a:buNone/>
            </a:pPr>
            <a:r>
              <a:rPr lang="en-AU" b="1" kern="0" dirty="0"/>
              <a:t>R</a:t>
            </a:r>
            <a:r>
              <a:rPr lang="en-AU" b="1" kern="0" dirty="0" smtClean="0"/>
              <a:t>etailers were generally very good at understanding callers’ enquiries and providing a satisfactory resolution.</a:t>
            </a:r>
          </a:p>
          <a:p>
            <a:pPr>
              <a:spcBef>
                <a:spcPts val="300"/>
              </a:spcBef>
            </a:pPr>
            <a:r>
              <a:rPr lang="en-AU" sz="950" kern="0" dirty="0" smtClean="0"/>
              <a:t>Across all measures, General Calls recorded a slightly higher score. Although the differences are not large enough to be significant (with the exception of Clarified Needs), this may be indicative of the limitations of the mystery shopper approach. That is, Agents may have found it more challenging to fully resolve a caller’s enquiries when the caller was unable to provide account details or other identifying details. </a:t>
            </a:r>
          </a:p>
          <a:p>
            <a:pPr>
              <a:spcBef>
                <a:spcPts val="300"/>
              </a:spcBef>
            </a:pPr>
            <a:r>
              <a:rPr lang="en-AU" sz="950" kern="0" dirty="0" smtClean="0"/>
              <a:t>Clarified Needs returned the lowest scores, and the nine-point difference between General Calls and Hardship Calls is significant (at p</a:t>
            </a:r>
            <a:r>
              <a:rPr lang="en-AU" sz="950" u="sng" kern="0" dirty="0" smtClean="0"/>
              <a:t>&lt;</a:t>
            </a:r>
            <a:r>
              <a:rPr lang="en-AU" sz="950" kern="0" dirty="0" smtClean="0"/>
              <a:t>0.05), indicating that Agents handling the latter may be less effective in asking probing and clarifying questions to gain a clear understanding of the enquiry and its context. Again, the research approach may not be totally indicative of a real caller’s experience. </a:t>
            </a:r>
          </a:p>
          <a:p>
            <a:pPr>
              <a:spcBef>
                <a:spcPts val="300"/>
              </a:spcBef>
            </a:pPr>
            <a:r>
              <a:rPr lang="en-AU" sz="950" kern="0" dirty="0" smtClean="0"/>
              <a:t>Retailers scored highly on Good Product Knowledge, which is an encouraging finding as it indicates customers are receiving informative and unambiguous answers to their enquiries.    </a:t>
            </a:r>
            <a:endParaRPr lang="en-AU" sz="950" kern="0" dirty="0"/>
          </a:p>
        </p:txBody>
      </p:sp>
      <p:sp>
        <p:nvSpPr>
          <p:cNvPr id="8" name="TextBox 2"/>
          <p:cNvSpPr txBox="1"/>
          <p:nvPr/>
        </p:nvSpPr>
        <p:spPr>
          <a:xfrm>
            <a:off x="2791971" y="1138681"/>
            <a:ext cx="3488050" cy="2000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AU" sz="1200" b="1" dirty="0"/>
              <a:t>Enquiry</a:t>
            </a:r>
            <a:r>
              <a:rPr lang="en-AU" sz="1200" b="1" baseline="0" dirty="0"/>
              <a:t> </a:t>
            </a:r>
            <a:r>
              <a:rPr lang="en-AU" sz="1200" b="1" baseline="0" dirty="0" smtClean="0"/>
              <a:t>Resolution Skills  </a:t>
            </a:r>
            <a:endParaRPr lang="en-AU" sz="1200" b="1" dirty="0"/>
          </a:p>
        </p:txBody>
      </p:sp>
      <p:graphicFrame>
        <p:nvGraphicFramePr>
          <p:cNvPr id="9" name="Chart 8"/>
          <p:cNvGraphicFramePr>
            <a:graphicFrameLocks/>
          </p:cNvGraphicFramePr>
          <p:nvPr>
            <p:extLst>
              <p:ext uri="{D42A27DB-BD31-4B8C-83A1-F6EECF244321}">
                <p14:modId xmlns:p14="http://schemas.microsoft.com/office/powerpoint/2010/main" val="39631609"/>
              </p:ext>
            </p:extLst>
          </p:nvPr>
        </p:nvGraphicFramePr>
        <p:xfrm>
          <a:off x="251520" y="980728"/>
          <a:ext cx="8568952" cy="306705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539552" y="1124744"/>
            <a:ext cx="432048" cy="276999"/>
          </a:xfrm>
          <a:prstGeom prst="rect">
            <a:avLst/>
          </a:prstGeom>
          <a:noFill/>
        </p:spPr>
        <p:txBody>
          <a:bodyPr wrap="square" rtlCol="0">
            <a:spAutoFit/>
          </a:bodyPr>
          <a:lstStyle/>
          <a:p>
            <a:pPr algn="ctr"/>
            <a:r>
              <a:rPr lang="en-AU" sz="1200" b="0" dirty="0" smtClean="0"/>
              <a:t>%</a:t>
            </a:r>
            <a:endParaRPr lang="en-AU" sz="1200" b="0" dirty="0"/>
          </a:p>
        </p:txBody>
      </p:sp>
    </p:spTree>
    <p:extLst>
      <p:ext uri="{BB962C8B-B14F-4D97-AF65-F5344CB8AC3E}">
        <p14:creationId xmlns:p14="http://schemas.microsoft.com/office/powerpoint/2010/main" val="734629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Hardship and General Calls</a:t>
            </a:r>
            <a:br>
              <a:rPr lang="en-AU" dirty="0" smtClean="0"/>
            </a:br>
            <a:r>
              <a:rPr lang="en-AU" sz="2000" b="0" dirty="0" smtClean="0"/>
              <a:t>Communication Skills</a:t>
            </a:r>
            <a:endParaRPr lang="en-AU" sz="2000" b="0" dirty="0"/>
          </a:p>
        </p:txBody>
      </p:sp>
      <p:sp>
        <p:nvSpPr>
          <p:cNvPr id="6" name="Content Placeholder 1"/>
          <p:cNvSpPr txBox="1">
            <a:spLocks/>
          </p:cNvSpPr>
          <p:nvPr/>
        </p:nvSpPr>
        <p:spPr bwMode="auto">
          <a:xfrm>
            <a:off x="114198" y="4136292"/>
            <a:ext cx="8856984" cy="2029011"/>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None/>
            </a:pPr>
            <a:r>
              <a:rPr lang="en-AU" b="1" kern="0" dirty="0" smtClean="0"/>
              <a:t>Energy retailers performed highly across Communication Skills, with an average score above 90%. </a:t>
            </a:r>
            <a:endParaRPr lang="en-AU" b="1" kern="0" dirty="0"/>
          </a:p>
          <a:p>
            <a:pPr algn="l"/>
            <a:r>
              <a:rPr lang="en-AU" kern="0" dirty="0" smtClean="0"/>
              <a:t>While not a contributor to the index scores,  Communication Skills offers important indications as to Agents’ soft skills and the general atmosphere within the contact centre.</a:t>
            </a:r>
          </a:p>
          <a:p>
            <a:pPr algn="l"/>
            <a:r>
              <a:rPr lang="en-AU" kern="0" dirty="0" smtClean="0">
                <a:solidFill>
                  <a:srgbClr val="FF0000"/>
                </a:solidFill>
              </a:rPr>
              <a:t> </a:t>
            </a:r>
            <a:r>
              <a:rPr lang="en-AU" kern="0" dirty="0" smtClean="0"/>
              <a:t>For most measures, there was very little difference in the scores between General Calls and Hardship Calls. </a:t>
            </a:r>
          </a:p>
          <a:p>
            <a:pPr algn="l"/>
            <a:r>
              <a:rPr lang="en-AU" kern="0" dirty="0" smtClean="0"/>
              <a:t>Developed Rapport, or a connection with the customer, returned </a:t>
            </a:r>
            <a:r>
              <a:rPr lang="en-AU" kern="0" dirty="0"/>
              <a:t>the lowest </a:t>
            </a:r>
            <a:r>
              <a:rPr lang="en-AU" kern="0" dirty="0" smtClean="0"/>
              <a:t>score across both call types. The score for Hardship Calls was nine points lower, which is a notable difference, but not large enough to be significant. </a:t>
            </a:r>
          </a:p>
          <a:p>
            <a:pPr algn="l"/>
            <a:r>
              <a:rPr lang="en-AU" kern="0" dirty="0" smtClean="0"/>
              <a:t>While retailers performed highly on Patient and Tolerant measure for General Calls, the score was 10 points lower for Hardship Calls. This result is significant (</a:t>
            </a:r>
            <a:r>
              <a:rPr lang="en-AU" kern="0" dirty="0"/>
              <a:t>at p</a:t>
            </a:r>
            <a:r>
              <a:rPr lang="en-AU" u="sng" kern="0" dirty="0"/>
              <a:t>&lt;</a:t>
            </a:r>
            <a:r>
              <a:rPr lang="en-AU" kern="0" dirty="0"/>
              <a:t>0.05</a:t>
            </a:r>
            <a:r>
              <a:rPr lang="en-AU" kern="0" dirty="0" smtClean="0"/>
              <a:t>) and highlights an area that retailers could improve on.</a:t>
            </a:r>
          </a:p>
        </p:txBody>
      </p:sp>
      <p:sp>
        <p:nvSpPr>
          <p:cNvPr id="8" name="TextBox 2"/>
          <p:cNvSpPr txBox="1"/>
          <p:nvPr/>
        </p:nvSpPr>
        <p:spPr>
          <a:xfrm>
            <a:off x="3491880" y="1096021"/>
            <a:ext cx="2764178" cy="2571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AU" sz="1200" b="1" dirty="0"/>
              <a:t>Communication Skills</a:t>
            </a:r>
          </a:p>
        </p:txBody>
      </p:sp>
      <p:graphicFrame>
        <p:nvGraphicFramePr>
          <p:cNvPr id="10" name="Chart 9"/>
          <p:cNvGraphicFramePr>
            <a:graphicFrameLocks/>
          </p:cNvGraphicFramePr>
          <p:nvPr>
            <p:extLst>
              <p:ext uri="{D42A27DB-BD31-4B8C-83A1-F6EECF244321}">
                <p14:modId xmlns:p14="http://schemas.microsoft.com/office/powerpoint/2010/main" val="3340740131"/>
              </p:ext>
            </p:extLst>
          </p:nvPr>
        </p:nvGraphicFramePr>
        <p:xfrm>
          <a:off x="114198" y="1096021"/>
          <a:ext cx="8856984" cy="293582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51520" y="1351801"/>
            <a:ext cx="432048" cy="276999"/>
          </a:xfrm>
          <a:prstGeom prst="rect">
            <a:avLst/>
          </a:prstGeom>
          <a:noFill/>
        </p:spPr>
        <p:txBody>
          <a:bodyPr wrap="square" rtlCol="0">
            <a:spAutoFit/>
          </a:bodyPr>
          <a:lstStyle/>
          <a:p>
            <a:pPr algn="ctr"/>
            <a:r>
              <a:rPr lang="en-AU" sz="1200" b="0" dirty="0" smtClean="0"/>
              <a:t>%</a:t>
            </a:r>
            <a:endParaRPr lang="en-AU" sz="1200" b="0" dirty="0"/>
          </a:p>
        </p:txBody>
      </p:sp>
    </p:spTree>
    <p:extLst>
      <p:ext uri="{BB962C8B-B14F-4D97-AF65-F5344CB8AC3E}">
        <p14:creationId xmlns:p14="http://schemas.microsoft.com/office/powerpoint/2010/main" val="395558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Part 2 – Hardship Calls</a:t>
            </a:r>
            <a:br>
              <a:rPr lang="en-AU" dirty="0" smtClean="0"/>
            </a:br>
            <a:r>
              <a:rPr lang="en-AU" sz="2000" b="0" dirty="0" smtClean="0"/>
              <a:t>Retailers Compared by Measure</a:t>
            </a:r>
            <a:endParaRPr lang="en-AU" sz="2000" b="0" dirty="0"/>
          </a:p>
        </p:txBody>
      </p:sp>
      <p:sp>
        <p:nvSpPr>
          <p:cNvPr id="6" name="Content Placeholder 2"/>
          <p:cNvSpPr txBox="1">
            <a:spLocks/>
          </p:cNvSpPr>
          <p:nvPr/>
        </p:nvSpPr>
        <p:spPr>
          <a:xfrm>
            <a:off x="2771799" y="2564904"/>
            <a:ext cx="6353965" cy="648072"/>
          </a:xfrm>
          <a:prstGeom prst="rect">
            <a:avLst/>
          </a:prstGeom>
          <a:ln>
            <a:noFill/>
          </a:ln>
        </p:spPr>
        <p:txBody>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a:solidFill>
                  <a:schemeClr val="tx1"/>
                </a:solidFill>
                <a:latin typeface="+mn-lt"/>
                <a:ea typeface="+mn-ea"/>
                <a:cs typeface="+mn-cs"/>
              </a:defRPr>
            </a:lvl1pPr>
            <a:lvl2pPr marL="628650" indent="-171450"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2pPr>
            <a:lvl3pPr marL="892175" indent="-149225"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3pPr>
            <a:lvl4pPr marL="1162050" indent="-141288"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4pPr>
            <a:lvl5pPr marL="1524000" indent="-146050"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Font typeface="Wingdings" pitchFamily="2" charset="2"/>
              <a:buNone/>
            </a:pPr>
            <a:r>
              <a:rPr lang="en-AU" sz="1100" b="0" i="1" kern="0" dirty="0" smtClean="0"/>
              <a:t>This section of the report drills down into the results for Hardship Calls to understand and compare how these calls are being handled by the retailers. </a:t>
            </a:r>
          </a:p>
        </p:txBody>
      </p:sp>
      <p:sp>
        <p:nvSpPr>
          <p:cNvPr id="5" name="Content Placeholder 2"/>
          <p:cNvSpPr txBox="1">
            <a:spLocks/>
          </p:cNvSpPr>
          <p:nvPr/>
        </p:nvSpPr>
        <p:spPr bwMode="auto">
          <a:xfrm>
            <a:off x="255762" y="4293096"/>
            <a:ext cx="8708726" cy="17281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None/>
            </a:pPr>
            <a:r>
              <a:rPr lang="en-AU" kern="0" dirty="0" smtClean="0"/>
              <a:t>Notes: </a:t>
            </a:r>
          </a:p>
          <a:p>
            <a:pPr marL="173037" indent="-171450" eaLnBrk="1" hangingPunct="1">
              <a:spcAft>
                <a:spcPct val="0"/>
              </a:spcAft>
              <a:defRPr/>
            </a:pPr>
            <a:r>
              <a:rPr lang="en-GB" kern="0" dirty="0" smtClean="0"/>
              <a:t>T</a:t>
            </a:r>
            <a:r>
              <a:rPr lang="en-US" kern="0" dirty="0"/>
              <a:t>he Overall Performance, Getting Through and Service Delivery </a:t>
            </a:r>
            <a:r>
              <a:rPr lang="en-US" kern="0" dirty="0" smtClean="0"/>
              <a:t>indices, </a:t>
            </a:r>
            <a:r>
              <a:rPr lang="en-US" kern="0" dirty="0"/>
              <a:t>are based on all calls made to the retailers:</a:t>
            </a:r>
            <a:endParaRPr lang="en-GB" kern="0" dirty="0"/>
          </a:p>
          <a:p>
            <a:pPr lvl="1" eaLnBrk="1" hangingPunct="1">
              <a:spcAft>
                <a:spcPct val="0"/>
              </a:spcAft>
              <a:defRPr/>
            </a:pPr>
            <a:r>
              <a:rPr lang="en-GB" kern="0" dirty="0" smtClean="0"/>
              <a:t>Successful </a:t>
            </a:r>
            <a:r>
              <a:rPr lang="en-GB" kern="0" dirty="0"/>
              <a:t>calls are included in the Connect Time calculation and scored for each other measure within the Getting Through and Service Delivery </a:t>
            </a:r>
            <a:r>
              <a:rPr lang="en-GB" kern="0" dirty="0" smtClean="0"/>
              <a:t>indices</a:t>
            </a:r>
            <a:r>
              <a:rPr lang="en-GB" kern="0" dirty="0"/>
              <a:t>. </a:t>
            </a:r>
          </a:p>
          <a:p>
            <a:pPr lvl="1" eaLnBrk="1" hangingPunct="1">
              <a:spcAft>
                <a:spcPct val="0"/>
              </a:spcAft>
              <a:defRPr/>
            </a:pPr>
            <a:r>
              <a:rPr lang="en-GB" kern="0" dirty="0"/>
              <a:t>Unsuccessful calls (calls that exceed CSBA’s </a:t>
            </a:r>
            <a:r>
              <a:rPr lang="en-GB" kern="0" dirty="0" smtClean="0"/>
              <a:t>Maximum Wait Time </a:t>
            </a:r>
            <a:r>
              <a:rPr lang="en-GB" kern="0" dirty="0"/>
              <a:t>of four minutes) are included in the calculations for Connect Time and the Getting Through and Service Delivery </a:t>
            </a:r>
            <a:r>
              <a:rPr lang="en-GB" kern="0" dirty="0" smtClean="0"/>
              <a:t>indices</a:t>
            </a:r>
            <a:r>
              <a:rPr lang="en-GB" kern="0" dirty="0"/>
              <a:t>. </a:t>
            </a:r>
            <a:r>
              <a:rPr lang="en-GB" kern="0" dirty="0" smtClean="0"/>
              <a:t>However, unsuccessful </a:t>
            </a:r>
            <a:r>
              <a:rPr lang="en-GB" kern="0" dirty="0"/>
              <a:t>calls are not included in the scores for individual measures.</a:t>
            </a:r>
          </a:p>
        </p:txBody>
      </p:sp>
    </p:spTree>
    <p:extLst>
      <p:ext uri="{BB962C8B-B14F-4D97-AF65-F5344CB8AC3E}">
        <p14:creationId xmlns:p14="http://schemas.microsoft.com/office/powerpoint/2010/main" val="34137436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Getting Through</a:t>
            </a:r>
            <a:endParaRPr lang="en-AU" dirty="0"/>
          </a:p>
        </p:txBody>
      </p:sp>
      <p:sp>
        <p:nvSpPr>
          <p:cNvPr id="3" name="Content Placeholder 2"/>
          <p:cNvSpPr txBox="1">
            <a:spLocks/>
          </p:cNvSpPr>
          <p:nvPr/>
        </p:nvSpPr>
        <p:spPr>
          <a:xfrm>
            <a:off x="2771800" y="2564904"/>
            <a:ext cx="6264696" cy="2376264"/>
          </a:xfrm>
          <a:prstGeom prst="rect">
            <a:avLst/>
          </a:prstGeom>
          <a:ln>
            <a:noFill/>
          </a:ln>
        </p:spPr>
        <p:txBody>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a:solidFill>
                  <a:schemeClr val="tx1"/>
                </a:solidFill>
                <a:latin typeface="+mn-lt"/>
                <a:ea typeface="+mn-ea"/>
                <a:cs typeface="+mn-cs"/>
              </a:defRPr>
            </a:lvl1pPr>
            <a:lvl2pPr marL="628650" indent="-171450"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2pPr>
            <a:lvl3pPr marL="892175" indent="-149225"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3pPr>
            <a:lvl4pPr marL="1162050" indent="-141288"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4pPr>
            <a:lvl5pPr marL="1524000" indent="-146050"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lgn="l">
              <a:buNone/>
            </a:pPr>
            <a:r>
              <a:rPr lang="en-AU" sz="1100" b="0" i="1" dirty="0" smtClean="0"/>
              <a:t>This section presents scores for the Getting Through Index. </a:t>
            </a:r>
          </a:p>
          <a:p>
            <a:pPr marL="0" indent="0" algn="l">
              <a:buNone/>
            </a:pPr>
            <a:r>
              <a:rPr lang="en-AU" sz="1100" b="0" i="1" dirty="0" smtClean="0"/>
              <a:t>The Getting Through Index is comprised of Connect Time and Greeting Skills. </a:t>
            </a:r>
          </a:p>
          <a:p>
            <a:pPr lvl="4" algn="l"/>
            <a:r>
              <a:rPr lang="en-AU" sz="1100" b="0" dirty="0" smtClean="0"/>
              <a:t>Connect Time</a:t>
            </a:r>
          </a:p>
          <a:p>
            <a:pPr lvl="4" algn="l"/>
            <a:r>
              <a:rPr lang="en-AU" sz="1100" b="0" dirty="0" smtClean="0"/>
              <a:t>Greeting Skills </a:t>
            </a:r>
          </a:p>
          <a:p>
            <a:pPr lvl="5">
              <a:buClrTx/>
              <a:buFont typeface="Arial" panose="020B0604020202020204" pitchFamily="34" charset="0"/>
              <a:buChar char="•"/>
            </a:pPr>
            <a:r>
              <a:rPr lang="en-AU" sz="1100" b="0" dirty="0" smtClean="0"/>
              <a:t>Salutation</a:t>
            </a:r>
          </a:p>
          <a:p>
            <a:pPr lvl="5">
              <a:buClrTx/>
              <a:buFont typeface="Arial" panose="020B0604020202020204" pitchFamily="34" charset="0"/>
              <a:buChar char="•"/>
            </a:pPr>
            <a:r>
              <a:rPr lang="en-AU" sz="1100" b="0" dirty="0" smtClean="0"/>
              <a:t>Company Name </a:t>
            </a:r>
          </a:p>
          <a:p>
            <a:pPr lvl="5">
              <a:buClrTx/>
              <a:buFont typeface="Arial" panose="020B0604020202020204" pitchFamily="34" charset="0"/>
              <a:buChar char="•"/>
            </a:pPr>
            <a:r>
              <a:rPr lang="en-AU" sz="1100" b="0" dirty="0" smtClean="0"/>
              <a:t>Agent Name</a:t>
            </a:r>
          </a:p>
          <a:p>
            <a:pPr lvl="5">
              <a:buClrTx/>
              <a:buFont typeface="Arial" panose="020B0604020202020204" pitchFamily="34" charset="0"/>
              <a:buChar char="•"/>
            </a:pPr>
            <a:r>
              <a:rPr lang="en-AU" sz="1100" b="0" dirty="0" smtClean="0"/>
              <a:t>Offer to Help </a:t>
            </a:r>
          </a:p>
          <a:p>
            <a:pPr lvl="5">
              <a:buClrTx/>
              <a:buFont typeface="Arial" panose="020B0604020202020204" pitchFamily="34" charset="0"/>
              <a:buChar char="•"/>
            </a:pPr>
            <a:r>
              <a:rPr lang="en-AU" sz="1100" b="0" dirty="0" smtClean="0"/>
              <a:t>Sign Off</a:t>
            </a:r>
          </a:p>
          <a:p>
            <a:pPr marL="0" indent="0" algn="r">
              <a:buFont typeface="Wingdings" pitchFamily="2" charset="2"/>
              <a:buNone/>
            </a:pPr>
            <a:endParaRPr lang="en-AU" sz="1100" b="0" dirty="0"/>
          </a:p>
        </p:txBody>
      </p:sp>
      <p:sp>
        <p:nvSpPr>
          <p:cNvPr id="2" name="Rectangle 1"/>
          <p:cNvSpPr/>
          <p:nvPr/>
        </p:nvSpPr>
        <p:spPr>
          <a:xfrm>
            <a:off x="288032" y="5072567"/>
            <a:ext cx="4283968" cy="907941"/>
          </a:xfrm>
          <a:prstGeom prst="rect">
            <a:avLst/>
          </a:prstGeom>
        </p:spPr>
        <p:txBody>
          <a:bodyPr wrap="square">
            <a:spAutoFit/>
          </a:bodyPr>
          <a:lstStyle/>
          <a:p>
            <a:r>
              <a:rPr lang="en-AU" sz="1000" b="0" kern="0" dirty="0" smtClean="0"/>
              <a:t>Note: </a:t>
            </a:r>
          </a:p>
          <a:p>
            <a:pPr eaLnBrk="0" hangingPunct="0">
              <a:spcBef>
                <a:spcPct val="30000"/>
              </a:spcBef>
              <a:defRPr/>
            </a:pPr>
            <a:r>
              <a:rPr lang="en-AU" sz="1000" b="0" kern="0" dirty="0" smtClean="0"/>
              <a:t>Results </a:t>
            </a:r>
            <a:r>
              <a:rPr lang="en-AU" sz="1000" b="0" kern="0" dirty="0"/>
              <a:t>for EnergyAustralia are presented </a:t>
            </a:r>
            <a:r>
              <a:rPr lang="en-AU" sz="1000" b="0" kern="0" dirty="0" smtClean="0"/>
              <a:t>on </a:t>
            </a:r>
            <a:r>
              <a:rPr lang="en-AU" sz="1000" b="0" kern="0" dirty="0"/>
              <a:t>the following </a:t>
            </a:r>
            <a:r>
              <a:rPr lang="en-AU" sz="1000" b="0" kern="0" dirty="0" smtClean="0"/>
              <a:t>pages – however, </a:t>
            </a:r>
            <a:r>
              <a:rPr lang="en-AU" sz="1000" b="0" kern="0" dirty="0"/>
              <a:t>due to the extended wait time for calls made to EnergyAustralia, its results cannot be directly compared to the results for other retailers.</a:t>
            </a:r>
            <a:endParaRPr lang="en-AU" sz="1000" dirty="0"/>
          </a:p>
        </p:txBody>
      </p:sp>
    </p:spTree>
    <p:extLst>
      <p:ext uri="{BB962C8B-B14F-4D97-AF65-F5344CB8AC3E}">
        <p14:creationId xmlns:p14="http://schemas.microsoft.com/office/powerpoint/2010/main" val="1388995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solidFill>
                  <a:srgbClr val="F2F2F2"/>
                </a:solidFill>
              </a:rPr>
              <a:t>Introduction</a:t>
            </a:r>
            <a:endParaRPr lang="en-AU" b="0" dirty="0">
              <a:solidFill>
                <a:srgbClr val="F2F2F2"/>
              </a:solidFill>
            </a:endParaRPr>
          </a:p>
        </p:txBody>
      </p:sp>
    </p:spTree>
    <p:extLst>
      <p:ext uri="{BB962C8B-B14F-4D97-AF65-F5344CB8AC3E}">
        <p14:creationId xmlns:p14="http://schemas.microsoft.com/office/powerpoint/2010/main" val="26557687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7832501" y="1355576"/>
            <a:ext cx="72008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1228403" y="-16313"/>
            <a:ext cx="7884368" cy="887413"/>
          </a:xfrm>
        </p:spPr>
        <p:txBody>
          <a:bodyPr/>
          <a:lstStyle/>
          <a:p>
            <a:r>
              <a:rPr lang="en-AU" dirty="0" smtClean="0"/>
              <a:t>Hardship Calls </a:t>
            </a:r>
            <a:br>
              <a:rPr lang="en-AU" dirty="0" smtClean="0"/>
            </a:br>
            <a:r>
              <a:rPr lang="en-AU" sz="2000" b="0" dirty="0" smtClean="0"/>
              <a:t>Getting Through: Connect </a:t>
            </a:r>
            <a:r>
              <a:rPr lang="en-AU" sz="2000" b="0" dirty="0"/>
              <a:t>Time </a:t>
            </a:r>
          </a:p>
        </p:txBody>
      </p:sp>
      <p:sp>
        <p:nvSpPr>
          <p:cNvPr id="6" name="Content Placeholder 1"/>
          <p:cNvSpPr txBox="1">
            <a:spLocks/>
          </p:cNvSpPr>
          <p:nvPr/>
        </p:nvSpPr>
        <p:spPr bwMode="auto">
          <a:xfrm>
            <a:off x="432767" y="3861048"/>
            <a:ext cx="8424936" cy="2160240"/>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None/>
            </a:pPr>
            <a:r>
              <a:rPr lang="en-AU" b="1" kern="0" dirty="0" smtClean="0"/>
              <a:t>Of all calls made to the retailers, 89% were connected and 11% exceeded the Maximum Wait Time of four minutes. </a:t>
            </a:r>
          </a:p>
          <a:p>
            <a:pPr marL="0" indent="0">
              <a:buNone/>
            </a:pPr>
            <a:r>
              <a:rPr lang="en-AU" b="1" kern="0" dirty="0" smtClean="0"/>
              <a:t>On average, across all calls attempted, it took callers 1:38 minutes (98 seconds) from the time they dialled to the time they spoke to an Agent.  </a:t>
            </a:r>
          </a:p>
          <a:p>
            <a:pPr algn="l">
              <a:spcBef>
                <a:spcPts val="300"/>
              </a:spcBef>
            </a:pPr>
            <a:r>
              <a:rPr lang="en-AU" kern="0" dirty="0" smtClean="0"/>
              <a:t>ActewAGL had the quickest average call connect time at 1:01 minutes (or 61 seconds). </a:t>
            </a:r>
          </a:p>
          <a:p>
            <a:pPr algn="l">
              <a:spcBef>
                <a:spcPts val="300"/>
              </a:spcBef>
            </a:pPr>
            <a:r>
              <a:rPr lang="en-AU" kern="0" dirty="0" smtClean="0"/>
              <a:t>Excluding EnergyAustralia, Powerdirect had the longest connect time at 3:16 minutes (196 seconds).</a:t>
            </a:r>
          </a:p>
          <a:p>
            <a:pPr algn="l">
              <a:spcBef>
                <a:spcPts val="300"/>
              </a:spcBef>
            </a:pPr>
            <a:r>
              <a:rPr lang="en-AU" kern="0" dirty="0" smtClean="0"/>
              <a:t>Lumo Energy, Origin Energy and Simply Energy had similar average connect times of between 1:11 and 1:14 minutes (71–74 seconds).</a:t>
            </a:r>
          </a:p>
          <a:p>
            <a:pPr algn="l">
              <a:spcBef>
                <a:spcPts val="300"/>
              </a:spcBef>
            </a:pPr>
            <a:r>
              <a:rPr lang="en-AU" i="1" kern="0" dirty="0" smtClean="0"/>
              <a:t>A Maximum Wait Time of eight minutes was used for EnergyAustralia – its average connect time was 5:57 minutes (357 seconds), which was considerably slower than other retailers. </a:t>
            </a:r>
            <a:endParaRPr lang="en-AU" b="1" i="1" kern="0" dirty="0"/>
          </a:p>
        </p:txBody>
      </p:sp>
      <p:graphicFrame>
        <p:nvGraphicFramePr>
          <p:cNvPr id="13" name="Chart 12"/>
          <p:cNvGraphicFramePr>
            <a:graphicFrameLocks/>
          </p:cNvGraphicFramePr>
          <p:nvPr>
            <p:extLst>
              <p:ext uri="{D42A27DB-BD31-4B8C-83A1-F6EECF244321}">
                <p14:modId xmlns:p14="http://schemas.microsoft.com/office/powerpoint/2010/main" val="4022420530"/>
              </p:ext>
            </p:extLst>
          </p:nvPr>
        </p:nvGraphicFramePr>
        <p:xfrm>
          <a:off x="464790" y="1010345"/>
          <a:ext cx="8352928" cy="2736304"/>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683568" y="2276872"/>
            <a:ext cx="63367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406333" y="1124744"/>
            <a:ext cx="720080" cy="461665"/>
          </a:xfrm>
          <a:prstGeom prst="rect">
            <a:avLst/>
          </a:prstGeom>
          <a:solidFill>
            <a:schemeClr val="bg1">
              <a:lumMod val="95000"/>
            </a:schemeClr>
          </a:solidFill>
        </p:spPr>
        <p:txBody>
          <a:bodyPr wrap="square" rtlCol="0">
            <a:spAutoFit/>
          </a:bodyPr>
          <a:lstStyle/>
          <a:p>
            <a:pPr algn="r"/>
            <a:r>
              <a:rPr lang="en-AU" sz="800" b="0" dirty="0" smtClean="0">
                <a:latin typeface="Arial Narrow" panose="020B0606020202030204" pitchFamily="34" charset="0"/>
              </a:rPr>
              <a:t>Modified Max. Wait time 480sec</a:t>
            </a:r>
            <a:endParaRPr lang="en-AU" sz="800" b="0" dirty="0">
              <a:latin typeface="Arial Narrow" panose="020B0606020202030204" pitchFamily="34" charset="0"/>
            </a:endParaRPr>
          </a:p>
        </p:txBody>
      </p:sp>
      <p:sp>
        <p:nvSpPr>
          <p:cNvPr id="2" name="TextBox 1"/>
          <p:cNvSpPr txBox="1"/>
          <p:nvPr/>
        </p:nvSpPr>
        <p:spPr>
          <a:xfrm>
            <a:off x="35496" y="1916832"/>
            <a:ext cx="720080" cy="461665"/>
          </a:xfrm>
          <a:prstGeom prst="rect">
            <a:avLst/>
          </a:prstGeom>
          <a:solidFill>
            <a:schemeClr val="bg1">
              <a:lumMod val="95000"/>
            </a:schemeClr>
          </a:solidFill>
        </p:spPr>
        <p:txBody>
          <a:bodyPr wrap="square" rtlCol="0">
            <a:spAutoFit/>
          </a:bodyPr>
          <a:lstStyle/>
          <a:p>
            <a:pPr algn="r"/>
            <a:r>
              <a:rPr lang="en-AU" sz="800" b="0" dirty="0">
                <a:latin typeface="Arial Narrow" panose="020B0606020202030204" pitchFamily="34" charset="0"/>
              </a:rPr>
              <a:t>CBSA Max</a:t>
            </a:r>
            <a:r>
              <a:rPr lang="en-AU" sz="800" b="0" dirty="0" smtClean="0">
                <a:latin typeface="Arial Narrow" panose="020B0606020202030204" pitchFamily="34" charset="0"/>
              </a:rPr>
              <a:t>. Wait </a:t>
            </a:r>
            <a:r>
              <a:rPr lang="en-AU" sz="800" b="0" dirty="0">
                <a:latin typeface="Arial Narrow" panose="020B0606020202030204" pitchFamily="34" charset="0"/>
              </a:rPr>
              <a:t>Time 240sec</a:t>
            </a:r>
          </a:p>
        </p:txBody>
      </p:sp>
      <p:cxnSp>
        <p:nvCxnSpPr>
          <p:cNvPr id="17" name="Straight Connector 16"/>
          <p:cNvCxnSpPr/>
          <p:nvPr/>
        </p:nvCxnSpPr>
        <p:spPr>
          <a:xfrm>
            <a:off x="7524328" y="1772816"/>
            <a:ext cx="0" cy="129614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835696" y="2420888"/>
            <a:ext cx="0" cy="605681"/>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6859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Hardship Calls</a:t>
            </a:r>
            <a:br>
              <a:rPr lang="en-AU" dirty="0" smtClean="0"/>
            </a:br>
            <a:r>
              <a:rPr lang="en-AU" sz="2000" b="0" dirty="0" smtClean="0"/>
              <a:t>Getting Through: Greeting Skills</a:t>
            </a:r>
            <a:endParaRPr lang="en-AU" sz="2000" b="0" i="1" dirty="0"/>
          </a:p>
        </p:txBody>
      </p:sp>
      <p:sp>
        <p:nvSpPr>
          <p:cNvPr id="6" name="Content Placeholder 1"/>
          <p:cNvSpPr txBox="1">
            <a:spLocks/>
          </p:cNvSpPr>
          <p:nvPr/>
        </p:nvSpPr>
        <p:spPr bwMode="auto">
          <a:xfrm>
            <a:off x="395536" y="3789040"/>
            <a:ext cx="8424936" cy="2304256"/>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None/>
            </a:pPr>
            <a:r>
              <a:rPr lang="en-AU" b="1" kern="0" dirty="0" smtClean="0"/>
              <a:t>Callers rated energy retailers very well for </a:t>
            </a:r>
            <a:r>
              <a:rPr lang="en-AU" b="1" i="1" kern="0" dirty="0" smtClean="0"/>
              <a:t>Greeting Skills. </a:t>
            </a:r>
            <a:r>
              <a:rPr lang="en-AU" b="1" kern="0" dirty="0" smtClean="0"/>
              <a:t>Average Greeting Skills across all measures was 95%, with all retailers scoring at or above 90%.</a:t>
            </a:r>
          </a:p>
          <a:p>
            <a:r>
              <a:rPr lang="en-AU" kern="0" dirty="0" smtClean="0"/>
              <a:t>The near perfect scores of 98% and 99% were given to Agents from ActewAGL, AGL (SA), Aurora Energy and Lumo Energy. </a:t>
            </a:r>
          </a:p>
          <a:p>
            <a:r>
              <a:rPr lang="en-AU" kern="0" dirty="0" smtClean="0"/>
              <a:t>Whilst Origin Energy and Simply Energy performed well across all individual measures in the Greeting Skills Index, both scored relatively less well for Company Name, which explains their lower scores of 90%.  </a:t>
            </a:r>
          </a:p>
          <a:p>
            <a:r>
              <a:rPr lang="en-AU" kern="0" dirty="0" smtClean="0"/>
              <a:t>The individual measures of Greeting Skills are detailed on the following pages.</a:t>
            </a:r>
          </a:p>
          <a:p>
            <a:r>
              <a:rPr lang="en-AU" i="1" kern="0" dirty="0" smtClean="0"/>
              <a:t>EnergyAustralia</a:t>
            </a:r>
            <a:r>
              <a:rPr lang="en-AU" i="1" kern="0" dirty="0"/>
              <a:t> </a:t>
            </a:r>
            <a:r>
              <a:rPr lang="en-AU" i="1" kern="0" dirty="0" smtClean="0"/>
              <a:t>scored 99%.</a:t>
            </a:r>
            <a:endParaRPr lang="en-AU" i="1" kern="0" dirty="0"/>
          </a:p>
          <a:p>
            <a:pPr marL="0" indent="0">
              <a:buNone/>
            </a:pPr>
            <a:endParaRPr lang="en-AU" kern="0" dirty="0"/>
          </a:p>
          <a:p>
            <a:pPr marL="0" indent="0">
              <a:buNone/>
            </a:pPr>
            <a:endParaRPr lang="en-AU" kern="0" dirty="0"/>
          </a:p>
        </p:txBody>
      </p:sp>
      <p:graphicFrame>
        <p:nvGraphicFramePr>
          <p:cNvPr id="11" name="Chart 10"/>
          <p:cNvGraphicFramePr>
            <a:graphicFrameLocks/>
          </p:cNvGraphicFramePr>
          <p:nvPr>
            <p:extLst>
              <p:ext uri="{D42A27DB-BD31-4B8C-83A1-F6EECF244321}">
                <p14:modId xmlns:p14="http://schemas.microsoft.com/office/powerpoint/2010/main" val="96988431"/>
              </p:ext>
            </p:extLst>
          </p:nvPr>
        </p:nvGraphicFramePr>
        <p:xfrm>
          <a:off x="395536" y="980728"/>
          <a:ext cx="8424936" cy="2671192"/>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p:cNvCxnSpPr/>
          <p:nvPr/>
        </p:nvCxnSpPr>
        <p:spPr>
          <a:xfrm>
            <a:off x="7524328" y="1772816"/>
            <a:ext cx="0" cy="100811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619672" y="1556792"/>
            <a:ext cx="0" cy="1235653"/>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9552" y="1340768"/>
            <a:ext cx="432048" cy="276999"/>
          </a:xfrm>
          <a:prstGeom prst="rect">
            <a:avLst/>
          </a:prstGeom>
          <a:noFill/>
        </p:spPr>
        <p:txBody>
          <a:bodyPr wrap="square" rtlCol="0">
            <a:spAutoFit/>
          </a:bodyPr>
          <a:lstStyle/>
          <a:p>
            <a:pPr algn="ctr"/>
            <a:r>
              <a:rPr lang="en-AU" sz="1200" b="0" dirty="0" smtClean="0"/>
              <a:t>%</a:t>
            </a:r>
            <a:endParaRPr lang="en-AU" sz="1200" b="0" dirty="0"/>
          </a:p>
        </p:txBody>
      </p:sp>
    </p:spTree>
    <p:extLst>
      <p:ext uri="{BB962C8B-B14F-4D97-AF65-F5344CB8AC3E}">
        <p14:creationId xmlns:p14="http://schemas.microsoft.com/office/powerpoint/2010/main" val="41400999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Hardship </a:t>
            </a:r>
            <a:r>
              <a:rPr lang="en-AU" dirty="0" smtClean="0"/>
              <a:t>Calls</a:t>
            </a:r>
            <a:r>
              <a:rPr lang="en-AU" dirty="0"/>
              <a:t/>
            </a:r>
            <a:br>
              <a:rPr lang="en-AU" dirty="0"/>
            </a:br>
            <a:r>
              <a:rPr lang="en-AU" sz="2000" b="0" dirty="0"/>
              <a:t>Getting Through: Greeting </a:t>
            </a:r>
            <a:r>
              <a:rPr lang="en-AU" sz="2000" b="0" dirty="0" smtClean="0"/>
              <a:t>Skills (Salutation)</a:t>
            </a:r>
            <a:endParaRPr lang="en-AU" sz="2000" b="0" dirty="0"/>
          </a:p>
        </p:txBody>
      </p:sp>
      <p:sp>
        <p:nvSpPr>
          <p:cNvPr id="6" name="Content Placeholder 1"/>
          <p:cNvSpPr txBox="1">
            <a:spLocks/>
          </p:cNvSpPr>
          <p:nvPr/>
        </p:nvSpPr>
        <p:spPr bwMode="auto">
          <a:xfrm>
            <a:off x="395536" y="3789040"/>
            <a:ext cx="8424936" cy="2016224"/>
          </a:xfrm>
          <a:prstGeom prst="rect">
            <a:avLst/>
          </a:prstGeom>
          <a:noFill/>
          <a:ln w="9525">
            <a:solidFill>
              <a:schemeClr val="tx1">
                <a:lumMod val="50000"/>
                <a:lumOff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None/>
            </a:pPr>
            <a:r>
              <a:rPr lang="en-AU" b="1" kern="0" dirty="0" smtClean="0"/>
              <a:t>The average Salutation score for the surveyed retailers was 98%, with callers receiving an appropriate welcome on nearly every call. </a:t>
            </a:r>
          </a:p>
          <a:p>
            <a:r>
              <a:rPr lang="en-AU" kern="0" dirty="0" smtClean="0"/>
              <a:t>Alinta Energy, Aurora Energy, Lumo Energy and Powerdirect achieved a perfect Salutation score. </a:t>
            </a:r>
          </a:p>
          <a:p>
            <a:r>
              <a:rPr lang="en-AU" kern="0" dirty="0" smtClean="0"/>
              <a:t>The lowest scores were for ActewAGL </a:t>
            </a:r>
            <a:r>
              <a:rPr lang="en-AU" kern="0" dirty="0"/>
              <a:t>and Origin </a:t>
            </a:r>
            <a:r>
              <a:rPr lang="en-AU" kern="0" dirty="0" smtClean="0"/>
              <a:t>Energy</a:t>
            </a:r>
            <a:r>
              <a:rPr lang="en-AU" kern="0" dirty="0"/>
              <a:t> </a:t>
            </a:r>
            <a:r>
              <a:rPr lang="en-AU" kern="0" dirty="0" smtClean="0"/>
              <a:t>(93% each). While these scores were not particularly low, it is easy to ensure that each caller is greeted with an appropriate welcome, such as “Good morning” or “Welcome to …”.</a:t>
            </a:r>
          </a:p>
          <a:p>
            <a:r>
              <a:rPr lang="en-AU" i="1" kern="0" dirty="0" smtClean="0"/>
              <a:t>EnergyAustralia scored 100%.</a:t>
            </a:r>
          </a:p>
        </p:txBody>
      </p:sp>
      <p:graphicFrame>
        <p:nvGraphicFramePr>
          <p:cNvPr id="9" name="Chart 8"/>
          <p:cNvGraphicFramePr>
            <a:graphicFrameLocks/>
          </p:cNvGraphicFramePr>
          <p:nvPr>
            <p:extLst>
              <p:ext uri="{D42A27DB-BD31-4B8C-83A1-F6EECF244321}">
                <p14:modId xmlns:p14="http://schemas.microsoft.com/office/powerpoint/2010/main" val="137213509"/>
              </p:ext>
            </p:extLst>
          </p:nvPr>
        </p:nvGraphicFramePr>
        <p:xfrm>
          <a:off x="369144" y="980728"/>
          <a:ext cx="8451328" cy="2664296"/>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a:off x="7524328" y="1340768"/>
            <a:ext cx="0" cy="144016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547664" y="1412776"/>
            <a:ext cx="0" cy="144016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7544" y="1124744"/>
            <a:ext cx="432048" cy="276999"/>
          </a:xfrm>
          <a:prstGeom prst="rect">
            <a:avLst/>
          </a:prstGeom>
          <a:noFill/>
        </p:spPr>
        <p:txBody>
          <a:bodyPr wrap="square" rtlCol="0">
            <a:spAutoFit/>
          </a:bodyPr>
          <a:lstStyle/>
          <a:p>
            <a:pPr algn="ctr"/>
            <a:r>
              <a:rPr lang="en-AU" sz="1200" b="0" dirty="0" smtClean="0"/>
              <a:t>%</a:t>
            </a:r>
            <a:endParaRPr lang="en-AU" sz="1200" b="0" dirty="0"/>
          </a:p>
        </p:txBody>
      </p:sp>
      <p:sp>
        <p:nvSpPr>
          <p:cNvPr id="14" name="Rectangle 13"/>
          <p:cNvSpPr/>
          <p:nvPr/>
        </p:nvSpPr>
        <p:spPr>
          <a:xfrm>
            <a:off x="2267744" y="2996952"/>
            <a:ext cx="72008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301584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632" y="0"/>
            <a:ext cx="7884368" cy="887413"/>
          </a:xfrm>
        </p:spPr>
        <p:txBody>
          <a:bodyPr/>
          <a:lstStyle/>
          <a:p>
            <a:r>
              <a:rPr lang="en-AU" dirty="0" smtClean="0"/>
              <a:t>Hardship Calls</a:t>
            </a:r>
            <a:r>
              <a:rPr lang="en-AU" b="0" dirty="0" smtClean="0"/>
              <a:t/>
            </a:r>
            <a:br>
              <a:rPr lang="en-AU" b="0" dirty="0" smtClean="0"/>
            </a:br>
            <a:r>
              <a:rPr lang="en-AU" sz="2000" b="0" dirty="0" smtClean="0"/>
              <a:t>Getting </a:t>
            </a:r>
            <a:r>
              <a:rPr lang="en-AU" sz="2000" b="0" dirty="0"/>
              <a:t>Through: Greeting Skills </a:t>
            </a:r>
            <a:r>
              <a:rPr lang="en-AU" sz="2000" b="0" dirty="0" smtClean="0"/>
              <a:t>(Company Name)</a:t>
            </a:r>
            <a:endParaRPr lang="en-AU" sz="2000" b="0" dirty="0"/>
          </a:p>
        </p:txBody>
      </p:sp>
      <p:sp>
        <p:nvSpPr>
          <p:cNvPr id="6" name="Content Placeholder 1"/>
          <p:cNvSpPr txBox="1">
            <a:spLocks/>
          </p:cNvSpPr>
          <p:nvPr/>
        </p:nvSpPr>
        <p:spPr bwMode="auto">
          <a:xfrm>
            <a:off x="395536" y="3933056"/>
            <a:ext cx="8424936" cy="1872208"/>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None/>
            </a:pPr>
            <a:r>
              <a:rPr lang="en-AU" b="1" kern="0" dirty="0" smtClean="0"/>
              <a:t>In 91% of all calls, retailer Agents provided their Compan</a:t>
            </a:r>
            <a:r>
              <a:rPr lang="en-AU" b="1" kern="0" dirty="0"/>
              <a:t>y</a:t>
            </a:r>
            <a:r>
              <a:rPr lang="en-AU" b="1" kern="0" dirty="0" smtClean="0"/>
              <a:t> Name in their greeting. Most </a:t>
            </a:r>
            <a:r>
              <a:rPr lang="en-AU" b="1" kern="0" dirty="0"/>
              <a:t>retailers </a:t>
            </a:r>
            <a:r>
              <a:rPr lang="en-AU" b="1" kern="0" dirty="0" smtClean="0"/>
              <a:t>received a perfect score, but two retailers provided their Company Name in less than 70% of calls.  </a:t>
            </a:r>
          </a:p>
          <a:p>
            <a:r>
              <a:rPr lang="en-AU" kern="0" dirty="0" smtClean="0"/>
              <a:t>Agents at ActewAGL, AGL (SA), Alinta Energy, Aurora Energy and Lumo Energy all provided their Company Name on every occasion.  </a:t>
            </a:r>
          </a:p>
          <a:p>
            <a:r>
              <a:rPr lang="en-AU" kern="0" dirty="0" smtClean="0"/>
              <a:t>Company Name was provided less often by Agents at Powerdirect (92%), Origin Energy (69%) and Simply </a:t>
            </a:r>
            <a:r>
              <a:rPr lang="en-AU" kern="0" dirty="0"/>
              <a:t>Energy </a:t>
            </a:r>
            <a:r>
              <a:rPr lang="en-AU" kern="0" dirty="0" smtClean="0"/>
              <a:t>(64%). There is scope for these retailers’ Agents to improve their service delivery by including their Company Name as part of their greeting. </a:t>
            </a:r>
          </a:p>
          <a:p>
            <a:r>
              <a:rPr lang="en-AU" i="1" kern="0" dirty="0" smtClean="0"/>
              <a:t>Agents at EnergyAustralia also provided their Company Name on every call.</a:t>
            </a:r>
          </a:p>
        </p:txBody>
      </p:sp>
      <p:graphicFrame>
        <p:nvGraphicFramePr>
          <p:cNvPr id="9" name="Chart 8"/>
          <p:cNvGraphicFramePr>
            <a:graphicFrameLocks/>
          </p:cNvGraphicFramePr>
          <p:nvPr>
            <p:extLst>
              <p:ext uri="{D42A27DB-BD31-4B8C-83A1-F6EECF244321}">
                <p14:modId xmlns:p14="http://schemas.microsoft.com/office/powerpoint/2010/main" val="767274412"/>
              </p:ext>
            </p:extLst>
          </p:nvPr>
        </p:nvGraphicFramePr>
        <p:xfrm>
          <a:off x="395536" y="1052736"/>
          <a:ext cx="8424936"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7524328" y="1484784"/>
            <a:ext cx="0" cy="144016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3568" y="1207785"/>
            <a:ext cx="432048" cy="276999"/>
          </a:xfrm>
          <a:prstGeom prst="rect">
            <a:avLst/>
          </a:prstGeom>
          <a:noFill/>
        </p:spPr>
        <p:txBody>
          <a:bodyPr wrap="square" rtlCol="0">
            <a:spAutoFit/>
          </a:bodyPr>
          <a:lstStyle/>
          <a:p>
            <a:pPr algn="ctr"/>
            <a:r>
              <a:rPr lang="en-AU" sz="1200" b="0" dirty="0" smtClean="0"/>
              <a:t>%</a:t>
            </a:r>
            <a:endParaRPr lang="en-AU" sz="1200" b="0" dirty="0"/>
          </a:p>
        </p:txBody>
      </p:sp>
      <p:sp>
        <p:nvSpPr>
          <p:cNvPr id="13" name="Rectangle 12"/>
          <p:cNvSpPr/>
          <p:nvPr/>
        </p:nvSpPr>
        <p:spPr>
          <a:xfrm>
            <a:off x="2411760" y="3140968"/>
            <a:ext cx="72008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552509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632" y="21307"/>
            <a:ext cx="7884368" cy="887413"/>
          </a:xfrm>
        </p:spPr>
        <p:txBody>
          <a:bodyPr/>
          <a:lstStyle/>
          <a:p>
            <a:r>
              <a:rPr lang="en-AU" dirty="0"/>
              <a:t>Hardship Calls</a:t>
            </a:r>
            <a:r>
              <a:rPr lang="en-AU" b="0" dirty="0"/>
              <a:t/>
            </a:r>
            <a:br>
              <a:rPr lang="en-AU" b="0" dirty="0"/>
            </a:br>
            <a:r>
              <a:rPr lang="en-AU" sz="2000" b="0" dirty="0"/>
              <a:t>Getting Through: Greeting Skills </a:t>
            </a:r>
            <a:r>
              <a:rPr lang="en-AU" sz="2000" b="0" dirty="0" smtClean="0"/>
              <a:t>(Agent </a:t>
            </a:r>
            <a:r>
              <a:rPr lang="en-AU" sz="2000" b="0" dirty="0"/>
              <a:t>Name)</a:t>
            </a:r>
          </a:p>
        </p:txBody>
      </p:sp>
      <p:sp>
        <p:nvSpPr>
          <p:cNvPr id="6" name="Content Placeholder 1"/>
          <p:cNvSpPr txBox="1">
            <a:spLocks/>
          </p:cNvSpPr>
          <p:nvPr/>
        </p:nvSpPr>
        <p:spPr bwMode="auto">
          <a:xfrm>
            <a:off x="395536" y="4149080"/>
            <a:ext cx="8424936" cy="1734536"/>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None/>
            </a:pPr>
            <a:r>
              <a:rPr lang="en-AU" b="1" kern="0" dirty="0" smtClean="0"/>
              <a:t>Retailer agents consistently provided their names to callers during their greeting, with a 99% success rate across the survey. </a:t>
            </a:r>
          </a:p>
          <a:p>
            <a:r>
              <a:rPr lang="en-AU" kern="0" dirty="0" smtClean="0"/>
              <a:t>The only two scores that were not perfect, although still high, were 99% for ActewAGL and 94% for Aurora Energy.</a:t>
            </a:r>
          </a:p>
          <a:p>
            <a:r>
              <a:rPr lang="en-AU" i="1" kern="0" dirty="0"/>
              <a:t>EnergyAustralia scored a perfect 100%.</a:t>
            </a:r>
          </a:p>
          <a:p>
            <a:endParaRPr lang="en-AU" kern="0" dirty="0"/>
          </a:p>
        </p:txBody>
      </p:sp>
      <p:graphicFrame>
        <p:nvGraphicFramePr>
          <p:cNvPr id="8" name="Chart 7"/>
          <p:cNvGraphicFramePr>
            <a:graphicFrameLocks/>
          </p:cNvGraphicFramePr>
          <p:nvPr>
            <p:extLst>
              <p:ext uri="{D42A27DB-BD31-4B8C-83A1-F6EECF244321}">
                <p14:modId xmlns:p14="http://schemas.microsoft.com/office/powerpoint/2010/main" val="661346982"/>
              </p:ext>
            </p:extLst>
          </p:nvPr>
        </p:nvGraphicFramePr>
        <p:xfrm>
          <a:off x="395536" y="1124744"/>
          <a:ext cx="8352928" cy="280831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7524328" y="1628800"/>
            <a:ext cx="0" cy="144016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619672" y="1556792"/>
            <a:ext cx="0" cy="144016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9552" y="1340768"/>
            <a:ext cx="432048" cy="276999"/>
          </a:xfrm>
          <a:prstGeom prst="rect">
            <a:avLst/>
          </a:prstGeom>
          <a:noFill/>
        </p:spPr>
        <p:txBody>
          <a:bodyPr wrap="square" rtlCol="0">
            <a:spAutoFit/>
          </a:bodyPr>
          <a:lstStyle/>
          <a:p>
            <a:pPr algn="ctr"/>
            <a:r>
              <a:rPr lang="en-AU" sz="1200" b="0" dirty="0" smtClean="0"/>
              <a:t>%</a:t>
            </a:r>
            <a:endParaRPr lang="en-AU" sz="1200" b="0" dirty="0"/>
          </a:p>
        </p:txBody>
      </p:sp>
      <p:sp>
        <p:nvSpPr>
          <p:cNvPr id="13" name="Rectangle 12"/>
          <p:cNvSpPr/>
          <p:nvPr/>
        </p:nvSpPr>
        <p:spPr>
          <a:xfrm>
            <a:off x="2339752" y="3284984"/>
            <a:ext cx="72008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88630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Hardship Calls</a:t>
            </a:r>
            <a:r>
              <a:rPr lang="en-AU" b="0" dirty="0"/>
              <a:t/>
            </a:r>
            <a:br>
              <a:rPr lang="en-AU" b="0" dirty="0"/>
            </a:br>
            <a:r>
              <a:rPr lang="en-AU" sz="2000" b="0" dirty="0"/>
              <a:t>Getting Through: Greeting Skills </a:t>
            </a:r>
            <a:r>
              <a:rPr lang="en-AU" sz="2000" b="0" dirty="0" smtClean="0"/>
              <a:t>(Offer to Help)</a:t>
            </a:r>
            <a:endParaRPr lang="en-AU" sz="2000" b="0" dirty="0"/>
          </a:p>
        </p:txBody>
      </p:sp>
      <p:sp>
        <p:nvSpPr>
          <p:cNvPr id="6" name="Content Placeholder 1"/>
          <p:cNvSpPr txBox="1">
            <a:spLocks/>
          </p:cNvSpPr>
          <p:nvPr/>
        </p:nvSpPr>
        <p:spPr bwMode="auto">
          <a:xfrm>
            <a:off x="395536" y="3933056"/>
            <a:ext cx="8424936" cy="1872208"/>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None/>
            </a:pPr>
            <a:r>
              <a:rPr lang="en-AU" b="1" kern="0" dirty="0" smtClean="0"/>
              <a:t>There was notable variation in scores for Offer to Help, with a range between 69% and 100%. The average across surveyed retailers was 90%. </a:t>
            </a:r>
          </a:p>
          <a:p>
            <a:r>
              <a:rPr lang="en-AU" kern="0" dirty="0" smtClean="0"/>
              <a:t>Lumo Energy led the retailers, with its Agents extending an Offer to Help customers on every call. </a:t>
            </a:r>
          </a:p>
          <a:p>
            <a:r>
              <a:rPr lang="en-AU" kern="0" dirty="0" smtClean="0"/>
              <a:t>Only Alinta Energy and Powerdirect scored below the retailer average, with Powerdirect making an Offer to Help customers during only 69% of calls.  </a:t>
            </a:r>
          </a:p>
          <a:p>
            <a:r>
              <a:rPr lang="en-AU" kern="0" dirty="0" smtClean="0"/>
              <a:t>An Offer </a:t>
            </a:r>
            <a:r>
              <a:rPr lang="en-AU" kern="0" dirty="0"/>
              <a:t>to </a:t>
            </a:r>
            <a:r>
              <a:rPr lang="en-AU" kern="0" dirty="0" smtClean="0"/>
              <a:t>Help </a:t>
            </a:r>
            <a:r>
              <a:rPr lang="en-AU" kern="0" dirty="0"/>
              <a:t>can be as simple as </a:t>
            </a:r>
            <a:r>
              <a:rPr lang="en-AU" kern="0" dirty="0" smtClean="0"/>
              <a:t>“How </a:t>
            </a:r>
            <a:r>
              <a:rPr lang="en-AU" kern="0" dirty="0"/>
              <a:t>may I help </a:t>
            </a:r>
            <a:r>
              <a:rPr lang="en-AU" kern="0" dirty="0" smtClean="0"/>
              <a:t>you?”, </a:t>
            </a:r>
            <a:r>
              <a:rPr lang="en-AU" kern="0" dirty="0"/>
              <a:t>but </a:t>
            </a:r>
            <a:r>
              <a:rPr lang="en-AU" kern="0" dirty="0" smtClean="0"/>
              <a:t>it is an important part of customer service. </a:t>
            </a:r>
          </a:p>
          <a:p>
            <a:r>
              <a:rPr lang="en-AU" i="1" kern="0" dirty="0"/>
              <a:t>EnergyAustralia scored highly at </a:t>
            </a:r>
            <a:r>
              <a:rPr lang="en-AU" i="1" kern="0" dirty="0" smtClean="0"/>
              <a:t>95%.</a:t>
            </a:r>
            <a:endParaRPr lang="en-AU" i="1" kern="0" dirty="0"/>
          </a:p>
          <a:p>
            <a:pPr marL="0" indent="0">
              <a:buNone/>
            </a:pPr>
            <a:endParaRPr lang="en-AU" kern="0" dirty="0" smtClean="0"/>
          </a:p>
        </p:txBody>
      </p:sp>
      <p:graphicFrame>
        <p:nvGraphicFramePr>
          <p:cNvPr id="13" name="Chart 12"/>
          <p:cNvGraphicFramePr>
            <a:graphicFrameLocks/>
          </p:cNvGraphicFramePr>
          <p:nvPr>
            <p:extLst>
              <p:ext uri="{D42A27DB-BD31-4B8C-83A1-F6EECF244321}">
                <p14:modId xmlns:p14="http://schemas.microsoft.com/office/powerpoint/2010/main" val="3569422503"/>
              </p:ext>
            </p:extLst>
          </p:nvPr>
        </p:nvGraphicFramePr>
        <p:xfrm>
          <a:off x="381844" y="1052736"/>
          <a:ext cx="8438628"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7524328" y="1484784"/>
            <a:ext cx="0" cy="144016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547664" y="1484784"/>
            <a:ext cx="0" cy="144016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9552" y="1279793"/>
            <a:ext cx="432048" cy="276999"/>
          </a:xfrm>
          <a:prstGeom prst="rect">
            <a:avLst/>
          </a:prstGeom>
          <a:noFill/>
        </p:spPr>
        <p:txBody>
          <a:bodyPr wrap="square" rtlCol="0">
            <a:spAutoFit/>
          </a:bodyPr>
          <a:lstStyle/>
          <a:p>
            <a:r>
              <a:rPr lang="en-AU" sz="1200" b="0" dirty="0" smtClean="0"/>
              <a:t>%</a:t>
            </a:r>
            <a:endParaRPr lang="en-AU" sz="1200" b="0" dirty="0"/>
          </a:p>
        </p:txBody>
      </p:sp>
      <p:sp>
        <p:nvSpPr>
          <p:cNvPr id="11" name="Rectangle 10"/>
          <p:cNvSpPr/>
          <p:nvPr/>
        </p:nvSpPr>
        <p:spPr>
          <a:xfrm>
            <a:off x="2339752" y="3140968"/>
            <a:ext cx="72008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319350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9490" y="0"/>
            <a:ext cx="7884368" cy="887413"/>
          </a:xfrm>
        </p:spPr>
        <p:txBody>
          <a:bodyPr/>
          <a:lstStyle/>
          <a:p>
            <a:r>
              <a:rPr lang="en-AU" dirty="0"/>
              <a:t>Hardship Calls</a:t>
            </a:r>
            <a:r>
              <a:rPr lang="en-AU" b="0" dirty="0"/>
              <a:t/>
            </a:r>
            <a:br>
              <a:rPr lang="en-AU" b="0" dirty="0"/>
            </a:br>
            <a:r>
              <a:rPr lang="en-AU" sz="2000" b="0" dirty="0"/>
              <a:t>Getting Through: Greeting Skills </a:t>
            </a:r>
            <a:r>
              <a:rPr lang="en-AU" sz="2000" b="0" dirty="0" smtClean="0"/>
              <a:t>(Sign Off)</a:t>
            </a:r>
            <a:endParaRPr lang="en-AU" sz="2000" b="0" dirty="0"/>
          </a:p>
        </p:txBody>
      </p:sp>
      <p:sp>
        <p:nvSpPr>
          <p:cNvPr id="6" name="Content Placeholder 1"/>
          <p:cNvSpPr txBox="1">
            <a:spLocks/>
          </p:cNvSpPr>
          <p:nvPr/>
        </p:nvSpPr>
        <p:spPr bwMode="auto">
          <a:xfrm>
            <a:off x="395536" y="3933056"/>
            <a:ext cx="8424936" cy="1950560"/>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None/>
            </a:pPr>
            <a:r>
              <a:rPr lang="en-AU" b="1" kern="0" dirty="0" smtClean="0"/>
              <a:t>99% of calls were completed with an appropriate Sign Off, such as “Thanks for calling” or “Goodbye”.</a:t>
            </a:r>
            <a:endParaRPr lang="en-AU" kern="0" dirty="0" smtClean="0"/>
          </a:p>
          <a:p>
            <a:r>
              <a:rPr lang="en-AU" kern="0" dirty="0" smtClean="0"/>
              <a:t>Scores for this measure were very high across all retailers, with only Lumo Energy, Simply Energy and Origin Energy not scoring 100% (at or above 97%).</a:t>
            </a:r>
          </a:p>
          <a:p>
            <a:r>
              <a:rPr lang="en-AU" i="1" kern="0" dirty="0"/>
              <a:t>EnergyAustralia </a:t>
            </a:r>
            <a:r>
              <a:rPr lang="en-AU" i="1" kern="0" dirty="0" smtClean="0"/>
              <a:t>scored a perfect 100%.</a:t>
            </a:r>
            <a:endParaRPr lang="en-AU" i="1" kern="0" dirty="0"/>
          </a:p>
          <a:p>
            <a:pPr marL="0" indent="0">
              <a:buNone/>
            </a:pPr>
            <a:endParaRPr lang="en-AU" strike="sngStrike" kern="0" dirty="0" smtClean="0"/>
          </a:p>
        </p:txBody>
      </p:sp>
      <p:graphicFrame>
        <p:nvGraphicFramePr>
          <p:cNvPr id="8" name="Chart 7"/>
          <p:cNvGraphicFramePr>
            <a:graphicFrameLocks/>
          </p:cNvGraphicFramePr>
          <p:nvPr>
            <p:extLst>
              <p:ext uri="{D42A27DB-BD31-4B8C-83A1-F6EECF244321}">
                <p14:modId xmlns:p14="http://schemas.microsoft.com/office/powerpoint/2010/main" val="1006090664"/>
              </p:ext>
            </p:extLst>
          </p:nvPr>
        </p:nvGraphicFramePr>
        <p:xfrm>
          <a:off x="395536" y="1052736"/>
          <a:ext cx="8424936"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7524328" y="1484784"/>
            <a:ext cx="0" cy="144016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9552" y="1279793"/>
            <a:ext cx="432048" cy="276999"/>
          </a:xfrm>
          <a:prstGeom prst="rect">
            <a:avLst/>
          </a:prstGeom>
          <a:noFill/>
        </p:spPr>
        <p:txBody>
          <a:bodyPr wrap="square" rtlCol="0">
            <a:spAutoFit/>
          </a:bodyPr>
          <a:lstStyle/>
          <a:p>
            <a:r>
              <a:rPr lang="en-AU" sz="1200" b="0" dirty="0" smtClean="0"/>
              <a:t>%</a:t>
            </a:r>
            <a:endParaRPr lang="en-AU" sz="1200" b="0" dirty="0"/>
          </a:p>
        </p:txBody>
      </p:sp>
      <p:sp>
        <p:nvSpPr>
          <p:cNvPr id="13" name="Rectangle 12"/>
          <p:cNvSpPr/>
          <p:nvPr/>
        </p:nvSpPr>
        <p:spPr>
          <a:xfrm>
            <a:off x="2339752" y="3140968"/>
            <a:ext cx="72008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4" name="Straight Connector 13"/>
          <p:cNvCxnSpPr/>
          <p:nvPr/>
        </p:nvCxnSpPr>
        <p:spPr>
          <a:xfrm flipV="1">
            <a:off x="1619672" y="1484784"/>
            <a:ext cx="0" cy="144016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7033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24136" y="1484784"/>
            <a:ext cx="7884368" cy="918000"/>
          </a:xfrm>
        </p:spPr>
        <p:txBody>
          <a:bodyPr/>
          <a:lstStyle/>
          <a:p>
            <a:r>
              <a:rPr lang="en-AU" dirty="0" smtClean="0"/>
              <a:t>Service Delivery</a:t>
            </a:r>
            <a:endParaRPr lang="en-AU" dirty="0"/>
          </a:p>
        </p:txBody>
      </p:sp>
      <p:sp>
        <p:nvSpPr>
          <p:cNvPr id="3" name="Content Placeholder 2"/>
          <p:cNvSpPr txBox="1">
            <a:spLocks/>
          </p:cNvSpPr>
          <p:nvPr/>
        </p:nvSpPr>
        <p:spPr>
          <a:xfrm>
            <a:off x="2483768" y="2564904"/>
            <a:ext cx="6552728" cy="2376264"/>
          </a:xfrm>
          <a:prstGeom prst="rect">
            <a:avLst/>
          </a:prstGeom>
          <a:ln>
            <a:noFill/>
          </a:ln>
        </p:spPr>
        <p:txBody>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a:solidFill>
                  <a:schemeClr val="tx1"/>
                </a:solidFill>
                <a:latin typeface="+mn-lt"/>
                <a:ea typeface="+mn-ea"/>
                <a:cs typeface="+mn-cs"/>
              </a:defRPr>
            </a:lvl1pPr>
            <a:lvl2pPr marL="628650" indent="-171450"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2pPr>
            <a:lvl3pPr marL="892175" indent="-149225"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3pPr>
            <a:lvl4pPr marL="1162050" indent="-141288"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4pPr>
            <a:lvl5pPr marL="1524000" indent="-146050"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lgn="l">
              <a:buNone/>
            </a:pPr>
            <a:r>
              <a:rPr lang="en-AU" sz="1100" b="0" i="1" dirty="0" smtClean="0"/>
              <a:t>This section presents retailers’ scores for the Service Delivery Index. The two components of the Service Delivery Index are Agent Manner and Enquiry Resolution Skills. </a:t>
            </a:r>
          </a:p>
        </p:txBody>
      </p:sp>
      <p:sp>
        <p:nvSpPr>
          <p:cNvPr id="6" name="Content Placeholder 2"/>
          <p:cNvSpPr txBox="1">
            <a:spLocks/>
          </p:cNvSpPr>
          <p:nvPr/>
        </p:nvSpPr>
        <p:spPr>
          <a:xfrm>
            <a:off x="4644008" y="3140968"/>
            <a:ext cx="4176464" cy="1872208"/>
          </a:xfrm>
          <a:prstGeom prst="rect">
            <a:avLst/>
          </a:prstGeom>
          <a:ln>
            <a:noFill/>
          </a:ln>
        </p:spPr>
        <p:txBody>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a:solidFill>
                  <a:schemeClr val="tx1"/>
                </a:solidFill>
                <a:latin typeface="+mn-lt"/>
                <a:ea typeface="+mn-ea"/>
                <a:cs typeface="+mn-cs"/>
              </a:defRPr>
            </a:lvl1pPr>
            <a:lvl2pPr marL="628650" indent="-171450"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2pPr>
            <a:lvl3pPr marL="892175" indent="-149225"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3pPr>
            <a:lvl4pPr marL="1162050" indent="-141288"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4pPr>
            <a:lvl5pPr marL="1524000" indent="-146050"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lvl="1" algn="l"/>
            <a:r>
              <a:rPr lang="en-AU" sz="1100" b="0" dirty="0" smtClean="0"/>
              <a:t>Agent Manner</a:t>
            </a:r>
          </a:p>
          <a:p>
            <a:pPr lvl="2" algn="l"/>
            <a:r>
              <a:rPr lang="en-AU" sz="1100" b="0" dirty="0" smtClean="0"/>
              <a:t>Warm, Interested &amp; Helpful / Businesslike &amp; Unemotive</a:t>
            </a:r>
          </a:p>
          <a:p>
            <a:pPr lvl="1" algn="l"/>
            <a:r>
              <a:rPr lang="en-AU" sz="1100" b="0" dirty="0" smtClean="0"/>
              <a:t>Enquiry Resolution Skills</a:t>
            </a:r>
          </a:p>
          <a:p>
            <a:pPr lvl="2" algn="l"/>
            <a:r>
              <a:rPr lang="en-AU" sz="1100" b="0" i="1" dirty="0" smtClean="0"/>
              <a:t>Average Enquiry Resolution Skills</a:t>
            </a:r>
          </a:p>
          <a:p>
            <a:pPr lvl="2" algn="l"/>
            <a:r>
              <a:rPr lang="en-AU" sz="1100" b="0" dirty="0" smtClean="0"/>
              <a:t>Clarified Needs</a:t>
            </a:r>
          </a:p>
          <a:p>
            <a:pPr lvl="2" algn="l"/>
            <a:r>
              <a:rPr lang="en-AU" sz="1100" b="0" dirty="0" smtClean="0"/>
              <a:t>Good Product Knowledge </a:t>
            </a:r>
          </a:p>
          <a:p>
            <a:pPr lvl="2" algn="l"/>
            <a:r>
              <a:rPr lang="en-AU" sz="1100" b="0" dirty="0" smtClean="0"/>
              <a:t>Clear Resolution to Query </a:t>
            </a:r>
          </a:p>
          <a:p>
            <a:pPr lvl="2" algn="l"/>
            <a:r>
              <a:rPr lang="en-AU" sz="1100" b="0" dirty="0" smtClean="0"/>
              <a:t>Courteous &amp; Helpful</a:t>
            </a:r>
          </a:p>
          <a:p>
            <a:pPr marL="0" indent="0" algn="l">
              <a:buFont typeface="Wingdings" pitchFamily="2" charset="2"/>
              <a:buNone/>
            </a:pPr>
            <a:endParaRPr lang="en-AU" sz="1100" b="0" dirty="0"/>
          </a:p>
        </p:txBody>
      </p:sp>
    </p:spTree>
    <p:extLst>
      <p:ext uri="{BB962C8B-B14F-4D97-AF65-F5344CB8AC3E}">
        <p14:creationId xmlns:p14="http://schemas.microsoft.com/office/powerpoint/2010/main" val="3237342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3963591198"/>
              </p:ext>
            </p:extLst>
          </p:nvPr>
        </p:nvGraphicFramePr>
        <p:xfrm>
          <a:off x="287524" y="980728"/>
          <a:ext cx="8568952" cy="252028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AU" dirty="0"/>
              <a:t>Hardship Calls</a:t>
            </a:r>
            <a:r>
              <a:rPr lang="en-AU" b="0" dirty="0"/>
              <a:t/>
            </a:r>
            <a:br>
              <a:rPr lang="en-AU" b="0" dirty="0"/>
            </a:br>
            <a:r>
              <a:rPr lang="en-AU" sz="2000" b="0" dirty="0" smtClean="0"/>
              <a:t>Service Delivery: Agent Manner</a:t>
            </a:r>
            <a:endParaRPr lang="en-AU" sz="2000" b="0" dirty="0"/>
          </a:p>
        </p:txBody>
      </p:sp>
      <p:sp>
        <p:nvSpPr>
          <p:cNvPr id="7" name="Content Placeholder 1"/>
          <p:cNvSpPr txBox="1">
            <a:spLocks/>
          </p:cNvSpPr>
          <p:nvPr/>
        </p:nvSpPr>
        <p:spPr bwMode="auto">
          <a:xfrm>
            <a:off x="287524" y="3573016"/>
            <a:ext cx="8568952" cy="2304256"/>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spcBef>
                <a:spcPts val="300"/>
              </a:spcBef>
              <a:buNone/>
            </a:pPr>
            <a:r>
              <a:rPr lang="en-AU" b="1" kern="0" dirty="0" smtClean="0"/>
              <a:t>Retailers scored extremely well on Acceptable Agent Manner. The average score was a near-perfect 99%, and no retailer scored less than 97%. </a:t>
            </a:r>
          </a:p>
          <a:p>
            <a:pPr>
              <a:spcBef>
                <a:spcPts val="300"/>
              </a:spcBef>
            </a:pPr>
            <a:r>
              <a:rPr lang="en-AU" kern="0" dirty="0" smtClean="0"/>
              <a:t>To be assessed as having an Acceptable Manner, Agents must have shown callers they were Interested, Warm and Helpful, or that they were Businesslike &amp; Unemotive. While both manners are acceptable</a:t>
            </a:r>
            <a:r>
              <a:rPr lang="en-AU" kern="0" dirty="0"/>
              <a:t>,</a:t>
            </a:r>
            <a:r>
              <a:rPr lang="en-AU" kern="0" dirty="0" smtClean="0"/>
              <a:t> the former is regarded as best practice and therefore awarded a higher score. Agents do not score if they are assessed as being Disinterested or Laidback, as customers can perceive this as being too casual or offhand.</a:t>
            </a:r>
          </a:p>
          <a:p>
            <a:pPr>
              <a:spcBef>
                <a:spcPts val="300"/>
              </a:spcBef>
            </a:pPr>
            <a:r>
              <a:rPr lang="en-AU" kern="0" dirty="0" smtClean="0"/>
              <a:t>AGL (SA) and Powerdirect received a perfect Acceptable Manner score. </a:t>
            </a:r>
          </a:p>
          <a:p>
            <a:pPr>
              <a:spcBef>
                <a:spcPts val="300"/>
              </a:spcBef>
            </a:pPr>
            <a:r>
              <a:rPr lang="en-AU" kern="0" dirty="0" smtClean="0"/>
              <a:t>The three retailers that most often showed Best Practice Manner (Interested, Warm and Helpful) were AGL (SA) (89%), ActewAGL (83%) and Aurora Energy (74%). Lumo Energy (57%) and Simply Energy (64%) less often adopted this approach.</a:t>
            </a:r>
          </a:p>
          <a:p>
            <a:pPr>
              <a:spcBef>
                <a:spcPts val="300"/>
              </a:spcBef>
            </a:pPr>
            <a:r>
              <a:rPr lang="en-AU" i="1" kern="0" dirty="0" smtClean="0"/>
              <a:t>EnergyAustralia achieved a perfect score for Acceptable Manner (94% of which was Interested, Warm and Helpful).  </a:t>
            </a:r>
            <a:endParaRPr lang="en-AU" i="1" kern="0" dirty="0"/>
          </a:p>
        </p:txBody>
      </p:sp>
      <p:sp>
        <p:nvSpPr>
          <p:cNvPr id="2" name="TextBox 1"/>
          <p:cNvSpPr txBox="1"/>
          <p:nvPr/>
        </p:nvSpPr>
        <p:spPr>
          <a:xfrm>
            <a:off x="3491880" y="980728"/>
            <a:ext cx="2664296" cy="276999"/>
          </a:xfrm>
          <a:prstGeom prst="rect">
            <a:avLst/>
          </a:prstGeom>
          <a:noFill/>
        </p:spPr>
        <p:txBody>
          <a:bodyPr wrap="square" rtlCol="0">
            <a:spAutoFit/>
          </a:bodyPr>
          <a:lstStyle/>
          <a:p>
            <a:pPr algn="ctr"/>
            <a:r>
              <a:rPr lang="en-AU" sz="1200" dirty="0" smtClean="0"/>
              <a:t>Agent Manner </a:t>
            </a:r>
            <a:endParaRPr lang="en-AU" sz="1200" dirty="0"/>
          </a:p>
        </p:txBody>
      </p:sp>
      <p:cxnSp>
        <p:nvCxnSpPr>
          <p:cNvPr id="8" name="Straight Connector 7"/>
          <p:cNvCxnSpPr/>
          <p:nvPr/>
        </p:nvCxnSpPr>
        <p:spPr>
          <a:xfrm>
            <a:off x="7668344" y="1628800"/>
            <a:ext cx="0" cy="1152128"/>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123728" y="1197332"/>
            <a:ext cx="1872208" cy="215444"/>
          </a:xfrm>
          <a:prstGeom prst="rect">
            <a:avLst/>
          </a:prstGeom>
          <a:noFill/>
        </p:spPr>
        <p:txBody>
          <a:bodyPr wrap="square" rtlCol="0">
            <a:spAutoFit/>
          </a:bodyPr>
          <a:lstStyle/>
          <a:p>
            <a:pPr algn="ctr"/>
            <a:r>
              <a:rPr lang="en-AU" sz="800" dirty="0" smtClean="0"/>
              <a:t>ACCEPTABLE MANNER </a:t>
            </a:r>
            <a:endParaRPr lang="en-AU" sz="800" dirty="0"/>
          </a:p>
        </p:txBody>
      </p:sp>
      <p:sp>
        <p:nvSpPr>
          <p:cNvPr id="14" name="TextBox 13"/>
          <p:cNvSpPr txBox="1"/>
          <p:nvPr/>
        </p:nvSpPr>
        <p:spPr>
          <a:xfrm>
            <a:off x="5714764" y="1197332"/>
            <a:ext cx="1692188" cy="215444"/>
          </a:xfrm>
          <a:prstGeom prst="rect">
            <a:avLst/>
          </a:prstGeom>
          <a:noFill/>
        </p:spPr>
        <p:txBody>
          <a:bodyPr wrap="square" rtlCol="0">
            <a:spAutoFit/>
          </a:bodyPr>
          <a:lstStyle/>
          <a:p>
            <a:pPr algn="ctr"/>
            <a:r>
              <a:rPr lang="en-AU" sz="800" dirty="0" smtClean="0"/>
              <a:t>UNACCEPTABLE MANNER </a:t>
            </a:r>
            <a:endParaRPr lang="en-AU" sz="800" dirty="0"/>
          </a:p>
        </p:txBody>
      </p:sp>
      <p:sp>
        <p:nvSpPr>
          <p:cNvPr id="12" name="Rectangle 11"/>
          <p:cNvSpPr/>
          <p:nvPr/>
        </p:nvSpPr>
        <p:spPr>
          <a:xfrm>
            <a:off x="2339752" y="2996952"/>
            <a:ext cx="72008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Straight Connector 16"/>
          <p:cNvCxnSpPr/>
          <p:nvPr/>
        </p:nvCxnSpPr>
        <p:spPr>
          <a:xfrm flipV="1">
            <a:off x="1619672" y="1628800"/>
            <a:ext cx="0" cy="1224136"/>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1518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Hardship Calls</a:t>
            </a:r>
            <a:r>
              <a:rPr lang="en-AU" b="0" dirty="0"/>
              <a:t/>
            </a:r>
            <a:br>
              <a:rPr lang="en-AU" b="0" dirty="0"/>
            </a:br>
            <a:r>
              <a:rPr lang="en-AU" sz="2000" b="0" dirty="0"/>
              <a:t>Service Delivery: </a:t>
            </a:r>
            <a:r>
              <a:rPr lang="en-AU" sz="2000" b="0" dirty="0" smtClean="0"/>
              <a:t>Enquiry Resolution Skills</a:t>
            </a:r>
            <a:endParaRPr lang="en-AU" sz="2000" b="0" dirty="0"/>
          </a:p>
        </p:txBody>
      </p:sp>
      <p:sp>
        <p:nvSpPr>
          <p:cNvPr id="6" name="Content Placeholder 1"/>
          <p:cNvSpPr txBox="1">
            <a:spLocks/>
          </p:cNvSpPr>
          <p:nvPr/>
        </p:nvSpPr>
        <p:spPr bwMode="auto">
          <a:xfrm>
            <a:off x="395536" y="3861048"/>
            <a:ext cx="8424936" cy="2160240"/>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None/>
            </a:pPr>
            <a:r>
              <a:rPr lang="en-AU" b="1" kern="0" dirty="0" smtClean="0"/>
              <a:t>While </a:t>
            </a:r>
            <a:r>
              <a:rPr lang="en-AU" b="1" kern="0" dirty="0"/>
              <a:t>t</a:t>
            </a:r>
            <a:r>
              <a:rPr lang="en-AU" b="1" kern="0" dirty="0" smtClean="0"/>
              <a:t>he </a:t>
            </a:r>
            <a:r>
              <a:rPr lang="en-AU" b="1" kern="0" dirty="0"/>
              <a:t>average </a:t>
            </a:r>
            <a:r>
              <a:rPr lang="en-AU" b="1" kern="0" dirty="0" smtClean="0"/>
              <a:t>Enquiry Resolution Skills score was 86%</a:t>
            </a:r>
            <a:r>
              <a:rPr lang="en-AU" b="1" kern="0" dirty="0"/>
              <a:t>, </a:t>
            </a:r>
            <a:r>
              <a:rPr lang="en-AU" b="1" kern="0" dirty="0" smtClean="0"/>
              <a:t>the results for individual retailers were varied.</a:t>
            </a:r>
          </a:p>
          <a:p>
            <a:pPr marL="0" indent="0">
              <a:buNone/>
            </a:pPr>
            <a:r>
              <a:rPr lang="en-AU" kern="0" dirty="0" smtClean="0"/>
              <a:t>Due to the mystery shopping approach, the degree to which an Agent can fully resolve a caller’s query is limited. When the caller cannot provide actual account details, the Agents are limited in the extent to which they can fully understand the caller’s context and explore relevant options for them.</a:t>
            </a:r>
            <a:endParaRPr lang="en-AU" kern="0" dirty="0"/>
          </a:p>
          <a:p>
            <a:r>
              <a:rPr lang="en-AU" kern="0" dirty="0"/>
              <a:t>ActewAGL and </a:t>
            </a:r>
            <a:r>
              <a:rPr lang="en-AU" kern="0" dirty="0" smtClean="0"/>
              <a:t>Powerdirect achieved the highest scores (91%).</a:t>
            </a:r>
          </a:p>
          <a:p>
            <a:r>
              <a:rPr lang="en-AU" kern="0" dirty="0" smtClean="0"/>
              <a:t>The </a:t>
            </a:r>
            <a:r>
              <a:rPr lang="en-AU" kern="0" dirty="0"/>
              <a:t>lowest </a:t>
            </a:r>
            <a:r>
              <a:rPr lang="en-AU" kern="0" dirty="0" smtClean="0"/>
              <a:t>score of 73% was for Lumo Energy, followed by Simply Energy (83%). </a:t>
            </a:r>
          </a:p>
          <a:p>
            <a:r>
              <a:rPr lang="en-AU" kern="0" dirty="0" smtClean="0"/>
              <a:t>The range between the highest and lowest scores is 18 </a:t>
            </a:r>
            <a:r>
              <a:rPr lang="en-AU" kern="0" dirty="0"/>
              <a:t>points.</a:t>
            </a:r>
          </a:p>
          <a:p>
            <a:r>
              <a:rPr lang="en-AU" i="1" kern="0" dirty="0" smtClean="0"/>
              <a:t>EnergyAustralia </a:t>
            </a:r>
            <a:r>
              <a:rPr lang="en-AU" i="1" kern="0" dirty="0"/>
              <a:t>achieved a </a:t>
            </a:r>
            <a:r>
              <a:rPr lang="en-AU" i="1" kern="0" dirty="0" smtClean="0"/>
              <a:t>high score of 94%.  </a:t>
            </a:r>
            <a:endParaRPr lang="en-AU" i="1" kern="0" dirty="0"/>
          </a:p>
        </p:txBody>
      </p:sp>
      <p:graphicFrame>
        <p:nvGraphicFramePr>
          <p:cNvPr id="7" name="Chart 6"/>
          <p:cNvGraphicFramePr>
            <a:graphicFrameLocks/>
          </p:cNvGraphicFramePr>
          <p:nvPr>
            <p:extLst>
              <p:ext uri="{D42A27DB-BD31-4B8C-83A1-F6EECF244321}">
                <p14:modId xmlns:p14="http://schemas.microsoft.com/office/powerpoint/2010/main" val="919866336"/>
              </p:ext>
            </p:extLst>
          </p:nvPr>
        </p:nvGraphicFramePr>
        <p:xfrm>
          <a:off x="395784" y="980728"/>
          <a:ext cx="8424688"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7596336" y="1412776"/>
            <a:ext cx="0" cy="144016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7544" y="991761"/>
            <a:ext cx="432048" cy="276999"/>
          </a:xfrm>
          <a:prstGeom prst="rect">
            <a:avLst/>
          </a:prstGeom>
          <a:noFill/>
        </p:spPr>
        <p:txBody>
          <a:bodyPr wrap="square" rtlCol="0">
            <a:spAutoFit/>
          </a:bodyPr>
          <a:lstStyle/>
          <a:p>
            <a:r>
              <a:rPr lang="en-AU" sz="1200" b="0" dirty="0" smtClean="0"/>
              <a:t>%</a:t>
            </a:r>
            <a:endParaRPr lang="en-AU" sz="1200" b="0" dirty="0"/>
          </a:p>
        </p:txBody>
      </p:sp>
      <p:cxnSp>
        <p:nvCxnSpPr>
          <p:cNvPr id="11" name="Straight Connector 10"/>
          <p:cNvCxnSpPr/>
          <p:nvPr/>
        </p:nvCxnSpPr>
        <p:spPr>
          <a:xfrm flipV="1">
            <a:off x="1619672" y="1412776"/>
            <a:ext cx="0" cy="144016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36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156176" y="1268760"/>
            <a:ext cx="2808312" cy="33843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 name="Title 1"/>
          <p:cNvSpPr>
            <a:spLocks noGrp="1"/>
          </p:cNvSpPr>
          <p:nvPr>
            <p:ph type="title"/>
          </p:nvPr>
        </p:nvSpPr>
        <p:spPr/>
        <p:txBody>
          <a:bodyPr/>
          <a:lstStyle/>
          <a:p>
            <a:r>
              <a:rPr lang="en-AU" dirty="0" smtClean="0"/>
              <a:t>Introduction</a:t>
            </a:r>
            <a:endParaRPr lang="en-AU" dirty="0"/>
          </a:p>
        </p:txBody>
      </p:sp>
      <p:sp>
        <p:nvSpPr>
          <p:cNvPr id="9" name="Content Placeholder 5"/>
          <p:cNvSpPr>
            <a:spLocks noGrp="1"/>
          </p:cNvSpPr>
          <p:nvPr>
            <p:ph idx="1"/>
          </p:nvPr>
        </p:nvSpPr>
        <p:spPr>
          <a:xfrm>
            <a:off x="5796136" y="1700808"/>
            <a:ext cx="3024336" cy="1080120"/>
          </a:xfrm>
        </p:spPr>
        <p:txBody>
          <a:bodyPr/>
          <a:lstStyle/>
          <a:p>
            <a:pPr marL="0" indent="0" algn="ctr">
              <a:buNone/>
            </a:pPr>
            <a:r>
              <a:rPr lang="en-AU" sz="1200" b="1" dirty="0" smtClean="0"/>
              <a:t>Project objectives</a:t>
            </a:r>
          </a:p>
        </p:txBody>
      </p:sp>
      <p:sp>
        <p:nvSpPr>
          <p:cNvPr id="8" name="Content Placeholder 2"/>
          <p:cNvSpPr txBox="1">
            <a:spLocks/>
          </p:cNvSpPr>
          <p:nvPr/>
        </p:nvSpPr>
        <p:spPr bwMode="auto">
          <a:xfrm>
            <a:off x="395536" y="1052736"/>
            <a:ext cx="5400600" cy="2880320"/>
          </a:xfrm>
          <a:prstGeom prst="rect">
            <a:avLst/>
          </a:prstGeom>
          <a:noFill/>
          <a:ln w="9525">
            <a:noFill/>
            <a:miter lim="800000"/>
            <a:headEnd/>
            <a:tailEnd/>
          </a:ln>
        </p:spPr>
        <p:txBody>
          <a:bodyPr vert="horz" wrap="square" lIns="36000" tIns="45720" rIns="3600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Font typeface="Wingdings" pitchFamily="2" charset="2"/>
              <a:buNone/>
            </a:pPr>
            <a:r>
              <a:rPr lang="en-AU" b="1" kern="0" dirty="0" smtClean="0"/>
              <a:t>About this project</a:t>
            </a:r>
            <a:endParaRPr lang="en-AU" b="1" kern="0" dirty="0"/>
          </a:p>
          <a:p>
            <a:pPr marL="0" indent="0" algn="l">
              <a:buNone/>
            </a:pPr>
            <a:r>
              <a:rPr lang="en-AU" kern="0" dirty="0" smtClean="0"/>
              <a:t>The </a:t>
            </a:r>
            <a:r>
              <a:rPr lang="en-AU" kern="0" dirty="0"/>
              <a:t>AER commissioned CSBA to undertake </a:t>
            </a:r>
            <a:r>
              <a:rPr lang="en-AU" kern="0" dirty="0" smtClean="0"/>
              <a:t>this ‘mystery shopper’ research project to better understand the experience of customers who contact their energy retailer about difficulty paying their energy bill. </a:t>
            </a:r>
            <a:r>
              <a:rPr lang="en-AU" kern="0" dirty="0"/>
              <a:t>The research also </a:t>
            </a:r>
            <a:r>
              <a:rPr lang="en-AU" kern="0" dirty="0" smtClean="0"/>
              <a:t>tested whether there was any difference in the handling of calls about hardship issues compared to general enquiry calls.</a:t>
            </a:r>
          </a:p>
          <a:p>
            <a:pPr marL="0" indent="0" algn="l">
              <a:buNone/>
            </a:pPr>
            <a:r>
              <a:rPr lang="en-AU" kern="0" dirty="0" smtClean="0"/>
              <a:t>The research will form part of the AER’s 2012–13 Retail Markets Performance Report.</a:t>
            </a:r>
          </a:p>
          <a:p>
            <a:pPr marL="0" indent="0" algn="l">
              <a:buNone/>
            </a:pPr>
            <a:r>
              <a:rPr lang="en-AU" kern="0" dirty="0" smtClean="0"/>
              <a:t>CSBA is a specialist in customer service assessment and has undertaken similar research for Victoria’s </a:t>
            </a:r>
            <a:r>
              <a:rPr lang="en-AU" kern="0" dirty="0"/>
              <a:t>Essential Services </a:t>
            </a:r>
            <a:r>
              <a:rPr lang="en-AU" kern="0" dirty="0" smtClean="0"/>
              <a:t>Commission.</a:t>
            </a:r>
            <a:endParaRPr lang="en-AU" kern="0" dirty="0"/>
          </a:p>
        </p:txBody>
      </p:sp>
      <p:sp>
        <p:nvSpPr>
          <p:cNvPr id="13" name="Content Placeholder 5"/>
          <p:cNvSpPr txBox="1">
            <a:spLocks/>
          </p:cNvSpPr>
          <p:nvPr/>
        </p:nvSpPr>
        <p:spPr bwMode="auto">
          <a:xfrm>
            <a:off x="6156176" y="2222865"/>
            <a:ext cx="2664296" cy="1566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algn="l"/>
            <a:r>
              <a:rPr lang="en-AU" sz="1200" b="1" i="1" kern="0" dirty="0" smtClean="0"/>
              <a:t>To assess the manner in which energy retailers deal with hardship-related calls</a:t>
            </a:r>
          </a:p>
          <a:p>
            <a:pPr algn="l"/>
            <a:r>
              <a:rPr lang="en-AU" sz="1200" b="1" i="1" kern="0" dirty="0" smtClean="0"/>
              <a:t>To review whether there is any difference between the handling of Hardship and General calls </a:t>
            </a:r>
          </a:p>
          <a:p>
            <a:pPr marL="0" indent="0">
              <a:buFont typeface="Wingdings" pitchFamily="2" charset="2"/>
              <a:buNone/>
            </a:pPr>
            <a:endParaRPr lang="en-AU" sz="1200" kern="0" dirty="0" smtClean="0"/>
          </a:p>
          <a:p>
            <a:endParaRPr lang="en-AU" sz="1200" kern="0" dirty="0"/>
          </a:p>
        </p:txBody>
      </p:sp>
      <p:sp>
        <p:nvSpPr>
          <p:cNvPr id="7" name="Content Placeholder 2"/>
          <p:cNvSpPr txBox="1">
            <a:spLocks/>
          </p:cNvSpPr>
          <p:nvPr/>
        </p:nvSpPr>
        <p:spPr bwMode="auto">
          <a:xfrm>
            <a:off x="395536" y="3645280"/>
            <a:ext cx="5256584" cy="2087976"/>
          </a:xfrm>
          <a:prstGeom prst="rect">
            <a:avLst/>
          </a:prstGeom>
          <a:noFill/>
          <a:ln w="9525">
            <a:noFill/>
            <a:miter lim="800000"/>
            <a:headEnd/>
            <a:tailEnd/>
          </a:ln>
        </p:spPr>
        <p:txBody>
          <a:bodyPr vert="horz" wrap="square" lIns="36000" tIns="45720" rIns="3600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Font typeface="Wingdings" pitchFamily="2" charset="2"/>
              <a:buNone/>
            </a:pPr>
            <a:r>
              <a:rPr lang="en-AU" b="1" kern="0" dirty="0" smtClean="0"/>
              <a:t>How retailers were selected</a:t>
            </a:r>
          </a:p>
          <a:p>
            <a:pPr marL="0" indent="0" algn="l">
              <a:buFont typeface="Wingdings" pitchFamily="2" charset="2"/>
              <a:buNone/>
            </a:pPr>
            <a:r>
              <a:rPr lang="en-AU" dirty="0" smtClean="0"/>
              <a:t>The </a:t>
            </a:r>
            <a:r>
              <a:rPr lang="en-AU" dirty="0"/>
              <a:t>survey was undertaken in the three jurisdictions that had commenced the </a:t>
            </a:r>
            <a:r>
              <a:rPr lang="en-AU" dirty="0" smtClean="0"/>
              <a:t>National Energy Retail </a:t>
            </a:r>
            <a:r>
              <a:rPr lang="en-AU" dirty="0"/>
              <a:t>Law by 30 June 2013 (Tasmania, the ACT and South Australia). </a:t>
            </a:r>
            <a:endParaRPr lang="en-AU" dirty="0" smtClean="0"/>
          </a:p>
          <a:p>
            <a:pPr marL="0" indent="0" algn="l">
              <a:buNone/>
            </a:pPr>
            <a:r>
              <a:rPr lang="en-AU" dirty="0" smtClean="0"/>
              <a:t>All </a:t>
            </a:r>
            <a:r>
              <a:rPr lang="en-AU" dirty="0"/>
              <a:t>energy retailers with an active presence in the residential customer markets of these </a:t>
            </a:r>
            <a:r>
              <a:rPr lang="en-AU" dirty="0" smtClean="0"/>
              <a:t>jurisdictions </a:t>
            </a:r>
            <a:r>
              <a:rPr lang="en-AU" dirty="0"/>
              <a:t>were considered for the survey. </a:t>
            </a:r>
            <a:endParaRPr lang="en-AU" dirty="0" smtClean="0"/>
          </a:p>
          <a:p>
            <a:pPr marL="0" indent="0" algn="l">
              <a:buNone/>
            </a:pPr>
            <a:r>
              <a:rPr lang="en-AU" dirty="0" smtClean="0"/>
              <a:t>However, retailers </a:t>
            </a:r>
            <a:r>
              <a:rPr lang="en-AU" dirty="0"/>
              <a:t>that had </a:t>
            </a:r>
            <a:r>
              <a:rPr lang="en-AU" dirty="0" smtClean="0"/>
              <a:t>a very small customer </a:t>
            </a:r>
            <a:r>
              <a:rPr lang="en-AU" dirty="0"/>
              <a:t>base </a:t>
            </a:r>
            <a:r>
              <a:rPr lang="en-AU" dirty="0" smtClean="0"/>
              <a:t>were excluded to prevent the mystery shopping research from being detected. </a:t>
            </a:r>
          </a:p>
          <a:p>
            <a:pPr marL="0" indent="0">
              <a:buFont typeface="Wingdings" pitchFamily="2" charset="2"/>
              <a:buNone/>
            </a:pPr>
            <a:endParaRPr lang="en-AU" b="1" kern="0" dirty="0"/>
          </a:p>
          <a:p>
            <a:pPr marL="0" indent="0">
              <a:buFont typeface="Wingdings" pitchFamily="2" charset="2"/>
              <a:buNone/>
            </a:pPr>
            <a:endParaRPr lang="en-AU" b="1" strike="sngStrike" kern="0" dirty="0" smtClean="0"/>
          </a:p>
          <a:p>
            <a:pPr marL="0" indent="0">
              <a:buFont typeface="Wingdings" pitchFamily="2" charset="2"/>
              <a:buNone/>
            </a:pPr>
            <a:endParaRPr lang="en-AU" b="1" strike="sngStrike" kern="0" dirty="0"/>
          </a:p>
        </p:txBody>
      </p:sp>
    </p:spTree>
    <p:extLst>
      <p:ext uri="{BB962C8B-B14F-4D97-AF65-F5344CB8AC3E}">
        <p14:creationId xmlns:p14="http://schemas.microsoft.com/office/powerpoint/2010/main" val="12029677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5616" y="4953"/>
            <a:ext cx="8028384" cy="887413"/>
          </a:xfrm>
        </p:spPr>
        <p:txBody>
          <a:bodyPr/>
          <a:lstStyle/>
          <a:p>
            <a:r>
              <a:rPr lang="en-AU" dirty="0"/>
              <a:t>Hardship Calls</a:t>
            </a:r>
            <a:r>
              <a:rPr lang="en-AU" b="0" dirty="0"/>
              <a:t/>
            </a:r>
            <a:br>
              <a:rPr lang="en-AU" b="0" dirty="0"/>
            </a:br>
            <a:r>
              <a:rPr lang="en-AU" sz="2000" b="0" dirty="0"/>
              <a:t>Service Delivery: Enquiry Resolution </a:t>
            </a:r>
            <a:r>
              <a:rPr lang="en-AU" sz="2000" b="0" dirty="0" smtClean="0"/>
              <a:t>(Clarified Needs)</a:t>
            </a:r>
            <a:endParaRPr lang="en-AU" sz="2000" b="0" dirty="0"/>
          </a:p>
        </p:txBody>
      </p:sp>
      <p:sp>
        <p:nvSpPr>
          <p:cNvPr id="6" name="Content Placeholder 1"/>
          <p:cNvSpPr txBox="1">
            <a:spLocks/>
          </p:cNvSpPr>
          <p:nvPr/>
        </p:nvSpPr>
        <p:spPr bwMode="auto">
          <a:xfrm>
            <a:off x="395536" y="3933056"/>
            <a:ext cx="8424936" cy="1734536"/>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None/>
            </a:pPr>
            <a:r>
              <a:rPr lang="en-AU" b="1" kern="0" dirty="0" smtClean="0"/>
              <a:t>Agents did not seem to consistently strive to understand the callers’ queries. The average score for Clarified Needs was 80% – the lowest average score for any Enquiry Resolution Skills measure.</a:t>
            </a:r>
          </a:p>
          <a:p>
            <a:r>
              <a:rPr lang="en-AU" kern="0" dirty="0" smtClean="0"/>
              <a:t>Again, ActewAGL achieved the highest score (86%), followed by AGL (SA), Origin, and Simply Energy (equal 83%). </a:t>
            </a:r>
          </a:p>
          <a:p>
            <a:r>
              <a:rPr lang="en-AU" kern="0" dirty="0" smtClean="0"/>
              <a:t>Lumo Energy scored lowest, coming in at 67% – 13 points lower than the Retailers Average.</a:t>
            </a:r>
            <a:endParaRPr lang="en-AU" kern="0" dirty="0"/>
          </a:p>
          <a:p>
            <a:r>
              <a:rPr lang="en-AU" i="1" kern="0" dirty="0" smtClean="0"/>
              <a:t>EnergyAustralia received a score of 97% for Clarified Needs.</a:t>
            </a:r>
          </a:p>
        </p:txBody>
      </p:sp>
      <p:graphicFrame>
        <p:nvGraphicFramePr>
          <p:cNvPr id="10" name="Chart 9"/>
          <p:cNvGraphicFramePr>
            <a:graphicFrameLocks/>
          </p:cNvGraphicFramePr>
          <p:nvPr>
            <p:extLst>
              <p:ext uri="{D42A27DB-BD31-4B8C-83A1-F6EECF244321}">
                <p14:modId xmlns:p14="http://schemas.microsoft.com/office/powerpoint/2010/main" val="1085298546"/>
              </p:ext>
            </p:extLst>
          </p:nvPr>
        </p:nvGraphicFramePr>
        <p:xfrm>
          <a:off x="429940" y="1052736"/>
          <a:ext cx="8390532"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7596336" y="1484784"/>
            <a:ext cx="0" cy="144016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7544" y="1273711"/>
            <a:ext cx="432048" cy="276999"/>
          </a:xfrm>
          <a:prstGeom prst="rect">
            <a:avLst/>
          </a:prstGeom>
          <a:noFill/>
        </p:spPr>
        <p:txBody>
          <a:bodyPr wrap="square" rtlCol="0">
            <a:spAutoFit/>
          </a:bodyPr>
          <a:lstStyle/>
          <a:p>
            <a:r>
              <a:rPr lang="en-AU" sz="1200" b="0" dirty="0" smtClean="0"/>
              <a:t>%</a:t>
            </a:r>
            <a:endParaRPr lang="en-AU" sz="1200" b="0" dirty="0"/>
          </a:p>
        </p:txBody>
      </p:sp>
      <p:sp>
        <p:nvSpPr>
          <p:cNvPr id="12" name="Rectangle 11"/>
          <p:cNvSpPr/>
          <p:nvPr/>
        </p:nvSpPr>
        <p:spPr>
          <a:xfrm>
            <a:off x="2195736" y="3140968"/>
            <a:ext cx="72008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p:nvCxnSpPr>
        <p:spPr>
          <a:xfrm flipV="1">
            <a:off x="1547664" y="1700808"/>
            <a:ext cx="0" cy="1224136"/>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8144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5616" y="6959"/>
            <a:ext cx="8028384" cy="887413"/>
          </a:xfrm>
        </p:spPr>
        <p:txBody>
          <a:bodyPr/>
          <a:lstStyle/>
          <a:p>
            <a:r>
              <a:rPr lang="en-AU" dirty="0"/>
              <a:t>Hardship Calls</a:t>
            </a:r>
            <a:r>
              <a:rPr lang="en-AU" b="0" dirty="0"/>
              <a:t/>
            </a:r>
            <a:br>
              <a:rPr lang="en-AU" b="0" dirty="0"/>
            </a:br>
            <a:r>
              <a:rPr lang="en-AU" sz="2000" b="0" dirty="0"/>
              <a:t>Service Delivery: Enquiry Resolution </a:t>
            </a:r>
            <a:r>
              <a:rPr lang="en-AU" sz="2000" b="0" dirty="0" smtClean="0"/>
              <a:t>(Product Knowledge)</a:t>
            </a:r>
            <a:endParaRPr lang="en-AU" sz="2000" b="0" dirty="0"/>
          </a:p>
        </p:txBody>
      </p:sp>
      <p:sp>
        <p:nvSpPr>
          <p:cNvPr id="6" name="Content Placeholder 1"/>
          <p:cNvSpPr txBox="1">
            <a:spLocks/>
          </p:cNvSpPr>
          <p:nvPr/>
        </p:nvSpPr>
        <p:spPr bwMode="auto">
          <a:xfrm>
            <a:off x="395536" y="3933056"/>
            <a:ext cx="8424936" cy="1872208"/>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None/>
            </a:pPr>
            <a:r>
              <a:rPr lang="en-AU" b="1" kern="0" dirty="0" smtClean="0"/>
              <a:t>Agents demonstrated that they knew their products and services well, scoring 90% on average for Good Product Knowledge – the highest average </a:t>
            </a:r>
            <a:r>
              <a:rPr lang="en-AU" b="1" kern="0" dirty="0"/>
              <a:t>score for any measure of Enquiry Resolution Skills.</a:t>
            </a:r>
          </a:p>
          <a:p>
            <a:r>
              <a:rPr lang="en-AU" kern="0" dirty="0" smtClean="0"/>
              <a:t>Powerdirect achieved a perfect score, followed by ActewAGL</a:t>
            </a:r>
            <a:r>
              <a:rPr lang="en-AU" kern="0" dirty="0"/>
              <a:t> </a:t>
            </a:r>
            <a:r>
              <a:rPr lang="en-AU" kern="0" dirty="0" smtClean="0"/>
              <a:t>(97%) and Aurora Energy (96%). </a:t>
            </a:r>
          </a:p>
          <a:p>
            <a:r>
              <a:rPr lang="en-AU" kern="0" dirty="0" smtClean="0"/>
              <a:t>Lumo</a:t>
            </a:r>
            <a:r>
              <a:rPr lang="en-AU" kern="0" dirty="0"/>
              <a:t> </a:t>
            </a:r>
            <a:r>
              <a:rPr lang="en-AU" kern="0" dirty="0" smtClean="0"/>
              <a:t>Energy received the lowest score of 77%, nine points below the next lowest score of 86%.</a:t>
            </a:r>
          </a:p>
          <a:p>
            <a:r>
              <a:rPr lang="en-AU" kern="0" dirty="0" smtClean="0"/>
              <a:t>The range among retailers is 20 points.</a:t>
            </a:r>
          </a:p>
          <a:p>
            <a:r>
              <a:rPr lang="en-AU" i="1" kern="0" dirty="0" smtClean="0"/>
              <a:t>EnergyAustralia scored 92% for this measure.</a:t>
            </a:r>
          </a:p>
        </p:txBody>
      </p:sp>
      <p:graphicFrame>
        <p:nvGraphicFramePr>
          <p:cNvPr id="10" name="Chart 9"/>
          <p:cNvGraphicFramePr>
            <a:graphicFrameLocks/>
          </p:cNvGraphicFramePr>
          <p:nvPr>
            <p:extLst>
              <p:ext uri="{D42A27DB-BD31-4B8C-83A1-F6EECF244321}">
                <p14:modId xmlns:p14="http://schemas.microsoft.com/office/powerpoint/2010/main" val="1799253090"/>
              </p:ext>
            </p:extLst>
          </p:nvPr>
        </p:nvGraphicFramePr>
        <p:xfrm>
          <a:off x="404912" y="1005142"/>
          <a:ext cx="8424936"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7668344" y="1484784"/>
            <a:ext cx="0" cy="144016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7544" y="1207785"/>
            <a:ext cx="432048" cy="276999"/>
          </a:xfrm>
          <a:prstGeom prst="rect">
            <a:avLst/>
          </a:prstGeom>
          <a:noFill/>
        </p:spPr>
        <p:txBody>
          <a:bodyPr wrap="square" rtlCol="0">
            <a:spAutoFit/>
          </a:bodyPr>
          <a:lstStyle/>
          <a:p>
            <a:r>
              <a:rPr lang="en-AU" sz="1200" b="0" dirty="0" smtClean="0"/>
              <a:t>%</a:t>
            </a:r>
            <a:endParaRPr lang="en-AU" sz="1200" b="0" dirty="0"/>
          </a:p>
        </p:txBody>
      </p:sp>
      <p:sp>
        <p:nvSpPr>
          <p:cNvPr id="13" name="Rectangle 12"/>
          <p:cNvSpPr/>
          <p:nvPr/>
        </p:nvSpPr>
        <p:spPr>
          <a:xfrm>
            <a:off x="2339752" y="3140968"/>
            <a:ext cx="72008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4" name="Straight Connector 13"/>
          <p:cNvCxnSpPr/>
          <p:nvPr/>
        </p:nvCxnSpPr>
        <p:spPr>
          <a:xfrm flipV="1">
            <a:off x="1619672" y="1556792"/>
            <a:ext cx="0" cy="136815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8799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632" y="0"/>
            <a:ext cx="7884368" cy="887413"/>
          </a:xfrm>
        </p:spPr>
        <p:txBody>
          <a:bodyPr/>
          <a:lstStyle/>
          <a:p>
            <a:r>
              <a:rPr lang="en-AU" dirty="0"/>
              <a:t>Hardship Calls</a:t>
            </a:r>
            <a:r>
              <a:rPr lang="en-AU" b="0" dirty="0"/>
              <a:t/>
            </a:r>
            <a:br>
              <a:rPr lang="en-AU" b="0" dirty="0"/>
            </a:br>
            <a:r>
              <a:rPr lang="en-AU" sz="2000" b="0" dirty="0"/>
              <a:t>Service Delivery: Enquiry Resolution </a:t>
            </a:r>
            <a:r>
              <a:rPr lang="en-AU" sz="2000" b="0" dirty="0" smtClean="0"/>
              <a:t>(Clear Resolution)</a:t>
            </a:r>
            <a:endParaRPr lang="en-AU" sz="2000" b="0" dirty="0"/>
          </a:p>
        </p:txBody>
      </p:sp>
      <p:sp>
        <p:nvSpPr>
          <p:cNvPr id="6" name="Content Placeholder 1"/>
          <p:cNvSpPr txBox="1">
            <a:spLocks/>
          </p:cNvSpPr>
          <p:nvPr/>
        </p:nvSpPr>
        <p:spPr bwMode="auto">
          <a:xfrm>
            <a:off x="395536" y="3861048"/>
            <a:ext cx="8424936" cy="1872208"/>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Font typeface="Wingdings" pitchFamily="2" charset="2"/>
              <a:buNone/>
            </a:pPr>
            <a:r>
              <a:rPr lang="en-AU" b="1" kern="0" dirty="0" smtClean="0"/>
              <a:t>In 87% of calls, Agents were able to provide a Clear Resolution to Query. </a:t>
            </a:r>
          </a:p>
          <a:p>
            <a:pPr marL="0" indent="0">
              <a:buFont typeface="Wingdings" pitchFamily="2" charset="2"/>
              <a:buNone/>
            </a:pPr>
            <a:r>
              <a:rPr lang="en-AU" kern="0" dirty="0" smtClean="0"/>
              <a:t>Powerdirect achieved a perfect score, exceeding the retailer average by 13 points. </a:t>
            </a:r>
            <a:r>
              <a:rPr lang="en-AU" kern="0" dirty="0"/>
              <a:t>O</a:t>
            </a:r>
            <a:r>
              <a:rPr lang="en-AU" kern="0" dirty="0" smtClean="0"/>
              <a:t>ther retailers with a high score were Aurora Energy (93%), ActewAGL and AGL (SA) (both at 91%).</a:t>
            </a:r>
          </a:p>
          <a:p>
            <a:r>
              <a:rPr lang="en-AU" kern="0" dirty="0" smtClean="0"/>
              <a:t>Lumo Energy again achieved the lowest score at 72% (15 points below the Retailers Average). The second lowest was Simply Energy, with the score of 78%.</a:t>
            </a:r>
          </a:p>
          <a:p>
            <a:r>
              <a:rPr lang="en-AU" i="1" kern="0" dirty="0" smtClean="0"/>
              <a:t>EnergyAustralia scored 92% for Clear Resolution to Query.</a:t>
            </a:r>
          </a:p>
        </p:txBody>
      </p:sp>
      <p:graphicFrame>
        <p:nvGraphicFramePr>
          <p:cNvPr id="10" name="Chart 9"/>
          <p:cNvGraphicFramePr>
            <a:graphicFrameLocks/>
          </p:cNvGraphicFramePr>
          <p:nvPr>
            <p:extLst>
              <p:ext uri="{D42A27DB-BD31-4B8C-83A1-F6EECF244321}">
                <p14:modId xmlns:p14="http://schemas.microsoft.com/office/powerpoint/2010/main" val="1360346267"/>
              </p:ext>
            </p:extLst>
          </p:nvPr>
        </p:nvGraphicFramePr>
        <p:xfrm>
          <a:off x="395536" y="1052736"/>
          <a:ext cx="8352928"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7524328" y="1484784"/>
            <a:ext cx="0" cy="144016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7544" y="1279793"/>
            <a:ext cx="432048" cy="276999"/>
          </a:xfrm>
          <a:prstGeom prst="rect">
            <a:avLst/>
          </a:prstGeom>
          <a:noFill/>
        </p:spPr>
        <p:txBody>
          <a:bodyPr wrap="square" rtlCol="0">
            <a:spAutoFit/>
          </a:bodyPr>
          <a:lstStyle/>
          <a:p>
            <a:r>
              <a:rPr lang="en-AU" sz="1200" b="0" dirty="0" smtClean="0"/>
              <a:t>%</a:t>
            </a:r>
            <a:endParaRPr lang="en-AU" sz="1200" b="0" dirty="0"/>
          </a:p>
        </p:txBody>
      </p:sp>
      <p:sp>
        <p:nvSpPr>
          <p:cNvPr id="13" name="Rectangle 12"/>
          <p:cNvSpPr/>
          <p:nvPr/>
        </p:nvSpPr>
        <p:spPr>
          <a:xfrm>
            <a:off x="2195736" y="3140968"/>
            <a:ext cx="72008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 name="Straight Connector 14"/>
          <p:cNvCxnSpPr/>
          <p:nvPr/>
        </p:nvCxnSpPr>
        <p:spPr>
          <a:xfrm flipV="1">
            <a:off x="1547664" y="1700808"/>
            <a:ext cx="0" cy="1224136"/>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6675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5616" y="6959"/>
            <a:ext cx="8028384" cy="887413"/>
          </a:xfrm>
        </p:spPr>
        <p:txBody>
          <a:bodyPr/>
          <a:lstStyle/>
          <a:p>
            <a:r>
              <a:rPr lang="en-AU" dirty="0"/>
              <a:t>Hardship Calls</a:t>
            </a:r>
            <a:r>
              <a:rPr lang="en-AU" b="0" dirty="0"/>
              <a:t/>
            </a:r>
            <a:br>
              <a:rPr lang="en-AU" b="0" dirty="0"/>
            </a:br>
            <a:r>
              <a:rPr lang="en-AU" sz="2000" b="0" dirty="0"/>
              <a:t>Service Delivery: Enquiry Resolution </a:t>
            </a:r>
            <a:r>
              <a:rPr lang="en-AU" sz="2000" b="0" dirty="0" smtClean="0"/>
              <a:t>(Courteous &amp; Helpful)</a:t>
            </a:r>
            <a:endParaRPr lang="en-AU" sz="2400" b="0" dirty="0"/>
          </a:p>
        </p:txBody>
      </p:sp>
      <p:sp>
        <p:nvSpPr>
          <p:cNvPr id="6" name="Content Placeholder 1"/>
          <p:cNvSpPr txBox="1">
            <a:spLocks/>
          </p:cNvSpPr>
          <p:nvPr/>
        </p:nvSpPr>
        <p:spPr bwMode="auto">
          <a:xfrm>
            <a:off x="395536" y="4077072"/>
            <a:ext cx="8424936" cy="1656184"/>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Font typeface="Wingdings" pitchFamily="2" charset="2"/>
              <a:buNone/>
            </a:pPr>
            <a:r>
              <a:rPr lang="en-AU" b="1" kern="0" dirty="0" smtClean="0"/>
              <a:t>The Energy Sector Agents were found to be courteous &amp; helpful during the calls, with an average score of 86%.</a:t>
            </a:r>
            <a:endParaRPr lang="en-AU" b="1" strike="sngStrike" kern="0" dirty="0" smtClean="0"/>
          </a:p>
          <a:p>
            <a:r>
              <a:rPr lang="en-AU" kern="0" dirty="0" smtClean="0"/>
              <a:t>The three best performing retailers were ActewAGL, AGL (SA) (equal 93%) and Aurora Energy (91%). No retailers achieved a perfect score.</a:t>
            </a:r>
          </a:p>
          <a:p>
            <a:r>
              <a:rPr lang="en-AU" kern="0" dirty="0" smtClean="0"/>
              <a:t>Lumo Energy scored lowest at 74% – 14 points behind the Retailers Average. </a:t>
            </a:r>
          </a:p>
          <a:p>
            <a:r>
              <a:rPr lang="en-AU" i="1" kern="0" dirty="0" smtClean="0"/>
              <a:t>EnergyAustralia recorded a score of 95%.</a:t>
            </a:r>
          </a:p>
          <a:p>
            <a:endParaRPr lang="en-AU" kern="0" dirty="0"/>
          </a:p>
        </p:txBody>
      </p:sp>
      <p:graphicFrame>
        <p:nvGraphicFramePr>
          <p:cNvPr id="11" name="Chart 10"/>
          <p:cNvGraphicFramePr>
            <a:graphicFrameLocks/>
          </p:cNvGraphicFramePr>
          <p:nvPr>
            <p:extLst>
              <p:ext uri="{D42A27DB-BD31-4B8C-83A1-F6EECF244321}">
                <p14:modId xmlns:p14="http://schemas.microsoft.com/office/powerpoint/2010/main" val="3779287801"/>
              </p:ext>
            </p:extLst>
          </p:nvPr>
        </p:nvGraphicFramePr>
        <p:xfrm>
          <a:off x="395536" y="1124744"/>
          <a:ext cx="8424936"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7596336" y="1556792"/>
            <a:ext cx="0" cy="144016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1560" y="1340768"/>
            <a:ext cx="432048" cy="276999"/>
          </a:xfrm>
          <a:prstGeom prst="rect">
            <a:avLst/>
          </a:prstGeom>
          <a:noFill/>
        </p:spPr>
        <p:txBody>
          <a:bodyPr wrap="square" rtlCol="0">
            <a:spAutoFit/>
          </a:bodyPr>
          <a:lstStyle/>
          <a:p>
            <a:r>
              <a:rPr lang="en-AU" sz="1200" b="0" dirty="0" smtClean="0"/>
              <a:t>%</a:t>
            </a:r>
            <a:endParaRPr lang="en-AU" sz="1200" b="0" dirty="0"/>
          </a:p>
        </p:txBody>
      </p:sp>
      <p:sp>
        <p:nvSpPr>
          <p:cNvPr id="2" name="Rectangle 1"/>
          <p:cNvSpPr/>
          <p:nvPr/>
        </p:nvSpPr>
        <p:spPr>
          <a:xfrm>
            <a:off x="2267744" y="3212976"/>
            <a:ext cx="72008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p:nvCxnSpPr>
        <p:spPr>
          <a:xfrm flipV="1">
            <a:off x="1619672" y="1772816"/>
            <a:ext cx="0" cy="1224136"/>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905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Communications Skills</a:t>
            </a:r>
            <a:endParaRPr lang="en-AU" dirty="0"/>
          </a:p>
        </p:txBody>
      </p:sp>
      <p:sp>
        <p:nvSpPr>
          <p:cNvPr id="3" name="Content Placeholder 2"/>
          <p:cNvSpPr txBox="1">
            <a:spLocks/>
          </p:cNvSpPr>
          <p:nvPr/>
        </p:nvSpPr>
        <p:spPr>
          <a:xfrm>
            <a:off x="1403648" y="2492896"/>
            <a:ext cx="7740352" cy="360040"/>
          </a:xfrm>
          <a:prstGeom prst="rect">
            <a:avLst/>
          </a:prstGeom>
          <a:ln>
            <a:noFill/>
          </a:ln>
        </p:spPr>
        <p:txBody>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a:solidFill>
                  <a:schemeClr val="tx1"/>
                </a:solidFill>
                <a:latin typeface="+mn-lt"/>
                <a:ea typeface="+mn-ea"/>
                <a:cs typeface="+mn-cs"/>
              </a:defRPr>
            </a:lvl1pPr>
            <a:lvl2pPr marL="628650" indent="-171450"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2pPr>
            <a:lvl3pPr marL="892175" indent="-149225"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3pPr>
            <a:lvl4pPr marL="1162050" indent="-141288"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4pPr>
            <a:lvl5pPr marL="1524000" indent="-146050"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lgn="r">
              <a:buNone/>
            </a:pPr>
            <a:r>
              <a:rPr lang="en-AU" sz="1100" b="0" i="1" dirty="0" smtClean="0"/>
              <a:t>This section presents retailers’ scores for the Communications Skills measures. These consist of:  </a:t>
            </a:r>
          </a:p>
          <a:p>
            <a:pPr marL="0" indent="0" algn="r">
              <a:buNone/>
            </a:pPr>
            <a:r>
              <a:rPr lang="en-AU" sz="1100" b="0" dirty="0" smtClean="0"/>
              <a:t> </a:t>
            </a:r>
          </a:p>
          <a:p>
            <a:pPr marL="0" indent="0" algn="r">
              <a:buFont typeface="Wingdings" pitchFamily="2" charset="2"/>
              <a:buNone/>
            </a:pPr>
            <a:endParaRPr lang="en-AU" sz="1100" b="0" dirty="0"/>
          </a:p>
        </p:txBody>
      </p:sp>
      <p:sp>
        <p:nvSpPr>
          <p:cNvPr id="6" name="Rectangle 5"/>
          <p:cNvSpPr/>
          <p:nvPr/>
        </p:nvSpPr>
        <p:spPr>
          <a:xfrm>
            <a:off x="179562" y="5000023"/>
            <a:ext cx="5760590" cy="830997"/>
          </a:xfrm>
          <a:prstGeom prst="rect">
            <a:avLst/>
          </a:prstGeom>
        </p:spPr>
        <p:txBody>
          <a:bodyPr wrap="square">
            <a:spAutoFit/>
          </a:bodyPr>
          <a:lstStyle/>
          <a:p>
            <a:pPr marL="0" lvl="3">
              <a:lnSpc>
                <a:spcPct val="120000"/>
              </a:lnSpc>
              <a:spcAft>
                <a:spcPts val="0"/>
              </a:spcAft>
            </a:pPr>
            <a:r>
              <a:rPr lang="en-AU" sz="1000" b="0" kern="0" dirty="0" smtClean="0"/>
              <a:t>Note: </a:t>
            </a:r>
          </a:p>
          <a:p>
            <a:pPr marL="0" lvl="3">
              <a:lnSpc>
                <a:spcPct val="120000"/>
              </a:lnSpc>
              <a:spcAft>
                <a:spcPts val="600"/>
              </a:spcAft>
            </a:pPr>
            <a:r>
              <a:rPr lang="en-AU" sz="1000" b="0" kern="0" dirty="0"/>
              <a:t>Communication </a:t>
            </a:r>
            <a:r>
              <a:rPr lang="en-AU" sz="1000" b="0" kern="0" dirty="0" smtClean="0"/>
              <a:t>Skills </a:t>
            </a:r>
            <a:r>
              <a:rPr lang="en-AU" sz="1000" b="0" kern="0" dirty="0"/>
              <a:t>are considered to be important but not essential to the success of a call. Therefore, </a:t>
            </a:r>
            <a:r>
              <a:rPr lang="en-AU" sz="1000" b="0" kern="0" dirty="0" smtClean="0"/>
              <a:t>Communication Skills </a:t>
            </a:r>
            <a:r>
              <a:rPr lang="en-AU" sz="1000" b="0" kern="0" dirty="0"/>
              <a:t>are assessed, but are </a:t>
            </a:r>
            <a:r>
              <a:rPr lang="en-AU" sz="1000" b="0" kern="0" dirty="0" smtClean="0"/>
              <a:t>not included </a:t>
            </a:r>
            <a:r>
              <a:rPr lang="en-AU" sz="1000" b="0" kern="0" dirty="0"/>
              <a:t>in the </a:t>
            </a:r>
            <a:r>
              <a:rPr lang="en-AU" sz="1000" b="0" kern="0" dirty="0" smtClean="0"/>
              <a:t>calculation of </a:t>
            </a:r>
            <a:r>
              <a:rPr lang="en-AU" sz="1000" b="0" kern="0" dirty="0"/>
              <a:t>the </a:t>
            </a:r>
            <a:r>
              <a:rPr lang="en-AU" sz="1000" b="0" kern="0" dirty="0" smtClean="0"/>
              <a:t>Overall Performance </a:t>
            </a:r>
            <a:r>
              <a:rPr lang="en-AU" sz="1000" b="0" kern="0" dirty="0"/>
              <a:t>I</a:t>
            </a:r>
            <a:r>
              <a:rPr lang="en-AU" sz="1000" b="0" kern="0" dirty="0" smtClean="0"/>
              <a:t>ndex</a:t>
            </a:r>
            <a:r>
              <a:rPr lang="en-AU" sz="1000" b="0" kern="0" dirty="0"/>
              <a:t>. </a:t>
            </a:r>
          </a:p>
        </p:txBody>
      </p:sp>
      <p:sp>
        <p:nvSpPr>
          <p:cNvPr id="5" name="Content Placeholder 2"/>
          <p:cNvSpPr txBox="1">
            <a:spLocks/>
          </p:cNvSpPr>
          <p:nvPr/>
        </p:nvSpPr>
        <p:spPr>
          <a:xfrm>
            <a:off x="6767736" y="2708920"/>
            <a:ext cx="2376264" cy="1800200"/>
          </a:xfrm>
          <a:prstGeom prst="rect">
            <a:avLst/>
          </a:prstGeom>
          <a:ln>
            <a:noFill/>
          </a:ln>
        </p:spPr>
        <p:txBody>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a:solidFill>
                  <a:schemeClr val="tx1"/>
                </a:solidFill>
                <a:latin typeface="+mn-lt"/>
                <a:ea typeface="+mn-ea"/>
                <a:cs typeface="+mn-cs"/>
              </a:defRPr>
            </a:lvl1pPr>
            <a:lvl2pPr marL="628650" indent="-171450"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2pPr>
            <a:lvl3pPr marL="892175" indent="-149225"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3pPr>
            <a:lvl4pPr marL="1162050" indent="-141288"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4pPr>
            <a:lvl5pPr marL="1524000" indent="-146050"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lgn="l">
              <a:lnSpc>
                <a:spcPct val="150000"/>
              </a:lnSpc>
              <a:spcBef>
                <a:spcPts val="0"/>
              </a:spcBef>
              <a:spcAft>
                <a:spcPts val="0"/>
              </a:spcAft>
              <a:buNone/>
            </a:pPr>
            <a:r>
              <a:rPr lang="en-AU" sz="1100" b="0" i="1" dirty="0" smtClean="0"/>
              <a:t>Average Communication </a:t>
            </a:r>
            <a:r>
              <a:rPr lang="en-AU" sz="1100" b="0" i="1" dirty="0"/>
              <a:t>S</a:t>
            </a:r>
            <a:r>
              <a:rPr lang="en-AU" sz="1100" b="0" i="1" dirty="0" smtClean="0"/>
              <a:t>kills </a:t>
            </a:r>
          </a:p>
          <a:p>
            <a:pPr marL="0" indent="0" algn="l">
              <a:lnSpc>
                <a:spcPct val="150000"/>
              </a:lnSpc>
              <a:spcBef>
                <a:spcPts val="0"/>
              </a:spcBef>
              <a:spcAft>
                <a:spcPts val="0"/>
              </a:spcAft>
              <a:buNone/>
            </a:pPr>
            <a:r>
              <a:rPr lang="en-AU" sz="1100" b="0" dirty="0" smtClean="0"/>
              <a:t>Matched Speech</a:t>
            </a:r>
          </a:p>
          <a:p>
            <a:pPr marL="0" indent="0" algn="l">
              <a:lnSpc>
                <a:spcPct val="150000"/>
              </a:lnSpc>
              <a:spcBef>
                <a:spcPts val="0"/>
              </a:spcBef>
              <a:spcAft>
                <a:spcPts val="0"/>
              </a:spcAft>
              <a:buNone/>
            </a:pPr>
            <a:r>
              <a:rPr lang="en-AU" sz="1100" b="0" dirty="0" smtClean="0"/>
              <a:t>Correct Grammar</a:t>
            </a:r>
          </a:p>
          <a:p>
            <a:pPr marL="0" indent="0" algn="l">
              <a:lnSpc>
                <a:spcPct val="150000"/>
              </a:lnSpc>
              <a:spcBef>
                <a:spcPts val="0"/>
              </a:spcBef>
              <a:spcAft>
                <a:spcPts val="0"/>
              </a:spcAft>
              <a:buNone/>
            </a:pPr>
            <a:r>
              <a:rPr lang="en-AU" sz="1100" b="0" dirty="0" smtClean="0"/>
              <a:t>Patient &amp; Tolerant</a:t>
            </a:r>
          </a:p>
          <a:p>
            <a:pPr marL="0" indent="0" algn="l">
              <a:lnSpc>
                <a:spcPct val="150000"/>
              </a:lnSpc>
              <a:spcBef>
                <a:spcPts val="0"/>
              </a:spcBef>
              <a:spcAft>
                <a:spcPts val="0"/>
              </a:spcAft>
              <a:buNone/>
            </a:pPr>
            <a:r>
              <a:rPr lang="en-AU" sz="1100" b="0" dirty="0" smtClean="0"/>
              <a:t>Avoided Interrupting </a:t>
            </a:r>
          </a:p>
          <a:p>
            <a:pPr marL="0" indent="0" algn="l">
              <a:lnSpc>
                <a:spcPct val="150000"/>
              </a:lnSpc>
              <a:spcBef>
                <a:spcPts val="0"/>
              </a:spcBef>
              <a:spcAft>
                <a:spcPts val="0"/>
              </a:spcAft>
              <a:buNone/>
            </a:pPr>
            <a:r>
              <a:rPr lang="en-AU" sz="1100" b="0" dirty="0" smtClean="0"/>
              <a:t>Developed Rapport</a:t>
            </a:r>
          </a:p>
          <a:p>
            <a:pPr marL="0" indent="0" algn="l">
              <a:lnSpc>
                <a:spcPct val="150000"/>
              </a:lnSpc>
              <a:spcBef>
                <a:spcPts val="0"/>
              </a:spcBef>
              <a:spcAft>
                <a:spcPts val="0"/>
              </a:spcAft>
              <a:buNone/>
            </a:pPr>
            <a:r>
              <a:rPr lang="en-AU" sz="1100" b="0" dirty="0" smtClean="0"/>
              <a:t>Maintained Contact</a:t>
            </a:r>
          </a:p>
          <a:p>
            <a:pPr marL="0" indent="0" algn="l">
              <a:lnSpc>
                <a:spcPct val="150000"/>
              </a:lnSpc>
              <a:spcBef>
                <a:spcPts val="0"/>
              </a:spcBef>
              <a:spcAft>
                <a:spcPts val="0"/>
              </a:spcAft>
              <a:buNone/>
            </a:pPr>
            <a:r>
              <a:rPr lang="en-AU" sz="1100" b="0" dirty="0" smtClean="0"/>
              <a:t>Projected Confidence</a:t>
            </a:r>
          </a:p>
          <a:p>
            <a:pPr marL="0" indent="0" algn="l">
              <a:lnSpc>
                <a:spcPct val="150000"/>
              </a:lnSpc>
              <a:spcBef>
                <a:spcPts val="0"/>
              </a:spcBef>
              <a:spcAft>
                <a:spcPts val="0"/>
              </a:spcAft>
              <a:buNone/>
            </a:pPr>
            <a:r>
              <a:rPr lang="en-AU" sz="1100" b="0" dirty="0" smtClean="0"/>
              <a:t>Avoided Slang/Jargon</a:t>
            </a:r>
          </a:p>
          <a:p>
            <a:pPr marL="0" indent="0" algn="l">
              <a:lnSpc>
                <a:spcPct val="150000"/>
              </a:lnSpc>
              <a:buNone/>
            </a:pPr>
            <a:r>
              <a:rPr lang="en-AU" sz="1100" b="0" dirty="0" smtClean="0"/>
              <a:t> </a:t>
            </a:r>
          </a:p>
          <a:p>
            <a:pPr marL="0" indent="0" algn="l">
              <a:lnSpc>
                <a:spcPct val="150000"/>
              </a:lnSpc>
              <a:buFont typeface="Wingdings" pitchFamily="2" charset="2"/>
              <a:buNone/>
            </a:pPr>
            <a:endParaRPr lang="en-AU" sz="1100" b="0" dirty="0"/>
          </a:p>
        </p:txBody>
      </p:sp>
    </p:spTree>
    <p:extLst>
      <p:ext uri="{BB962C8B-B14F-4D97-AF65-F5344CB8AC3E}">
        <p14:creationId xmlns:p14="http://schemas.microsoft.com/office/powerpoint/2010/main" val="32761917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Hardship Calls</a:t>
            </a:r>
            <a:r>
              <a:rPr lang="en-AU" b="0" dirty="0"/>
              <a:t/>
            </a:r>
            <a:br>
              <a:rPr lang="en-AU" b="0" dirty="0"/>
            </a:br>
            <a:r>
              <a:rPr lang="en-AU" sz="2000" b="0" dirty="0" smtClean="0"/>
              <a:t>Communication Skills</a:t>
            </a:r>
            <a:endParaRPr lang="en-AU" sz="2000" b="0" dirty="0"/>
          </a:p>
        </p:txBody>
      </p:sp>
      <p:sp>
        <p:nvSpPr>
          <p:cNvPr id="6" name="Content Placeholder 1"/>
          <p:cNvSpPr txBox="1">
            <a:spLocks/>
          </p:cNvSpPr>
          <p:nvPr/>
        </p:nvSpPr>
        <p:spPr bwMode="auto">
          <a:xfrm>
            <a:off x="395536" y="3789040"/>
            <a:ext cx="8424936" cy="2232248"/>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Font typeface="Wingdings" pitchFamily="2" charset="2"/>
              <a:buNone/>
            </a:pPr>
            <a:r>
              <a:rPr lang="en-AU" b="1" kern="0" dirty="0"/>
              <a:t>T</a:t>
            </a:r>
            <a:r>
              <a:rPr lang="en-AU" b="1" kern="0" dirty="0" smtClean="0"/>
              <a:t>he Energy Sector Agents received, on average, a score of 91% for Communication Skills.</a:t>
            </a:r>
          </a:p>
          <a:p>
            <a:r>
              <a:rPr lang="en-AU" kern="0" dirty="0" smtClean="0"/>
              <a:t>The highest scores were recorded for ActewAGL (97%) and AGL (SA) (95%) </a:t>
            </a:r>
          </a:p>
          <a:p>
            <a:r>
              <a:rPr lang="en-AU" kern="0" dirty="0" smtClean="0"/>
              <a:t>Aurora Energy and Origin Energy were equal third at 93%.</a:t>
            </a:r>
          </a:p>
          <a:p>
            <a:r>
              <a:rPr lang="en-AU" kern="0" dirty="0" smtClean="0"/>
              <a:t>Lumo Energy received the lowest score (81%), which was 10 points below the average. </a:t>
            </a:r>
          </a:p>
          <a:p>
            <a:r>
              <a:rPr lang="en-AU" kern="0" dirty="0" smtClean="0"/>
              <a:t>The range between highest and lowest performer was 16 points.</a:t>
            </a:r>
          </a:p>
          <a:p>
            <a:r>
              <a:rPr lang="en-AU" kern="0" dirty="0"/>
              <a:t>The individual measures of </a:t>
            </a:r>
            <a:r>
              <a:rPr lang="en-AU" kern="0" dirty="0" smtClean="0"/>
              <a:t>Communication Skills are detailed </a:t>
            </a:r>
            <a:r>
              <a:rPr lang="en-AU" kern="0" dirty="0"/>
              <a:t>on the following pages.</a:t>
            </a:r>
          </a:p>
          <a:p>
            <a:r>
              <a:rPr lang="en-AU" i="1" kern="0" dirty="0" smtClean="0"/>
              <a:t>EnergyAustralia achieved a Communication Skills score of 97%.</a:t>
            </a:r>
            <a:endParaRPr lang="en-AU" i="1" kern="0" dirty="0"/>
          </a:p>
        </p:txBody>
      </p:sp>
      <p:cxnSp>
        <p:nvCxnSpPr>
          <p:cNvPr id="9" name="Straight Connector 8"/>
          <p:cNvCxnSpPr/>
          <p:nvPr/>
        </p:nvCxnSpPr>
        <p:spPr>
          <a:xfrm>
            <a:off x="7596336" y="1412776"/>
            <a:ext cx="0" cy="144016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a:graphicFrameLocks/>
          </p:cNvGraphicFramePr>
          <p:nvPr>
            <p:extLst>
              <p:ext uri="{D42A27DB-BD31-4B8C-83A1-F6EECF244321}">
                <p14:modId xmlns:p14="http://schemas.microsoft.com/office/powerpoint/2010/main" val="3190055198"/>
              </p:ext>
            </p:extLst>
          </p:nvPr>
        </p:nvGraphicFramePr>
        <p:xfrm>
          <a:off x="426818" y="1045840"/>
          <a:ext cx="8393654" cy="25991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83568" y="1124744"/>
            <a:ext cx="432048" cy="276999"/>
          </a:xfrm>
          <a:prstGeom prst="rect">
            <a:avLst/>
          </a:prstGeom>
          <a:noFill/>
        </p:spPr>
        <p:txBody>
          <a:bodyPr wrap="square" rtlCol="0">
            <a:spAutoFit/>
          </a:bodyPr>
          <a:lstStyle/>
          <a:p>
            <a:r>
              <a:rPr lang="en-AU" sz="1200" b="0" dirty="0" smtClean="0"/>
              <a:t>%</a:t>
            </a:r>
            <a:endParaRPr lang="en-AU" sz="1200" b="0" dirty="0"/>
          </a:p>
        </p:txBody>
      </p:sp>
      <p:cxnSp>
        <p:nvCxnSpPr>
          <p:cNvPr id="11" name="Straight Connector 10"/>
          <p:cNvCxnSpPr/>
          <p:nvPr/>
        </p:nvCxnSpPr>
        <p:spPr>
          <a:xfrm flipV="1">
            <a:off x="1763688" y="1484784"/>
            <a:ext cx="0" cy="136815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3948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2000" dirty="0"/>
              <a:t>Hardship Calls</a:t>
            </a:r>
            <a:r>
              <a:rPr lang="en-AU" sz="2000" b="0" dirty="0"/>
              <a:t/>
            </a:r>
            <a:br>
              <a:rPr lang="en-AU" sz="2000" b="0" dirty="0"/>
            </a:br>
            <a:r>
              <a:rPr lang="en-AU" sz="2000" b="0" dirty="0" smtClean="0"/>
              <a:t>Communication Skills (Matched Speech)</a:t>
            </a:r>
            <a:endParaRPr lang="en-AU" b="0" dirty="0"/>
          </a:p>
        </p:txBody>
      </p:sp>
      <p:sp>
        <p:nvSpPr>
          <p:cNvPr id="6" name="Content Placeholder 1"/>
          <p:cNvSpPr txBox="1">
            <a:spLocks/>
          </p:cNvSpPr>
          <p:nvPr/>
        </p:nvSpPr>
        <p:spPr bwMode="auto">
          <a:xfrm>
            <a:off x="395536" y="3789040"/>
            <a:ext cx="8424936" cy="1950560"/>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Font typeface="Wingdings" pitchFamily="2" charset="2"/>
              <a:buNone/>
            </a:pPr>
            <a:r>
              <a:rPr lang="en-AU" b="1" kern="0" dirty="0" smtClean="0"/>
              <a:t>The Energy Sector Agents received, on average, a score of 91% for matching the caller’s volume and pace of speech.</a:t>
            </a:r>
          </a:p>
          <a:p>
            <a:r>
              <a:rPr lang="en-AU" kern="0" dirty="0" smtClean="0"/>
              <a:t>The highest scores were recorded for ActewAGL (99%) and Alinta Energy (95%). AGL (SA), Aurora Energy and Origin Energy were all equal third at 93%.</a:t>
            </a:r>
          </a:p>
          <a:p>
            <a:r>
              <a:rPr lang="en-AU" kern="0" dirty="0" smtClean="0"/>
              <a:t>Again, Lumo Energy received the lowest score, which was 12 points below the next lowest (Powerdirect).</a:t>
            </a:r>
          </a:p>
          <a:p>
            <a:r>
              <a:rPr lang="en-AU" kern="0" dirty="0" smtClean="0"/>
              <a:t>The range between highest and lowest scores was 23 points.</a:t>
            </a:r>
          </a:p>
          <a:p>
            <a:r>
              <a:rPr lang="en-AU" i="1" kern="0" dirty="0" smtClean="0"/>
              <a:t>EnergyAustralia had a perfect score.</a:t>
            </a:r>
            <a:endParaRPr lang="en-AU" i="1" kern="0" dirty="0"/>
          </a:p>
        </p:txBody>
      </p:sp>
      <p:graphicFrame>
        <p:nvGraphicFramePr>
          <p:cNvPr id="14" name="Chart 13"/>
          <p:cNvGraphicFramePr>
            <a:graphicFrameLocks/>
          </p:cNvGraphicFramePr>
          <p:nvPr>
            <p:extLst>
              <p:ext uri="{D42A27DB-BD31-4B8C-83A1-F6EECF244321}">
                <p14:modId xmlns:p14="http://schemas.microsoft.com/office/powerpoint/2010/main" val="1965464265"/>
              </p:ext>
            </p:extLst>
          </p:nvPr>
        </p:nvGraphicFramePr>
        <p:xfrm>
          <a:off x="395536" y="980728"/>
          <a:ext cx="8450708"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7596336" y="1412776"/>
            <a:ext cx="0" cy="144016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55576" y="1196752"/>
            <a:ext cx="432048" cy="276999"/>
          </a:xfrm>
          <a:prstGeom prst="rect">
            <a:avLst/>
          </a:prstGeom>
          <a:noFill/>
        </p:spPr>
        <p:txBody>
          <a:bodyPr wrap="square" rtlCol="0">
            <a:spAutoFit/>
          </a:bodyPr>
          <a:lstStyle/>
          <a:p>
            <a:r>
              <a:rPr lang="en-AU" sz="1200" b="0" dirty="0" smtClean="0"/>
              <a:t>%</a:t>
            </a:r>
            <a:endParaRPr lang="en-AU" sz="1200" b="0" dirty="0"/>
          </a:p>
        </p:txBody>
      </p:sp>
      <p:sp>
        <p:nvSpPr>
          <p:cNvPr id="2" name="Rectangle 1"/>
          <p:cNvSpPr/>
          <p:nvPr/>
        </p:nvSpPr>
        <p:spPr>
          <a:xfrm>
            <a:off x="2411760" y="3068960"/>
            <a:ext cx="79208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Straight Connector 10"/>
          <p:cNvCxnSpPr/>
          <p:nvPr/>
        </p:nvCxnSpPr>
        <p:spPr>
          <a:xfrm flipV="1">
            <a:off x="1835696" y="1628800"/>
            <a:ext cx="0" cy="1224136"/>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9948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632" y="21307"/>
            <a:ext cx="7884368" cy="887413"/>
          </a:xfrm>
        </p:spPr>
        <p:txBody>
          <a:bodyPr/>
          <a:lstStyle/>
          <a:p>
            <a:r>
              <a:rPr lang="en-AU" dirty="0"/>
              <a:t>Hardship Calls</a:t>
            </a:r>
            <a:r>
              <a:rPr lang="en-AU" b="0" dirty="0"/>
              <a:t/>
            </a:r>
            <a:br>
              <a:rPr lang="en-AU" b="0" dirty="0"/>
            </a:br>
            <a:r>
              <a:rPr lang="en-AU" sz="2000" b="0" dirty="0" smtClean="0"/>
              <a:t>Communication Skills (Correct Grammar)</a:t>
            </a:r>
            <a:endParaRPr lang="en-AU" b="0" dirty="0"/>
          </a:p>
        </p:txBody>
      </p:sp>
      <p:sp>
        <p:nvSpPr>
          <p:cNvPr id="6" name="Content Placeholder 1"/>
          <p:cNvSpPr txBox="1">
            <a:spLocks/>
          </p:cNvSpPr>
          <p:nvPr/>
        </p:nvSpPr>
        <p:spPr bwMode="auto">
          <a:xfrm>
            <a:off x="395536" y="4005064"/>
            <a:ext cx="8424936" cy="1734536"/>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Font typeface="Wingdings" pitchFamily="2" charset="2"/>
              <a:buNone/>
            </a:pPr>
            <a:r>
              <a:rPr lang="en-AU" b="1" kern="0" dirty="0" smtClean="0"/>
              <a:t>The Energy Sector Agents had</a:t>
            </a:r>
            <a:r>
              <a:rPr lang="en-AU" b="1" kern="0" dirty="0"/>
              <a:t> </a:t>
            </a:r>
            <a:r>
              <a:rPr lang="en-AU" b="1" kern="0" dirty="0" smtClean="0"/>
              <a:t>an excellent understanding of the English language, achieving a near perfect score of 99% for Correct Grammar.</a:t>
            </a:r>
          </a:p>
          <a:p>
            <a:r>
              <a:rPr lang="en-AU" kern="0" dirty="0" smtClean="0"/>
              <a:t>The majority of retailers achieved a perfect score: ActewAGL, AGL (SA), Alinta Energy, Aurora Energy, Origin Energy and Powerdirect.</a:t>
            </a:r>
          </a:p>
          <a:p>
            <a:r>
              <a:rPr lang="en-AU" kern="0" dirty="0" smtClean="0"/>
              <a:t>Lumo Energy scored lowest at 93%, although this was still a good score.</a:t>
            </a:r>
          </a:p>
          <a:p>
            <a:r>
              <a:rPr lang="en-AU" i="1" kern="0" dirty="0" smtClean="0"/>
              <a:t>EnergyAustralia’s score for Correct Grammar was 97%.</a:t>
            </a:r>
            <a:endParaRPr lang="en-AU" i="1" kern="0" dirty="0"/>
          </a:p>
        </p:txBody>
      </p:sp>
      <p:graphicFrame>
        <p:nvGraphicFramePr>
          <p:cNvPr id="14" name="Chart 13"/>
          <p:cNvGraphicFramePr>
            <a:graphicFrameLocks/>
          </p:cNvGraphicFramePr>
          <p:nvPr>
            <p:extLst>
              <p:ext uri="{D42A27DB-BD31-4B8C-83A1-F6EECF244321}">
                <p14:modId xmlns:p14="http://schemas.microsoft.com/office/powerpoint/2010/main" val="3691416801"/>
              </p:ext>
            </p:extLst>
          </p:nvPr>
        </p:nvGraphicFramePr>
        <p:xfrm>
          <a:off x="395536" y="1052736"/>
          <a:ext cx="8424936"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7524328" y="1484784"/>
            <a:ext cx="0" cy="144016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1560" y="1207785"/>
            <a:ext cx="432048" cy="276999"/>
          </a:xfrm>
          <a:prstGeom prst="rect">
            <a:avLst/>
          </a:prstGeom>
          <a:noFill/>
        </p:spPr>
        <p:txBody>
          <a:bodyPr wrap="square" rtlCol="0">
            <a:spAutoFit/>
          </a:bodyPr>
          <a:lstStyle/>
          <a:p>
            <a:r>
              <a:rPr lang="en-AU" sz="1200" b="0" dirty="0" smtClean="0"/>
              <a:t>%</a:t>
            </a:r>
            <a:endParaRPr lang="en-AU" sz="1200" b="0" dirty="0"/>
          </a:p>
        </p:txBody>
      </p:sp>
      <p:sp>
        <p:nvSpPr>
          <p:cNvPr id="10" name="Rectangle 9"/>
          <p:cNvSpPr/>
          <p:nvPr/>
        </p:nvSpPr>
        <p:spPr>
          <a:xfrm>
            <a:off x="2339752" y="3140968"/>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Straight Connector 10"/>
          <p:cNvCxnSpPr/>
          <p:nvPr/>
        </p:nvCxnSpPr>
        <p:spPr>
          <a:xfrm flipV="1">
            <a:off x="1691680" y="1484784"/>
            <a:ext cx="0" cy="144016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5734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632" y="15585"/>
            <a:ext cx="7884368" cy="887413"/>
          </a:xfrm>
        </p:spPr>
        <p:txBody>
          <a:bodyPr/>
          <a:lstStyle/>
          <a:p>
            <a:r>
              <a:rPr lang="en-AU" dirty="0"/>
              <a:t>Hardship Calls</a:t>
            </a:r>
            <a:r>
              <a:rPr lang="en-AU" b="0" dirty="0"/>
              <a:t/>
            </a:r>
            <a:br>
              <a:rPr lang="en-AU" b="0" dirty="0"/>
            </a:br>
            <a:r>
              <a:rPr lang="en-AU" sz="2000" b="0" dirty="0" smtClean="0"/>
              <a:t>Communication Skills (Patient &amp; Tolerant)</a:t>
            </a:r>
            <a:endParaRPr lang="en-AU" dirty="0"/>
          </a:p>
        </p:txBody>
      </p:sp>
      <p:sp>
        <p:nvSpPr>
          <p:cNvPr id="6" name="Content Placeholder 1"/>
          <p:cNvSpPr txBox="1">
            <a:spLocks/>
          </p:cNvSpPr>
          <p:nvPr/>
        </p:nvSpPr>
        <p:spPr bwMode="auto">
          <a:xfrm>
            <a:off x="395536" y="4005064"/>
            <a:ext cx="8424936" cy="2016224"/>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Font typeface="Wingdings" pitchFamily="2" charset="2"/>
              <a:buNone/>
            </a:pPr>
            <a:r>
              <a:rPr lang="en-AU" b="1" kern="0" dirty="0" smtClean="0"/>
              <a:t>There was relatively more variation in scores in the extent to which Energy Sector Agents took time to ensure they were Patient and Tolerant during callers’ enquiries, with scores ranging from 67% to 94%</a:t>
            </a:r>
            <a:endParaRPr lang="en-AU" b="1" strike="sngStrike" kern="0" dirty="0" smtClean="0"/>
          </a:p>
          <a:p>
            <a:r>
              <a:rPr lang="en-AU" kern="0" dirty="0" smtClean="0"/>
              <a:t>The three best performing retailers were the only ones with a score higher than 90%. These were Powerdirect (94%), AGL (SA) (92%) and ActewAGL (91%).</a:t>
            </a:r>
          </a:p>
          <a:p>
            <a:r>
              <a:rPr lang="en-AU" kern="0" dirty="0" smtClean="0"/>
              <a:t>Lumo Energy, followed by Alinta Energy, scored lowest at 67% and 77% respectively.</a:t>
            </a:r>
          </a:p>
          <a:p>
            <a:r>
              <a:rPr lang="en-AU" kern="0" dirty="0"/>
              <a:t>The </a:t>
            </a:r>
            <a:r>
              <a:rPr lang="en-AU" kern="0" dirty="0" smtClean="0"/>
              <a:t>range between </a:t>
            </a:r>
            <a:r>
              <a:rPr lang="en-AU" kern="0" dirty="0"/>
              <a:t>highest and lowest scores was </a:t>
            </a:r>
            <a:r>
              <a:rPr lang="en-AU" kern="0" dirty="0" smtClean="0"/>
              <a:t>27 </a:t>
            </a:r>
            <a:r>
              <a:rPr lang="en-AU" kern="0" dirty="0"/>
              <a:t>points.</a:t>
            </a:r>
          </a:p>
          <a:p>
            <a:r>
              <a:rPr lang="en-AU" i="1" kern="0" dirty="0" smtClean="0"/>
              <a:t>EnergyAustralia’s score for Patient and Tolerant was high at 98%.</a:t>
            </a:r>
          </a:p>
          <a:p>
            <a:endParaRPr lang="en-AU" kern="0" dirty="0"/>
          </a:p>
        </p:txBody>
      </p:sp>
      <p:graphicFrame>
        <p:nvGraphicFramePr>
          <p:cNvPr id="13" name="Chart 12"/>
          <p:cNvGraphicFramePr>
            <a:graphicFrameLocks/>
          </p:cNvGraphicFramePr>
          <p:nvPr>
            <p:extLst>
              <p:ext uri="{D42A27DB-BD31-4B8C-83A1-F6EECF244321}">
                <p14:modId xmlns:p14="http://schemas.microsoft.com/office/powerpoint/2010/main" val="3187900163"/>
              </p:ext>
            </p:extLst>
          </p:nvPr>
        </p:nvGraphicFramePr>
        <p:xfrm>
          <a:off x="395536" y="1052736"/>
          <a:ext cx="8424936"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7524328" y="1484784"/>
            <a:ext cx="0" cy="144016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9552" y="1268760"/>
            <a:ext cx="432048" cy="276999"/>
          </a:xfrm>
          <a:prstGeom prst="rect">
            <a:avLst/>
          </a:prstGeom>
          <a:noFill/>
        </p:spPr>
        <p:txBody>
          <a:bodyPr wrap="square" rtlCol="0">
            <a:spAutoFit/>
          </a:bodyPr>
          <a:lstStyle/>
          <a:p>
            <a:r>
              <a:rPr lang="en-AU" sz="1200" b="0" dirty="0" smtClean="0"/>
              <a:t>%</a:t>
            </a:r>
            <a:endParaRPr lang="en-AU" sz="1200" b="0" dirty="0"/>
          </a:p>
        </p:txBody>
      </p:sp>
      <p:sp>
        <p:nvSpPr>
          <p:cNvPr id="10" name="Rectangle 9"/>
          <p:cNvSpPr/>
          <p:nvPr/>
        </p:nvSpPr>
        <p:spPr>
          <a:xfrm>
            <a:off x="2411760" y="3140968"/>
            <a:ext cx="57606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Straight Connector 10"/>
          <p:cNvCxnSpPr/>
          <p:nvPr/>
        </p:nvCxnSpPr>
        <p:spPr>
          <a:xfrm flipV="1">
            <a:off x="1619672" y="1700808"/>
            <a:ext cx="0" cy="1224136"/>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470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Hardship Calls</a:t>
            </a:r>
            <a:r>
              <a:rPr lang="en-AU" b="0" dirty="0"/>
              <a:t/>
            </a:r>
            <a:br>
              <a:rPr lang="en-AU" b="0" dirty="0"/>
            </a:br>
            <a:r>
              <a:rPr lang="en-AU" sz="2000" b="0" dirty="0" smtClean="0"/>
              <a:t>Communication Skills (Avoided Interrupting)</a:t>
            </a:r>
            <a:endParaRPr lang="en-AU" b="0" dirty="0"/>
          </a:p>
        </p:txBody>
      </p:sp>
      <p:sp>
        <p:nvSpPr>
          <p:cNvPr id="12" name="Content Placeholder 1"/>
          <p:cNvSpPr txBox="1">
            <a:spLocks/>
          </p:cNvSpPr>
          <p:nvPr/>
        </p:nvSpPr>
        <p:spPr bwMode="auto">
          <a:xfrm>
            <a:off x="395536" y="3789040"/>
            <a:ext cx="8424936" cy="1950560"/>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Font typeface="Wingdings" pitchFamily="2" charset="2"/>
              <a:buNone/>
            </a:pPr>
            <a:r>
              <a:rPr lang="en-AU" b="1" kern="0" dirty="0" smtClean="0"/>
              <a:t>Overall, the Energy Sector Agents tended not to interrupt while the callers were speaking, resulting in an average score of 93% for Avoided Interrupting.</a:t>
            </a:r>
          </a:p>
          <a:p>
            <a:r>
              <a:rPr lang="en-AU" kern="0" dirty="0" smtClean="0"/>
              <a:t>ActewAGL again performed best at 99%, followed closely by Aurora Energy (97%) and AGL (SA) (95%).</a:t>
            </a:r>
          </a:p>
          <a:p>
            <a:r>
              <a:rPr lang="en-AU" kern="0" dirty="0" smtClean="0"/>
              <a:t>The lowest scores were for Lumo Energy (87%) and Powerdirect (88%), but these were still relatively good scores.</a:t>
            </a:r>
          </a:p>
          <a:p>
            <a:r>
              <a:rPr lang="en-AU" kern="0" dirty="0" smtClean="0"/>
              <a:t>The range between the highest and lowest performers was 12 points.</a:t>
            </a:r>
          </a:p>
          <a:p>
            <a:r>
              <a:rPr lang="en-AU" i="1" kern="0" dirty="0" smtClean="0"/>
              <a:t>EnergyAustralia received a perfect score for this measure. </a:t>
            </a:r>
            <a:endParaRPr lang="en-AU" i="1" kern="0" dirty="0"/>
          </a:p>
        </p:txBody>
      </p:sp>
      <p:graphicFrame>
        <p:nvGraphicFramePr>
          <p:cNvPr id="14" name="Chart 13"/>
          <p:cNvGraphicFramePr>
            <a:graphicFrameLocks/>
          </p:cNvGraphicFramePr>
          <p:nvPr>
            <p:extLst>
              <p:ext uri="{D42A27DB-BD31-4B8C-83A1-F6EECF244321}">
                <p14:modId xmlns:p14="http://schemas.microsoft.com/office/powerpoint/2010/main" val="1795706688"/>
              </p:ext>
            </p:extLst>
          </p:nvPr>
        </p:nvGraphicFramePr>
        <p:xfrm>
          <a:off x="374700" y="980728"/>
          <a:ext cx="8424936"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7524328" y="1412776"/>
            <a:ext cx="0" cy="144016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7544" y="1196752"/>
            <a:ext cx="432048" cy="276999"/>
          </a:xfrm>
          <a:prstGeom prst="rect">
            <a:avLst/>
          </a:prstGeom>
          <a:noFill/>
        </p:spPr>
        <p:txBody>
          <a:bodyPr wrap="square" rtlCol="0">
            <a:spAutoFit/>
          </a:bodyPr>
          <a:lstStyle/>
          <a:p>
            <a:r>
              <a:rPr lang="en-AU" sz="1200" b="0" dirty="0" smtClean="0"/>
              <a:t>%</a:t>
            </a:r>
            <a:endParaRPr lang="en-AU" sz="1200" b="0" dirty="0"/>
          </a:p>
        </p:txBody>
      </p:sp>
      <p:sp>
        <p:nvSpPr>
          <p:cNvPr id="9" name="Rectangle 8"/>
          <p:cNvSpPr/>
          <p:nvPr/>
        </p:nvSpPr>
        <p:spPr>
          <a:xfrm>
            <a:off x="2267744" y="3068960"/>
            <a:ext cx="57606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p:cNvCxnSpPr/>
          <p:nvPr/>
        </p:nvCxnSpPr>
        <p:spPr>
          <a:xfrm flipV="1">
            <a:off x="1475656" y="1556792"/>
            <a:ext cx="0" cy="1296144"/>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726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Introduction (cont’d)</a:t>
            </a:r>
            <a:endParaRPr lang="en-AU" dirty="0"/>
          </a:p>
        </p:txBody>
      </p:sp>
      <p:sp>
        <p:nvSpPr>
          <p:cNvPr id="8" name="Content Placeholder 2"/>
          <p:cNvSpPr txBox="1">
            <a:spLocks/>
          </p:cNvSpPr>
          <p:nvPr/>
        </p:nvSpPr>
        <p:spPr bwMode="auto">
          <a:xfrm>
            <a:off x="395536" y="1412776"/>
            <a:ext cx="8069460" cy="4707922"/>
          </a:xfrm>
          <a:prstGeom prst="rect">
            <a:avLst/>
          </a:prstGeom>
          <a:noFill/>
          <a:ln w="9525">
            <a:noFill/>
            <a:miter lim="800000"/>
            <a:headEnd/>
            <a:tailEnd/>
          </a:ln>
        </p:spPr>
        <p:txBody>
          <a:bodyPr vert="horz" wrap="square" lIns="36000" tIns="45720" rIns="3600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lvl="0" indent="0">
              <a:spcBef>
                <a:spcPts val="300"/>
              </a:spcBef>
              <a:buNone/>
            </a:pPr>
            <a:r>
              <a:rPr lang="en-AU" b="1" kern="0" dirty="0" smtClean="0"/>
              <a:t>Retailers included in the research</a:t>
            </a:r>
          </a:p>
          <a:p>
            <a:pPr>
              <a:spcBef>
                <a:spcPts val="300"/>
              </a:spcBef>
            </a:pPr>
            <a:r>
              <a:rPr lang="en-AU" dirty="0" smtClean="0"/>
              <a:t>The following nine retailers were included in the research:</a:t>
            </a:r>
          </a:p>
          <a:p>
            <a:pPr>
              <a:spcBef>
                <a:spcPts val="300"/>
              </a:spcBef>
            </a:pPr>
            <a:endParaRPr lang="en-AU" dirty="0" smtClean="0"/>
          </a:p>
          <a:p>
            <a:pPr marL="0" indent="0">
              <a:spcBef>
                <a:spcPts val="300"/>
              </a:spcBef>
              <a:buNone/>
            </a:pPr>
            <a:endParaRPr lang="en-AU" b="1" dirty="0" smtClean="0"/>
          </a:p>
          <a:p>
            <a:pPr marL="0" indent="0">
              <a:spcBef>
                <a:spcPts val="300"/>
              </a:spcBef>
              <a:buNone/>
            </a:pPr>
            <a:endParaRPr lang="en-AU" b="1" dirty="0" smtClean="0"/>
          </a:p>
          <a:p>
            <a:pPr marL="0" indent="0">
              <a:spcBef>
                <a:spcPts val="300"/>
              </a:spcBef>
              <a:buNone/>
            </a:pPr>
            <a:endParaRPr lang="en-AU" b="1" dirty="0"/>
          </a:p>
          <a:p>
            <a:pPr marL="0" indent="0">
              <a:spcBef>
                <a:spcPts val="300"/>
              </a:spcBef>
              <a:buNone/>
            </a:pPr>
            <a:endParaRPr lang="en-AU" b="1" dirty="0"/>
          </a:p>
          <a:p>
            <a:pPr marL="0" indent="0">
              <a:spcBef>
                <a:spcPts val="300"/>
              </a:spcBef>
              <a:buNone/>
            </a:pPr>
            <a:r>
              <a:rPr lang="en-AU" b="1" dirty="0" smtClean="0"/>
              <a:t>Survey size</a:t>
            </a:r>
            <a:endParaRPr lang="en-AU" b="1" dirty="0"/>
          </a:p>
          <a:p>
            <a:pPr marL="0" indent="0" algn="l">
              <a:spcBef>
                <a:spcPts val="300"/>
              </a:spcBef>
              <a:buNone/>
            </a:pPr>
            <a:r>
              <a:rPr lang="en-AU" dirty="0"/>
              <a:t>The original methodology provided for a total call quota of 890 calls. Of this, 690 calls were allocated as Hardship Calls and 200 were General Enquiry Calls. General Enquiry calls were included for benchmarking purposes. </a:t>
            </a:r>
          </a:p>
          <a:p>
            <a:pPr marL="0" indent="0" algn="l">
              <a:spcBef>
                <a:spcPts val="300"/>
              </a:spcBef>
              <a:buNone/>
            </a:pPr>
            <a:r>
              <a:rPr lang="en-AU" dirty="0" smtClean="0"/>
              <a:t>The </a:t>
            </a:r>
            <a:r>
              <a:rPr lang="en-AU" kern="0" dirty="0"/>
              <a:t>AER</a:t>
            </a:r>
            <a:r>
              <a:rPr lang="en-AU" dirty="0"/>
              <a:t> proposed a call distribution which approximately reflected the relative customer </a:t>
            </a:r>
            <a:r>
              <a:rPr lang="en-AU" kern="0" dirty="0"/>
              <a:t>base</a:t>
            </a:r>
            <a:r>
              <a:rPr lang="en-AU" dirty="0"/>
              <a:t> of each </a:t>
            </a:r>
            <a:r>
              <a:rPr lang="en-AU" dirty="0" smtClean="0"/>
              <a:t>retailer across the three jurisdictions: </a:t>
            </a:r>
          </a:p>
          <a:p>
            <a:pPr algn="l">
              <a:spcBef>
                <a:spcPts val="300"/>
              </a:spcBef>
            </a:pPr>
            <a:r>
              <a:rPr lang="en-AU" dirty="0" smtClean="0"/>
              <a:t>The larger retailers, AGL (SA), EnergyAustralia and Origin, were allocated between 135 and 140 Hardship Calls.</a:t>
            </a:r>
          </a:p>
          <a:p>
            <a:pPr algn="l">
              <a:spcBef>
                <a:spcPts val="300"/>
              </a:spcBef>
            </a:pPr>
            <a:r>
              <a:rPr lang="en-AU" dirty="0" smtClean="0"/>
              <a:t>The mid-sized retailers, ActewAGL, Aurora and Simply Energy, were allocated between 60 and 70 Hardship Calls.  </a:t>
            </a:r>
          </a:p>
          <a:p>
            <a:pPr algn="l">
              <a:spcBef>
                <a:spcPts val="300"/>
              </a:spcBef>
            </a:pPr>
            <a:r>
              <a:rPr lang="en-AU" dirty="0" smtClean="0"/>
              <a:t>The smaller retailers, Powerdirect, Lumo Energy and </a:t>
            </a:r>
            <a:r>
              <a:rPr lang="en-AU" dirty="0" err="1" smtClean="0"/>
              <a:t>Alinta</a:t>
            </a:r>
            <a:r>
              <a:rPr lang="en-AU" dirty="0" smtClean="0"/>
              <a:t> Energy, were allocated between 30 and 35 hardship calls.</a:t>
            </a:r>
          </a:p>
          <a:p>
            <a:pPr algn="l">
              <a:spcBef>
                <a:spcPts val="300"/>
              </a:spcBef>
            </a:pPr>
            <a:r>
              <a:rPr lang="en-AU" dirty="0" smtClean="0"/>
              <a:t>The General Calls were spread across all retailers, with each allocated between 15 and 25 calls. </a:t>
            </a:r>
          </a:p>
          <a:p>
            <a:r>
              <a:rPr lang="en-AU" dirty="0"/>
              <a:t>Due to a change in the methodology for EnergyAustralia after survey commencement (see page 7), the actual total number of calls reported on as part of this research was </a:t>
            </a:r>
            <a:r>
              <a:rPr lang="en-AU" dirty="0" smtClean="0"/>
              <a:t>795 (630 </a:t>
            </a:r>
            <a:r>
              <a:rPr lang="en-AU" dirty="0"/>
              <a:t>Hardship and 165 General Calls).</a:t>
            </a:r>
          </a:p>
          <a:p>
            <a:pPr marL="0" indent="0">
              <a:buNone/>
            </a:pPr>
            <a:r>
              <a:rPr lang="en-AU" dirty="0" smtClean="0"/>
              <a:t> </a:t>
            </a:r>
            <a:endParaRPr lang="en-AU" dirty="0" smtClean="0"/>
          </a:p>
        </p:txBody>
      </p:sp>
      <p:sp>
        <p:nvSpPr>
          <p:cNvPr id="12" name="Content Placeholder 2"/>
          <p:cNvSpPr txBox="1">
            <a:spLocks/>
          </p:cNvSpPr>
          <p:nvPr/>
        </p:nvSpPr>
        <p:spPr bwMode="auto">
          <a:xfrm>
            <a:off x="613123" y="1916832"/>
            <a:ext cx="1908720" cy="864096"/>
          </a:xfrm>
          <a:prstGeom prst="rect">
            <a:avLst/>
          </a:prstGeom>
          <a:noFill/>
          <a:ln w="9525">
            <a:noFill/>
            <a:miter lim="800000"/>
            <a:headEnd/>
            <a:tailEnd/>
          </a:ln>
        </p:spPr>
        <p:txBody>
          <a:bodyPr vert="horz" wrap="square" lIns="36000" tIns="45720" rIns="3600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lvl="2"/>
            <a:r>
              <a:rPr lang="en-AU" dirty="0" smtClean="0"/>
              <a:t>ActewAGL</a:t>
            </a:r>
            <a:endParaRPr lang="en-AU" dirty="0"/>
          </a:p>
          <a:p>
            <a:pPr lvl="2"/>
            <a:r>
              <a:rPr lang="en-AU" dirty="0"/>
              <a:t>AGL </a:t>
            </a:r>
            <a:r>
              <a:rPr lang="en-AU" dirty="0" smtClean="0"/>
              <a:t>(SA)</a:t>
            </a:r>
            <a:endParaRPr lang="en-AU" dirty="0"/>
          </a:p>
          <a:p>
            <a:pPr lvl="2"/>
            <a:r>
              <a:rPr lang="en-AU" dirty="0"/>
              <a:t>Alinta </a:t>
            </a:r>
            <a:r>
              <a:rPr lang="en-AU" dirty="0" smtClean="0"/>
              <a:t>Energy</a:t>
            </a:r>
            <a:endParaRPr lang="en-AU" dirty="0"/>
          </a:p>
        </p:txBody>
      </p:sp>
      <p:sp>
        <p:nvSpPr>
          <p:cNvPr id="14" name="Content Placeholder 2"/>
          <p:cNvSpPr txBox="1">
            <a:spLocks/>
          </p:cNvSpPr>
          <p:nvPr/>
        </p:nvSpPr>
        <p:spPr bwMode="auto">
          <a:xfrm>
            <a:off x="2734840" y="1916833"/>
            <a:ext cx="1818680" cy="864096"/>
          </a:xfrm>
          <a:prstGeom prst="rect">
            <a:avLst/>
          </a:prstGeom>
          <a:noFill/>
          <a:ln w="9525">
            <a:noFill/>
            <a:miter lim="800000"/>
            <a:headEnd/>
            <a:tailEnd/>
          </a:ln>
        </p:spPr>
        <p:txBody>
          <a:bodyPr vert="horz" wrap="square" lIns="36000" tIns="45720" rIns="3600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lvl="2" algn="l"/>
            <a:r>
              <a:rPr lang="en-AU" dirty="0" smtClean="0"/>
              <a:t>Aurora Energy</a:t>
            </a:r>
          </a:p>
          <a:p>
            <a:pPr lvl="2" algn="l"/>
            <a:r>
              <a:rPr lang="en-AU" dirty="0" smtClean="0"/>
              <a:t>Lumo Energy</a:t>
            </a:r>
          </a:p>
          <a:p>
            <a:pPr lvl="2" algn="l"/>
            <a:r>
              <a:rPr lang="en-AU" dirty="0" smtClean="0"/>
              <a:t>Origin Energy</a:t>
            </a:r>
            <a:endParaRPr lang="en-AU" dirty="0"/>
          </a:p>
        </p:txBody>
      </p:sp>
      <p:sp>
        <p:nvSpPr>
          <p:cNvPr id="15" name="Content Placeholder 2"/>
          <p:cNvSpPr txBox="1">
            <a:spLocks/>
          </p:cNvSpPr>
          <p:nvPr/>
        </p:nvSpPr>
        <p:spPr bwMode="auto">
          <a:xfrm>
            <a:off x="4705920" y="1916831"/>
            <a:ext cx="1818680" cy="864097"/>
          </a:xfrm>
          <a:prstGeom prst="rect">
            <a:avLst/>
          </a:prstGeom>
          <a:noFill/>
          <a:ln w="9525">
            <a:noFill/>
            <a:miter lim="800000"/>
            <a:headEnd/>
            <a:tailEnd/>
          </a:ln>
        </p:spPr>
        <p:txBody>
          <a:bodyPr vert="horz" wrap="square" lIns="36000" tIns="45720" rIns="3600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lvl="2" algn="l"/>
            <a:r>
              <a:rPr lang="en-AU" dirty="0" smtClean="0"/>
              <a:t>Powerdirect</a:t>
            </a:r>
            <a:endParaRPr lang="en-AU" dirty="0"/>
          </a:p>
          <a:p>
            <a:pPr lvl="2" algn="l"/>
            <a:r>
              <a:rPr lang="en-AU" dirty="0"/>
              <a:t>Simply </a:t>
            </a:r>
            <a:r>
              <a:rPr lang="en-AU" dirty="0" smtClean="0"/>
              <a:t>Energy</a:t>
            </a:r>
          </a:p>
          <a:p>
            <a:pPr lvl="2" algn="l"/>
            <a:r>
              <a:rPr lang="en-AU" dirty="0" smtClean="0"/>
              <a:t>EnergyAustralia</a:t>
            </a:r>
            <a:endParaRPr lang="en-AU" dirty="0"/>
          </a:p>
        </p:txBody>
      </p:sp>
    </p:spTree>
    <p:extLst>
      <p:ext uri="{BB962C8B-B14F-4D97-AF65-F5344CB8AC3E}">
        <p14:creationId xmlns:p14="http://schemas.microsoft.com/office/powerpoint/2010/main" val="2530695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Hardship Calls</a:t>
            </a:r>
            <a:r>
              <a:rPr lang="en-AU" b="0" dirty="0"/>
              <a:t/>
            </a:r>
            <a:br>
              <a:rPr lang="en-AU" b="0" dirty="0"/>
            </a:br>
            <a:r>
              <a:rPr lang="en-AU" sz="2000" b="0" dirty="0" smtClean="0"/>
              <a:t>Communication Skills (Developed Rapport)</a:t>
            </a:r>
            <a:endParaRPr lang="en-AU" b="0" dirty="0"/>
          </a:p>
        </p:txBody>
      </p:sp>
      <p:sp>
        <p:nvSpPr>
          <p:cNvPr id="6" name="Content Placeholder 1"/>
          <p:cNvSpPr txBox="1">
            <a:spLocks/>
          </p:cNvSpPr>
          <p:nvPr/>
        </p:nvSpPr>
        <p:spPr bwMode="auto">
          <a:xfrm>
            <a:off x="395536" y="3789040"/>
            <a:ext cx="8352928" cy="2304256"/>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None/>
            </a:pPr>
            <a:r>
              <a:rPr lang="en-AU" b="1" dirty="0"/>
              <a:t>Agents Developed a Rapport with the caller </a:t>
            </a:r>
            <a:r>
              <a:rPr lang="en-AU" b="1" dirty="0" smtClean="0"/>
              <a:t>in only 74% </a:t>
            </a:r>
            <a:r>
              <a:rPr lang="en-AU" b="1" dirty="0"/>
              <a:t>of calls, making this the lowest scoring measure across the </a:t>
            </a:r>
            <a:r>
              <a:rPr lang="en-AU" b="1" dirty="0" smtClean="0"/>
              <a:t>survey. </a:t>
            </a:r>
          </a:p>
          <a:p>
            <a:pPr marL="0" indent="0">
              <a:buNone/>
            </a:pPr>
            <a:r>
              <a:rPr lang="en-AU" dirty="0" smtClean="0"/>
              <a:t>Developing </a:t>
            </a:r>
            <a:r>
              <a:rPr lang="en-AU" dirty="0"/>
              <a:t>a </a:t>
            </a:r>
            <a:r>
              <a:rPr lang="en-AU" dirty="0" smtClean="0"/>
              <a:t>Rapport </a:t>
            </a:r>
            <a:r>
              <a:rPr lang="en-AU" dirty="0"/>
              <a:t>is about how effectively an </a:t>
            </a:r>
            <a:r>
              <a:rPr lang="en-AU" dirty="0" smtClean="0"/>
              <a:t>Agent </a:t>
            </a:r>
            <a:r>
              <a:rPr lang="en-AU" dirty="0"/>
              <a:t>shows empathy and understanding </a:t>
            </a:r>
            <a:r>
              <a:rPr lang="en-AU" dirty="0" smtClean="0"/>
              <a:t>towards </a:t>
            </a:r>
            <a:r>
              <a:rPr lang="en-AU" dirty="0"/>
              <a:t>a caller’s situation. Particularly when a caller is ringing about a situation of financial hardship, being sensitive to their situation is </a:t>
            </a:r>
            <a:r>
              <a:rPr lang="en-AU" dirty="0" smtClean="0"/>
              <a:t>essential to </a:t>
            </a:r>
            <a:r>
              <a:rPr lang="en-AU" dirty="0"/>
              <a:t>delivering a good service.</a:t>
            </a:r>
          </a:p>
          <a:p>
            <a:r>
              <a:rPr lang="en-AU" dirty="0"/>
              <a:t>ActewAGL (92%) and AGL </a:t>
            </a:r>
            <a:r>
              <a:rPr lang="en-AU" dirty="0" smtClean="0"/>
              <a:t>(SA) (88</a:t>
            </a:r>
            <a:r>
              <a:rPr lang="en-AU" dirty="0"/>
              <a:t>%) </a:t>
            </a:r>
            <a:r>
              <a:rPr lang="en-AU" dirty="0" smtClean="0"/>
              <a:t>both performed  well </a:t>
            </a:r>
            <a:r>
              <a:rPr lang="en-AU" dirty="0"/>
              <a:t>compared to other </a:t>
            </a:r>
            <a:r>
              <a:rPr lang="en-AU" dirty="0" smtClean="0"/>
              <a:t>retailers. </a:t>
            </a:r>
          </a:p>
          <a:p>
            <a:r>
              <a:rPr lang="en-AU" kern="0" dirty="0" smtClean="0"/>
              <a:t>Scores for other retailers did not reach the 80% mark, with Lumo the lowest at 51% – 17 points behind the second lowest, Simply Energy.</a:t>
            </a:r>
          </a:p>
          <a:p>
            <a:r>
              <a:rPr lang="en-AU" i="1" kern="0" dirty="0" smtClean="0"/>
              <a:t>EnergyAustralia received a high score of 94%.</a:t>
            </a:r>
            <a:endParaRPr lang="en-AU" i="1" kern="0" dirty="0"/>
          </a:p>
        </p:txBody>
      </p:sp>
      <p:graphicFrame>
        <p:nvGraphicFramePr>
          <p:cNvPr id="14" name="Chart 13"/>
          <p:cNvGraphicFramePr>
            <a:graphicFrameLocks/>
          </p:cNvGraphicFramePr>
          <p:nvPr>
            <p:extLst>
              <p:ext uri="{D42A27DB-BD31-4B8C-83A1-F6EECF244321}">
                <p14:modId xmlns:p14="http://schemas.microsoft.com/office/powerpoint/2010/main" val="677342359"/>
              </p:ext>
            </p:extLst>
          </p:nvPr>
        </p:nvGraphicFramePr>
        <p:xfrm>
          <a:off x="395536" y="980728"/>
          <a:ext cx="8352928"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7524328" y="1412776"/>
            <a:ext cx="0" cy="144016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1560" y="1207785"/>
            <a:ext cx="432048" cy="276999"/>
          </a:xfrm>
          <a:prstGeom prst="rect">
            <a:avLst/>
          </a:prstGeom>
          <a:noFill/>
        </p:spPr>
        <p:txBody>
          <a:bodyPr wrap="square" rtlCol="0">
            <a:spAutoFit/>
          </a:bodyPr>
          <a:lstStyle/>
          <a:p>
            <a:r>
              <a:rPr lang="en-AU" sz="1200" b="0" dirty="0" smtClean="0"/>
              <a:t>%</a:t>
            </a:r>
            <a:endParaRPr lang="en-AU" sz="1200" b="0" dirty="0"/>
          </a:p>
        </p:txBody>
      </p:sp>
      <p:sp>
        <p:nvSpPr>
          <p:cNvPr id="10" name="Rectangle 9"/>
          <p:cNvSpPr/>
          <p:nvPr/>
        </p:nvSpPr>
        <p:spPr>
          <a:xfrm>
            <a:off x="2339752" y="3068960"/>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Straight Connector 10"/>
          <p:cNvCxnSpPr/>
          <p:nvPr/>
        </p:nvCxnSpPr>
        <p:spPr>
          <a:xfrm flipV="1">
            <a:off x="1619672" y="1700808"/>
            <a:ext cx="0" cy="1152128"/>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9747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632" y="21307"/>
            <a:ext cx="7884368" cy="887413"/>
          </a:xfrm>
        </p:spPr>
        <p:txBody>
          <a:bodyPr/>
          <a:lstStyle/>
          <a:p>
            <a:r>
              <a:rPr lang="en-AU" dirty="0"/>
              <a:t>Hardship Calls</a:t>
            </a:r>
            <a:r>
              <a:rPr lang="en-AU" b="0" dirty="0"/>
              <a:t/>
            </a:r>
            <a:br>
              <a:rPr lang="en-AU" b="0" dirty="0"/>
            </a:br>
            <a:r>
              <a:rPr lang="en-AU" sz="2000" b="0" dirty="0" smtClean="0"/>
              <a:t>Communication Skills (Maintained Contact)</a:t>
            </a:r>
            <a:endParaRPr lang="en-AU" b="0" dirty="0"/>
          </a:p>
        </p:txBody>
      </p:sp>
      <p:sp>
        <p:nvSpPr>
          <p:cNvPr id="6" name="Content Placeholder 1"/>
          <p:cNvSpPr txBox="1">
            <a:spLocks/>
          </p:cNvSpPr>
          <p:nvPr/>
        </p:nvSpPr>
        <p:spPr bwMode="auto">
          <a:xfrm>
            <a:off x="395536" y="3926712"/>
            <a:ext cx="8424936" cy="1878552"/>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Font typeface="Wingdings" pitchFamily="2" charset="2"/>
              <a:buNone/>
            </a:pPr>
            <a:r>
              <a:rPr lang="en-AU" b="1" kern="0" dirty="0" smtClean="0"/>
              <a:t>The Energy Sector Agents were consistently good at avoiding uncomfortable silences during a call, achieving a score of 96% for Maintained Contact. </a:t>
            </a:r>
          </a:p>
          <a:p>
            <a:r>
              <a:rPr lang="en-AU" kern="0" dirty="0" smtClean="0"/>
              <a:t>ActewAGL and Powerdirect obtained a perfect score for the measure. AGL (SA) and Aurora Energy also performed well with a score of 99%.</a:t>
            </a:r>
          </a:p>
          <a:p>
            <a:r>
              <a:rPr lang="en-AU" kern="0" dirty="0" smtClean="0"/>
              <a:t>All other retailers achieved a score higher than 90%, with little variation in retailers’ performance across this measure.</a:t>
            </a:r>
          </a:p>
          <a:p>
            <a:r>
              <a:rPr lang="en-AU" i="1" kern="0" dirty="0" smtClean="0"/>
              <a:t>EnergyAustralia’s score for Maintained Contact was 95%. </a:t>
            </a:r>
            <a:endParaRPr lang="en-AU" i="1" kern="0" dirty="0"/>
          </a:p>
        </p:txBody>
      </p:sp>
      <p:graphicFrame>
        <p:nvGraphicFramePr>
          <p:cNvPr id="13" name="Chart 12"/>
          <p:cNvGraphicFramePr>
            <a:graphicFrameLocks/>
          </p:cNvGraphicFramePr>
          <p:nvPr>
            <p:extLst>
              <p:ext uri="{D42A27DB-BD31-4B8C-83A1-F6EECF244321}">
                <p14:modId xmlns:p14="http://schemas.microsoft.com/office/powerpoint/2010/main" val="1903819989"/>
              </p:ext>
            </p:extLst>
          </p:nvPr>
        </p:nvGraphicFramePr>
        <p:xfrm>
          <a:off x="395536" y="1052736"/>
          <a:ext cx="8424936"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7524328" y="1484784"/>
            <a:ext cx="0" cy="144016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9552" y="1207785"/>
            <a:ext cx="432048" cy="276999"/>
          </a:xfrm>
          <a:prstGeom prst="rect">
            <a:avLst/>
          </a:prstGeom>
          <a:noFill/>
        </p:spPr>
        <p:txBody>
          <a:bodyPr wrap="square" rtlCol="0">
            <a:spAutoFit/>
          </a:bodyPr>
          <a:lstStyle/>
          <a:p>
            <a:r>
              <a:rPr lang="en-AU" sz="1200" b="0" dirty="0" smtClean="0"/>
              <a:t>%</a:t>
            </a:r>
            <a:endParaRPr lang="en-AU" sz="1200" b="0" dirty="0"/>
          </a:p>
        </p:txBody>
      </p:sp>
      <p:sp>
        <p:nvSpPr>
          <p:cNvPr id="10" name="Rectangle 9"/>
          <p:cNvSpPr/>
          <p:nvPr/>
        </p:nvSpPr>
        <p:spPr>
          <a:xfrm>
            <a:off x="2339752" y="3140968"/>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Straight Connector 10"/>
          <p:cNvCxnSpPr/>
          <p:nvPr/>
        </p:nvCxnSpPr>
        <p:spPr>
          <a:xfrm flipV="1">
            <a:off x="1619672" y="1484784"/>
            <a:ext cx="0" cy="144016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5610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Hardship Calls</a:t>
            </a:r>
            <a:r>
              <a:rPr lang="en-AU" b="0" dirty="0"/>
              <a:t/>
            </a:r>
            <a:br>
              <a:rPr lang="en-AU" b="0" dirty="0"/>
            </a:br>
            <a:r>
              <a:rPr lang="en-AU" sz="2000" b="0" dirty="0" smtClean="0"/>
              <a:t>Communication Skills (Projected Confidence)</a:t>
            </a:r>
            <a:endParaRPr lang="en-AU" b="0" dirty="0"/>
          </a:p>
        </p:txBody>
      </p:sp>
      <p:sp>
        <p:nvSpPr>
          <p:cNvPr id="6" name="Content Placeholder 1"/>
          <p:cNvSpPr txBox="1">
            <a:spLocks/>
          </p:cNvSpPr>
          <p:nvPr/>
        </p:nvSpPr>
        <p:spPr bwMode="auto">
          <a:xfrm>
            <a:off x="395536" y="3933056"/>
            <a:ext cx="8424936" cy="1734536"/>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None/>
            </a:pPr>
            <a:r>
              <a:rPr lang="en-AU" b="1" kern="0" dirty="0" smtClean="0"/>
              <a:t>The Energy Sector Agents came across as very certain that the solutions they offered the callers were correct and useful, scoring 93% on average for</a:t>
            </a:r>
            <a:r>
              <a:rPr lang="en-AU" b="1" i="1" kern="0" dirty="0"/>
              <a:t> </a:t>
            </a:r>
            <a:r>
              <a:rPr lang="en-AU" b="1" kern="0" dirty="0"/>
              <a:t>Projected </a:t>
            </a:r>
            <a:r>
              <a:rPr lang="en-AU" b="1" kern="0" dirty="0" smtClean="0"/>
              <a:t>Confidence.</a:t>
            </a:r>
          </a:p>
          <a:p>
            <a:r>
              <a:rPr lang="en-AU" kern="0" dirty="0" smtClean="0"/>
              <a:t>A perfect score was achieved by Powerdirect, followed by 97% for Aurora Energy and 96% for ActewAGL. </a:t>
            </a:r>
          </a:p>
          <a:p>
            <a:r>
              <a:rPr lang="en-AU" kern="0" dirty="0" smtClean="0"/>
              <a:t>Lumo Energy and Simply Energy were in the bottom two positions at 85% and 88% respectively.</a:t>
            </a:r>
          </a:p>
          <a:p>
            <a:r>
              <a:rPr lang="en-AU" kern="0" dirty="0" smtClean="0"/>
              <a:t>There was a difference of 15 points between the highest and lowest performer.</a:t>
            </a:r>
          </a:p>
          <a:p>
            <a:r>
              <a:rPr lang="en-AU" i="1" kern="0" dirty="0" smtClean="0"/>
              <a:t>The score for EnergyAustralia for Projected Confidence was 95%.</a:t>
            </a:r>
            <a:endParaRPr lang="en-AU" i="1" kern="0" dirty="0"/>
          </a:p>
        </p:txBody>
      </p:sp>
      <p:graphicFrame>
        <p:nvGraphicFramePr>
          <p:cNvPr id="13" name="Chart 12"/>
          <p:cNvGraphicFramePr>
            <a:graphicFrameLocks/>
          </p:cNvGraphicFramePr>
          <p:nvPr>
            <p:extLst>
              <p:ext uri="{D42A27DB-BD31-4B8C-83A1-F6EECF244321}">
                <p14:modId xmlns:p14="http://schemas.microsoft.com/office/powerpoint/2010/main" val="2141409939"/>
              </p:ext>
            </p:extLst>
          </p:nvPr>
        </p:nvGraphicFramePr>
        <p:xfrm>
          <a:off x="395536" y="1052736"/>
          <a:ext cx="8424936"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7524328" y="1484784"/>
            <a:ext cx="0" cy="144016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9552" y="1279793"/>
            <a:ext cx="432048" cy="276999"/>
          </a:xfrm>
          <a:prstGeom prst="rect">
            <a:avLst/>
          </a:prstGeom>
          <a:noFill/>
        </p:spPr>
        <p:txBody>
          <a:bodyPr wrap="square" rtlCol="0">
            <a:spAutoFit/>
          </a:bodyPr>
          <a:lstStyle/>
          <a:p>
            <a:r>
              <a:rPr lang="en-AU" sz="1200" b="0" dirty="0" smtClean="0"/>
              <a:t>%</a:t>
            </a:r>
            <a:endParaRPr lang="en-AU" sz="1200" b="0" dirty="0"/>
          </a:p>
        </p:txBody>
      </p:sp>
      <p:sp>
        <p:nvSpPr>
          <p:cNvPr id="11" name="Rectangle 10"/>
          <p:cNvSpPr/>
          <p:nvPr/>
        </p:nvSpPr>
        <p:spPr>
          <a:xfrm>
            <a:off x="2339752" y="3140968"/>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Connector 11"/>
          <p:cNvCxnSpPr/>
          <p:nvPr/>
        </p:nvCxnSpPr>
        <p:spPr>
          <a:xfrm flipV="1">
            <a:off x="1619672" y="1556792"/>
            <a:ext cx="0" cy="136815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0803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Hardship Calls</a:t>
            </a:r>
            <a:r>
              <a:rPr lang="en-AU" b="0" dirty="0"/>
              <a:t/>
            </a:r>
            <a:br>
              <a:rPr lang="en-AU" b="0" dirty="0"/>
            </a:br>
            <a:r>
              <a:rPr lang="en-AU" sz="2000" b="0" dirty="0"/>
              <a:t>Communications </a:t>
            </a:r>
            <a:r>
              <a:rPr lang="en-AU" sz="2000" b="0" dirty="0" smtClean="0"/>
              <a:t>Skills (Avoided Slang/Jargon)</a:t>
            </a:r>
            <a:endParaRPr lang="en-AU" b="0" dirty="0"/>
          </a:p>
        </p:txBody>
      </p:sp>
      <p:sp>
        <p:nvSpPr>
          <p:cNvPr id="6" name="Content Placeholder 1"/>
          <p:cNvSpPr txBox="1">
            <a:spLocks/>
          </p:cNvSpPr>
          <p:nvPr/>
        </p:nvSpPr>
        <p:spPr bwMode="auto">
          <a:xfrm>
            <a:off x="395536" y="3789040"/>
            <a:ext cx="8424936" cy="1872208"/>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None/>
            </a:pPr>
            <a:r>
              <a:rPr lang="en-AU" b="1" kern="0" dirty="0" smtClean="0"/>
              <a:t>Similar to Correct Grammar, the Energy Sector Agents were extremely good at avoiding terms or expressions that may </a:t>
            </a:r>
            <a:r>
              <a:rPr lang="en-AU" b="1" kern="0" dirty="0"/>
              <a:t>be unfamiliar or </a:t>
            </a:r>
            <a:r>
              <a:rPr lang="en-AU" b="1" kern="0" dirty="0" smtClean="0"/>
              <a:t>too technical for the callers. A near perfect score of 99% on average for Avoided Slang or Jargon was one of the better performing Communication Skills measures.</a:t>
            </a:r>
          </a:p>
          <a:p>
            <a:r>
              <a:rPr lang="en-AU" kern="0" dirty="0" smtClean="0"/>
              <a:t>The only retailer that did not receive a perfect score was Aurora Energy (93%).</a:t>
            </a:r>
          </a:p>
          <a:p>
            <a:r>
              <a:rPr lang="en-AU" kern="0" dirty="0" smtClean="0"/>
              <a:t>The range between Aurora Energy’s score and the rest of the retailers was only seven points – the </a:t>
            </a:r>
            <a:r>
              <a:rPr lang="en-AU" kern="0" dirty="0"/>
              <a:t>narrowest </a:t>
            </a:r>
            <a:r>
              <a:rPr lang="en-AU" kern="0" dirty="0" smtClean="0"/>
              <a:t>margin for any </a:t>
            </a:r>
            <a:r>
              <a:rPr lang="en-AU" kern="0" dirty="0"/>
              <a:t>Communication Skills </a:t>
            </a:r>
            <a:r>
              <a:rPr lang="en-AU" kern="0" dirty="0" smtClean="0"/>
              <a:t>measure. This demonstrates overall excellent performance across all retailers for this measure.</a:t>
            </a:r>
          </a:p>
          <a:p>
            <a:r>
              <a:rPr lang="en-AU" i="1" kern="0" dirty="0" smtClean="0"/>
              <a:t>EnergyAustralia also received a perfect score for this measure.  </a:t>
            </a:r>
            <a:r>
              <a:rPr lang="en-AU" b="1" i="1" kern="0" dirty="0" smtClean="0"/>
              <a:t> </a:t>
            </a:r>
            <a:endParaRPr lang="en-AU" b="1" i="1" kern="0" dirty="0"/>
          </a:p>
        </p:txBody>
      </p:sp>
      <p:graphicFrame>
        <p:nvGraphicFramePr>
          <p:cNvPr id="14" name="Chart 13"/>
          <p:cNvGraphicFramePr>
            <a:graphicFrameLocks/>
          </p:cNvGraphicFramePr>
          <p:nvPr>
            <p:extLst>
              <p:ext uri="{D42A27DB-BD31-4B8C-83A1-F6EECF244321}">
                <p14:modId xmlns:p14="http://schemas.microsoft.com/office/powerpoint/2010/main" val="2660451917"/>
              </p:ext>
            </p:extLst>
          </p:nvPr>
        </p:nvGraphicFramePr>
        <p:xfrm>
          <a:off x="360760" y="980728"/>
          <a:ext cx="8459712"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7524328" y="1412776"/>
            <a:ext cx="0" cy="144016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39552" y="1196752"/>
            <a:ext cx="432048" cy="276999"/>
          </a:xfrm>
          <a:prstGeom prst="rect">
            <a:avLst/>
          </a:prstGeom>
          <a:noFill/>
        </p:spPr>
        <p:txBody>
          <a:bodyPr wrap="square" rtlCol="0">
            <a:spAutoFit/>
          </a:bodyPr>
          <a:lstStyle/>
          <a:p>
            <a:r>
              <a:rPr lang="en-AU" sz="1200" b="0" dirty="0" smtClean="0"/>
              <a:t>%</a:t>
            </a:r>
            <a:endParaRPr lang="en-AU" sz="1200" b="0" dirty="0"/>
          </a:p>
        </p:txBody>
      </p:sp>
      <p:sp>
        <p:nvSpPr>
          <p:cNvPr id="11" name="Rectangle 10"/>
          <p:cNvSpPr/>
          <p:nvPr/>
        </p:nvSpPr>
        <p:spPr>
          <a:xfrm>
            <a:off x="2339752" y="3068960"/>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Connector 11"/>
          <p:cNvCxnSpPr/>
          <p:nvPr/>
        </p:nvCxnSpPr>
        <p:spPr>
          <a:xfrm flipV="1">
            <a:off x="1619672" y="1412776"/>
            <a:ext cx="0" cy="1512168"/>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7734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 Part 3 – Hardship Calls</a:t>
            </a:r>
            <a:br>
              <a:rPr lang="en-AU" dirty="0" smtClean="0"/>
            </a:br>
            <a:r>
              <a:rPr lang="en-AU" sz="2000" b="0" dirty="0" smtClean="0"/>
              <a:t>Results by Retailer</a:t>
            </a:r>
            <a:endParaRPr lang="en-AU" sz="2000" b="0" dirty="0"/>
          </a:p>
        </p:txBody>
      </p:sp>
      <p:sp>
        <p:nvSpPr>
          <p:cNvPr id="3" name="Content Placeholder 2"/>
          <p:cNvSpPr txBox="1">
            <a:spLocks/>
          </p:cNvSpPr>
          <p:nvPr/>
        </p:nvSpPr>
        <p:spPr>
          <a:xfrm>
            <a:off x="4716016" y="2495116"/>
            <a:ext cx="4320480" cy="2376264"/>
          </a:xfrm>
          <a:prstGeom prst="rect">
            <a:avLst/>
          </a:prstGeom>
          <a:ln>
            <a:noFill/>
          </a:ln>
        </p:spPr>
        <p:txBody>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a:solidFill>
                  <a:schemeClr val="tx1"/>
                </a:solidFill>
                <a:latin typeface="+mn-lt"/>
                <a:ea typeface="+mn-ea"/>
                <a:cs typeface="+mn-cs"/>
              </a:defRPr>
            </a:lvl1pPr>
            <a:lvl2pPr marL="628650" indent="-171450"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2pPr>
            <a:lvl3pPr marL="892175" indent="-149225"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3pPr>
            <a:lvl4pPr marL="1162050" indent="-141288"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4pPr>
            <a:lvl5pPr marL="1524000" indent="-146050" algn="just" rtl="0" eaLnBrk="0" fontAlgn="base" hangingPunct="0">
              <a:lnSpc>
                <a:spcPct val="110000"/>
              </a:lnSpc>
              <a:spcBef>
                <a:spcPts val="300"/>
              </a:spcBef>
              <a:spcAft>
                <a:spcPts val="300"/>
              </a:spcAft>
              <a:buClr>
                <a:srgbClr val="254061"/>
              </a:buClr>
              <a:buFont typeface="Verdana" pitchFamily="34" charset="0"/>
              <a:buChar char="-"/>
              <a:defRPr sz="100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lgn="l">
              <a:buNone/>
            </a:pPr>
            <a:r>
              <a:rPr lang="en-AU" sz="1100" b="0" i="1" dirty="0" smtClean="0"/>
              <a:t>This section presents results for each retailer against all the measures. </a:t>
            </a:r>
          </a:p>
          <a:p>
            <a:pPr lvl="3">
              <a:spcBef>
                <a:spcPts val="200"/>
              </a:spcBef>
              <a:spcAft>
                <a:spcPts val="200"/>
              </a:spcAft>
            </a:pPr>
            <a:r>
              <a:rPr lang="en-AU" sz="1100" b="0" dirty="0"/>
              <a:t>ActewAGL</a:t>
            </a:r>
          </a:p>
          <a:p>
            <a:pPr lvl="3">
              <a:spcBef>
                <a:spcPts val="200"/>
              </a:spcBef>
              <a:spcAft>
                <a:spcPts val="200"/>
              </a:spcAft>
            </a:pPr>
            <a:r>
              <a:rPr lang="en-AU" sz="1100" b="0" dirty="0"/>
              <a:t>AGL </a:t>
            </a:r>
            <a:r>
              <a:rPr lang="en-AU" sz="1100" b="0" dirty="0" smtClean="0"/>
              <a:t>(SA)</a:t>
            </a:r>
            <a:endParaRPr lang="en-AU" sz="1100" b="0" dirty="0"/>
          </a:p>
          <a:p>
            <a:pPr lvl="3">
              <a:spcBef>
                <a:spcPts val="200"/>
              </a:spcBef>
              <a:spcAft>
                <a:spcPts val="200"/>
              </a:spcAft>
            </a:pPr>
            <a:r>
              <a:rPr lang="en-AU" sz="1100" b="0" dirty="0"/>
              <a:t>Alinta Energy</a:t>
            </a:r>
          </a:p>
          <a:p>
            <a:pPr lvl="3">
              <a:spcBef>
                <a:spcPts val="200"/>
              </a:spcBef>
              <a:spcAft>
                <a:spcPts val="200"/>
              </a:spcAft>
            </a:pPr>
            <a:r>
              <a:rPr lang="en-AU" sz="1100" b="0" dirty="0"/>
              <a:t>Aurora Energy</a:t>
            </a:r>
          </a:p>
          <a:p>
            <a:pPr lvl="3">
              <a:spcBef>
                <a:spcPts val="200"/>
              </a:spcBef>
              <a:spcAft>
                <a:spcPts val="200"/>
              </a:spcAft>
            </a:pPr>
            <a:r>
              <a:rPr lang="en-AU" sz="1100" b="0" dirty="0"/>
              <a:t>Lumo Energy (SA)</a:t>
            </a:r>
          </a:p>
          <a:p>
            <a:pPr lvl="3">
              <a:spcBef>
                <a:spcPts val="200"/>
              </a:spcBef>
              <a:spcAft>
                <a:spcPts val="200"/>
              </a:spcAft>
            </a:pPr>
            <a:r>
              <a:rPr lang="en-AU" sz="1100" b="0" dirty="0"/>
              <a:t>Origin Energy</a:t>
            </a:r>
          </a:p>
          <a:p>
            <a:pPr lvl="3">
              <a:spcBef>
                <a:spcPts val="200"/>
              </a:spcBef>
              <a:spcAft>
                <a:spcPts val="200"/>
              </a:spcAft>
            </a:pPr>
            <a:r>
              <a:rPr lang="en-AU" sz="1100" b="0" dirty="0" smtClean="0"/>
              <a:t>Powerdirect</a:t>
            </a:r>
            <a:endParaRPr lang="en-AU" sz="1100" b="0" dirty="0"/>
          </a:p>
          <a:p>
            <a:pPr lvl="3">
              <a:spcBef>
                <a:spcPts val="200"/>
              </a:spcBef>
              <a:spcAft>
                <a:spcPts val="200"/>
              </a:spcAft>
            </a:pPr>
            <a:r>
              <a:rPr lang="en-AU" sz="1100" b="0" dirty="0"/>
              <a:t>Simply Energy</a:t>
            </a:r>
          </a:p>
          <a:p>
            <a:pPr lvl="3">
              <a:spcBef>
                <a:spcPts val="200"/>
              </a:spcBef>
              <a:spcAft>
                <a:spcPts val="200"/>
              </a:spcAft>
            </a:pPr>
            <a:r>
              <a:rPr lang="en-AU" sz="1100" b="0" dirty="0"/>
              <a:t>EnergyAustralia </a:t>
            </a:r>
          </a:p>
          <a:p>
            <a:pPr marL="0" indent="0" algn="l">
              <a:buNone/>
            </a:pPr>
            <a:endParaRPr lang="en-AU" sz="1100" b="0" dirty="0" smtClean="0"/>
          </a:p>
          <a:p>
            <a:pPr marL="0" indent="0" algn="l">
              <a:buNone/>
            </a:pPr>
            <a:endParaRPr lang="en-AU" sz="1100" b="0" dirty="0" smtClean="0"/>
          </a:p>
          <a:p>
            <a:pPr marL="0" indent="0">
              <a:buFont typeface="Wingdings" pitchFamily="2" charset="2"/>
              <a:buNone/>
            </a:pPr>
            <a:endParaRPr lang="en-AU" sz="1100" b="0" dirty="0"/>
          </a:p>
        </p:txBody>
      </p:sp>
      <p:sp>
        <p:nvSpPr>
          <p:cNvPr id="5" name="TextBox 4"/>
          <p:cNvSpPr txBox="1"/>
          <p:nvPr/>
        </p:nvSpPr>
        <p:spPr>
          <a:xfrm>
            <a:off x="251520" y="5157192"/>
            <a:ext cx="3960440" cy="769441"/>
          </a:xfrm>
          <a:prstGeom prst="rect">
            <a:avLst/>
          </a:prstGeom>
          <a:noFill/>
        </p:spPr>
        <p:txBody>
          <a:bodyPr wrap="square" rtlCol="0">
            <a:spAutoFit/>
          </a:bodyPr>
          <a:lstStyle/>
          <a:p>
            <a:r>
              <a:rPr lang="en-AU" sz="1100" b="0" dirty="0" smtClean="0"/>
              <a:t>Note: </a:t>
            </a:r>
          </a:p>
          <a:p>
            <a:r>
              <a:rPr lang="en-AU" sz="1100" b="0" dirty="0" smtClean="0"/>
              <a:t>The index scores are based on weighted calculations and will therefore not appear to have a direct relationship with scores for the individual measures. </a:t>
            </a:r>
            <a:endParaRPr lang="en-AU" sz="1100" b="0" dirty="0"/>
          </a:p>
        </p:txBody>
      </p:sp>
    </p:spTree>
    <p:extLst>
      <p:ext uri="{BB962C8B-B14F-4D97-AF65-F5344CB8AC3E}">
        <p14:creationId xmlns:p14="http://schemas.microsoft.com/office/powerpoint/2010/main" val="16232256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Hardship Calls </a:t>
            </a:r>
            <a:br>
              <a:rPr lang="en-AU" dirty="0"/>
            </a:br>
            <a:r>
              <a:rPr lang="en-AU" sz="2000" b="0" dirty="0" smtClean="0"/>
              <a:t>Results by Retailer: ActewAGL</a:t>
            </a:r>
            <a:endParaRPr lang="en-AU" b="0" dirty="0"/>
          </a:p>
        </p:txBody>
      </p:sp>
      <p:sp>
        <p:nvSpPr>
          <p:cNvPr id="15" name="TextBox 14"/>
          <p:cNvSpPr txBox="1"/>
          <p:nvPr/>
        </p:nvSpPr>
        <p:spPr>
          <a:xfrm>
            <a:off x="4572000" y="3861048"/>
            <a:ext cx="4248472" cy="2400657"/>
          </a:xfrm>
          <a:prstGeom prst="rect">
            <a:avLst/>
          </a:prstGeom>
          <a:noFill/>
          <a:ln>
            <a:solidFill>
              <a:schemeClr val="bg1">
                <a:lumMod val="50000"/>
              </a:schemeClr>
            </a:solidFill>
          </a:ln>
        </p:spPr>
        <p:txBody>
          <a:bodyPr wrap="square" rtlCol="0">
            <a:spAutoFit/>
          </a:bodyPr>
          <a:lstStyle/>
          <a:p>
            <a:r>
              <a:rPr lang="en-AU" sz="1000" dirty="0" smtClean="0"/>
              <a:t>ActewAGL Agents delivered an above average performance across both customer service indices.  </a:t>
            </a:r>
          </a:p>
          <a:p>
            <a:pPr marL="171450" indent="-171450">
              <a:buFont typeface="Arial" panose="020B0604020202020204" pitchFamily="34" charset="0"/>
              <a:buChar char="•"/>
            </a:pPr>
            <a:r>
              <a:rPr lang="en-AU" sz="1000" b="0" dirty="0" smtClean="0"/>
              <a:t>ActewAGL had a call success rate of 97%, second only to AGL (SA) (98%), which has contributed to its high scores.</a:t>
            </a:r>
          </a:p>
          <a:p>
            <a:pPr marL="171450" indent="-171450">
              <a:buFont typeface="Arial" panose="020B0604020202020204" pitchFamily="34" charset="0"/>
              <a:buChar char="•"/>
            </a:pPr>
            <a:r>
              <a:rPr lang="en-AU" sz="1000" b="0" dirty="0" smtClean="0"/>
              <a:t>ActewAGL’s Getting Through and Service Delivery scores were both 15 points above average. The </a:t>
            </a:r>
            <a:r>
              <a:rPr lang="en-AU" sz="1000" b="0" dirty="0"/>
              <a:t>O</a:t>
            </a:r>
            <a:r>
              <a:rPr lang="en-AU" sz="1000" b="0" dirty="0" smtClean="0"/>
              <a:t>verall Performance score was therefore 30 points above average.</a:t>
            </a:r>
          </a:p>
          <a:p>
            <a:pPr marL="171450" indent="-171450">
              <a:buFont typeface="Arial" panose="020B0604020202020204" pitchFamily="34" charset="0"/>
              <a:buChar char="•"/>
            </a:pPr>
            <a:r>
              <a:rPr lang="en-AU" sz="1000" b="0" dirty="0" smtClean="0"/>
              <a:t>Scores above average were for Offer to Help; Interested, Warm and Helpful Manner; Good Product Knowledge; Clear Resolution to Query; and Courteous and Helpful.</a:t>
            </a:r>
          </a:p>
          <a:p>
            <a:pPr marL="171450" indent="-171450">
              <a:buFont typeface="Arial" panose="020B0604020202020204" pitchFamily="34" charset="0"/>
              <a:buChar char="•"/>
            </a:pPr>
            <a:r>
              <a:rPr lang="en-AU" sz="1000" b="0" dirty="0" smtClean="0"/>
              <a:t>Salutation was the only measure where ActewAGL trailed behind the Retailers Average (by five points). </a:t>
            </a:r>
          </a:p>
          <a:p>
            <a:pPr marL="171450" indent="-171450">
              <a:buFont typeface="Arial" panose="020B0604020202020204" pitchFamily="34" charset="0"/>
              <a:buChar char="•"/>
            </a:pPr>
            <a:r>
              <a:rPr lang="en-AU" sz="1000" b="0" dirty="0" smtClean="0"/>
              <a:t>ActewAGL was able to connect a caller through to their Agent approximately half a minute faster than the Retailers Average.</a:t>
            </a:r>
          </a:p>
        </p:txBody>
      </p:sp>
      <p:graphicFrame>
        <p:nvGraphicFramePr>
          <p:cNvPr id="9" name="Table 8"/>
          <p:cNvGraphicFramePr>
            <a:graphicFrameLocks noGrp="1"/>
          </p:cNvGraphicFramePr>
          <p:nvPr>
            <p:extLst>
              <p:ext uri="{D42A27DB-BD31-4B8C-83A1-F6EECF244321}">
                <p14:modId xmlns:p14="http://schemas.microsoft.com/office/powerpoint/2010/main" val="360514028"/>
              </p:ext>
            </p:extLst>
          </p:nvPr>
        </p:nvGraphicFramePr>
        <p:xfrm>
          <a:off x="107504" y="1124744"/>
          <a:ext cx="4248471" cy="4868497"/>
        </p:xfrm>
        <a:graphic>
          <a:graphicData uri="http://schemas.openxmlformats.org/drawingml/2006/table">
            <a:tbl>
              <a:tblPr/>
              <a:tblGrid>
                <a:gridCol w="533216"/>
                <a:gridCol w="1874524"/>
                <a:gridCol w="1100468"/>
                <a:gridCol w="740263"/>
              </a:tblGrid>
              <a:tr h="279803">
                <a:tc>
                  <a:txBody>
                    <a:bodyPr/>
                    <a:lstStyle/>
                    <a:p>
                      <a:pPr algn="l" fontAlgn="ctr"/>
                      <a:endParaRPr lang="en-AU" sz="900" b="1" i="0" u="none" strike="noStrike" dirty="0">
                        <a:solidFill>
                          <a:srgbClr val="FFFFFF"/>
                        </a:solidFill>
                        <a:effectLst/>
                        <a:latin typeface="Calibri"/>
                      </a:endParaRPr>
                    </a:p>
                  </a:txBody>
                  <a:tcPr marL="8229" marR="8229" marT="8229"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AU" sz="900" b="1" i="0" u="none" strike="noStrike" dirty="0">
                          <a:solidFill>
                            <a:srgbClr val="FFFFFF"/>
                          </a:solidFill>
                          <a:effectLst/>
                          <a:latin typeface="Calibri"/>
                        </a:rPr>
                        <a:t>Customer Service Index</a:t>
                      </a:r>
                    </a:p>
                  </a:txBody>
                  <a:tcPr marL="8229" marR="8229" marT="822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900" b="1" i="0" u="none" strike="noStrike" dirty="0">
                          <a:solidFill>
                            <a:srgbClr val="FFFFFF"/>
                          </a:solidFill>
                          <a:effectLst/>
                          <a:latin typeface="Calibri"/>
                        </a:rPr>
                        <a:t>All Surveyed Retailers Average (excl EA)</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900" b="1" i="0" u="none" strike="noStrike" dirty="0">
                          <a:solidFill>
                            <a:srgbClr val="FFFFFF"/>
                          </a:solidFill>
                          <a:effectLst/>
                          <a:latin typeface="Calibri"/>
                        </a:rPr>
                        <a:t>ActewAGL</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90"/>
                    </a:solidFill>
                  </a:tcPr>
                </a:tc>
              </a:tr>
              <a:tr h="110635">
                <a:tc rowSpan="2">
                  <a:txBody>
                    <a:bodyPr/>
                    <a:lstStyle/>
                    <a:p>
                      <a:pPr algn="r" fontAlgn="ctr"/>
                      <a:endParaRPr lang="en-AU" sz="800" b="1" i="1" u="none" strike="noStrike" dirty="0">
                        <a:solidFill>
                          <a:schemeClr val="tx1"/>
                        </a:solidFill>
                        <a:effectLst/>
                        <a:latin typeface="Calibri"/>
                      </a:endParaRPr>
                    </a:p>
                  </a:txBody>
                  <a:tcPr marL="8229" marR="8229" marT="8229"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AU" sz="900" b="0" i="0" u="none" strike="noStrike" dirty="0" smtClean="0">
                          <a:solidFill>
                            <a:schemeClr val="tx1"/>
                          </a:solidFill>
                          <a:effectLst/>
                          <a:latin typeface="Calibri"/>
                        </a:rPr>
                        <a:t>Successful calls %</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AU" sz="900" b="0" i="0" u="none" strike="noStrike" dirty="0" smtClean="0">
                          <a:solidFill>
                            <a:schemeClr val="tx1"/>
                          </a:solidFill>
                          <a:effectLst/>
                          <a:latin typeface="Calibri"/>
                        </a:rPr>
                        <a:t>89</a:t>
                      </a:r>
                      <a:endParaRPr lang="en-AU" sz="900" b="0" i="0" u="none" strike="noStrike" dirty="0">
                        <a:solidFill>
                          <a:schemeClr val="tx1"/>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AU" sz="900" b="0" i="0" u="none" strike="noStrike" dirty="0" smtClean="0">
                          <a:solidFill>
                            <a:schemeClr val="tx1"/>
                          </a:solidFill>
                          <a:effectLst/>
                          <a:latin typeface="Calibri"/>
                        </a:rPr>
                        <a:t>97</a:t>
                      </a:r>
                      <a:endParaRPr lang="en-AU" sz="900" b="0" i="0" u="none" strike="noStrike" dirty="0">
                        <a:solidFill>
                          <a:schemeClr val="tx1"/>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8126">
                <a:tc vMerge="1">
                  <a:txBody>
                    <a:bodyPr/>
                    <a:lstStyle/>
                    <a:p>
                      <a:pPr algn="l" fontAlgn="ctr"/>
                      <a:endParaRPr lang="en-AU" sz="900" b="1" i="0" u="none" strike="noStrike" dirty="0">
                        <a:solidFill>
                          <a:srgbClr val="FFFFFF"/>
                        </a:solidFill>
                        <a:effectLst/>
                        <a:latin typeface="Calibri"/>
                      </a:endParaRPr>
                    </a:p>
                  </a:txBody>
                  <a:tcPr marL="8229" marR="8229" marT="8229"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AU" sz="900" b="0" i="0" u="none" strike="noStrike" dirty="0" smtClean="0">
                          <a:solidFill>
                            <a:schemeClr val="tx1"/>
                          </a:solidFill>
                          <a:effectLst/>
                          <a:latin typeface="Calibri"/>
                        </a:rPr>
                        <a:t>Unsuccessful calls % </a:t>
                      </a:r>
                      <a:endParaRPr lang="en-AU" sz="900" b="0" i="0" u="none" strike="noStrike" dirty="0">
                        <a:solidFill>
                          <a:schemeClr val="tx1"/>
                        </a:solidFill>
                        <a:effectLst/>
                        <a:latin typeface="Calibri"/>
                      </a:endParaRP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AU" sz="900" b="0" i="0" u="none" strike="noStrike" dirty="0" smtClean="0">
                          <a:solidFill>
                            <a:schemeClr val="tx1"/>
                          </a:solidFill>
                          <a:effectLst/>
                          <a:latin typeface="Calibri"/>
                        </a:rPr>
                        <a:t>11</a:t>
                      </a:r>
                      <a:endParaRPr lang="en-AU" sz="900" b="0" i="0" u="none" strike="noStrike" dirty="0">
                        <a:solidFill>
                          <a:schemeClr val="tx1"/>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AU" sz="900" b="0" i="0" u="none" strike="noStrike" dirty="0" smtClean="0">
                          <a:solidFill>
                            <a:schemeClr val="tx1"/>
                          </a:solidFill>
                          <a:effectLst/>
                          <a:latin typeface="Calibri"/>
                        </a:rPr>
                        <a:t>3</a:t>
                      </a:r>
                      <a:endParaRPr lang="en-AU" sz="900" b="0" i="0" u="none" strike="noStrike" dirty="0">
                        <a:solidFill>
                          <a:schemeClr val="tx1"/>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64590">
                <a:tc rowSpan="10">
                  <a:txBody>
                    <a:bodyPr/>
                    <a:lstStyle/>
                    <a:p>
                      <a:pPr algn="ctr" fontAlgn="ctr"/>
                      <a:r>
                        <a:rPr lang="en-AU" sz="900" b="1" i="0" u="none" strike="noStrike" dirty="0">
                          <a:solidFill>
                            <a:srgbClr val="000000"/>
                          </a:solidFill>
                          <a:effectLst/>
                          <a:latin typeface="Calibri"/>
                        </a:rPr>
                        <a:t>Getting Through Index (100)</a:t>
                      </a:r>
                    </a:p>
                  </a:txBody>
                  <a:tcPr marL="8229" marR="8229" marT="822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AU" sz="900" b="1" i="0" u="none" strike="noStrike" dirty="0">
                          <a:solidFill>
                            <a:srgbClr val="FFFFFF"/>
                          </a:solidFill>
                          <a:effectLst/>
                          <a:latin typeface="Calibri"/>
                        </a:rPr>
                        <a:t>Connect Time (60)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9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900" b="0"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l" fontAlgn="ctr"/>
                      <a:r>
                        <a:rPr lang="en-AU" sz="900" b="0" i="0" u="none" strike="noStrike" dirty="0">
                          <a:solidFill>
                            <a:srgbClr val="000000"/>
                          </a:solidFill>
                          <a:effectLst/>
                          <a:latin typeface="Calibri"/>
                        </a:rPr>
                        <a:t>Connect Time (in seconds)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a:rPr>
                        <a:t>98</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61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l" fontAlgn="ctr"/>
                      <a:r>
                        <a:rPr lang="en-AU" sz="900" b="1" i="0" u="none" strike="noStrike" dirty="0">
                          <a:solidFill>
                            <a:srgbClr val="FFFFFF"/>
                          </a:solidFill>
                          <a:effectLst/>
                          <a:latin typeface="Calibri"/>
                        </a:rPr>
                        <a:t>Greeting Skills (40)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9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9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r" fontAlgn="ctr"/>
                      <a:r>
                        <a:rPr lang="en-AU" sz="900" b="0" i="0" u="none" strike="noStrike" dirty="0">
                          <a:solidFill>
                            <a:srgbClr val="000000"/>
                          </a:solidFill>
                          <a:effectLst/>
                          <a:latin typeface="Calibri"/>
                        </a:rPr>
                        <a:t>Salutation</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a:rPr>
                        <a:t>98</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93</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900" b="0" i="0" u="none" strike="noStrike" dirty="0">
                          <a:solidFill>
                            <a:srgbClr val="000000"/>
                          </a:solidFill>
                          <a:effectLst/>
                          <a:latin typeface="Calibri"/>
                        </a:rPr>
                        <a:t>Company Name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a:rPr>
                        <a:t>91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900" b="0" i="0" u="none" strike="noStrike" dirty="0">
                          <a:solidFill>
                            <a:srgbClr val="000000"/>
                          </a:solidFill>
                          <a:effectLst/>
                          <a:latin typeface="Calibri"/>
                        </a:rPr>
                        <a:t>Agent </a:t>
                      </a:r>
                      <a:r>
                        <a:rPr lang="en-AU" sz="900" b="0" i="0" u="none" strike="noStrike" dirty="0" smtClean="0">
                          <a:solidFill>
                            <a:srgbClr val="000000"/>
                          </a:solidFill>
                          <a:effectLst/>
                          <a:latin typeface="Calibri"/>
                        </a:rPr>
                        <a:t>Name</a:t>
                      </a:r>
                      <a:endParaRPr lang="en-AU" sz="900" b="0" i="0" u="none" strike="noStrike" dirty="0">
                        <a:solidFill>
                          <a:srgbClr val="000000"/>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900" b="0" i="0" u="none" strike="noStrike" dirty="0">
                          <a:solidFill>
                            <a:srgbClr val="000000"/>
                          </a:solidFill>
                          <a:effectLst/>
                          <a:latin typeface="Calibri"/>
                        </a:rPr>
                        <a:t>Offer to Help</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a:rPr>
                        <a:t>90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97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900" b="0" i="0" u="none" strike="noStrike" dirty="0">
                          <a:solidFill>
                            <a:srgbClr val="000000"/>
                          </a:solidFill>
                          <a:effectLst/>
                          <a:latin typeface="Calibri"/>
                        </a:rPr>
                        <a:t>Sign Off</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900" b="1" i="1" u="none" strike="noStrike" dirty="0">
                          <a:solidFill>
                            <a:srgbClr val="000000"/>
                          </a:solidFill>
                          <a:effectLst/>
                          <a:latin typeface="Calibri"/>
                        </a:rPr>
                        <a:t>Average Greeting Skills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1" i="0" u="none" strike="noStrike" dirty="0">
                          <a:solidFill>
                            <a:srgbClr val="000000"/>
                          </a:solidFill>
                          <a:effectLst/>
                          <a:latin typeface="Calibri"/>
                        </a:rPr>
                        <a:t>95</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dirty="0">
                          <a:solidFill>
                            <a:srgbClr val="000000"/>
                          </a:solidFill>
                          <a:effectLst/>
                          <a:latin typeface="Calibri"/>
                        </a:rPr>
                        <a:t>98</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1573">
                <a:tc vMerge="1">
                  <a:txBody>
                    <a:bodyPr/>
                    <a:lstStyle/>
                    <a:p>
                      <a:endParaRPr lang="en-AU"/>
                    </a:p>
                  </a:txBody>
                  <a:tcPr/>
                </a:tc>
                <a:tc>
                  <a:txBody>
                    <a:bodyPr/>
                    <a:lstStyle/>
                    <a:p>
                      <a:pPr algn="r" fontAlgn="ctr"/>
                      <a:r>
                        <a:rPr lang="en-AU" sz="900" b="1" i="1" u="none" strike="noStrike" dirty="0">
                          <a:solidFill>
                            <a:srgbClr val="FFFFFF"/>
                          </a:solidFill>
                          <a:effectLst/>
                          <a:latin typeface="Calibri"/>
                        </a:rPr>
                        <a:t>TOTAL GETTING THROUGH INDEX</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900" b="1" i="0" u="none" strike="noStrike" dirty="0">
                          <a:solidFill>
                            <a:srgbClr val="FFFFFF"/>
                          </a:solidFill>
                          <a:effectLst/>
                          <a:latin typeface="Calibri"/>
                        </a:rPr>
                        <a:t>44</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F243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900" b="1" i="0" u="none" strike="noStrike" dirty="0">
                          <a:solidFill>
                            <a:srgbClr val="FFFFFF"/>
                          </a:solidFill>
                          <a:effectLst/>
                          <a:latin typeface="Calibri"/>
                        </a:rPr>
                        <a:t>59</a:t>
                      </a:r>
                    </a:p>
                  </a:txBody>
                  <a:tcPr marL="8229" marR="8229" marT="8229" marB="0" anchor="ctr">
                    <a:lnL w="6350" cap="flat" cmpd="sng" algn="ctr">
                      <a:solidFill>
                        <a:srgbClr val="0F243E"/>
                      </a:solidFill>
                      <a:prstDash val="solid"/>
                      <a:round/>
                      <a:headEnd type="none" w="med" len="med"/>
                      <a:tailEnd type="none" w="med" len="med"/>
                    </a:lnL>
                    <a:lnR w="6350" cap="flat" cmpd="sng" algn="ctr">
                      <a:solidFill>
                        <a:srgbClr val="0F243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164590">
                <a:tc rowSpan="14">
                  <a:txBody>
                    <a:bodyPr/>
                    <a:lstStyle/>
                    <a:p>
                      <a:pPr algn="ctr" fontAlgn="ctr"/>
                      <a:r>
                        <a:rPr lang="en-AU" sz="900" b="1" i="0" u="none" strike="noStrike" dirty="0">
                          <a:solidFill>
                            <a:srgbClr val="000000"/>
                          </a:solidFill>
                          <a:effectLst/>
                          <a:latin typeface="Calibri"/>
                        </a:rPr>
                        <a:t>Service Delivery Index (100)</a:t>
                      </a:r>
                    </a:p>
                  </a:txBody>
                  <a:tcPr marL="8229" marR="8229" marT="822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AU" sz="900" b="1" i="0" u="none" strike="noStrike" dirty="0">
                          <a:solidFill>
                            <a:srgbClr val="FFFFFF"/>
                          </a:solidFill>
                          <a:effectLst/>
                          <a:latin typeface="Calibri"/>
                        </a:rPr>
                        <a:t>Agent Manner (50)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9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9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r" fontAlgn="ctr"/>
                      <a:r>
                        <a:rPr lang="en-AU" sz="900" b="0" i="0" u="none" strike="noStrike" dirty="0">
                          <a:solidFill>
                            <a:srgbClr val="000000"/>
                          </a:solidFill>
                          <a:effectLst/>
                          <a:latin typeface="Calibri"/>
                        </a:rPr>
                        <a:t>Interested, Warm &amp; Helpful</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a:rPr>
                        <a:t>72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0" i="0" u="none" strike="noStrike" dirty="0" smtClean="0">
                          <a:solidFill>
                            <a:srgbClr val="000000"/>
                          </a:solidFill>
                          <a:effectLst/>
                          <a:latin typeface="Calibri"/>
                        </a:rPr>
                        <a:t>86</a:t>
                      </a:r>
                      <a:endParaRPr lang="en-AU" sz="900" b="0" i="0" u="none" strike="noStrike" dirty="0">
                        <a:solidFill>
                          <a:srgbClr val="000000"/>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900" b="0" i="0" u="none" strike="noStrike" dirty="0">
                          <a:solidFill>
                            <a:srgbClr val="000000"/>
                          </a:solidFill>
                          <a:effectLst/>
                          <a:latin typeface="Calibri"/>
                        </a:rPr>
                        <a:t>Businesslike &amp; Unemotive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a:rPr>
                        <a:t>27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16</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900" b="0" i="1" u="none" strike="noStrike" dirty="0">
                          <a:solidFill>
                            <a:srgbClr val="000000"/>
                          </a:solidFill>
                          <a:effectLst/>
                          <a:latin typeface="Calibri"/>
                        </a:rPr>
                        <a:t>Total Acceptable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1"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900" b="0" i="0" u="none" strike="noStrike" dirty="0">
                          <a:solidFill>
                            <a:srgbClr val="000000"/>
                          </a:solidFill>
                          <a:effectLst/>
                          <a:latin typeface="Calibri"/>
                        </a:rPr>
                        <a:t>Disinterested /Curt</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a:rPr>
                        <a:t>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900" b="0" i="0" u="none" strike="noStrike" dirty="0">
                          <a:solidFill>
                            <a:srgbClr val="000000"/>
                          </a:solidFill>
                          <a:effectLst/>
                          <a:latin typeface="Calibri"/>
                        </a:rPr>
                        <a:t>Laidback /Easygoing</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a:rPr>
                        <a:t>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900" b="0" i="1" u="none" strike="noStrike" dirty="0">
                          <a:solidFill>
                            <a:srgbClr val="000000"/>
                          </a:solidFill>
                          <a:effectLst/>
                          <a:latin typeface="Calibri"/>
                        </a:rPr>
                        <a:t>Total Unacceptable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1" i="0" u="none" strike="noStrike" dirty="0">
                          <a:solidFill>
                            <a:srgbClr val="000000"/>
                          </a:solidFill>
                          <a:effectLst/>
                          <a:latin typeface="Calibri"/>
                        </a:rPr>
                        <a:t>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dirty="0">
                          <a:solidFill>
                            <a:srgbClr val="000000"/>
                          </a:solidFill>
                          <a:effectLst/>
                          <a:latin typeface="Calibri"/>
                        </a:rPr>
                        <a:t>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l" fontAlgn="ctr"/>
                      <a:r>
                        <a:rPr lang="en-AU" sz="900" b="1" i="0" u="none" strike="noStrike" dirty="0">
                          <a:solidFill>
                            <a:srgbClr val="FFFFFF"/>
                          </a:solidFill>
                          <a:effectLst/>
                          <a:latin typeface="Calibri"/>
                        </a:rPr>
                        <a:t>Enquiry Resolution Skills (50)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9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9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r" fontAlgn="ctr"/>
                      <a:r>
                        <a:rPr lang="en-AU" sz="900" b="0" i="0" u="none" strike="noStrike" dirty="0">
                          <a:solidFill>
                            <a:srgbClr val="000000"/>
                          </a:solidFill>
                          <a:effectLst/>
                          <a:latin typeface="Calibri"/>
                        </a:rPr>
                        <a:t>Clarified Needs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smtClean="0">
                          <a:solidFill>
                            <a:srgbClr val="000000"/>
                          </a:solidFill>
                          <a:effectLst/>
                          <a:latin typeface="Calibri"/>
                        </a:rPr>
                        <a:t>80</a:t>
                      </a:r>
                      <a:endParaRPr lang="en-AU" sz="900" b="0" i="0" u="none" strike="noStrike" dirty="0">
                        <a:solidFill>
                          <a:srgbClr val="000000"/>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80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900" b="0" i="0" u="none" strike="noStrike" dirty="0">
                          <a:solidFill>
                            <a:srgbClr val="000000"/>
                          </a:solidFill>
                          <a:effectLst/>
                          <a:latin typeface="Calibri"/>
                        </a:rPr>
                        <a:t>Good Product Knowledge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a:rPr>
                        <a:t>90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97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900" b="0" i="0" u="none" strike="noStrike" dirty="0">
                          <a:solidFill>
                            <a:srgbClr val="000000"/>
                          </a:solidFill>
                          <a:effectLst/>
                          <a:latin typeface="Calibri"/>
                        </a:rPr>
                        <a:t>Clear Resolution to Query</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a:rPr>
                        <a:t>87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91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900" b="0" i="0" u="none" strike="noStrike" dirty="0">
                          <a:solidFill>
                            <a:srgbClr val="000000"/>
                          </a:solidFill>
                          <a:effectLst/>
                          <a:latin typeface="Calibri"/>
                        </a:rPr>
                        <a:t>Courteous &amp; Helpful</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a:rPr>
                        <a:t>86</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0" i="0" u="none" strike="noStrike" dirty="0">
                          <a:solidFill>
                            <a:srgbClr val="000000"/>
                          </a:solidFill>
                          <a:effectLst/>
                          <a:latin typeface="Calibri"/>
                        </a:rPr>
                        <a:t>93</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080">
                <a:tc vMerge="1">
                  <a:txBody>
                    <a:bodyPr/>
                    <a:lstStyle/>
                    <a:p>
                      <a:endParaRPr lang="en-AU"/>
                    </a:p>
                  </a:txBody>
                  <a:tcPr/>
                </a:tc>
                <a:tc>
                  <a:txBody>
                    <a:bodyPr/>
                    <a:lstStyle/>
                    <a:p>
                      <a:pPr algn="r" fontAlgn="ctr"/>
                      <a:r>
                        <a:rPr lang="en-AU" sz="900" b="1" i="1" u="none" strike="noStrike" dirty="0">
                          <a:solidFill>
                            <a:srgbClr val="000000"/>
                          </a:solidFill>
                          <a:effectLst/>
                          <a:latin typeface="Calibri"/>
                        </a:rPr>
                        <a:t>Average Enquiry Resolution Skills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1" i="0" u="none" strike="noStrike" dirty="0">
                          <a:solidFill>
                            <a:srgbClr val="000000"/>
                          </a:solidFill>
                          <a:effectLst/>
                          <a:latin typeface="Calibri"/>
                        </a:rPr>
                        <a:t>86</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dirty="0" smtClean="0">
                          <a:solidFill>
                            <a:srgbClr val="000000"/>
                          </a:solidFill>
                          <a:effectLst/>
                          <a:latin typeface="Calibri"/>
                        </a:rPr>
                        <a:t>91</a:t>
                      </a:r>
                      <a:endParaRPr lang="en-AU" sz="900" b="1" i="0" u="none" strike="noStrike" dirty="0">
                        <a:solidFill>
                          <a:srgbClr val="000000"/>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F243E"/>
                      </a:solidFill>
                      <a:prstDash val="solid"/>
                      <a:round/>
                      <a:headEnd type="none" w="med" len="med"/>
                      <a:tailEnd type="none" w="med" len="med"/>
                    </a:lnB>
                  </a:tcPr>
                </a:tc>
              </a:tr>
              <a:tr h="254491">
                <a:tc vMerge="1">
                  <a:txBody>
                    <a:bodyPr/>
                    <a:lstStyle/>
                    <a:p>
                      <a:endParaRPr lang="en-AU"/>
                    </a:p>
                  </a:txBody>
                  <a:tcPr/>
                </a:tc>
                <a:tc>
                  <a:txBody>
                    <a:bodyPr/>
                    <a:lstStyle/>
                    <a:p>
                      <a:pPr algn="r" fontAlgn="ctr"/>
                      <a:r>
                        <a:rPr lang="en-AU" sz="900" b="1" i="1" u="none" strike="noStrike" dirty="0">
                          <a:solidFill>
                            <a:srgbClr val="FFFFFF"/>
                          </a:solidFill>
                          <a:effectLst/>
                          <a:latin typeface="Calibri"/>
                        </a:rPr>
                        <a:t>TOTAL </a:t>
                      </a:r>
                      <a:r>
                        <a:rPr lang="en-AU" sz="900" b="1" i="1" u="none" strike="noStrike" dirty="0" smtClean="0">
                          <a:solidFill>
                            <a:srgbClr val="FFFFFF"/>
                          </a:solidFill>
                          <a:effectLst/>
                          <a:latin typeface="Calibri"/>
                        </a:rPr>
                        <a:t>SERVICE </a:t>
                      </a:r>
                      <a:r>
                        <a:rPr lang="en-AU" sz="900" b="1" i="1" u="none" strike="noStrike" dirty="0">
                          <a:solidFill>
                            <a:srgbClr val="FFFFFF"/>
                          </a:solidFill>
                          <a:effectLst/>
                          <a:latin typeface="Calibri"/>
                        </a:rPr>
                        <a:t>DELIVERY INDEX</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900" b="1" i="0" u="none" strike="noStrike" dirty="0">
                          <a:solidFill>
                            <a:srgbClr val="FFFFFF"/>
                          </a:solidFill>
                          <a:effectLst/>
                          <a:latin typeface="Calibri"/>
                        </a:rPr>
                        <a:t>70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F243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900" b="1" i="0" u="none" strike="noStrike" dirty="0">
                          <a:solidFill>
                            <a:srgbClr val="FFFFFF"/>
                          </a:solidFill>
                          <a:effectLst/>
                          <a:latin typeface="Calibri"/>
                        </a:rPr>
                        <a:t>85</a:t>
                      </a:r>
                    </a:p>
                  </a:txBody>
                  <a:tcPr marL="8229" marR="8229" marT="8229" marB="0" anchor="ctr">
                    <a:lnL w="6350" cap="flat" cmpd="sng" algn="ctr">
                      <a:solidFill>
                        <a:srgbClr val="0F243E"/>
                      </a:solidFill>
                      <a:prstDash val="solid"/>
                      <a:round/>
                      <a:headEnd type="none" w="med" len="med"/>
                      <a:tailEnd type="none" w="med" len="med"/>
                    </a:lnL>
                    <a:lnR w="6350" cap="flat" cmpd="sng" algn="ctr">
                      <a:solidFill>
                        <a:srgbClr val="0F243E"/>
                      </a:solidFill>
                      <a:prstDash val="solid"/>
                      <a:round/>
                      <a:headEnd type="none" w="med" len="med"/>
                      <a:tailEnd type="none" w="med" len="med"/>
                    </a:lnR>
                    <a:lnT w="6350" cap="flat" cmpd="sng" algn="ctr">
                      <a:solidFill>
                        <a:srgbClr val="0F243E"/>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164590">
                <a:tc gridSpan="2">
                  <a:txBody>
                    <a:bodyPr/>
                    <a:lstStyle/>
                    <a:p>
                      <a:pPr algn="r" fontAlgn="ctr"/>
                      <a:r>
                        <a:rPr lang="en-AU" sz="900" b="1" i="0" u="none" strike="noStrike" dirty="0">
                          <a:solidFill>
                            <a:srgbClr val="FFFFFF"/>
                          </a:solidFill>
                          <a:effectLst/>
                          <a:latin typeface="Calibri"/>
                        </a:rPr>
                        <a:t>OVERALL PERFORMANCE SCORE (200)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90"/>
                    </a:solidFill>
                  </a:tcPr>
                </a:tc>
                <a:tc hMerge="1">
                  <a:txBody>
                    <a:bodyPr/>
                    <a:lstStyle/>
                    <a:p>
                      <a:endParaRPr lang="en-AU"/>
                    </a:p>
                  </a:txBody>
                  <a:tcPr/>
                </a:tc>
                <a:tc>
                  <a:txBody>
                    <a:bodyPr/>
                    <a:lstStyle/>
                    <a:p>
                      <a:pPr algn="ctr" fontAlgn="ctr"/>
                      <a:r>
                        <a:rPr lang="en-AU" sz="900" b="1" i="0" u="none" strike="noStrike" dirty="0">
                          <a:solidFill>
                            <a:srgbClr val="FFFFFF"/>
                          </a:solidFill>
                          <a:effectLst/>
                          <a:latin typeface="Calibri"/>
                        </a:rPr>
                        <a:t>114</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90"/>
                    </a:solidFill>
                  </a:tcPr>
                </a:tc>
                <a:tc>
                  <a:txBody>
                    <a:bodyPr/>
                    <a:lstStyle/>
                    <a:p>
                      <a:pPr algn="ctr" fontAlgn="ctr"/>
                      <a:r>
                        <a:rPr lang="en-AU" sz="900" b="1" i="0" u="none" strike="noStrike" dirty="0">
                          <a:solidFill>
                            <a:srgbClr val="FFFFFF"/>
                          </a:solidFill>
                          <a:effectLst/>
                          <a:latin typeface="Calibri"/>
                        </a:rPr>
                        <a:t>144</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90"/>
                    </a:solidFill>
                  </a:tcPr>
                </a:tc>
              </a:tr>
            </a:tbl>
          </a:graphicData>
        </a:graphic>
      </p:graphicFrame>
      <p:graphicFrame>
        <p:nvGraphicFramePr>
          <p:cNvPr id="13" name="Chart 12"/>
          <p:cNvGraphicFramePr>
            <a:graphicFrameLocks/>
          </p:cNvGraphicFramePr>
          <p:nvPr>
            <p:extLst>
              <p:ext uri="{D42A27DB-BD31-4B8C-83A1-F6EECF244321}">
                <p14:modId xmlns:p14="http://schemas.microsoft.com/office/powerpoint/2010/main" val="1587487572"/>
              </p:ext>
            </p:extLst>
          </p:nvPr>
        </p:nvGraphicFramePr>
        <p:xfrm>
          <a:off x="4283968" y="1052736"/>
          <a:ext cx="4680520" cy="2736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41800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7824" y="98048"/>
            <a:ext cx="5940152" cy="738664"/>
          </a:xfrm>
          <a:prstGeom prst="rect">
            <a:avLst/>
          </a:prstGeom>
        </p:spPr>
        <p:txBody>
          <a:bodyPr wrap="square">
            <a:spAutoFit/>
          </a:bodyPr>
          <a:lstStyle/>
          <a:p>
            <a:pPr algn="r"/>
            <a:r>
              <a:rPr lang="en-AU" sz="2200" dirty="0">
                <a:solidFill>
                  <a:schemeClr val="bg1"/>
                </a:solidFill>
              </a:rPr>
              <a:t>Hardship Calls </a:t>
            </a:r>
            <a:br>
              <a:rPr lang="en-AU" sz="2200" dirty="0">
                <a:solidFill>
                  <a:schemeClr val="bg1"/>
                </a:solidFill>
              </a:rPr>
            </a:br>
            <a:r>
              <a:rPr lang="en-AU" sz="2000" b="0" dirty="0" smtClean="0">
                <a:solidFill>
                  <a:schemeClr val="bg1"/>
                </a:solidFill>
              </a:rPr>
              <a:t>Results by Retailer: </a:t>
            </a:r>
            <a:r>
              <a:rPr lang="en-AU" sz="2000" b="0" dirty="0">
                <a:solidFill>
                  <a:schemeClr val="bg1"/>
                </a:solidFill>
              </a:rPr>
              <a:t>ActewAGL</a:t>
            </a:r>
          </a:p>
        </p:txBody>
      </p:sp>
      <p:sp>
        <p:nvSpPr>
          <p:cNvPr id="6" name="TextBox 5"/>
          <p:cNvSpPr txBox="1"/>
          <p:nvPr/>
        </p:nvSpPr>
        <p:spPr>
          <a:xfrm>
            <a:off x="4697760" y="1340768"/>
            <a:ext cx="4320480" cy="1477328"/>
          </a:xfrm>
          <a:prstGeom prst="rect">
            <a:avLst/>
          </a:prstGeom>
          <a:noFill/>
          <a:ln>
            <a:solidFill>
              <a:schemeClr val="bg1">
                <a:lumMod val="50000"/>
              </a:schemeClr>
            </a:solidFill>
          </a:ln>
        </p:spPr>
        <p:txBody>
          <a:bodyPr wrap="square" rtlCol="0">
            <a:spAutoFit/>
          </a:bodyPr>
          <a:lstStyle/>
          <a:p>
            <a:r>
              <a:rPr lang="en-AU" sz="1000" dirty="0" smtClean="0"/>
              <a:t>ActewAGL’s performance was generally above the Retailers Average for Communication Skills.</a:t>
            </a:r>
          </a:p>
          <a:p>
            <a:endParaRPr lang="en-AU" sz="1000" dirty="0" smtClean="0"/>
          </a:p>
          <a:p>
            <a:pPr marL="171450" indent="-171450">
              <a:buFont typeface="Arial" panose="020B0604020202020204" pitchFamily="34" charset="0"/>
              <a:buChar char="•"/>
            </a:pPr>
            <a:r>
              <a:rPr lang="en-AU" sz="1000" b="0" dirty="0" smtClean="0"/>
              <a:t>ActewAGL Agents received a perfect score for Correct Grammar, Maintained Contact, and Avoided Slang or Jargon.</a:t>
            </a:r>
          </a:p>
          <a:p>
            <a:pPr marL="171450" indent="-171450">
              <a:buFont typeface="Arial" panose="020B0604020202020204" pitchFamily="34" charset="0"/>
              <a:buChar char="•"/>
            </a:pPr>
            <a:r>
              <a:rPr lang="en-AU" sz="1000" b="0" dirty="0" smtClean="0"/>
              <a:t>ActewAGL performed above or on par with Retailers Average in every measure of Communication Skills, with the most noticeable difference being Developed Rapport (18 points better) and Matched Speech (eight points better).</a:t>
            </a:r>
          </a:p>
        </p:txBody>
      </p:sp>
      <p:graphicFrame>
        <p:nvGraphicFramePr>
          <p:cNvPr id="2" name="Table 1"/>
          <p:cNvGraphicFramePr>
            <a:graphicFrameLocks noGrp="1"/>
          </p:cNvGraphicFramePr>
          <p:nvPr>
            <p:extLst>
              <p:ext uri="{D42A27DB-BD31-4B8C-83A1-F6EECF244321}">
                <p14:modId xmlns:p14="http://schemas.microsoft.com/office/powerpoint/2010/main" val="1478453074"/>
              </p:ext>
            </p:extLst>
          </p:nvPr>
        </p:nvGraphicFramePr>
        <p:xfrm>
          <a:off x="254001" y="1343263"/>
          <a:ext cx="4317999" cy="2714625"/>
        </p:xfrm>
        <a:graphic>
          <a:graphicData uri="http://schemas.openxmlformats.org/drawingml/2006/table">
            <a:tbl>
              <a:tblPr/>
              <a:tblGrid>
                <a:gridCol w="596023"/>
                <a:gridCol w="1664427"/>
                <a:gridCol w="1230091"/>
                <a:gridCol w="827458"/>
              </a:tblGrid>
              <a:tr h="809625">
                <a:tc>
                  <a:txBody>
                    <a:bodyPr/>
                    <a:lstStyle/>
                    <a:p>
                      <a:pPr algn="ctr" fontAlgn="ctr"/>
                      <a:endParaRPr lang="en-AU" sz="1000" b="1" i="0" u="none" strike="noStrike" dirty="0">
                        <a:solidFill>
                          <a:srgbClr val="FFFFFF"/>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Customer Service </a:t>
                      </a:r>
                      <a:r>
                        <a:rPr lang="en-AU" sz="1000" b="1" i="0" u="none" strike="noStrike" dirty="0" smtClean="0">
                          <a:solidFill>
                            <a:srgbClr val="FFFFFF"/>
                          </a:solidFill>
                          <a:effectLst/>
                          <a:latin typeface="Calibri"/>
                        </a:rPr>
                        <a:t>Non-Index</a:t>
                      </a:r>
                      <a:endParaRPr lang="en-AU" sz="1000" b="1" i="0" u="none" strike="noStrike" dirty="0">
                        <a:solidFill>
                          <a:srgbClr val="FFFFFF"/>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1000" b="1" i="0" u="none" strike="noStrike" dirty="0">
                          <a:solidFill>
                            <a:srgbClr val="FFFFFF"/>
                          </a:solidFill>
                          <a:effectLst/>
                          <a:latin typeface="Calibri"/>
                        </a:rPr>
                        <a:t>All Surveyed Retailers Average (excl EA)</a:t>
                      </a:r>
                      <a:br>
                        <a:rPr lang="en-AU" sz="1000" b="1" i="0" u="none" strike="noStrike" dirty="0">
                          <a:solidFill>
                            <a:srgbClr val="FFFFFF"/>
                          </a:solidFill>
                          <a:effectLst/>
                          <a:latin typeface="Calibri"/>
                        </a:rPr>
                      </a:br>
                      <a:endParaRPr lang="en-AU" sz="1000" b="1" i="0" u="none" strike="noStrike" dirty="0">
                        <a:solidFill>
                          <a:srgbClr val="FFFFFF"/>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1000" b="1" i="0" u="none" strike="noStrike" dirty="0">
                          <a:solidFill>
                            <a:srgbClr val="FFFFFF"/>
                          </a:solidFill>
                          <a:effectLst/>
                          <a:latin typeface="Calibri"/>
                        </a:rPr>
                        <a:t>ActewAGL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90"/>
                    </a:solidFill>
                  </a:tcPr>
                </a:tc>
              </a:tr>
              <a:tr h="190500">
                <a:tc rowSpan="10">
                  <a:txBody>
                    <a:bodyPr/>
                    <a:lstStyle/>
                    <a:p>
                      <a:pPr algn="ctr" fontAlgn="ctr"/>
                      <a:r>
                        <a:rPr lang="en-AU" sz="1100" b="1" i="0" u="none" strike="noStrike" dirty="0">
                          <a:solidFill>
                            <a:srgbClr val="000000"/>
                          </a:solidFill>
                          <a:effectLst/>
                          <a:latin typeface="Calibri"/>
                        </a:rPr>
                        <a:t>Service Delivery Non-Index</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Communication Skills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AU" sz="1000" b="1" i="0" u="none" strike="noStrike" dirty="0">
                          <a:solidFill>
                            <a:srgbClr val="FFFFFF"/>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AU" sz="1000" b="1" i="0" u="none" strike="noStrike" dirty="0">
                          <a:solidFill>
                            <a:srgbClr val="FFFFFF"/>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Matched Speech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Correct Grammar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Patient &amp; Tolerant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Avoided Interrupting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Developed Rapport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smtClean="0">
                          <a:solidFill>
                            <a:srgbClr val="000000"/>
                          </a:solidFill>
                          <a:effectLst/>
                          <a:latin typeface="Calibri"/>
                        </a:rPr>
                        <a:t>74</a:t>
                      </a:r>
                      <a:endParaRPr lang="en-AU"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Maintained Contact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Projected 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Avoided Slang/Jargon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1" i="1" u="none" strike="noStrike" dirty="0">
                          <a:solidFill>
                            <a:srgbClr val="000000"/>
                          </a:solidFill>
                          <a:effectLst/>
                          <a:latin typeface="Calibri"/>
                        </a:rPr>
                        <a:t>Average Communication Skills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933946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Hardship Calls </a:t>
            </a:r>
            <a:br>
              <a:rPr lang="en-AU" dirty="0"/>
            </a:br>
            <a:r>
              <a:rPr lang="en-AU" sz="2000" b="0" dirty="0" smtClean="0"/>
              <a:t>Results by Retailer: AGL (SA)</a:t>
            </a:r>
            <a:endParaRPr lang="en-AU" sz="2000" b="0" dirty="0"/>
          </a:p>
        </p:txBody>
      </p:sp>
      <p:sp>
        <p:nvSpPr>
          <p:cNvPr id="15" name="TextBox 14"/>
          <p:cNvSpPr txBox="1"/>
          <p:nvPr/>
        </p:nvSpPr>
        <p:spPr>
          <a:xfrm>
            <a:off x="4572000" y="3861048"/>
            <a:ext cx="4248472" cy="2092881"/>
          </a:xfrm>
          <a:prstGeom prst="rect">
            <a:avLst/>
          </a:prstGeom>
          <a:noFill/>
          <a:ln>
            <a:solidFill>
              <a:schemeClr val="bg1">
                <a:lumMod val="50000"/>
              </a:schemeClr>
            </a:solidFill>
          </a:ln>
        </p:spPr>
        <p:txBody>
          <a:bodyPr wrap="square" rtlCol="0">
            <a:spAutoFit/>
          </a:bodyPr>
          <a:lstStyle/>
          <a:p>
            <a:r>
              <a:rPr lang="en-AU" sz="1000" b="0" dirty="0" smtClean="0"/>
              <a:t>AGL (SA) is another high-performing retailer in this survey, with scores above average on both customer service indices. </a:t>
            </a:r>
          </a:p>
          <a:p>
            <a:endParaRPr lang="en-AU" sz="1000" b="0" dirty="0" smtClean="0"/>
          </a:p>
          <a:p>
            <a:pPr marL="171450" indent="-171450">
              <a:buFont typeface="Arial" panose="020B0604020202020204" pitchFamily="34" charset="0"/>
              <a:buChar char="•"/>
            </a:pPr>
            <a:r>
              <a:rPr lang="en-AU" sz="1000" b="0" dirty="0" smtClean="0"/>
              <a:t>AGL (SA)’s scores for Getting Through, Service Delivery and Overall Performance were five, 18 and 23 points above the Retailers Average respectively.</a:t>
            </a:r>
          </a:p>
          <a:p>
            <a:pPr marL="171450" indent="-171450">
              <a:buFont typeface="Arial" panose="020B0604020202020204" pitchFamily="34" charset="0"/>
              <a:buChar char="•"/>
            </a:pPr>
            <a:r>
              <a:rPr lang="en-AU" sz="1000" b="0" dirty="0" smtClean="0"/>
              <a:t>Similar to ActewAGL, most measures received a better or comparable score to Retailers Average, with the most noteworthy difference for Interested, Warm and Helpful Manner (17 points higher).</a:t>
            </a:r>
          </a:p>
          <a:p>
            <a:pPr marL="171450" indent="-171450">
              <a:buFont typeface="Arial" panose="020B0604020202020204" pitchFamily="34" charset="0"/>
              <a:buChar char="•"/>
            </a:pPr>
            <a:r>
              <a:rPr lang="en-AU" sz="1000" b="0" dirty="0" smtClean="0"/>
              <a:t>The Connect Time at AGL (SA) was 19 seconds faster than the Retailers Average. AGL (SA) had and high rate of successful calls (98%).</a:t>
            </a:r>
            <a:endParaRPr lang="en-AU" sz="1000" b="0" dirty="0"/>
          </a:p>
        </p:txBody>
      </p:sp>
      <p:graphicFrame>
        <p:nvGraphicFramePr>
          <p:cNvPr id="2" name="Table 1"/>
          <p:cNvGraphicFramePr>
            <a:graphicFrameLocks noGrp="1"/>
          </p:cNvGraphicFramePr>
          <p:nvPr>
            <p:extLst>
              <p:ext uri="{D42A27DB-BD31-4B8C-83A1-F6EECF244321}">
                <p14:modId xmlns:p14="http://schemas.microsoft.com/office/powerpoint/2010/main" val="1372521104"/>
              </p:ext>
            </p:extLst>
          </p:nvPr>
        </p:nvGraphicFramePr>
        <p:xfrm>
          <a:off x="179512" y="1124744"/>
          <a:ext cx="4102988" cy="5116374"/>
        </p:xfrm>
        <a:graphic>
          <a:graphicData uri="http://schemas.openxmlformats.org/drawingml/2006/table">
            <a:tbl>
              <a:tblPr/>
              <a:tblGrid>
                <a:gridCol w="514957"/>
                <a:gridCol w="1810333"/>
                <a:gridCol w="1062784"/>
                <a:gridCol w="714914"/>
              </a:tblGrid>
              <a:tr h="279803">
                <a:tc>
                  <a:txBody>
                    <a:bodyPr/>
                    <a:lstStyle/>
                    <a:p>
                      <a:pPr algn="l" fontAlgn="ctr"/>
                      <a:endParaRPr lang="en-AU" sz="1000" b="1" i="0" u="none" strike="noStrike" dirty="0">
                        <a:solidFill>
                          <a:srgbClr val="FFFFFF"/>
                        </a:solidFill>
                        <a:effectLst/>
                        <a:latin typeface="Calibri"/>
                      </a:endParaRPr>
                    </a:p>
                  </a:txBody>
                  <a:tcPr marL="8229" marR="8229" marT="8229" marB="0" anchor="ctr">
                    <a:lnL>
                      <a:noFill/>
                    </a:lnL>
                    <a:lnR>
                      <a:noFill/>
                    </a:lnR>
                    <a:lnT>
                      <a:noFill/>
                    </a:lnT>
                    <a:lnB w="12700" cap="flat" cmpd="sng" algn="ctr">
                      <a:no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Customer Service Index</a:t>
                      </a:r>
                    </a:p>
                  </a:txBody>
                  <a:tcPr marL="8229" marR="8229" marT="822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1000" b="1" i="0" u="none" strike="noStrike" dirty="0">
                          <a:solidFill>
                            <a:srgbClr val="FFFFFF"/>
                          </a:solidFill>
                          <a:effectLst/>
                          <a:latin typeface="Calibri"/>
                        </a:rPr>
                        <a:t>All Surveyed Retailers Average (excl EA)</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1000" b="1" i="0" u="none" strike="noStrike" dirty="0">
                          <a:solidFill>
                            <a:srgbClr val="FFFFFF"/>
                          </a:solidFill>
                          <a:effectLst/>
                          <a:latin typeface="Calibri"/>
                        </a:rPr>
                        <a:t>AGL (SA)</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90"/>
                    </a:solidFill>
                  </a:tcPr>
                </a:tc>
              </a:tr>
              <a:tr h="182643">
                <a:tc>
                  <a:txBody>
                    <a:bodyPr/>
                    <a:lstStyle/>
                    <a:p>
                      <a:pPr algn="l" fontAlgn="ctr"/>
                      <a:endParaRPr lang="en-AU" sz="1000" b="1" i="0" u="none" strike="noStrike" dirty="0">
                        <a:solidFill>
                          <a:srgbClr val="FFFFFF"/>
                        </a:solidFill>
                        <a:effectLst/>
                        <a:latin typeface="Calibri"/>
                      </a:endParaRPr>
                    </a:p>
                  </a:txBody>
                  <a:tcPr marL="8229" marR="8229" marT="8229"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AU" sz="900" b="0" i="0" u="none" strike="noStrike" dirty="0" smtClean="0">
                          <a:solidFill>
                            <a:schemeClr val="tx1"/>
                          </a:solidFill>
                          <a:effectLst/>
                          <a:latin typeface="Calibri"/>
                        </a:rPr>
                        <a:t>Successful calls %</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AU" sz="900" b="0" i="0" u="none" strike="noStrike" dirty="0" smtClean="0">
                          <a:solidFill>
                            <a:schemeClr val="tx1"/>
                          </a:solidFill>
                          <a:effectLst/>
                          <a:latin typeface="Calibri"/>
                        </a:rPr>
                        <a:t>89</a:t>
                      </a:r>
                      <a:endParaRPr lang="en-AU" sz="900" b="0" i="0" u="none" strike="noStrike" dirty="0">
                        <a:solidFill>
                          <a:schemeClr val="tx1"/>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AU" sz="900" b="0" i="0" u="none" strike="noStrike" dirty="0" smtClean="0">
                          <a:solidFill>
                            <a:schemeClr val="tx1"/>
                          </a:solidFill>
                          <a:effectLst/>
                          <a:latin typeface="Calibri"/>
                        </a:rPr>
                        <a:t>98</a:t>
                      </a:r>
                      <a:endParaRPr lang="en-AU" sz="900" b="0" i="0" u="none" strike="noStrike" dirty="0">
                        <a:solidFill>
                          <a:schemeClr val="tx1"/>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18864">
                <a:tc>
                  <a:txBody>
                    <a:bodyPr/>
                    <a:lstStyle/>
                    <a:p>
                      <a:pPr algn="l" fontAlgn="ctr"/>
                      <a:endParaRPr lang="en-AU" sz="1000" b="1" i="0" u="none" strike="noStrike" dirty="0">
                        <a:solidFill>
                          <a:srgbClr val="FFFFFF"/>
                        </a:solidFill>
                        <a:effectLst/>
                        <a:latin typeface="Calibri"/>
                      </a:endParaRPr>
                    </a:p>
                  </a:txBody>
                  <a:tcPr marL="8229" marR="8229" marT="822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AU" sz="900" b="0" i="0" u="none" strike="noStrike" dirty="0" smtClean="0">
                          <a:solidFill>
                            <a:schemeClr val="tx1"/>
                          </a:solidFill>
                          <a:effectLst/>
                          <a:latin typeface="Calibri"/>
                        </a:rPr>
                        <a:t>Unsuccessful calls % </a:t>
                      </a:r>
                      <a:endParaRPr lang="en-AU" sz="900" b="0" i="0" u="none" strike="noStrike" dirty="0">
                        <a:solidFill>
                          <a:schemeClr val="tx1"/>
                        </a:solidFill>
                        <a:effectLst/>
                        <a:latin typeface="Calibri"/>
                      </a:endParaRP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AU" sz="900" b="0" i="0" u="none" strike="noStrike" dirty="0" smtClean="0">
                          <a:solidFill>
                            <a:schemeClr val="tx1"/>
                          </a:solidFill>
                          <a:effectLst/>
                          <a:latin typeface="Calibri"/>
                        </a:rPr>
                        <a:t>11</a:t>
                      </a:r>
                      <a:endParaRPr lang="en-AU" sz="900" b="0" i="0" u="none" strike="noStrike" dirty="0">
                        <a:solidFill>
                          <a:schemeClr val="tx1"/>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AU" sz="900" b="0" i="0" u="none" strike="noStrike" dirty="0" smtClean="0">
                          <a:solidFill>
                            <a:schemeClr val="tx1"/>
                          </a:solidFill>
                          <a:effectLst/>
                          <a:latin typeface="Calibri"/>
                        </a:rPr>
                        <a:t>2</a:t>
                      </a:r>
                      <a:endParaRPr lang="en-AU" sz="900" b="0" i="0" u="none" strike="noStrike" dirty="0">
                        <a:solidFill>
                          <a:schemeClr val="tx1"/>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64590">
                <a:tc rowSpan="10">
                  <a:txBody>
                    <a:bodyPr/>
                    <a:lstStyle/>
                    <a:p>
                      <a:pPr algn="ctr" fontAlgn="ctr"/>
                      <a:r>
                        <a:rPr lang="en-AU" sz="1000" b="1" i="0" u="none" strike="noStrike" dirty="0">
                          <a:solidFill>
                            <a:srgbClr val="000000"/>
                          </a:solidFill>
                          <a:effectLst/>
                          <a:latin typeface="Calibri"/>
                        </a:rPr>
                        <a:t>Getting Through Index (100)</a:t>
                      </a:r>
                    </a:p>
                  </a:txBody>
                  <a:tcPr marL="8229" marR="8229" marT="8229" marB="0" vert="vert27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Connect Time (60)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0"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l" fontAlgn="ctr"/>
                      <a:r>
                        <a:rPr lang="en-AU" sz="1000" b="0" i="0" u="none" strike="noStrike" dirty="0">
                          <a:solidFill>
                            <a:srgbClr val="000000"/>
                          </a:solidFill>
                          <a:effectLst/>
                          <a:latin typeface="Calibri"/>
                        </a:rPr>
                        <a:t>Connect Time (in seconds)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98</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79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l" fontAlgn="ctr"/>
                      <a:r>
                        <a:rPr lang="en-AU" sz="1000" b="1" i="0" u="none" strike="noStrike" dirty="0">
                          <a:solidFill>
                            <a:srgbClr val="FFFFFF"/>
                          </a:solidFill>
                          <a:effectLst/>
                          <a:latin typeface="Calibri"/>
                        </a:rPr>
                        <a:t>Greeting Skills (40)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Salutation</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98</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smtClean="0">
                          <a:solidFill>
                            <a:srgbClr val="000000"/>
                          </a:solidFill>
                          <a:effectLst/>
                          <a:latin typeface="Calibri"/>
                        </a:rPr>
                        <a:t>96</a:t>
                      </a:r>
                      <a:endParaRPr lang="en-AU" sz="1000" b="0" i="0" u="none" strike="noStrike" dirty="0">
                        <a:solidFill>
                          <a:srgbClr val="000000"/>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Company Name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Agent </a:t>
                      </a:r>
                      <a:r>
                        <a:rPr lang="en-AU" sz="1000" b="0" i="0" u="none" strike="noStrike" dirty="0" smtClean="0">
                          <a:solidFill>
                            <a:srgbClr val="000000"/>
                          </a:solidFill>
                          <a:effectLst/>
                          <a:latin typeface="Calibri"/>
                        </a:rPr>
                        <a:t>Name</a:t>
                      </a:r>
                      <a:endParaRPr lang="en-AU" sz="1000" b="0" i="0" u="none" strike="noStrike" dirty="0">
                        <a:solidFill>
                          <a:srgbClr val="000000"/>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Offer to Help</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98</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Sign Off</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1" i="1" u="none" strike="noStrike" dirty="0">
                          <a:solidFill>
                            <a:srgbClr val="000000"/>
                          </a:solidFill>
                          <a:effectLst/>
                          <a:latin typeface="Calibri"/>
                        </a:rPr>
                        <a:t>Average Greeting Skills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95</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1573">
                <a:tc vMerge="1">
                  <a:txBody>
                    <a:bodyPr/>
                    <a:lstStyle/>
                    <a:p>
                      <a:endParaRPr lang="en-AU"/>
                    </a:p>
                  </a:txBody>
                  <a:tcPr/>
                </a:tc>
                <a:tc>
                  <a:txBody>
                    <a:bodyPr/>
                    <a:lstStyle/>
                    <a:p>
                      <a:pPr algn="r" fontAlgn="ctr"/>
                      <a:r>
                        <a:rPr lang="en-AU" sz="1000" b="1" i="1" u="none" strike="noStrike" dirty="0">
                          <a:solidFill>
                            <a:srgbClr val="FFFFFF"/>
                          </a:solidFill>
                          <a:effectLst/>
                          <a:latin typeface="Calibri"/>
                        </a:rPr>
                        <a:t>TOTAL GETTING THROUGH INDEX</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0" i="0" u="none" strike="noStrike" dirty="0">
                          <a:solidFill>
                            <a:srgbClr val="FFFFFF"/>
                          </a:solidFill>
                          <a:effectLst/>
                          <a:latin typeface="Calibri"/>
                        </a:rPr>
                        <a:t>44</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1" i="0" u="none" strike="noStrike" dirty="0">
                          <a:solidFill>
                            <a:srgbClr val="FFFFFF"/>
                          </a:solidFill>
                          <a:effectLst/>
                          <a:latin typeface="Calibri"/>
                        </a:rPr>
                        <a:t>49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F243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164590">
                <a:tc rowSpan="14">
                  <a:txBody>
                    <a:bodyPr/>
                    <a:lstStyle/>
                    <a:p>
                      <a:pPr algn="ctr" fontAlgn="ctr"/>
                      <a:r>
                        <a:rPr lang="en-AU" sz="1000" b="1" i="0" u="none" strike="noStrike" dirty="0">
                          <a:solidFill>
                            <a:srgbClr val="000000"/>
                          </a:solidFill>
                          <a:effectLst/>
                          <a:latin typeface="Calibri"/>
                        </a:rPr>
                        <a:t>Service Delivery Index (100)</a:t>
                      </a:r>
                    </a:p>
                  </a:txBody>
                  <a:tcPr marL="8229" marR="8229" marT="822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Agent Manner (50)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Interested, Warm &amp; Helpful</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72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89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Businesslike &amp; Unemotive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27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1" u="none" strike="noStrike" dirty="0">
                          <a:solidFill>
                            <a:srgbClr val="000000"/>
                          </a:solidFill>
                          <a:effectLst/>
                          <a:latin typeface="Calibri"/>
                        </a:rPr>
                        <a:t>Total Acceptable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Disinterested /Curt</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Laidback /Easygoing</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1" u="none" strike="noStrike" dirty="0">
                          <a:solidFill>
                            <a:srgbClr val="000000"/>
                          </a:solidFill>
                          <a:effectLst/>
                          <a:latin typeface="Calibri"/>
                        </a:rPr>
                        <a:t>Total Unacceptable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l" fontAlgn="ctr"/>
                      <a:r>
                        <a:rPr lang="en-AU" sz="1000" b="1" i="0" u="none" strike="noStrike" dirty="0">
                          <a:solidFill>
                            <a:srgbClr val="FFFFFF"/>
                          </a:solidFill>
                          <a:effectLst/>
                          <a:latin typeface="Calibri"/>
                        </a:rPr>
                        <a:t>Enquiry Resolution Skills (50)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Clarified Needs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smtClean="0">
                          <a:solidFill>
                            <a:srgbClr val="000000"/>
                          </a:solidFill>
                          <a:effectLst/>
                          <a:latin typeface="Calibri"/>
                        </a:rPr>
                        <a:t>80</a:t>
                      </a:r>
                      <a:endParaRPr lang="en-AU" sz="1000" b="0" i="0" u="none" strike="noStrike" dirty="0">
                        <a:solidFill>
                          <a:srgbClr val="000000"/>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83</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Good Product Knowledge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Clear Resolution to Query</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87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Courteous &amp; Helpful</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86</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93</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88">
                <a:tc vMerge="1">
                  <a:txBody>
                    <a:bodyPr/>
                    <a:lstStyle/>
                    <a:p>
                      <a:endParaRPr lang="en-AU"/>
                    </a:p>
                  </a:txBody>
                  <a:tcPr/>
                </a:tc>
                <a:tc>
                  <a:txBody>
                    <a:bodyPr/>
                    <a:lstStyle/>
                    <a:p>
                      <a:pPr algn="r" fontAlgn="ctr"/>
                      <a:r>
                        <a:rPr lang="en-AU" sz="1000" b="1" i="1" u="none" strike="noStrike" dirty="0">
                          <a:solidFill>
                            <a:srgbClr val="000000"/>
                          </a:solidFill>
                          <a:effectLst/>
                          <a:latin typeface="Calibri"/>
                        </a:rPr>
                        <a:t>Average Enquiry Resolution Skills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86</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smtClean="0">
                          <a:solidFill>
                            <a:srgbClr val="000000"/>
                          </a:solidFill>
                          <a:effectLst/>
                          <a:latin typeface="Calibri"/>
                        </a:rPr>
                        <a:t>89</a:t>
                      </a:r>
                      <a:endParaRPr lang="en-AU" sz="1000" b="1" i="0" u="none" strike="noStrike" dirty="0">
                        <a:solidFill>
                          <a:srgbClr val="000000"/>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F243E"/>
                      </a:solidFill>
                      <a:prstDash val="solid"/>
                      <a:round/>
                      <a:headEnd type="none" w="med" len="med"/>
                      <a:tailEnd type="none" w="med" len="med"/>
                    </a:lnB>
                  </a:tcPr>
                </a:tc>
              </a:tr>
              <a:tr h="254491">
                <a:tc vMerge="1">
                  <a:txBody>
                    <a:bodyPr/>
                    <a:lstStyle/>
                    <a:p>
                      <a:endParaRPr lang="en-AU"/>
                    </a:p>
                  </a:txBody>
                  <a:tcPr/>
                </a:tc>
                <a:tc>
                  <a:txBody>
                    <a:bodyPr/>
                    <a:lstStyle/>
                    <a:p>
                      <a:pPr algn="r" fontAlgn="ctr"/>
                      <a:r>
                        <a:rPr lang="en-AU" sz="1000" b="1" i="1" u="none" strike="noStrike" dirty="0">
                          <a:solidFill>
                            <a:srgbClr val="FFFFFF"/>
                          </a:solidFill>
                          <a:effectLst/>
                          <a:latin typeface="Calibri"/>
                        </a:rPr>
                        <a:t>TOTAL </a:t>
                      </a:r>
                      <a:r>
                        <a:rPr lang="en-AU" sz="1000" b="1" i="1" u="none" strike="noStrike" dirty="0" smtClean="0">
                          <a:solidFill>
                            <a:srgbClr val="FFFFFF"/>
                          </a:solidFill>
                          <a:effectLst/>
                          <a:latin typeface="Calibri"/>
                        </a:rPr>
                        <a:t>SERVICE </a:t>
                      </a:r>
                      <a:r>
                        <a:rPr lang="en-AU" sz="1000" b="1" i="1" u="none" strike="noStrike" dirty="0">
                          <a:solidFill>
                            <a:srgbClr val="FFFFFF"/>
                          </a:solidFill>
                          <a:effectLst/>
                          <a:latin typeface="Calibri"/>
                        </a:rPr>
                        <a:t>DELIVERY INDEX</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1" i="0" u="none" strike="noStrike" dirty="0">
                          <a:solidFill>
                            <a:srgbClr val="FFFFFF"/>
                          </a:solidFill>
                          <a:effectLst/>
                          <a:latin typeface="Calibri"/>
                        </a:rPr>
                        <a:t>70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0" i="0" u="none" strike="noStrike" dirty="0">
                          <a:solidFill>
                            <a:srgbClr val="FFFFFF"/>
                          </a:solidFill>
                          <a:effectLst/>
                          <a:latin typeface="Calibri"/>
                        </a:rPr>
                        <a:t>88</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F243E"/>
                      </a:solidFill>
                      <a:prstDash val="solid"/>
                      <a:round/>
                      <a:headEnd type="none" w="med" len="med"/>
                      <a:tailEnd type="none" w="med" len="med"/>
                    </a:lnR>
                    <a:lnT w="6350" cap="flat" cmpd="sng" algn="ctr">
                      <a:solidFill>
                        <a:srgbClr val="0F243E"/>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164590">
                <a:tc gridSpan="2">
                  <a:txBody>
                    <a:bodyPr/>
                    <a:lstStyle/>
                    <a:p>
                      <a:pPr algn="r" fontAlgn="ctr"/>
                      <a:r>
                        <a:rPr lang="en-AU" sz="1000" b="1" i="0" u="none" strike="noStrike" dirty="0">
                          <a:solidFill>
                            <a:srgbClr val="FFFFFF"/>
                          </a:solidFill>
                          <a:effectLst/>
                          <a:latin typeface="Calibri"/>
                        </a:rPr>
                        <a:t>OVERALL PERFORMANCE SCORE (200)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90"/>
                    </a:solidFill>
                  </a:tcPr>
                </a:tc>
                <a:tc hMerge="1">
                  <a:txBody>
                    <a:bodyPr/>
                    <a:lstStyle/>
                    <a:p>
                      <a:endParaRPr lang="en-AU"/>
                    </a:p>
                  </a:txBody>
                  <a:tcPr/>
                </a:tc>
                <a:tc>
                  <a:txBody>
                    <a:bodyPr/>
                    <a:lstStyle/>
                    <a:p>
                      <a:pPr algn="ctr" fontAlgn="ctr"/>
                      <a:r>
                        <a:rPr lang="en-AU" sz="1000" b="1" i="0" u="none" strike="noStrike" dirty="0">
                          <a:solidFill>
                            <a:srgbClr val="FFFFFF"/>
                          </a:solidFill>
                          <a:effectLst/>
                          <a:latin typeface="Calibri"/>
                        </a:rPr>
                        <a:t>114</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90"/>
                    </a:solidFill>
                  </a:tcPr>
                </a:tc>
                <a:tc>
                  <a:txBody>
                    <a:bodyPr/>
                    <a:lstStyle/>
                    <a:p>
                      <a:pPr algn="ctr" fontAlgn="ctr"/>
                      <a:r>
                        <a:rPr lang="en-AU" sz="1000" b="1" i="0" u="none" strike="noStrike" dirty="0">
                          <a:solidFill>
                            <a:srgbClr val="FFFFFF"/>
                          </a:solidFill>
                          <a:effectLst/>
                          <a:latin typeface="Calibri"/>
                        </a:rPr>
                        <a:t>137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90"/>
                    </a:solidFill>
                  </a:tcPr>
                </a:tc>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712044873"/>
              </p:ext>
            </p:extLst>
          </p:nvPr>
        </p:nvGraphicFramePr>
        <p:xfrm>
          <a:off x="4427984" y="1052736"/>
          <a:ext cx="4392488" cy="2736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02601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5976" y="116632"/>
            <a:ext cx="4572000" cy="738664"/>
          </a:xfrm>
          <a:prstGeom prst="rect">
            <a:avLst/>
          </a:prstGeom>
        </p:spPr>
        <p:txBody>
          <a:bodyPr>
            <a:spAutoFit/>
          </a:bodyPr>
          <a:lstStyle/>
          <a:p>
            <a:pPr algn="r"/>
            <a:r>
              <a:rPr lang="en-AU" sz="2200" dirty="0">
                <a:solidFill>
                  <a:schemeClr val="bg1"/>
                </a:solidFill>
              </a:rPr>
              <a:t>Hardship Calls </a:t>
            </a:r>
            <a:br>
              <a:rPr lang="en-AU" sz="2200" dirty="0">
                <a:solidFill>
                  <a:schemeClr val="bg1"/>
                </a:solidFill>
              </a:rPr>
            </a:br>
            <a:r>
              <a:rPr lang="en-AU" sz="2000" b="0" dirty="0" smtClean="0">
                <a:solidFill>
                  <a:schemeClr val="bg1"/>
                </a:solidFill>
              </a:rPr>
              <a:t>Results by Retailer: </a:t>
            </a:r>
            <a:r>
              <a:rPr lang="en-AU" sz="2000" b="0" dirty="0">
                <a:solidFill>
                  <a:schemeClr val="bg1"/>
                </a:solidFill>
              </a:rPr>
              <a:t>AGL (SA)</a:t>
            </a:r>
          </a:p>
        </p:txBody>
      </p:sp>
      <p:sp>
        <p:nvSpPr>
          <p:cNvPr id="6" name="TextBox 5"/>
          <p:cNvSpPr txBox="1"/>
          <p:nvPr/>
        </p:nvSpPr>
        <p:spPr>
          <a:xfrm>
            <a:off x="4644008" y="1340768"/>
            <a:ext cx="4320480" cy="2400657"/>
          </a:xfrm>
          <a:prstGeom prst="rect">
            <a:avLst/>
          </a:prstGeom>
          <a:noFill/>
          <a:ln>
            <a:solidFill>
              <a:schemeClr val="bg1">
                <a:lumMod val="50000"/>
              </a:schemeClr>
            </a:solidFill>
          </a:ln>
        </p:spPr>
        <p:txBody>
          <a:bodyPr wrap="square" rtlCol="0">
            <a:spAutoFit/>
          </a:bodyPr>
          <a:lstStyle/>
          <a:p>
            <a:r>
              <a:rPr lang="en-AU" sz="1000" dirty="0" smtClean="0"/>
              <a:t>AGL (SA) also performed above or on par with the Retailers Average for Communication Skills. </a:t>
            </a:r>
          </a:p>
          <a:p>
            <a:endParaRPr lang="en-AU" sz="1000" b="0" dirty="0"/>
          </a:p>
          <a:p>
            <a:pPr marL="171450" indent="-171450">
              <a:buFont typeface="Arial" panose="020B0604020202020204" pitchFamily="34" charset="0"/>
              <a:buChar char="•"/>
            </a:pPr>
            <a:r>
              <a:rPr lang="en-AU" sz="1000" b="0" dirty="0" smtClean="0"/>
              <a:t>AGL (SA) Agents were awarded with a perfect score for Correct Grammar and Avoided Slang or Jargon. </a:t>
            </a:r>
          </a:p>
          <a:p>
            <a:pPr marL="171450" indent="-171450">
              <a:buFont typeface="Arial" panose="020B0604020202020204" pitchFamily="34" charset="0"/>
              <a:buChar char="•"/>
            </a:pPr>
            <a:r>
              <a:rPr lang="en-AU" sz="1000" b="0" dirty="0" smtClean="0"/>
              <a:t>Similar to ActewAGL, AGL (SA) led the Retailers Average by a noticeable margin on Developed Rapport (14 points lead). </a:t>
            </a:r>
          </a:p>
          <a:p>
            <a:pPr marL="171450" indent="-171450">
              <a:buFont typeface="Arial" panose="020B0604020202020204" pitchFamily="34" charset="0"/>
              <a:buChar char="•"/>
            </a:pPr>
            <a:r>
              <a:rPr lang="en-AU" sz="1000" b="0" dirty="0" smtClean="0"/>
              <a:t>Another difference of note was Patient and Tolerant, where AGL (SA) recorded a score seven points higher than Retailers Average. </a:t>
            </a:r>
            <a:endParaRPr lang="en-AU" sz="1000" b="0" dirty="0"/>
          </a:p>
          <a:p>
            <a:endParaRPr lang="en-AU" sz="1000" b="0" dirty="0" smtClean="0"/>
          </a:p>
          <a:p>
            <a:endParaRPr lang="en-AU" sz="1000" b="0" dirty="0" smtClean="0"/>
          </a:p>
          <a:p>
            <a:endParaRPr lang="en-AU" sz="1000" b="0" dirty="0"/>
          </a:p>
          <a:p>
            <a:endParaRPr lang="en-AU" sz="1000" b="0" dirty="0" smtClean="0"/>
          </a:p>
          <a:p>
            <a:endParaRPr lang="en-AU" sz="1000" b="0" dirty="0"/>
          </a:p>
        </p:txBody>
      </p:sp>
      <p:graphicFrame>
        <p:nvGraphicFramePr>
          <p:cNvPr id="5" name="Table 4"/>
          <p:cNvGraphicFramePr>
            <a:graphicFrameLocks noGrp="1"/>
          </p:cNvGraphicFramePr>
          <p:nvPr>
            <p:extLst>
              <p:ext uri="{D42A27DB-BD31-4B8C-83A1-F6EECF244321}">
                <p14:modId xmlns:p14="http://schemas.microsoft.com/office/powerpoint/2010/main" val="3671520754"/>
              </p:ext>
            </p:extLst>
          </p:nvPr>
        </p:nvGraphicFramePr>
        <p:xfrm>
          <a:off x="179512" y="1340768"/>
          <a:ext cx="4317999" cy="2714625"/>
        </p:xfrm>
        <a:graphic>
          <a:graphicData uri="http://schemas.openxmlformats.org/drawingml/2006/table">
            <a:tbl>
              <a:tblPr/>
              <a:tblGrid>
                <a:gridCol w="596023"/>
                <a:gridCol w="1664427"/>
                <a:gridCol w="1230091"/>
                <a:gridCol w="827458"/>
              </a:tblGrid>
              <a:tr h="809625">
                <a:tc>
                  <a:txBody>
                    <a:bodyPr/>
                    <a:lstStyle/>
                    <a:p>
                      <a:pPr algn="ctr" fontAlgn="ctr"/>
                      <a:endParaRPr lang="en-AU" sz="1000" b="1" i="0" u="none" strike="noStrike" dirty="0">
                        <a:solidFill>
                          <a:srgbClr val="FFFFFF"/>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Customer Service </a:t>
                      </a:r>
                      <a:r>
                        <a:rPr lang="en-AU" sz="1000" b="1" i="0" u="none" strike="noStrike" dirty="0" smtClean="0">
                          <a:solidFill>
                            <a:srgbClr val="FFFFFF"/>
                          </a:solidFill>
                          <a:effectLst/>
                          <a:latin typeface="Calibri"/>
                        </a:rPr>
                        <a:t>Non-Index</a:t>
                      </a:r>
                      <a:endParaRPr lang="en-AU" sz="1000" b="1" i="0" u="none" strike="noStrike" dirty="0">
                        <a:solidFill>
                          <a:srgbClr val="FFFFFF"/>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1000" b="1" i="0" u="none" strike="noStrike" dirty="0">
                          <a:solidFill>
                            <a:srgbClr val="FFFFFF"/>
                          </a:solidFill>
                          <a:effectLst/>
                          <a:latin typeface="Calibri"/>
                        </a:rPr>
                        <a:t>All Surveyed Retailers Average (excl EA)</a:t>
                      </a:r>
                      <a:br>
                        <a:rPr lang="en-AU" sz="1000" b="1" i="0" u="none" strike="noStrike" dirty="0">
                          <a:solidFill>
                            <a:srgbClr val="FFFFFF"/>
                          </a:solidFill>
                          <a:effectLst/>
                          <a:latin typeface="Calibri"/>
                        </a:rPr>
                      </a:br>
                      <a:endParaRPr lang="en-AU" sz="1000" b="1" i="0" u="none" strike="noStrike" dirty="0">
                        <a:solidFill>
                          <a:srgbClr val="FFFFFF"/>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1000" b="1" i="0" u="none" strike="noStrike" dirty="0">
                          <a:solidFill>
                            <a:srgbClr val="FFFFFF"/>
                          </a:solidFill>
                          <a:effectLst/>
                          <a:latin typeface="Calibri"/>
                        </a:rPr>
                        <a:t>AGL (SA)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90"/>
                    </a:solidFill>
                  </a:tcPr>
                </a:tc>
              </a:tr>
              <a:tr h="190500">
                <a:tc rowSpan="10">
                  <a:txBody>
                    <a:bodyPr/>
                    <a:lstStyle/>
                    <a:p>
                      <a:pPr algn="ctr" fontAlgn="ctr"/>
                      <a:r>
                        <a:rPr lang="en-AU" sz="1100" b="1" i="0" u="none" strike="noStrike" dirty="0">
                          <a:solidFill>
                            <a:srgbClr val="000000"/>
                          </a:solidFill>
                          <a:effectLst/>
                          <a:latin typeface="Calibri"/>
                        </a:rPr>
                        <a:t>Service Delivery Non-Index</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Communication Skills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AU" sz="1000" b="1" i="0" u="none" strike="noStrike" dirty="0">
                          <a:solidFill>
                            <a:srgbClr val="FFFFFF"/>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AU" sz="1000" b="1" i="0" u="none" strike="noStrike" dirty="0">
                          <a:solidFill>
                            <a:srgbClr val="FFFFFF"/>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Matched Speech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Correct Grammar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Patient &amp; Tolerant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Avoided Interrupting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Developed Rapport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smtClean="0">
                          <a:solidFill>
                            <a:srgbClr val="000000"/>
                          </a:solidFill>
                          <a:effectLst/>
                          <a:latin typeface="Calibri"/>
                        </a:rPr>
                        <a:t>74</a:t>
                      </a:r>
                      <a:endParaRPr lang="en-AU"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Maintained Contact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Projected 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Avoided Slang/Jargon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1" i="1" u="none" strike="noStrike" dirty="0">
                          <a:solidFill>
                            <a:srgbClr val="000000"/>
                          </a:solidFill>
                          <a:effectLst/>
                          <a:latin typeface="Calibri"/>
                        </a:rPr>
                        <a:t>Average Communication Skills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530521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Hardship Calls </a:t>
            </a:r>
            <a:br>
              <a:rPr lang="en-AU" dirty="0"/>
            </a:br>
            <a:r>
              <a:rPr lang="en-AU" sz="2000" b="0" dirty="0" smtClean="0"/>
              <a:t>Results by Retailer: Alinta Energy</a:t>
            </a:r>
            <a:endParaRPr lang="en-AU" sz="2000" b="0" dirty="0"/>
          </a:p>
        </p:txBody>
      </p:sp>
      <p:sp>
        <p:nvSpPr>
          <p:cNvPr id="15" name="TextBox 14"/>
          <p:cNvSpPr txBox="1"/>
          <p:nvPr/>
        </p:nvSpPr>
        <p:spPr>
          <a:xfrm>
            <a:off x="4572000" y="3429000"/>
            <a:ext cx="4248472" cy="2708434"/>
          </a:xfrm>
          <a:prstGeom prst="rect">
            <a:avLst/>
          </a:prstGeom>
          <a:noFill/>
          <a:ln>
            <a:solidFill>
              <a:schemeClr val="bg1">
                <a:lumMod val="50000"/>
              </a:schemeClr>
            </a:solidFill>
          </a:ln>
        </p:spPr>
        <p:txBody>
          <a:bodyPr wrap="square" rtlCol="0">
            <a:spAutoFit/>
          </a:bodyPr>
          <a:lstStyle/>
          <a:p>
            <a:r>
              <a:rPr lang="en-AU" sz="1000" dirty="0" smtClean="0"/>
              <a:t>Alinta Energy’s Overall Performance was slightly lower than the Retailers Average.</a:t>
            </a:r>
          </a:p>
          <a:p>
            <a:endParaRPr lang="en-AU" sz="1000" b="0" dirty="0" smtClean="0"/>
          </a:p>
          <a:p>
            <a:pPr marL="171450" indent="-171450">
              <a:buFont typeface="Arial" panose="020B0604020202020204" pitchFamily="34" charset="0"/>
              <a:buChar char="•"/>
            </a:pPr>
            <a:r>
              <a:rPr lang="en-AU" sz="1000" b="0" dirty="0" smtClean="0"/>
              <a:t>The Getting Through, Service Delivery and Overall Performance indices were four, two and six points behind Retailers Average respectively.  </a:t>
            </a:r>
          </a:p>
          <a:p>
            <a:pPr marL="171450" indent="-171450">
              <a:buFont typeface="Arial" panose="020B0604020202020204" pitchFamily="34" charset="0"/>
              <a:buChar char="•"/>
            </a:pPr>
            <a:r>
              <a:rPr lang="en-AU" sz="1000" b="0" dirty="0" smtClean="0"/>
              <a:t>Greeting Skills measures that scored lower than the Retailers Average were Agent Name (by five points) and Offer to Help (by 13 points).</a:t>
            </a:r>
          </a:p>
          <a:p>
            <a:pPr marL="171450" indent="-171450">
              <a:buFont typeface="Arial" panose="020B0604020202020204" pitchFamily="34" charset="0"/>
              <a:buChar char="•"/>
            </a:pPr>
            <a:r>
              <a:rPr lang="en-AU" sz="1000" b="0" dirty="0" smtClean="0"/>
              <a:t>Alinta Energy was five points below Retailers Average for Interested, Warm and Helpful Manner.</a:t>
            </a:r>
          </a:p>
          <a:p>
            <a:pPr marL="171450" indent="-171450">
              <a:buFont typeface="Arial" panose="020B0604020202020204" pitchFamily="34" charset="0"/>
              <a:buChar char="•"/>
            </a:pPr>
            <a:r>
              <a:rPr lang="en-AU" sz="1000" b="0" dirty="0" smtClean="0"/>
              <a:t>Most Enquiry Resolution Skills criteria received scores comparable to Retailers Average, with the exception of Good Product Knowledge, and Courteous and Helpful (three points below).</a:t>
            </a:r>
          </a:p>
          <a:p>
            <a:pPr marL="171450" indent="-171450">
              <a:buFont typeface="Arial" panose="020B0604020202020204" pitchFamily="34" charset="0"/>
              <a:buChar char="•"/>
            </a:pPr>
            <a:r>
              <a:rPr lang="en-AU" sz="1000" b="0" dirty="0" smtClean="0"/>
              <a:t>The Connect Time was 21 seconds slower than the Retailers Average.</a:t>
            </a:r>
          </a:p>
        </p:txBody>
      </p:sp>
      <p:graphicFrame>
        <p:nvGraphicFramePr>
          <p:cNvPr id="4" name="Table 3"/>
          <p:cNvGraphicFramePr>
            <a:graphicFrameLocks noGrp="1"/>
          </p:cNvGraphicFramePr>
          <p:nvPr>
            <p:extLst>
              <p:ext uri="{D42A27DB-BD31-4B8C-83A1-F6EECF244321}">
                <p14:modId xmlns:p14="http://schemas.microsoft.com/office/powerpoint/2010/main" val="8793681"/>
              </p:ext>
            </p:extLst>
          </p:nvPr>
        </p:nvGraphicFramePr>
        <p:xfrm>
          <a:off x="323528" y="1124744"/>
          <a:ext cx="4102988" cy="5116374"/>
        </p:xfrm>
        <a:graphic>
          <a:graphicData uri="http://schemas.openxmlformats.org/drawingml/2006/table">
            <a:tbl>
              <a:tblPr/>
              <a:tblGrid>
                <a:gridCol w="514957"/>
                <a:gridCol w="1810333"/>
                <a:gridCol w="1062784"/>
                <a:gridCol w="714914"/>
              </a:tblGrid>
              <a:tr h="279803">
                <a:tc>
                  <a:txBody>
                    <a:bodyPr/>
                    <a:lstStyle/>
                    <a:p>
                      <a:pPr algn="l" fontAlgn="ctr"/>
                      <a:endParaRPr lang="en-AU" sz="1000" b="1" i="0" u="none" strike="noStrike" dirty="0">
                        <a:solidFill>
                          <a:srgbClr val="FFFFFF"/>
                        </a:solidFill>
                        <a:effectLst/>
                        <a:latin typeface="Calibri"/>
                      </a:endParaRPr>
                    </a:p>
                  </a:txBody>
                  <a:tcPr marL="8229" marR="8229" marT="8229" marB="0" anchor="ctr">
                    <a:lnL>
                      <a:noFill/>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Customer Service Index</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1000" b="1" i="0" u="none" strike="noStrike" dirty="0">
                          <a:solidFill>
                            <a:srgbClr val="FFFFFF"/>
                          </a:solidFill>
                          <a:effectLst/>
                          <a:latin typeface="Calibri"/>
                        </a:rPr>
                        <a:t>All Surveyed Retailers Average (excl EA)</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1000" b="1" i="0" u="none" strike="noStrike" dirty="0">
                          <a:solidFill>
                            <a:srgbClr val="FFFFFF"/>
                          </a:solidFill>
                          <a:effectLst/>
                          <a:latin typeface="Calibri"/>
                        </a:rPr>
                        <a:t>ALINTA ENERGY</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90"/>
                    </a:solidFill>
                  </a:tcPr>
                </a:tc>
              </a:tr>
              <a:tr h="182643">
                <a:tc>
                  <a:txBody>
                    <a:bodyPr/>
                    <a:lstStyle/>
                    <a:p>
                      <a:pPr algn="l" fontAlgn="ctr"/>
                      <a:endParaRPr lang="en-AU" sz="1000" b="1" i="0" u="none" strike="noStrike" dirty="0">
                        <a:solidFill>
                          <a:srgbClr val="FFFFFF"/>
                        </a:solidFill>
                        <a:effectLst/>
                        <a:latin typeface="Calibri"/>
                      </a:endParaRPr>
                    </a:p>
                  </a:txBody>
                  <a:tcPr marL="8229" marR="8229" marT="8229"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AU" sz="900" b="0" i="0" u="none" strike="noStrike" dirty="0" smtClean="0">
                          <a:solidFill>
                            <a:schemeClr val="tx1"/>
                          </a:solidFill>
                          <a:effectLst/>
                          <a:latin typeface="Calibri"/>
                        </a:rPr>
                        <a:t>Successful calls % </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AU" sz="900" b="0" i="0" u="none" strike="noStrike" dirty="0" smtClean="0">
                          <a:solidFill>
                            <a:schemeClr val="tx1"/>
                          </a:solidFill>
                          <a:effectLst/>
                          <a:latin typeface="Calibri"/>
                        </a:rPr>
                        <a:t>89</a:t>
                      </a:r>
                      <a:endParaRPr lang="en-AU" sz="900" b="0" i="0" u="none" strike="noStrike" dirty="0">
                        <a:solidFill>
                          <a:schemeClr val="tx1"/>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AU" sz="900" b="0" i="0" u="none" strike="noStrike" dirty="0" smtClean="0">
                          <a:solidFill>
                            <a:schemeClr val="tx1"/>
                          </a:solidFill>
                          <a:effectLst/>
                          <a:latin typeface="Calibri"/>
                        </a:rPr>
                        <a:t>93</a:t>
                      </a:r>
                      <a:endParaRPr lang="en-AU" sz="900" b="0" i="0" u="none" strike="noStrike" dirty="0">
                        <a:solidFill>
                          <a:schemeClr val="tx1"/>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18864">
                <a:tc>
                  <a:txBody>
                    <a:bodyPr/>
                    <a:lstStyle/>
                    <a:p>
                      <a:pPr algn="l" fontAlgn="ctr"/>
                      <a:endParaRPr lang="en-AU" sz="1000" b="1" i="0" u="none" strike="noStrike" dirty="0">
                        <a:solidFill>
                          <a:srgbClr val="FFFFFF"/>
                        </a:solidFill>
                        <a:effectLst/>
                        <a:latin typeface="Calibri"/>
                      </a:endParaRPr>
                    </a:p>
                  </a:txBody>
                  <a:tcPr marL="8229" marR="8229" marT="8229"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AU" sz="900" b="0" i="0" u="none" strike="noStrike" dirty="0" smtClean="0">
                          <a:solidFill>
                            <a:schemeClr val="tx1"/>
                          </a:solidFill>
                          <a:effectLst/>
                          <a:latin typeface="Calibri"/>
                        </a:rPr>
                        <a:t>Unsuccessful calls % </a:t>
                      </a:r>
                      <a:endParaRPr lang="en-AU" sz="900" b="0" i="0" u="none" strike="noStrike" dirty="0">
                        <a:solidFill>
                          <a:schemeClr val="tx1"/>
                        </a:solidFill>
                        <a:effectLst/>
                        <a:latin typeface="Calibri"/>
                      </a:endParaRP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AU" sz="900" b="0" i="0" u="none" strike="noStrike" dirty="0" smtClean="0">
                          <a:solidFill>
                            <a:schemeClr val="tx1"/>
                          </a:solidFill>
                          <a:effectLst/>
                          <a:latin typeface="Calibri"/>
                        </a:rPr>
                        <a:t>11</a:t>
                      </a:r>
                      <a:endParaRPr lang="en-AU" sz="900" b="0" i="0" u="none" strike="noStrike" dirty="0">
                        <a:solidFill>
                          <a:schemeClr val="tx1"/>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AU" sz="900" b="0" i="0" u="none" strike="noStrike" dirty="0" smtClean="0">
                          <a:solidFill>
                            <a:schemeClr val="tx1"/>
                          </a:solidFill>
                          <a:effectLst/>
                          <a:latin typeface="Calibri"/>
                        </a:rPr>
                        <a:t>7</a:t>
                      </a:r>
                      <a:endParaRPr lang="en-AU" sz="900" b="0" i="0" u="none" strike="noStrike" dirty="0">
                        <a:solidFill>
                          <a:schemeClr val="tx1"/>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64590">
                <a:tc rowSpan="10">
                  <a:txBody>
                    <a:bodyPr/>
                    <a:lstStyle/>
                    <a:p>
                      <a:pPr algn="ctr" fontAlgn="ctr"/>
                      <a:r>
                        <a:rPr lang="en-AU" sz="1000" b="1" i="0" u="none" strike="noStrike" dirty="0">
                          <a:solidFill>
                            <a:srgbClr val="000000"/>
                          </a:solidFill>
                          <a:effectLst/>
                          <a:latin typeface="Calibri"/>
                        </a:rPr>
                        <a:t>Getting Through Index (100)</a:t>
                      </a:r>
                    </a:p>
                  </a:txBody>
                  <a:tcPr marL="8229" marR="8229" marT="822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Connect Time (60)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0"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l" fontAlgn="ctr"/>
                      <a:r>
                        <a:rPr lang="en-AU" sz="1000" b="0" i="0" u="none" strike="noStrike" dirty="0">
                          <a:solidFill>
                            <a:srgbClr val="000000"/>
                          </a:solidFill>
                          <a:effectLst/>
                          <a:latin typeface="Calibri"/>
                        </a:rPr>
                        <a:t>Connect Time (in seconds)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98</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119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l" fontAlgn="ctr"/>
                      <a:r>
                        <a:rPr lang="en-AU" sz="1000" b="1" i="0" u="none" strike="noStrike" dirty="0">
                          <a:solidFill>
                            <a:srgbClr val="FFFFFF"/>
                          </a:solidFill>
                          <a:effectLst/>
                          <a:latin typeface="Calibri"/>
                        </a:rPr>
                        <a:t>Greeting Skills (40)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Salutation</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98</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Company Name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Agent </a:t>
                      </a:r>
                      <a:r>
                        <a:rPr lang="en-AU" sz="1000" b="0" i="0" u="none" strike="noStrike" dirty="0" smtClean="0">
                          <a:solidFill>
                            <a:srgbClr val="000000"/>
                          </a:solidFill>
                          <a:effectLst/>
                          <a:latin typeface="Calibri"/>
                        </a:rPr>
                        <a:t>Name</a:t>
                      </a:r>
                      <a:endParaRPr lang="en-AU" sz="1000" b="0" i="0" u="none" strike="noStrike" dirty="0">
                        <a:solidFill>
                          <a:srgbClr val="000000"/>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94</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Offer to Help</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77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Sign Off</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1" i="1" u="none" strike="noStrike" dirty="0">
                          <a:solidFill>
                            <a:srgbClr val="000000"/>
                          </a:solidFill>
                          <a:effectLst/>
                          <a:latin typeface="Calibri"/>
                        </a:rPr>
                        <a:t>Average Greeting Skills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95</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94</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1573">
                <a:tc vMerge="1">
                  <a:txBody>
                    <a:bodyPr/>
                    <a:lstStyle/>
                    <a:p>
                      <a:endParaRPr lang="en-AU"/>
                    </a:p>
                  </a:txBody>
                  <a:tcPr/>
                </a:tc>
                <a:tc>
                  <a:txBody>
                    <a:bodyPr/>
                    <a:lstStyle/>
                    <a:p>
                      <a:pPr algn="r" fontAlgn="ctr"/>
                      <a:r>
                        <a:rPr lang="en-AU" sz="1000" b="1" i="1" u="none" strike="noStrike" dirty="0">
                          <a:solidFill>
                            <a:srgbClr val="FFFFFF"/>
                          </a:solidFill>
                          <a:effectLst/>
                          <a:latin typeface="Calibri"/>
                        </a:rPr>
                        <a:t>TOTAL GETTING THROUGH INDEX</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0" i="0" u="none" strike="noStrike" dirty="0">
                          <a:solidFill>
                            <a:srgbClr val="FFFFFF"/>
                          </a:solidFill>
                          <a:effectLst/>
                          <a:latin typeface="Calibri"/>
                        </a:rPr>
                        <a:t>44</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0" i="0" u="none" strike="noStrike" dirty="0">
                          <a:solidFill>
                            <a:srgbClr val="FFFFFF"/>
                          </a:solidFill>
                          <a:effectLst/>
                          <a:latin typeface="Calibri"/>
                        </a:rPr>
                        <a:t>40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F243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164590">
                <a:tc rowSpan="14">
                  <a:txBody>
                    <a:bodyPr/>
                    <a:lstStyle/>
                    <a:p>
                      <a:pPr algn="ctr" fontAlgn="ctr"/>
                      <a:r>
                        <a:rPr lang="en-AU" sz="1000" b="1" i="0" u="none" strike="noStrike" dirty="0">
                          <a:solidFill>
                            <a:srgbClr val="000000"/>
                          </a:solidFill>
                          <a:effectLst/>
                          <a:latin typeface="Calibri"/>
                        </a:rPr>
                        <a:t>Service Delivery Index (100)</a:t>
                      </a:r>
                    </a:p>
                  </a:txBody>
                  <a:tcPr marL="8229" marR="8229" marT="822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Agent Manner (50)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Interested, Warm &amp; Helpful</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72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67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Businesslike &amp; Unemotive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27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32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1" u="none" strike="noStrike" dirty="0">
                          <a:solidFill>
                            <a:srgbClr val="000000"/>
                          </a:solidFill>
                          <a:effectLst/>
                          <a:latin typeface="Calibri"/>
                        </a:rPr>
                        <a:t>Total Acceptable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Disinterested /Curt</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Laidback /Easygoing</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1" u="none" strike="noStrike" dirty="0">
                          <a:solidFill>
                            <a:srgbClr val="000000"/>
                          </a:solidFill>
                          <a:effectLst/>
                          <a:latin typeface="Calibri"/>
                        </a:rPr>
                        <a:t>Total Unacceptable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l" fontAlgn="ctr"/>
                      <a:r>
                        <a:rPr lang="en-AU" sz="1000" b="1" i="0" u="none" strike="noStrike" dirty="0">
                          <a:solidFill>
                            <a:srgbClr val="FFFFFF"/>
                          </a:solidFill>
                          <a:effectLst/>
                          <a:latin typeface="Calibri"/>
                        </a:rPr>
                        <a:t>Enquiry Resolution Skills (50)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Clarified Needs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smtClean="0">
                          <a:solidFill>
                            <a:srgbClr val="000000"/>
                          </a:solidFill>
                          <a:effectLst/>
                          <a:latin typeface="Calibri"/>
                        </a:rPr>
                        <a:t>80</a:t>
                      </a:r>
                      <a:endParaRPr lang="en-AU" sz="1000" b="0" i="0" u="none" strike="noStrike" dirty="0">
                        <a:solidFill>
                          <a:srgbClr val="000000"/>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79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Good Product Knowledge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87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Clear Resolution to Query</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87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86</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Courteous &amp; Helpful</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86</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83</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88">
                <a:tc vMerge="1">
                  <a:txBody>
                    <a:bodyPr/>
                    <a:lstStyle/>
                    <a:p>
                      <a:endParaRPr lang="en-AU"/>
                    </a:p>
                  </a:txBody>
                  <a:tcPr/>
                </a:tc>
                <a:tc>
                  <a:txBody>
                    <a:bodyPr/>
                    <a:lstStyle/>
                    <a:p>
                      <a:pPr algn="r" fontAlgn="ctr"/>
                      <a:r>
                        <a:rPr lang="en-AU" sz="1000" b="1" i="1" u="none" strike="noStrike" dirty="0">
                          <a:solidFill>
                            <a:srgbClr val="000000"/>
                          </a:solidFill>
                          <a:effectLst/>
                          <a:latin typeface="Calibri"/>
                        </a:rPr>
                        <a:t>Average Enquiry Resolution Skills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86</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84</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F243E"/>
                      </a:solidFill>
                      <a:prstDash val="solid"/>
                      <a:round/>
                      <a:headEnd type="none" w="med" len="med"/>
                      <a:tailEnd type="none" w="med" len="med"/>
                    </a:lnB>
                  </a:tcPr>
                </a:tc>
              </a:tr>
              <a:tr h="254491">
                <a:tc vMerge="1">
                  <a:txBody>
                    <a:bodyPr/>
                    <a:lstStyle/>
                    <a:p>
                      <a:endParaRPr lang="en-AU"/>
                    </a:p>
                  </a:txBody>
                  <a:tcPr/>
                </a:tc>
                <a:tc>
                  <a:txBody>
                    <a:bodyPr/>
                    <a:lstStyle/>
                    <a:p>
                      <a:pPr algn="r" fontAlgn="ctr"/>
                      <a:r>
                        <a:rPr lang="en-AU" sz="1000" b="1" i="1" u="none" strike="noStrike" dirty="0">
                          <a:solidFill>
                            <a:srgbClr val="FFFFFF"/>
                          </a:solidFill>
                          <a:effectLst/>
                          <a:latin typeface="Calibri"/>
                        </a:rPr>
                        <a:t>TOTAL </a:t>
                      </a:r>
                      <a:r>
                        <a:rPr lang="en-AU" sz="1000" b="1" i="1" u="none" strike="noStrike" dirty="0" smtClean="0">
                          <a:solidFill>
                            <a:srgbClr val="FFFFFF"/>
                          </a:solidFill>
                          <a:effectLst/>
                          <a:latin typeface="Calibri"/>
                        </a:rPr>
                        <a:t>SERVICE </a:t>
                      </a:r>
                      <a:r>
                        <a:rPr lang="en-AU" sz="1000" b="1" i="1" u="none" strike="noStrike" dirty="0">
                          <a:solidFill>
                            <a:srgbClr val="FFFFFF"/>
                          </a:solidFill>
                          <a:effectLst/>
                          <a:latin typeface="Calibri"/>
                        </a:rPr>
                        <a:t>DELIVERY INDEX</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1" i="0" u="none" strike="noStrike" dirty="0">
                          <a:solidFill>
                            <a:srgbClr val="FFFFFF"/>
                          </a:solidFill>
                          <a:effectLst/>
                          <a:latin typeface="Calibri"/>
                        </a:rPr>
                        <a:t>70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0" i="0" u="none" strike="noStrike" dirty="0">
                          <a:solidFill>
                            <a:srgbClr val="FFFFFF"/>
                          </a:solidFill>
                          <a:effectLst/>
                          <a:latin typeface="Calibri"/>
                        </a:rPr>
                        <a:t>68</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F243E"/>
                      </a:solidFill>
                      <a:prstDash val="solid"/>
                      <a:round/>
                      <a:headEnd type="none" w="med" len="med"/>
                      <a:tailEnd type="none" w="med" len="med"/>
                    </a:lnR>
                    <a:lnT w="6350" cap="flat" cmpd="sng" algn="ctr">
                      <a:solidFill>
                        <a:srgbClr val="0F243E"/>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164590">
                <a:tc gridSpan="2">
                  <a:txBody>
                    <a:bodyPr/>
                    <a:lstStyle/>
                    <a:p>
                      <a:pPr algn="r" fontAlgn="ctr"/>
                      <a:r>
                        <a:rPr lang="en-AU" sz="1000" b="1" i="0" u="none" strike="noStrike" dirty="0">
                          <a:solidFill>
                            <a:srgbClr val="FFFFFF"/>
                          </a:solidFill>
                          <a:effectLst/>
                          <a:latin typeface="Calibri"/>
                        </a:rPr>
                        <a:t>OVERALL PERFORMANCE SCORE (200)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90"/>
                    </a:solidFill>
                  </a:tcPr>
                </a:tc>
                <a:tc hMerge="1">
                  <a:txBody>
                    <a:bodyPr/>
                    <a:lstStyle/>
                    <a:p>
                      <a:endParaRPr lang="en-AU"/>
                    </a:p>
                  </a:txBody>
                  <a:tcPr/>
                </a:tc>
                <a:tc>
                  <a:txBody>
                    <a:bodyPr/>
                    <a:lstStyle/>
                    <a:p>
                      <a:pPr algn="ctr" fontAlgn="ctr"/>
                      <a:r>
                        <a:rPr lang="en-AU" sz="1000" b="1" i="0" u="none" strike="noStrike" dirty="0">
                          <a:solidFill>
                            <a:srgbClr val="FFFFFF"/>
                          </a:solidFill>
                          <a:effectLst/>
                          <a:latin typeface="Calibri"/>
                        </a:rPr>
                        <a:t>114</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90"/>
                    </a:solidFill>
                  </a:tcPr>
                </a:tc>
                <a:tc>
                  <a:txBody>
                    <a:bodyPr/>
                    <a:lstStyle/>
                    <a:p>
                      <a:pPr algn="ctr" fontAlgn="ctr"/>
                      <a:r>
                        <a:rPr lang="en-AU" sz="1000" b="1" i="0" u="none" strike="noStrike" dirty="0">
                          <a:solidFill>
                            <a:srgbClr val="FFFFFF"/>
                          </a:solidFill>
                          <a:effectLst/>
                          <a:latin typeface="Calibri"/>
                        </a:rPr>
                        <a:t>108</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90"/>
                    </a:solidFill>
                  </a:tcPr>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3665459086"/>
              </p:ext>
            </p:extLst>
          </p:nvPr>
        </p:nvGraphicFramePr>
        <p:xfrm>
          <a:off x="4427984" y="1052736"/>
          <a:ext cx="4392488" cy="23042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9040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r>
            <a:br>
              <a:rPr lang="en-AU" dirty="0" smtClean="0"/>
            </a:br>
            <a:r>
              <a:rPr lang="en-AU" dirty="0" smtClean="0"/>
              <a:t>Introduction (cont’d)</a:t>
            </a:r>
            <a:r>
              <a:rPr lang="en-AU" b="0" dirty="0" smtClean="0"/>
              <a:t> </a:t>
            </a:r>
            <a:r>
              <a:rPr lang="en-AU" dirty="0" smtClean="0"/>
              <a:t/>
            </a:r>
            <a:br>
              <a:rPr lang="en-AU" dirty="0" smtClean="0"/>
            </a:br>
            <a:r>
              <a:rPr lang="en-AU" dirty="0" smtClean="0"/>
              <a:t> </a:t>
            </a:r>
            <a:endParaRPr lang="en-AU" dirty="0"/>
          </a:p>
        </p:txBody>
      </p:sp>
      <p:sp>
        <p:nvSpPr>
          <p:cNvPr id="7" name="Content Placeholder 2"/>
          <p:cNvSpPr txBox="1">
            <a:spLocks/>
          </p:cNvSpPr>
          <p:nvPr/>
        </p:nvSpPr>
        <p:spPr bwMode="auto">
          <a:xfrm>
            <a:off x="179512" y="1124744"/>
            <a:ext cx="5976664" cy="5112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Font typeface="Wingdings" pitchFamily="2" charset="2"/>
              <a:buNone/>
            </a:pPr>
            <a:r>
              <a:rPr lang="en-AU" b="1" kern="0" dirty="0" smtClean="0"/>
              <a:t>Survey </a:t>
            </a:r>
            <a:r>
              <a:rPr lang="en-AU" b="1" kern="0" dirty="0"/>
              <a:t>p</a:t>
            </a:r>
            <a:r>
              <a:rPr lang="en-AU" b="1" kern="0" dirty="0" smtClean="0"/>
              <a:t>rocess </a:t>
            </a:r>
          </a:p>
          <a:p>
            <a:pPr algn="l">
              <a:spcBef>
                <a:spcPts val="300"/>
              </a:spcBef>
            </a:pPr>
            <a:r>
              <a:rPr lang="en-AU" kern="0" dirty="0" smtClean="0"/>
              <a:t>CSBA mystery shoppers telephoned the selected energy retailers between 29 </a:t>
            </a:r>
            <a:r>
              <a:rPr lang="en-AU" kern="0" dirty="0"/>
              <a:t>July and 12 September 2013 (approximately </a:t>
            </a:r>
            <a:r>
              <a:rPr lang="en-AU" kern="0" dirty="0" smtClean="0"/>
              <a:t>six </a:t>
            </a:r>
            <a:r>
              <a:rPr lang="en-AU" kern="0" dirty="0"/>
              <a:t>weeks). </a:t>
            </a:r>
            <a:r>
              <a:rPr lang="en-AU" kern="0" dirty="0" smtClean="0"/>
              <a:t>Calls were made from CSBA’s office in Melbourne during retailer business hours. </a:t>
            </a:r>
          </a:p>
          <a:p>
            <a:pPr algn="l">
              <a:spcBef>
                <a:spcPts val="300"/>
              </a:spcBef>
            </a:pPr>
            <a:r>
              <a:rPr lang="en-AU" kern="0" dirty="0" smtClean="0"/>
              <a:t>As is a feature of the mystery shopping technique, CSBA callers represented themselves as a customer of the retailer and assessed the retailer’s performance in responding to their enquiries and/or concerns. Examples of the scenarios used to guide CSBA callers are in Appendices 1 and 2. </a:t>
            </a:r>
          </a:p>
          <a:p>
            <a:pPr algn="l">
              <a:spcBef>
                <a:spcPts val="300"/>
              </a:spcBef>
            </a:pPr>
            <a:r>
              <a:rPr lang="en-AU" kern="0" dirty="0" smtClean="0"/>
              <a:t>Performance of energy retailers’ Agents was rated using CSBA’s Telephone Customer Service Assessment Criteria (see Appendix 3).</a:t>
            </a:r>
          </a:p>
          <a:p>
            <a:pPr algn="l">
              <a:spcBef>
                <a:spcPts val="300"/>
              </a:spcBef>
            </a:pPr>
            <a:r>
              <a:rPr lang="en-AU" kern="0" dirty="0" smtClean="0"/>
              <a:t>CSBA’s standard methodology provides for a Maximum Wait Time of four minutes (including ring, IVR and queue time). If a call is not answered within four minutes, the call </a:t>
            </a:r>
            <a:r>
              <a:rPr lang="en-AU" kern="0" dirty="0"/>
              <a:t>i</a:t>
            </a:r>
            <a:r>
              <a:rPr lang="en-AU" kern="0" dirty="0" smtClean="0"/>
              <a:t>s terminated. Terminated calls contribute to the total number of calls and count </a:t>
            </a:r>
            <a:r>
              <a:rPr lang="en-AU" kern="0" dirty="0"/>
              <a:t>towards the call </a:t>
            </a:r>
            <a:r>
              <a:rPr lang="en-AU" kern="0" dirty="0" smtClean="0"/>
              <a:t>Connect </a:t>
            </a:r>
            <a:r>
              <a:rPr lang="en-AU" kern="0" dirty="0"/>
              <a:t>T</a:t>
            </a:r>
            <a:r>
              <a:rPr lang="en-AU" kern="0" dirty="0" smtClean="0"/>
              <a:t>ime</a:t>
            </a:r>
            <a:r>
              <a:rPr lang="en-AU" kern="0" dirty="0"/>
              <a:t>. The proportion of terminated calls is also factored into each of the three index scores.</a:t>
            </a:r>
          </a:p>
          <a:p>
            <a:pPr algn="l">
              <a:spcBef>
                <a:spcPts val="300"/>
              </a:spcBef>
            </a:pPr>
            <a:r>
              <a:rPr lang="en-AU" kern="0" dirty="0" smtClean="0"/>
              <a:t>It is generally common for retailers to request a customer’s account number or other personal details to respond fully to the customer’s queries or issues. This information cannot be provided by a mystery shopper, which is a noted limitation of this research. However the ‘soft skills’ of the Agent who answers the call can still be assessed and compared. The accuracy of information about services and products is not assessed. </a:t>
            </a:r>
          </a:p>
          <a:p>
            <a:pPr marL="0" indent="0">
              <a:buNone/>
            </a:pPr>
            <a:endParaRPr lang="en-US" kern="0" dirty="0"/>
          </a:p>
          <a:p>
            <a:endParaRPr lang="en-US" kern="0" dirty="0" smtClean="0"/>
          </a:p>
          <a:p>
            <a:pPr marL="0" indent="0">
              <a:buFont typeface="Wingdings" pitchFamily="2" charset="2"/>
              <a:buNone/>
            </a:pPr>
            <a:endParaRPr lang="en-AU" kern="0" dirty="0" smtClean="0"/>
          </a:p>
        </p:txBody>
      </p:sp>
      <p:sp>
        <p:nvSpPr>
          <p:cNvPr id="5" name="TextBox 4"/>
          <p:cNvSpPr txBox="1"/>
          <p:nvPr/>
        </p:nvSpPr>
        <p:spPr>
          <a:xfrm>
            <a:off x="6455964" y="1268760"/>
            <a:ext cx="2309621" cy="3531736"/>
          </a:xfrm>
          <a:prstGeom prst="rect">
            <a:avLst/>
          </a:prstGeom>
          <a:solidFill>
            <a:schemeClr val="bg1">
              <a:lumMod val="95000"/>
            </a:schemeClr>
          </a:solidFill>
        </p:spPr>
        <p:txBody>
          <a:bodyPr wrap="square" rtlCol="0">
            <a:spAutoFit/>
          </a:bodyPr>
          <a:lstStyle/>
          <a:p>
            <a:pPr algn="ctr">
              <a:lnSpc>
                <a:spcPct val="150000"/>
              </a:lnSpc>
            </a:pPr>
            <a:r>
              <a:rPr lang="en-AU" sz="1100" i="1" dirty="0" smtClean="0"/>
              <a:t>What is mystery shopping?</a:t>
            </a:r>
            <a:endParaRPr lang="en-AU" sz="1100" i="1" dirty="0"/>
          </a:p>
          <a:p>
            <a:pPr algn="ctr">
              <a:lnSpc>
                <a:spcPct val="150000"/>
              </a:lnSpc>
            </a:pPr>
            <a:endParaRPr lang="en-AU" sz="1000" i="1" dirty="0" smtClean="0">
              <a:solidFill>
                <a:srgbClr val="2E5481"/>
              </a:solidFill>
            </a:endParaRPr>
          </a:p>
          <a:p>
            <a:pPr algn="ctr">
              <a:lnSpc>
                <a:spcPct val="150000"/>
              </a:lnSpc>
            </a:pPr>
            <a:r>
              <a:rPr lang="en-AU" sz="900" i="1" dirty="0" smtClean="0"/>
              <a:t>“</a:t>
            </a:r>
            <a:r>
              <a:rPr lang="en-US" sz="900" i="1" dirty="0"/>
              <a:t>Mystery shopping studies involve the use of mystery shoppers who are trained </a:t>
            </a:r>
            <a:r>
              <a:rPr lang="en-US" sz="900" i="1" dirty="0" smtClean="0"/>
              <a:t>and briefed </a:t>
            </a:r>
            <a:r>
              <a:rPr lang="en-US" sz="900" i="1" dirty="0"/>
              <a:t>to observe, experience and measure any customer service process by acting as a prospective customer and undertaking a series of pre-determined tasks to assess performance against specific criteria, reporting back on their experiences in a comparable and consistent </a:t>
            </a:r>
            <a:r>
              <a:rPr lang="en-US" sz="900" i="1" dirty="0" smtClean="0"/>
              <a:t>way.”</a:t>
            </a:r>
            <a:endParaRPr lang="en-AU" sz="900" i="1" dirty="0"/>
          </a:p>
        </p:txBody>
      </p:sp>
    </p:spTree>
    <p:extLst>
      <p:ext uri="{BB962C8B-B14F-4D97-AF65-F5344CB8AC3E}">
        <p14:creationId xmlns:p14="http://schemas.microsoft.com/office/powerpoint/2010/main" val="35420690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3928" y="116632"/>
            <a:ext cx="5004048" cy="738664"/>
          </a:xfrm>
          <a:prstGeom prst="rect">
            <a:avLst/>
          </a:prstGeom>
        </p:spPr>
        <p:txBody>
          <a:bodyPr wrap="square">
            <a:spAutoFit/>
          </a:bodyPr>
          <a:lstStyle/>
          <a:p>
            <a:pPr algn="r"/>
            <a:r>
              <a:rPr lang="en-AU" sz="2200" dirty="0">
                <a:solidFill>
                  <a:schemeClr val="bg1"/>
                </a:solidFill>
              </a:rPr>
              <a:t>Hardship Calls </a:t>
            </a:r>
            <a:br>
              <a:rPr lang="en-AU" sz="2200" dirty="0">
                <a:solidFill>
                  <a:schemeClr val="bg1"/>
                </a:solidFill>
              </a:rPr>
            </a:br>
            <a:r>
              <a:rPr lang="en-AU" sz="2000" b="0" dirty="0" smtClean="0">
                <a:solidFill>
                  <a:schemeClr val="bg1"/>
                </a:solidFill>
              </a:rPr>
              <a:t>Results by Retailer: </a:t>
            </a:r>
            <a:r>
              <a:rPr lang="en-AU" sz="2000" b="0" dirty="0">
                <a:solidFill>
                  <a:schemeClr val="bg1"/>
                </a:solidFill>
              </a:rPr>
              <a:t>Alinta Energy</a:t>
            </a:r>
          </a:p>
        </p:txBody>
      </p:sp>
      <p:sp>
        <p:nvSpPr>
          <p:cNvPr id="6" name="TextBox 5"/>
          <p:cNvSpPr txBox="1"/>
          <p:nvPr/>
        </p:nvSpPr>
        <p:spPr>
          <a:xfrm>
            <a:off x="4644008" y="1340768"/>
            <a:ext cx="4320480" cy="1938992"/>
          </a:xfrm>
          <a:prstGeom prst="rect">
            <a:avLst/>
          </a:prstGeom>
          <a:noFill/>
          <a:ln>
            <a:solidFill>
              <a:schemeClr val="bg1">
                <a:lumMod val="50000"/>
              </a:schemeClr>
            </a:solidFill>
          </a:ln>
        </p:spPr>
        <p:txBody>
          <a:bodyPr wrap="square" rtlCol="0">
            <a:spAutoFit/>
          </a:bodyPr>
          <a:lstStyle/>
          <a:p>
            <a:r>
              <a:rPr lang="en-AU" sz="1000" dirty="0" smtClean="0"/>
              <a:t>Alinta Energy’s overall performance on Communication Skills was in line with the Retailer Average with some measures scoring above and others below Average.</a:t>
            </a:r>
          </a:p>
          <a:p>
            <a:endParaRPr lang="en-AU" sz="1000" b="0" dirty="0" smtClean="0"/>
          </a:p>
          <a:p>
            <a:pPr marL="171450" indent="-171450">
              <a:buFont typeface="Arial" panose="020B0604020202020204" pitchFamily="34" charset="0"/>
              <a:buChar char="•"/>
            </a:pPr>
            <a:r>
              <a:rPr lang="en-AU" sz="1000" b="0" dirty="0" smtClean="0"/>
              <a:t>Alinta Energy Agents received a perfect score for Correct Grammar and Avoided Slang or Jargon, and a score above 90% for Matched Speech, Avoided Interrupting, Maintained Contact and Projected Confidence.</a:t>
            </a:r>
          </a:p>
          <a:p>
            <a:pPr marL="171450" indent="-171450">
              <a:buFont typeface="Arial" panose="020B0604020202020204" pitchFamily="34" charset="0"/>
              <a:buChar char="•"/>
            </a:pPr>
            <a:r>
              <a:rPr lang="en-AU" sz="1000" b="0" dirty="0" smtClean="0"/>
              <a:t>Matched Speech was the only measure with a score higher than Retailers Average (by four points).</a:t>
            </a:r>
          </a:p>
          <a:p>
            <a:pPr marL="171450" indent="-171450">
              <a:buFont typeface="Arial" panose="020B0604020202020204" pitchFamily="34" charset="0"/>
              <a:buChar char="•"/>
            </a:pPr>
            <a:r>
              <a:rPr lang="en-AU" sz="1000" b="0" dirty="0" smtClean="0"/>
              <a:t>Developed Rapport achieved the lowest score, followed by Patient and Tolerant.</a:t>
            </a:r>
            <a:endParaRPr lang="en-AU" sz="1000" b="0" dirty="0"/>
          </a:p>
        </p:txBody>
      </p:sp>
      <p:graphicFrame>
        <p:nvGraphicFramePr>
          <p:cNvPr id="2" name="Table 1"/>
          <p:cNvGraphicFramePr>
            <a:graphicFrameLocks noGrp="1"/>
          </p:cNvGraphicFramePr>
          <p:nvPr>
            <p:extLst>
              <p:ext uri="{D42A27DB-BD31-4B8C-83A1-F6EECF244321}">
                <p14:modId xmlns:p14="http://schemas.microsoft.com/office/powerpoint/2010/main" val="3855344165"/>
              </p:ext>
            </p:extLst>
          </p:nvPr>
        </p:nvGraphicFramePr>
        <p:xfrm>
          <a:off x="179512" y="1340768"/>
          <a:ext cx="4317999" cy="2714625"/>
        </p:xfrm>
        <a:graphic>
          <a:graphicData uri="http://schemas.openxmlformats.org/drawingml/2006/table">
            <a:tbl>
              <a:tblPr/>
              <a:tblGrid>
                <a:gridCol w="596023"/>
                <a:gridCol w="1664427"/>
                <a:gridCol w="1230091"/>
                <a:gridCol w="827458"/>
              </a:tblGrid>
              <a:tr h="809625">
                <a:tc>
                  <a:txBody>
                    <a:bodyPr/>
                    <a:lstStyle/>
                    <a:p>
                      <a:pPr algn="ctr" fontAlgn="ctr"/>
                      <a:endParaRPr lang="en-AU" sz="1000" b="1" i="0" u="none" strike="noStrike" dirty="0">
                        <a:solidFill>
                          <a:srgbClr val="FFFFFF"/>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Customer Service </a:t>
                      </a:r>
                      <a:r>
                        <a:rPr lang="en-AU" sz="1000" b="1" i="0" u="none" strike="noStrike" dirty="0" smtClean="0">
                          <a:solidFill>
                            <a:srgbClr val="FFFFFF"/>
                          </a:solidFill>
                          <a:effectLst/>
                          <a:latin typeface="Calibri"/>
                        </a:rPr>
                        <a:t>Non-Index</a:t>
                      </a:r>
                      <a:endParaRPr lang="en-AU" sz="1000" b="1" i="0" u="none" strike="noStrike" dirty="0">
                        <a:solidFill>
                          <a:srgbClr val="FFFFFF"/>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1000" b="1" i="0" u="none" strike="noStrike" dirty="0">
                          <a:solidFill>
                            <a:srgbClr val="FFFFFF"/>
                          </a:solidFill>
                          <a:effectLst/>
                          <a:latin typeface="Calibri"/>
                        </a:rPr>
                        <a:t>All Surveyed Retailers Average (excl EA)</a:t>
                      </a:r>
                      <a:br>
                        <a:rPr lang="en-AU" sz="1000" b="1" i="0" u="none" strike="noStrike" dirty="0">
                          <a:solidFill>
                            <a:srgbClr val="FFFFFF"/>
                          </a:solidFill>
                          <a:effectLst/>
                          <a:latin typeface="Calibri"/>
                        </a:rPr>
                      </a:br>
                      <a:endParaRPr lang="en-AU" sz="1000" b="1" i="0" u="none" strike="noStrike" dirty="0">
                        <a:solidFill>
                          <a:srgbClr val="FFFFFF"/>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1000" b="1" i="0" u="none" strike="noStrike" dirty="0">
                          <a:solidFill>
                            <a:srgbClr val="FFFFFF"/>
                          </a:solidFill>
                          <a:effectLst/>
                          <a:latin typeface="Calibri"/>
                        </a:rPr>
                        <a:t>ALINTA ENERGY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90"/>
                    </a:solidFill>
                  </a:tcPr>
                </a:tc>
              </a:tr>
              <a:tr h="190500">
                <a:tc rowSpan="10">
                  <a:txBody>
                    <a:bodyPr/>
                    <a:lstStyle/>
                    <a:p>
                      <a:pPr algn="ctr" fontAlgn="ctr"/>
                      <a:r>
                        <a:rPr lang="en-AU" sz="1100" b="1" i="0" u="none" strike="noStrike" dirty="0">
                          <a:solidFill>
                            <a:srgbClr val="000000"/>
                          </a:solidFill>
                          <a:effectLst/>
                          <a:latin typeface="Calibri"/>
                        </a:rPr>
                        <a:t>Service Delivery Non-Index</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Communication Skills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AU" sz="1000" b="1" i="0" u="none" strike="noStrike" dirty="0">
                          <a:solidFill>
                            <a:srgbClr val="FFFFFF"/>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AU" sz="1000" b="1" i="0" u="none" strike="noStrike" dirty="0">
                          <a:solidFill>
                            <a:srgbClr val="FFFFFF"/>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Matched Speech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Correct Grammar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Patient &amp; Tolerant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Avoided Interrupting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Developed Rapport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smtClean="0">
                          <a:solidFill>
                            <a:srgbClr val="000000"/>
                          </a:solidFill>
                          <a:effectLst/>
                          <a:latin typeface="Calibri"/>
                        </a:rPr>
                        <a:t>74</a:t>
                      </a:r>
                      <a:endParaRPr lang="en-AU"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Maintained Contact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Projected 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Avoided Slang/Jargon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smtClean="0">
                          <a:solidFill>
                            <a:srgbClr val="000000"/>
                          </a:solidFill>
                          <a:effectLst/>
                          <a:latin typeface="Calibri"/>
                        </a:rPr>
                        <a:t>100</a:t>
                      </a:r>
                      <a:endParaRPr lang="en-AU"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1" i="1" u="none" strike="noStrike" dirty="0">
                          <a:solidFill>
                            <a:srgbClr val="000000"/>
                          </a:solidFill>
                          <a:effectLst/>
                          <a:latin typeface="Calibri"/>
                        </a:rPr>
                        <a:t>Average Communication Skills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44566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Hardship Calls </a:t>
            </a:r>
            <a:br>
              <a:rPr lang="en-AU" dirty="0"/>
            </a:br>
            <a:r>
              <a:rPr lang="en-AU" sz="2000" b="0" dirty="0" smtClean="0"/>
              <a:t>Results by Retailer: Aurora </a:t>
            </a:r>
            <a:r>
              <a:rPr lang="en-AU" sz="2000" b="0" dirty="0"/>
              <a:t>Energy</a:t>
            </a:r>
          </a:p>
        </p:txBody>
      </p:sp>
      <p:sp>
        <p:nvSpPr>
          <p:cNvPr id="15" name="TextBox 14"/>
          <p:cNvSpPr txBox="1"/>
          <p:nvPr/>
        </p:nvSpPr>
        <p:spPr>
          <a:xfrm>
            <a:off x="4572000" y="3573016"/>
            <a:ext cx="4248472" cy="2554545"/>
          </a:xfrm>
          <a:prstGeom prst="rect">
            <a:avLst/>
          </a:prstGeom>
          <a:noFill/>
          <a:ln>
            <a:solidFill>
              <a:schemeClr val="bg1">
                <a:lumMod val="50000"/>
              </a:schemeClr>
            </a:solidFill>
          </a:ln>
        </p:spPr>
        <p:txBody>
          <a:bodyPr wrap="square" rtlCol="0">
            <a:spAutoFit/>
          </a:bodyPr>
          <a:lstStyle/>
          <a:p>
            <a:r>
              <a:rPr lang="en-AU" sz="1000" dirty="0" smtClean="0"/>
              <a:t>Aurora Energy performed slightly better than the Retailers Average.</a:t>
            </a:r>
          </a:p>
          <a:p>
            <a:endParaRPr lang="en-AU" sz="1000" dirty="0" smtClean="0"/>
          </a:p>
          <a:p>
            <a:pPr marL="171450" indent="-171450">
              <a:buFont typeface="Arial" panose="020B0604020202020204" pitchFamily="34" charset="0"/>
              <a:buChar char="•"/>
            </a:pPr>
            <a:r>
              <a:rPr lang="en-AU" sz="1000" b="0" dirty="0" smtClean="0"/>
              <a:t>The breakout scores Aurora Energy received were generally higher than Retailers Average, although not by a big margin. </a:t>
            </a:r>
          </a:p>
          <a:p>
            <a:pPr marL="171450" indent="-171450">
              <a:buFont typeface="Arial" panose="020B0604020202020204" pitchFamily="34" charset="0"/>
              <a:buChar char="•"/>
            </a:pPr>
            <a:r>
              <a:rPr lang="en-AU" sz="1000" b="0" dirty="0" smtClean="0"/>
              <a:t>The biggest difference in scores was for Company Name (nine points higher than Retailers Average), followed by Good Product Knowledge and Clear Resolution to Query (both six points ahead).</a:t>
            </a:r>
          </a:p>
          <a:p>
            <a:pPr marL="171450" indent="-171450">
              <a:buFont typeface="Arial" panose="020B0604020202020204" pitchFamily="34" charset="0"/>
              <a:buChar char="•"/>
            </a:pPr>
            <a:r>
              <a:rPr lang="en-AU" sz="1000" b="0" dirty="0" smtClean="0"/>
              <a:t>A pleasing result is that nearly all of the Greeting Skills measures were perfect (except Offer to Help at 95%).</a:t>
            </a:r>
          </a:p>
          <a:p>
            <a:pPr marL="171450" indent="-171450">
              <a:buFont typeface="Arial" panose="020B0604020202020204" pitchFamily="34" charset="0"/>
              <a:buChar char="•"/>
            </a:pPr>
            <a:r>
              <a:rPr lang="en-AU" sz="1000" b="0" dirty="0" smtClean="0"/>
              <a:t>Interested, Warm and Helpful and Clarified Needs received the lowest scores overall (74% and 78% respectively).</a:t>
            </a:r>
          </a:p>
          <a:p>
            <a:pPr marL="171450" indent="-171450">
              <a:buFont typeface="Arial" panose="020B0604020202020204" pitchFamily="34" charset="0"/>
              <a:buChar char="•"/>
            </a:pPr>
            <a:r>
              <a:rPr lang="en-AU" sz="1000" b="0" dirty="0" smtClean="0"/>
              <a:t>Aurora’s Connect Time was nine seconds below the Retailers Average. </a:t>
            </a:r>
          </a:p>
        </p:txBody>
      </p:sp>
      <p:graphicFrame>
        <p:nvGraphicFramePr>
          <p:cNvPr id="2" name="Table 1"/>
          <p:cNvGraphicFramePr>
            <a:graphicFrameLocks noGrp="1"/>
          </p:cNvGraphicFramePr>
          <p:nvPr>
            <p:extLst>
              <p:ext uri="{D42A27DB-BD31-4B8C-83A1-F6EECF244321}">
                <p14:modId xmlns:p14="http://schemas.microsoft.com/office/powerpoint/2010/main" val="3105306360"/>
              </p:ext>
            </p:extLst>
          </p:nvPr>
        </p:nvGraphicFramePr>
        <p:xfrm>
          <a:off x="251520" y="1124744"/>
          <a:ext cx="4102988" cy="5116374"/>
        </p:xfrm>
        <a:graphic>
          <a:graphicData uri="http://schemas.openxmlformats.org/drawingml/2006/table">
            <a:tbl>
              <a:tblPr/>
              <a:tblGrid>
                <a:gridCol w="514957"/>
                <a:gridCol w="1810333"/>
                <a:gridCol w="1062784"/>
                <a:gridCol w="714914"/>
              </a:tblGrid>
              <a:tr h="279803">
                <a:tc>
                  <a:txBody>
                    <a:bodyPr/>
                    <a:lstStyle/>
                    <a:p>
                      <a:pPr algn="l" fontAlgn="ctr"/>
                      <a:endParaRPr lang="en-AU" sz="1000" b="1" i="0" u="none" strike="noStrike" dirty="0">
                        <a:solidFill>
                          <a:srgbClr val="FFFFFF"/>
                        </a:solidFill>
                        <a:effectLst/>
                        <a:latin typeface="Calibri"/>
                      </a:endParaRPr>
                    </a:p>
                  </a:txBody>
                  <a:tcPr marL="8229" marR="8229" marT="8229" marB="0" anchor="ctr">
                    <a:lnL>
                      <a:noFill/>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AU" sz="1000" b="1" i="0" u="none" strike="noStrike" dirty="0">
                          <a:solidFill>
                            <a:srgbClr val="FFFFFF"/>
                          </a:solidFill>
                          <a:effectLst/>
                          <a:latin typeface="Calibri"/>
                        </a:rPr>
                        <a:t>Customer Service Index</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1000" b="1" i="0" u="none" strike="noStrike" dirty="0">
                          <a:solidFill>
                            <a:srgbClr val="FFFFFF"/>
                          </a:solidFill>
                          <a:effectLst/>
                          <a:latin typeface="Calibri"/>
                        </a:rPr>
                        <a:t>All Surveyed Retailers Average (excl EA)</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1000" b="1" i="0" u="none" strike="noStrike" dirty="0">
                          <a:solidFill>
                            <a:srgbClr val="FFFFFF"/>
                          </a:solidFill>
                          <a:effectLst/>
                          <a:latin typeface="Calibri"/>
                        </a:rPr>
                        <a:t>AURORA ENERGY</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90"/>
                    </a:solidFill>
                  </a:tcPr>
                </a:tc>
              </a:tr>
              <a:tr h="182643">
                <a:tc>
                  <a:txBody>
                    <a:bodyPr/>
                    <a:lstStyle/>
                    <a:p>
                      <a:pPr algn="l" fontAlgn="ctr"/>
                      <a:endParaRPr lang="en-AU" sz="1000" b="1" i="0" u="none" strike="noStrike" dirty="0">
                        <a:solidFill>
                          <a:srgbClr val="FFFFFF"/>
                        </a:solidFill>
                        <a:effectLst/>
                        <a:latin typeface="Calibri"/>
                      </a:endParaRPr>
                    </a:p>
                  </a:txBody>
                  <a:tcPr marL="8229" marR="8229" marT="8229"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AU" sz="900" b="0" i="0" u="none" strike="noStrike" dirty="0" smtClean="0">
                          <a:solidFill>
                            <a:schemeClr val="tx1"/>
                          </a:solidFill>
                          <a:effectLst/>
                          <a:latin typeface="Calibri"/>
                        </a:rPr>
                        <a:t>Successful calls %</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AU" sz="900" b="0" i="0" u="none" strike="noStrike" dirty="0" smtClean="0">
                          <a:solidFill>
                            <a:schemeClr val="tx1"/>
                          </a:solidFill>
                          <a:effectLst/>
                          <a:latin typeface="Calibri"/>
                        </a:rPr>
                        <a:t>89</a:t>
                      </a:r>
                      <a:endParaRPr lang="en-AU" sz="900" b="0" i="0" u="none" strike="noStrike" dirty="0">
                        <a:solidFill>
                          <a:schemeClr val="tx1"/>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AU" sz="900" b="0" i="0" u="none" strike="noStrike" dirty="0" smtClean="0">
                          <a:solidFill>
                            <a:schemeClr val="tx1"/>
                          </a:solidFill>
                          <a:effectLst/>
                          <a:latin typeface="Calibri"/>
                        </a:rPr>
                        <a:t>94</a:t>
                      </a:r>
                      <a:endParaRPr lang="en-AU" sz="900" b="0" i="0" u="none" strike="noStrike" dirty="0">
                        <a:solidFill>
                          <a:schemeClr val="tx1"/>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18864">
                <a:tc>
                  <a:txBody>
                    <a:bodyPr/>
                    <a:lstStyle/>
                    <a:p>
                      <a:pPr algn="l" fontAlgn="ctr"/>
                      <a:endParaRPr lang="en-AU" sz="1000" b="1" i="0" u="none" strike="noStrike" dirty="0">
                        <a:solidFill>
                          <a:srgbClr val="FFFFFF"/>
                        </a:solidFill>
                        <a:effectLst/>
                        <a:latin typeface="Calibri"/>
                      </a:endParaRPr>
                    </a:p>
                  </a:txBody>
                  <a:tcPr marL="8229" marR="8229" marT="8229"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AU" sz="900" b="0" i="0" u="none" strike="noStrike" dirty="0" smtClean="0">
                          <a:solidFill>
                            <a:schemeClr val="tx1"/>
                          </a:solidFill>
                          <a:effectLst/>
                          <a:latin typeface="Calibri"/>
                        </a:rPr>
                        <a:t>Unsuccessful calls % </a:t>
                      </a:r>
                      <a:endParaRPr lang="en-AU" sz="900" b="0" i="0" u="none" strike="noStrike" dirty="0">
                        <a:solidFill>
                          <a:schemeClr val="tx1"/>
                        </a:solidFill>
                        <a:effectLst/>
                        <a:latin typeface="Calibri"/>
                      </a:endParaRP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AU" sz="900" b="0" i="0" u="none" strike="noStrike" dirty="0" smtClean="0">
                          <a:solidFill>
                            <a:schemeClr val="tx1"/>
                          </a:solidFill>
                          <a:effectLst/>
                          <a:latin typeface="Calibri"/>
                        </a:rPr>
                        <a:t>11</a:t>
                      </a:r>
                      <a:endParaRPr lang="en-AU" sz="900" b="0" i="0" u="none" strike="noStrike" dirty="0">
                        <a:solidFill>
                          <a:schemeClr val="tx1"/>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AU" sz="900" b="0" i="0" u="none" strike="noStrike" dirty="0" smtClean="0">
                          <a:solidFill>
                            <a:schemeClr val="tx1"/>
                          </a:solidFill>
                          <a:effectLst/>
                          <a:latin typeface="Calibri"/>
                        </a:rPr>
                        <a:t>6</a:t>
                      </a:r>
                      <a:endParaRPr lang="en-AU" sz="900" b="0" i="0" u="none" strike="noStrike" dirty="0">
                        <a:solidFill>
                          <a:schemeClr val="tx1"/>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64590">
                <a:tc rowSpan="10">
                  <a:txBody>
                    <a:bodyPr/>
                    <a:lstStyle/>
                    <a:p>
                      <a:pPr algn="ctr" fontAlgn="ctr"/>
                      <a:r>
                        <a:rPr lang="en-AU" sz="1000" b="1" i="0" u="none" strike="noStrike" dirty="0">
                          <a:solidFill>
                            <a:srgbClr val="000000"/>
                          </a:solidFill>
                          <a:effectLst/>
                          <a:latin typeface="Calibri"/>
                        </a:rPr>
                        <a:t>Getting Through Index (100)</a:t>
                      </a:r>
                    </a:p>
                  </a:txBody>
                  <a:tcPr marL="8229" marR="8229" marT="822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Connect Time (60)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0"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l" fontAlgn="ctr"/>
                      <a:r>
                        <a:rPr lang="en-AU" sz="1000" b="0" i="0" u="none" strike="noStrike" dirty="0">
                          <a:solidFill>
                            <a:srgbClr val="000000"/>
                          </a:solidFill>
                          <a:effectLst/>
                          <a:latin typeface="Calibri"/>
                        </a:rPr>
                        <a:t>Connect Time (in seconds)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98</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107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l" fontAlgn="ctr"/>
                      <a:r>
                        <a:rPr lang="en-AU" sz="1000" b="1" i="0" u="none" strike="noStrike" dirty="0">
                          <a:solidFill>
                            <a:srgbClr val="FFFFFF"/>
                          </a:solidFill>
                          <a:effectLst/>
                          <a:latin typeface="Calibri"/>
                        </a:rPr>
                        <a:t>Greeting Skills (40)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Salutation</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98</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Company Name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Agent </a:t>
                      </a:r>
                      <a:r>
                        <a:rPr lang="en-AU" sz="1000" b="0" i="0" u="none" strike="noStrike" dirty="0" smtClean="0">
                          <a:solidFill>
                            <a:srgbClr val="000000"/>
                          </a:solidFill>
                          <a:effectLst/>
                          <a:latin typeface="Calibri"/>
                        </a:rPr>
                        <a:t>Name</a:t>
                      </a:r>
                      <a:endParaRPr lang="en-AU" sz="1000" b="0" i="0" u="none" strike="noStrike" dirty="0">
                        <a:solidFill>
                          <a:srgbClr val="000000"/>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Offer to Help</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95</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Sign Off</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1" i="1" u="none" strike="noStrike" dirty="0">
                          <a:solidFill>
                            <a:srgbClr val="000000"/>
                          </a:solidFill>
                          <a:effectLst/>
                          <a:latin typeface="Calibri"/>
                        </a:rPr>
                        <a:t>Average Greeting Skills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95</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1573">
                <a:tc vMerge="1">
                  <a:txBody>
                    <a:bodyPr/>
                    <a:lstStyle/>
                    <a:p>
                      <a:endParaRPr lang="en-AU"/>
                    </a:p>
                  </a:txBody>
                  <a:tcPr/>
                </a:tc>
                <a:tc>
                  <a:txBody>
                    <a:bodyPr/>
                    <a:lstStyle/>
                    <a:p>
                      <a:pPr algn="r" fontAlgn="ctr"/>
                      <a:r>
                        <a:rPr lang="en-AU" sz="1000" b="1" i="1" u="none" strike="noStrike" dirty="0">
                          <a:solidFill>
                            <a:srgbClr val="FFFFFF"/>
                          </a:solidFill>
                          <a:effectLst/>
                          <a:latin typeface="Calibri"/>
                        </a:rPr>
                        <a:t>TOTAL GETTING THROUGH INDEX</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0" i="0" u="none" strike="noStrike" dirty="0">
                          <a:solidFill>
                            <a:srgbClr val="FFFFFF"/>
                          </a:solidFill>
                          <a:effectLst/>
                          <a:latin typeface="Calibri"/>
                        </a:rPr>
                        <a:t>44</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0" i="0" u="none" strike="noStrike" dirty="0">
                          <a:solidFill>
                            <a:srgbClr val="FFFFFF"/>
                          </a:solidFill>
                          <a:effectLst/>
                          <a:latin typeface="Calibri"/>
                        </a:rPr>
                        <a:t>43</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F243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164590">
                <a:tc rowSpan="14">
                  <a:txBody>
                    <a:bodyPr/>
                    <a:lstStyle/>
                    <a:p>
                      <a:pPr algn="ctr" fontAlgn="ctr"/>
                      <a:r>
                        <a:rPr lang="en-AU" sz="1000" b="1" i="0" u="none" strike="noStrike" dirty="0">
                          <a:solidFill>
                            <a:srgbClr val="000000"/>
                          </a:solidFill>
                          <a:effectLst/>
                          <a:latin typeface="Calibri"/>
                        </a:rPr>
                        <a:t>Service Delivery Index (100)</a:t>
                      </a:r>
                    </a:p>
                  </a:txBody>
                  <a:tcPr marL="8229" marR="8229" marT="822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Agent Manner (50)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Interested, Warm &amp; Helpful</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72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74</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Businesslike &amp; Unemotive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27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25</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1" u="none" strike="noStrike" dirty="0">
                          <a:solidFill>
                            <a:srgbClr val="000000"/>
                          </a:solidFill>
                          <a:effectLst/>
                          <a:latin typeface="Calibri"/>
                        </a:rPr>
                        <a:t>Total Acceptable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Disinterested /Curt</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Laidback /Easygoing</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1" u="none" strike="noStrike" dirty="0">
                          <a:solidFill>
                            <a:srgbClr val="000000"/>
                          </a:solidFill>
                          <a:effectLst/>
                          <a:latin typeface="Calibri"/>
                        </a:rPr>
                        <a:t>Total Unacceptable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l" fontAlgn="ctr"/>
                      <a:r>
                        <a:rPr lang="en-AU" sz="1000" b="1" i="0" u="none" strike="noStrike" dirty="0">
                          <a:solidFill>
                            <a:srgbClr val="FFFFFF"/>
                          </a:solidFill>
                          <a:effectLst/>
                          <a:latin typeface="Calibri"/>
                        </a:rPr>
                        <a:t>Enquiry Resolution Skills (50)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Clarified Needs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smtClean="0">
                          <a:solidFill>
                            <a:srgbClr val="000000"/>
                          </a:solidFill>
                          <a:effectLst/>
                          <a:latin typeface="Calibri"/>
                        </a:rPr>
                        <a:t>80</a:t>
                      </a:r>
                      <a:endParaRPr lang="en-AU" sz="1000" b="0" i="0" u="none" strike="noStrike" dirty="0">
                        <a:solidFill>
                          <a:srgbClr val="000000"/>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78</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Good Product Knowledge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96</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Clear Resolution to Query</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87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93</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Courteous &amp; Helpful</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86</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88">
                <a:tc vMerge="1">
                  <a:txBody>
                    <a:bodyPr/>
                    <a:lstStyle/>
                    <a:p>
                      <a:endParaRPr lang="en-AU"/>
                    </a:p>
                  </a:txBody>
                  <a:tcPr/>
                </a:tc>
                <a:tc>
                  <a:txBody>
                    <a:bodyPr/>
                    <a:lstStyle/>
                    <a:p>
                      <a:pPr algn="r" fontAlgn="ctr"/>
                      <a:r>
                        <a:rPr lang="en-AU" sz="1000" b="1" i="1" u="none" strike="noStrike" dirty="0">
                          <a:solidFill>
                            <a:srgbClr val="000000"/>
                          </a:solidFill>
                          <a:effectLst/>
                          <a:latin typeface="Calibri"/>
                        </a:rPr>
                        <a:t>Average Enquiry Resolution Skills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86</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90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F243E"/>
                      </a:solidFill>
                      <a:prstDash val="solid"/>
                      <a:round/>
                      <a:headEnd type="none" w="med" len="med"/>
                      <a:tailEnd type="none" w="med" len="med"/>
                    </a:lnB>
                  </a:tcPr>
                </a:tc>
              </a:tr>
              <a:tr h="254491">
                <a:tc vMerge="1">
                  <a:txBody>
                    <a:bodyPr/>
                    <a:lstStyle/>
                    <a:p>
                      <a:endParaRPr lang="en-AU"/>
                    </a:p>
                  </a:txBody>
                  <a:tcPr/>
                </a:tc>
                <a:tc>
                  <a:txBody>
                    <a:bodyPr/>
                    <a:lstStyle/>
                    <a:p>
                      <a:pPr algn="r" fontAlgn="ctr"/>
                      <a:r>
                        <a:rPr lang="en-AU" sz="1000" b="1" i="1" u="none" strike="noStrike" dirty="0">
                          <a:solidFill>
                            <a:srgbClr val="FFFFFF"/>
                          </a:solidFill>
                          <a:effectLst/>
                          <a:latin typeface="Calibri"/>
                        </a:rPr>
                        <a:t>TOTAL </a:t>
                      </a:r>
                      <a:r>
                        <a:rPr lang="en-AU" sz="1000" b="1" i="1" u="none" strike="noStrike" dirty="0" smtClean="0">
                          <a:solidFill>
                            <a:srgbClr val="FFFFFF"/>
                          </a:solidFill>
                          <a:effectLst/>
                          <a:latin typeface="Calibri"/>
                        </a:rPr>
                        <a:t>SERVICE </a:t>
                      </a:r>
                      <a:r>
                        <a:rPr lang="en-AU" sz="1000" b="1" i="1" u="none" strike="noStrike" dirty="0">
                          <a:solidFill>
                            <a:srgbClr val="FFFFFF"/>
                          </a:solidFill>
                          <a:effectLst/>
                          <a:latin typeface="Calibri"/>
                        </a:rPr>
                        <a:t>DELIVERY INDEX</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1" i="0" u="none" strike="noStrike" dirty="0">
                          <a:solidFill>
                            <a:srgbClr val="FFFFFF"/>
                          </a:solidFill>
                          <a:effectLst/>
                          <a:latin typeface="Calibri"/>
                        </a:rPr>
                        <a:t>70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0" i="0" u="none" strike="noStrike" dirty="0">
                          <a:solidFill>
                            <a:srgbClr val="FFFFFF"/>
                          </a:solidFill>
                          <a:effectLst/>
                          <a:latin typeface="Calibri"/>
                        </a:rPr>
                        <a:t>78</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F243E"/>
                      </a:solidFill>
                      <a:prstDash val="solid"/>
                      <a:round/>
                      <a:headEnd type="none" w="med" len="med"/>
                      <a:tailEnd type="none" w="med" len="med"/>
                    </a:lnR>
                    <a:lnT w="6350" cap="flat" cmpd="sng" algn="ctr">
                      <a:solidFill>
                        <a:srgbClr val="0F243E"/>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164590">
                <a:tc gridSpan="2">
                  <a:txBody>
                    <a:bodyPr/>
                    <a:lstStyle/>
                    <a:p>
                      <a:pPr algn="r" fontAlgn="ctr"/>
                      <a:r>
                        <a:rPr lang="en-AU" sz="1000" b="1" i="0" u="none" strike="noStrike" dirty="0">
                          <a:solidFill>
                            <a:srgbClr val="FFFFFF"/>
                          </a:solidFill>
                          <a:effectLst/>
                          <a:latin typeface="Calibri"/>
                        </a:rPr>
                        <a:t>OVERALL PERFORMANCE SCORE (200)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90"/>
                    </a:solidFill>
                  </a:tcPr>
                </a:tc>
                <a:tc hMerge="1">
                  <a:txBody>
                    <a:bodyPr/>
                    <a:lstStyle/>
                    <a:p>
                      <a:endParaRPr lang="en-AU"/>
                    </a:p>
                  </a:txBody>
                  <a:tcPr/>
                </a:tc>
                <a:tc>
                  <a:txBody>
                    <a:bodyPr/>
                    <a:lstStyle/>
                    <a:p>
                      <a:pPr algn="ctr" fontAlgn="ctr"/>
                      <a:r>
                        <a:rPr lang="en-AU" sz="1000" b="1" i="0" u="none" strike="noStrike" dirty="0">
                          <a:solidFill>
                            <a:srgbClr val="FFFFFF"/>
                          </a:solidFill>
                          <a:effectLst/>
                          <a:latin typeface="Calibri"/>
                        </a:rPr>
                        <a:t>114</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90"/>
                    </a:solidFill>
                  </a:tcPr>
                </a:tc>
                <a:tc>
                  <a:txBody>
                    <a:bodyPr/>
                    <a:lstStyle/>
                    <a:p>
                      <a:pPr algn="ctr" fontAlgn="ctr"/>
                      <a:r>
                        <a:rPr lang="en-AU" sz="1000" b="1" i="0" u="none" strike="noStrike" dirty="0">
                          <a:solidFill>
                            <a:srgbClr val="FFFFFF"/>
                          </a:solidFill>
                          <a:effectLst/>
                          <a:latin typeface="Calibri"/>
                        </a:rPr>
                        <a:t>121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90"/>
                    </a:solidFill>
                  </a:tcPr>
                </a:tc>
              </a:tr>
            </a:tbl>
          </a:graphicData>
        </a:graphic>
      </p:graphicFrame>
      <p:graphicFrame>
        <p:nvGraphicFramePr>
          <p:cNvPr id="12" name="Chart 11"/>
          <p:cNvGraphicFramePr>
            <a:graphicFrameLocks/>
          </p:cNvGraphicFramePr>
          <p:nvPr>
            <p:extLst>
              <p:ext uri="{D42A27DB-BD31-4B8C-83A1-F6EECF244321}">
                <p14:modId xmlns:p14="http://schemas.microsoft.com/office/powerpoint/2010/main" val="3716693061"/>
              </p:ext>
            </p:extLst>
          </p:nvPr>
        </p:nvGraphicFramePr>
        <p:xfrm>
          <a:off x="4427984" y="1018544"/>
          <a:ext cx="4392488" cy="2482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66459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1920" y="116632"/>
            <a:ext cx="5076056" cy="738664"/>
          </a:xfrm>
          <a:prstGeom prst="rect">
            <a:avLst/>
          </a:prstGeom>
        </p:spPr>
        <p:txBody>
          <a:bodyPr wrap="square">
            <a:spAutoFit/>
          </a:bodyPr>
          <a:lstStyle/>
          <a:p>
            <a:pPr algn="r"/>
            <a:r>
              <a:rPr lang="en-AU" sz="2200" dirty="0">
                <a:solidFill>
                  <a:schemeClr val="bg1"/>
                </a:solidFill>
              </a:rPr>
              <a:t>Hardship Calls </a:t>
            </a:r>
            <a:br>
              <a:rPr lang="en-AU" sz="2200" dirty="0">
                <a:solidFill>
                  <a:schemeClr val="bg1"/>
                </a:solidFill>
              </a:rPr>
            </a:br>
            <a:r>
              <a:rPr lang="en-AU" sz="2000" b="0" dirty="0" smtClean="0">
                <a:solidFill>
                  <a:schemeClr val="bg1"/>
                </a:solidFill>
              </a:rPr>
              <a:t>Results by Retailer: </a:t>
            </a:r>
            <a:r>
              <a:rPr lang="en-AU" sz="2000" b="0" dirty="0">
                <a:solidFill>
                  <a:schemeClr val="bg1"/>
                </a:solidFill>
              </a:rPr>
              <a:t>Aurora Energy</a:t>
            </a:r>
          </a:p>
        </p:txBody>
      </p:sp>
      <p:sp>
        <p:nvSpPr>
          <p:cNvPr id="6" name="TextBox 5"/>
          <p:cNvSpPr txBox="1"/>
          <p:nvPr/>
        </p:nvSpPr>
        <p:spPr>
          <a:xfrm>
            <a:off x="4644008" y="1340768"/>
            <a:ext cx="4320480" cy="1631216"/>
          </a:xfrm>
          <a:prstGeom prst="rect">
            <a:avLst/>
          </a:prstGeom>
          <a:noFill/>
          <a:ln>
            <a:solidFill>
              <a:schemeClr val="bg1">
                <a:lumMod val="50000"/>
              </a:schemeClr>
            </a:solidFill>
          </a:ln>
        </p:spPr>
        <p:txBody>
          <a:bodyPr wrap="square" rtlCol="0">
            <a:spAutoFit/>
          </a:bodyPr>
          <a:lstStyle/>
          <a:p>
            <a:r>
              <a:rPr lang="en-AU" sz="1000" dirty="0" smtClean="0"/>
              <a:t>Aurora Energy achieved scores that were marginally better than Retailer Average across most of the Communication Skills criteria. </a:t>
            </a:r>
          </a:p>
          <a:p>
            <a:endParaRPr lang="en-AU" sz="1000" b="0" dirty="0"/>
          </a:p>
          <a:p>
            <a:pPr marL="171450" indent="-171450">
              <a:buFont typeface="Arial" panose="020B0604020202020204" pitchFamily="34" charset="0"/>
              <a:buChar char="•"/>
            </a:pPr>
            <a:r>
              <a:rPr lang="en-AU" sz="1000" b="0" dirty="0" smtClean="0"/>
              <a:t>While most of the differences in scores were negligible, Avoided Interrupting and Projected Confidence were worth noting at four points better than Retailers Average, and Avoided Slang or Jargon at six points worse. </a:t>
            </a:r>
          </a:p>
          <a:p>
            <a:pPr marL="171450" indent="-171450">
              <a:buFont typeface="Arial" panose="020B0604020202020204" pitchFamily="34" charset="0"/>
              <a:buChar char="•"/>
            </a:pPr>
            <a:r>
              <a:rPr lang="en-AU" sz="1000" b="0" dirty="0" smtClean="0"/>
              <a:t>Developed Rapport was the worst scoring measure for Aurora Energy at 72% – on par with Retailers Average at 74%. </a:t>
            </a:r>
          </a:p>
        </p:txBody>
      </p:sp>
      <p:graphicFrame>
        <p:nvGraphicFramePr>
          <p:cNvPr id="3" name="Table 2"/>
          <p:cNvGraphicFramePr>
            <a:graphicFrameLocks noGrp="1"/>
          </p:cNvGraphicFramePr>
          <p:nvPr>
            <p:extLst>
              <p:ext uri="{D42A27DB-BD31-4B8C-83A1-F6EECF244321}">
                <p14:modId xmlns:p14="http://schemas.microsoft.com/office/powerpoint/2010/main" val="1887897998"/>
              </p:ext>
            </p:extLst>
          </p:nvPr>
        </p:nvGraphicFramePr>
        <p:xfrm>
          <a:off x="179512" y="1340768"/>
          <a:ext cx="4317999" cy="2714625"/>
        </p:xfrm>
        <a:graphic>
          <a:graphicData uri="http://schemas.openxmlformats.org/drawingml/2006/table">
            <a:tbl>
              <a:tblPr/>
              <a:tblGrid>
                <a:gridCol w="596023"/>
                <a:gridCol w="1664427"/>
                <a:gridCol w="1230091"/>
                <a:gridCol w="827458"/>
              </a:tblGrid>
              <a:tr h="809625">
                <a:tc>
                  <a:txBody>
                    <a:bodyPr/>
                    <a:lstStyle/>
                    <a:p>
                      <a:pPr algn="ctr" fontAlgn="ctr"/>
                      <a:endParaRPr lang="en-AU" sz="1000" b="1" i="0" u="none" strike="noStrike" dirty="0">
                        <a:solidFill>
                          <a:srgbClr val="FFFFFF"/>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Customer Service </a:t>
                      </a:r>
                      <a:r>
                        <a:rPr lang="en-AU" sz="1000" b="1" i="0" u="none" strike="noStrike" dirty="0" smtClean="0">
                          <a:solidFill>
                            <a:srgbClr val="FFFFFF"/>
                          </a:solidFill>
                          <a:effectLst/>
                          <a:latin typeface="Calibri"/>
                        </a:rPr>
                        <a:t>Non-Index</a:t>
                      </a:r>
                      <a:endParaRPr lang="en-AU" sz="1000" b="1" i="0" u="none" strike="noStrike" dirty="0">
                        <a:solidFill>
                          <a:srgbClr val="FFFFFF"/>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1000" b="1" i="0" u="none" strike="noStrike" dirty="0">
                          <a:solidFill>
                            <a:srgbClr val="FFFFFF"/>
                          </a:solidFill>
                          <a:effectLst/>
                          <a:latin typeface="Calibri"/>
                        </a:rPr>
                        <a:t>All Surveyed Retailers Average (excl EA)</a:t>
                      </a:r>
                      <a:br>
                        <a:rPr lang="en-AU" sz="1000" b="1" i="0" u="none" strike="noStrike" dirty="0">
                          <a:solidFill>
                            <a:srgbClr val="FFFFFF"/>
                          </a:solidFill>
                          <a:effectLst/>
                          <a:latin typeface="Calibri"/>
                        </a:rPr>
                      </a:br>
                      <a:endParaRPr lang="en-AU" sz="1000" b="1" i="0" u="none" strike="noStrike" dirty="0">
                        <a:solidFill>
                          <a:srgbClr val="FFFFFF"/>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1000" b="1" i="0" u="none" strike="noStrike" dirty="0">
                          <a:solidFill>
                            <a:srgbClr val="FFFFFF"/>
                          </a:solidFill>
                          <a:effectLst/>
                          <a:latin typeface="Calibri"/>
                        </a:rPr>
                        <a:t>AURORA ENERGY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90"/>
                    </a:solidFill>
                  </a:tcPr>
                </a:tc>
              </a:tr>
              <a:tr h="190500">
                <a:tc rowSpan="10">
                  <a:txBody>
                    <a:bodyPr/>
                    <a:lstStyle/>
                    <a:p>
                      <a:pPr algn="ctr" fontAlgn="ctr"/>
                      <a:r>
                        <a:rPr lang="en-AU" sz="1100" b="1" i="0" u="none" strike="noStrike" dirty="0">
                          <a:solidFill>
                            <a:srgbClr val="000000"/>
                          </a:solidFill>
                          <a:effectLst/>
                          <a:latin typeface="Calibri"/>
                        </a:rPr>
                        <a:t>Service Delivery Non-Index</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Communication Skills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AU" sz="1000" b="1" i="0" u="none" strike="noStrike" dirty="0">
                          <a:solidFill>
                            <a:srgbClr val="FFFFFF"/>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AU" sz="1000" b="1" i="0" u="none" strike="noStrike" dirty="0">
                          <a:solidFill>
                            <a:srgbClr val="FFFFFF"/>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Matched Speech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Correct Grammar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Patient &amp; Tolerant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Avoided Interrupting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Developed Rapport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smtClean="0">
                          <a:solidFill>
                            <a:srgbClr val="000000"/>
                          </a:solidFill>
                          <a:effectLst/>
                          <a:latin typeface="Calibri"/>
                        </a:rPr>
                        <a:t>74</a:t>
                      </a:r>
                      <a:endParaRPr lang="en-AU"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Maintained Contact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Projected 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Avoided Slang/Jargon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smtClean="0">
                          <a:solidFill>
                            <a:srgbClr val="000000"/>
                          </a:solidFill>
                          <a:effectLst/>
                          <a:latin typeface="Calibri"/>
                        </a:rPr>
                        <a:t>93</a:t>
                      </a:r>
                      <a:endParaRPr lang="en-AU"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1" i="1" u="none" strike="noStrike" dirty="0">
                          <a:solidFill>
                            <a:srgbClr val="000000"/>
                          </a:solidFill>
                          <a:effectLst/>
                          <a:latin typeface="Calibri"/>
                        </a:rPr>
                        <a:t>Average Communication Skills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971840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4642" y="-26945"/>
            <a:ext cx="7884368" cy="887413"/>
          </a:xfrm>
        </p:spPr>
        <p:txBody>
          <a:bodyPr/>
          <a:lstStyle/>
          <a:p>
            <a:r>
              <a:rPr lang="en-AU" dirty="0"/>
              <a:t>Hardship Calls </a:t>
            </a:r>
            <a:br>
              <a:rPr lang="en-AU" dirty="0"/>
            </a:br>
            <a:r>
              <a:rPr lang="en-AU" sz="2000" b="0" dirty="0" smtClean="0"/>
              <a:t>Results by Retailer: Lumo </a:t>
            </a:r>
            <a:r>
              <a:rPr lang="en-AU" sz="2000" b="0" dirty="0"/>
              <a:t>Energy</a:t>
            </a:r>
          </a:p>
        </p:txBody>
      </p:sp>
      <p:sp>
        <p:nvSpPr>
          <p:cNvPr id="15" name="TextBox 14"/>
          <p:cNvSpPr txBox="1"/>
          <p:nvPr/>
        </p:nvSpPr>
        <p:spPr>
          <a:xfrm>
            <a:off x="4572000" y="3429000"/>
            <a:ext cx="4248472" cy="2554545"/>
          </a:xfrm>
          <a:prstGeom prst="rect">
            <a:avLst/>
          </a:prstGeom>
          <a:noFill/>
          <a:ln>
            <a:solidFill>
              <a:schemeClr val="bg1">
                <a:lumMod val="50000"/>
              </a:schemeClr>
            </a:solidFill>
          </a:ln>
        </p:spPr>
        <p:txBody>
          <a:bodyPr wrap="square" rtlCol="0">
            <a:spAutoFit/>
          </a:bodyPr>
          <a:lstStyle/>
          <a:p>
            <a:r>
              <a:rPr lang="en-AU" sz="1000" dirty="0" smtClean="0"/>
              <a:t>Lumo Energy’s Overall Performance was higher than Retailers Average, largely due to the shorter Connect Time, better Greeting Skills, and no calls exceeding Maximum Wait Time.</a:t>
            </a:r>
          </a:p>
          <a:p>
            <a:endParaRPr lang="en-AU" sz="1000" dirty="0"/>
          </a:p>
          <a:p>
            <a:pPr marL="171450" indent="-171450">
              <a:buFont typeface="Arial" panose="020B0604020202020204" pitchFamily="34" charset="0"/>
              <a:buChar char="•"/>
            </a:pPr>
            <a:r>
              <a:rPr lang="en-AU" sz="1000" b="0" dirty="0" smtClean="0"/>
              <a:t>Lumo Energy achieved a perfect score for all Greeting Skills measures except for Sign Off. </a:t>
            </a:r>
          </a:p>
          <a:p>
            <a:pPr marL="171450" indent="-171450">
              <a:buFont typeface="Arial" panose="020B0604020202020204" pitchFamily="34" charset="0"/>
              <a:buChar char="•"/>
            </a:pPr>
            <a:r>
              <a:rPr lang="en-AU" sz="1000" b="0" dirty="0" smtClean="0"/>
              <a:t>While the proportion of Total Acceptable Manner was high, Best Practice Manner that is Interested, Warm and Helpful was much lower than Retailers Average (by 15 points).</a:t>
            </a:r>
          </a:p>
          <a:p>
            <a:pPr marL="171450" indent="-171450">
              <a:buFont typeface="Arial" panose="020B0604020202020204" pitchFamily="34" charset="0"/>
              <a:buChar char="•"/>
            </a:pPr>
            <a:r>
              <a:rPr lang="en-AU" sz="1000" b="0" dirty="0" smtClean="0"/>
              <a:t>Enquiry Resolution Skills is the area to focus improvement on, as all the measures were at least 10 points below Retailers Average.</a:t>
            </a:r>
          </a:p>
          <a:p>
            <a:pPr marL="171450" indent="-171450">
              <a:buFont typeface="Arial" panose="020B0604020202020204" pitchFamily="34" charset="0"/>
              <a:buChar char="•"/>
            </a:pPr>
            <a:r>
              <a:rPr lang="en-AU" sz="1000" b="0" dirty="0" smtClean="0"/>
              <a:t>Connect Time was 24 seconds faster than Retailers Average.</a:t>
            </a:r>
          </a:p>
          <a:p>
            <a:pPr marL="171450" indent="-171450">
              <a:buFont typeface="Arial" panose="020B0604020202020204" pitchFamily="34" charset="0"/>
              <a:buChar char="•"/>
            </a:pPr>
            <a:endParaRPr lang="en-AU" sz="1000" b="0" dirty="0" smtClean="0"/>
          </a:p>
        </p:txBody>
      </p:sp>
      <p:graphicFrame>
        <p:nvGraphicFramePr>
          <p:cNvPr id="4" name="Table 3"/>
          <p:cNvGraphicFramePr>
            <a:graphicFrameLocks noGrp="1"/>
          </p:cNvGraphicFramePr>
          <p:nvPr>
            <p:extLst>
              <p:ext uri="{D42A27DB-BD31-4B8C-83A1-F6EECF244321}">
                <p14:modId xmlns:p14="http://schemas.microsoft.com/office/powerpoint/2010/main" val="1171312161"/>
              </p:ext>
            </p:extLst>
          </p:nvPr>
        </p:nvGraphicFramePr>
        <p:xfrm>
          <a:off x="179512" y="1027187"/>
          <a:ext cx="4102988" cy="5116374"/>
        </p:xfrm>
        <a:graphic>
          <a:graphicData uri="http://schemas.openxmlformats.org/drawingml/2006/table">
            <a:tbl>
              <a:tblPr/>
              <a:tblGrid>
                <a:gridCol w="514957"/>
                <a:gridCol w="1810333"/>
                <a:gridCol w="1062784"/>
                <a:gridCol w="714914"/>
              </a:tblGrid>
              <a:tr h="279803">
                <a:tc>
                  <a:txBody>
                    <a:bodyPr/>
                    <a:lstStyle/>
                    <a:p>
                      <a:pPr algn="l" fontAlgn="ctr"/>
                      <a:endParaRPr lang="en-AU" sz="1000" b="1" i="0" u="none" strike="noStrike" dirty="0">
                        <a:solidFill>
                          <a:srgbClr val="FFFFFF"/>
                        </a:solidFill>
                        <a:effectLst/>
                        <a:latin typeface="Calibri"/>
                      </a:endParaRPr>
                    </a:p>
                  </a:txBody>
                  <a:tcPr marL="8229" marR="8229" marT="8229" marB="0" anchor="ctr">
                    <a:lnL>
                      <a:noFill/>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AU" sz="1000" b="1" i="0" u="none" strike="noStrike" dirty="0">
                          <a:solidFill>
                            <a:srgbClr val="FFFFFF"/>
                          </a:solidFill>
                          <a:effectLst/>
                          <a:latin typeface="Calibri"/>
                        </a:rPr>
                        <a:t>Customer Service Index</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1000" b="1" i="0" u="none" strike="noStrike" dirty="0">
                          <a:solidFill>
                            <a:srgbClr val="FFFFFF"/>
                          </a:solidFill>
                          <a:effectLst/>
                          <a:latin typeface="Calibri"/>
                        </a:rPr>
                        <a:t>All Surveyed Retailers Average (excl EA)</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1000" b="1" i="0" u="none" strike="noStrike" dirty="0">
                          <a:solidFill>
                            <a:srgbClr val="FFFFFF"/>
                          </a:solidFill>
                          <a:effectLst/>
                          <a:latin typeface="Calibri"/>
                        </a:rPr>
                        <a:t>LUMO ENERGY</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90"/>
                    </a:solidFill>
                  </a:tcPr>
                </a:tc>
              </a:tr>
              <a:tr h="182643">
                <a:tc>
                  <a:txBody>
                    <a:bodyPr/>
                    <a:lstStyle/>
                    <a:p>
                      <a:pPr algn="l" fontAlgn="ctr"/>
                      <a:endParaRPr lang="en-AU" sz="1000" b="1" i="0" u="none" strike="noStrike" dirty="0">
                        <a:solidFill>
                          <a:srgbClr val="FFFFFF"/>
                        </a:solidFill>
                        <a:effectLst/>
                        <a:latin typeface="Calibri"/>
                      </a:endParaRPr>
                    </a:p>
                  </a:txBody>
                  <a:tcPr marL="8229" marR="8229" marT="8229"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AU" sz="900" b="0" i="0" u="none" strike="noStrike" dirty="0" smtClean="0">
                          <a:solidFill>
                            <a:schemeClr val="tx1"/>
                          </a:solidFill>
                          <a:effectLst/>
                          <a:latin typeface="Calibri"/>
                        </a:rPr>
                        <a:t>Successful calls %</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AU" sz="900" b="0" i="0" u="none" strike="noStrike" dirty="0" smtClean="0">
                          <a:solidFill>
                            <a:schemeClr val="tx1"/>
                          </a:solidFill>
                          <a:effectLst/>
                          <a:latin typeface="Calibri"/>
                        </a:rPr>
                        <a:t>89</a:t>
                      </a:r>
                      <a:endParaRPr lang="en-AU" sz="900" b="0" i="0" u="none" strike="noStrike" dirty="0">
                        <a:solidFill>
                          <a:schemeClr val="tx1"/>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AU" sz="900" b="0" i="0" u="none" strike="noStrike" dirty="0" smtClean="0">
                          <a:solidFill>
                            <a:schemeClr val="tx1"/>
                          </a:solidFill>
                          <a:effectLst/>
                          <a:latin typeface="Calibri"/>
                        </a:rPr>
                        <a:t>100</a:t>
                      </a:r>
                      <a:endParaRPr lang="en-AU" sz="900" b="0" i="0" u="none" strike="noStrike" dirty="0">
                        <a:solidFill>
                          <a:schemeClr val="tx1"/>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18864">
                <a:tc>
                  <a:txBody>
                    <a:bodyPr/>
                    <a:lstStyle/>
                    <a:p>
                      <a:pPr algn="l" fontAlgn="ctr"/>
                      <a:endParaRPr lang="en-AU" sz="1000" b="1" i="0" u="none" strike="noStrike" dirty="0">
                        <a:solidFill>
                          <a:srgbClr val="FFFFFF"/>
                        </a:solidFill>
                        <a:effectLst/>
                        <a:latin typeface="Calibri"/>
                      </a:endParaRPr>
                    </a:p>
                  </a:txBody>
                  <a:tcPr marL="8229" marR="8229" marT="8229"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AU" sz="900" b="0" i="0" u="none" strike="noStrike" dirty="0" smtClean="0">
                          <a:solidFill>
                            <a:schemeClr val="tx1"/>
                          </a:solidFill>
                          <a:effectLst/>
                          <a:latin typeface="Calibri"/>
                        </a:rPr>
                        <a:t>Unsuccessful calls % </a:t>
                      </a:r>
                      <a:endParaRPr lang="en-AU" sz="900" b="0" i="0" u="none" strike="noStrike" dirty="0">
                        <a:solidFill>
                          <a:schemeClr val="tx1"/>
                        </a:solidFill>
                        <a:effectLst/>
                        <a:latin typeface="Calibri"/>
                      </a:endParaRP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AU" sz="900" b="0" i="0" u="none" strike="noStrike" dirty="0" smtClean="0">
                          <a:solidFill>
                            <a:schemeClr val="tx1"/>
                          </a:solidFill>
                          <a:effectLst/>
                          <a:latin typeface="Calibri"/>
                        </a:rPr>
                        <a:t>11</a:t>
                      </a:r>
                      <a:endParaRPr lang="en-AU" sz="900" b="0" i="0" u="none" strike="noStrike" dirty="0">
                        <a:solidFill>
                          <a:schemeClr val="tx1"/>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AU" sz="900" b="0" i="0" u="none" strike="noStrike" dirty="0" smtClean="0">
                          <a:solidFill>
                            <a:schemeClr val="tx1"/>
                          </a:solidFill>
                          <a:effectLst/>
                          <a:latin typeface="Calibri"/>
                        </a:rPr>
                        <a:t>-</a:t>
                      </a:r>
                      <a:endParaRPr lang="en-AU" sz="900" b="0" i="0" u="none" strike="noStrike" dirty="0">
                        <a:solidFill>
                          <a:schemeClr val="tx1"/>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64590">
                <a:tc rowSpan="10">
                  <a:txBody>
                    <a:bodyPr/>
                    <a:lstStyle/>
                    <a:p>
                      <a:pPr algn="ctr" fontAlgn="ctr"/>
                      <a:r>
                        <a:rPr lang="en-AU" sz="1000" b="1" i="0" u="none" strike="noStrike" dirty="0">
                          <a:solidFill>
                            <a:srgbClr val="000000"/>
                          </a:solidFill>
                          <a:effectLst/>
                          <a:latin typeface="Calibri"/>
                        </a:rPr>
                        <a:t>Getting Through Index (100)</a:t>
                      </a:r>
                    </a:p>
                  </a:txBody>
                  <a:tcPr marL="8229" marR="8229" marT="822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Connect Time (60)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0"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l" fontAlgn="ctr"/>
                      <a:r>
                        <a:rPr lang="en-AU" sz="1000" b="0" i="0" u="none" strike="noStrike" dirty="0">
                          <a:solidFill>
                            <a:srgbClr val="000000"/>
                          </a:solidFill>
                          <a:effectLst/>
                          <a:latin typeface="Calibri"/>
                        </a:rPr>
                        <a:t>Connect Time (in seconds)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98</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74</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l" fontAlgn="ctr"/>
                      <a:r>
                        <a:rPr lang="en-AU" sz="1000" b="1" i="0" u="none" strike="noStrike" dirty="0">
                          <a:solidFill>
                            <a:srgbClr val="FFFFFF"/>
                          </a:solidFill>
                          <a:effectLst/>
                          <a:latin typeface="Calibri"/>
                        </a:rPr>
                        <a:t>Greeting Skills (40)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Salutation</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98</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Company Name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Agent </a:t>
                      </a:r>
                      <a:r>
                        <a:rPr lang="en-AU" sz="1000" b="0" i="0" u="none" strike="noStrike" dirty="0" smtClean="0">
                          <a:solidFill>
                            <a:srgbClr val="000000"/>
                          </a:solidFill>
                          <a:effectLst/>
                          <a:latin typeface="Calibri"/>
                        </a:rPr>
                        <a:t>Name</a:t>
                      </a:r>
                      <a:endParaRPr lang="en-AU" sz="1000" b="0" i="0" u="none" strike="noStrike" dirty="0">
                        <a:solidFill>
                          <a:srgbClr val="000000"/>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Offer to Help</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Sign Off</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1" i="1" u="none" strike="noStrike" dirty="0">
                          <a:solidFill>
                            <a:srgbClr val="000000"/>
                          </a:solidFill>
                          <a:effectLst/>
                          <a:latin typeface="Calibri"/>
                        </a:rPr>
                        <a:t>Average Greeting Skills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95</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1573">
                <a:tc vMerge="1">
                  <a:txBody>
                    <a:bodyPr/>
                    <a:lstStyle/>
                    <a:p>
                      <a:endParaRPr lang="en-AU"/>
                    </a:p>
                  </a:txBody>
                  <a:tcPr/>
                </a:tc>
                <a:tc>
                  <a:txBody>
                    <a:bodyPr/>
                    <a:lstStyle/>
                    <a:p>
                      <a:pPr algn="r" fontAlgn="ctr"/>
                      <a:r>
                        <a:rPr lang="en-AU" sz="1000" b="1" i="1" u="none" strike="noStrike" dirty="0">
                          <a:solidFill>
                            <a:srgbClr val="FFFFFF"/>
                          </a:solidFill>
                          <a:effectLst/>
                          <a:latin typeface="Calibri"/>
                        </a:rPr>
                        <a:t>TOTAL GETTING THROUGH INDEX</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0" i="0" u="none" strike="noStrike" dirty="0">
                          <a:solidFill>
                            <a:srgbClr val="FFFFFF"/>
                          </a:solidFill>
                          <a:effectLst/>
                          <a:latin typeface="Calibri"/>
                        </a:rPr>
                        <a:t>44</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0" i="0" u="none" strike="noStrike" dirty="0">
                          <a:solidFill>
                            <a:srgbClr val="FFFFFF"/>
                          </a:solidFill>
                          <a:effectLst/>
                          <a:latin typeface="Calibri"/>
                        </a:rPr>
                        <a:t>52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F243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164590">
                <a:tc rowSpan="14">
                  <a:txBody>
                    <a:bodyPr/>
                    <a:lstStyle/>
                    <a:p>
                      <a:pPr algn="ctr" fontAlgn="ctr"/>
                      <a:r>
                        <a:rPr lang="en-AU" sz="1000" b="1" i="0" u="none" strike="noStrike" dirty="0">
                          <a:solidFill>
                            <a:srgbClr val="000000"/>
                          </a:solidFill>
                          <a:effectLst/>
                          <a:latin typeface="Calibri"/>
                        </a:rPr>
                        <a:t>Service Delivery Index (100)</a:t>
                      </a:r>
                    </a:p>
                  </a:txBody>
                  <a:tcPr marL="8229" marR="8229" marT="822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Agent Manner (50)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Interested, Warm &amp; Helpful</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72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57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Businesslike &amp; Unemotive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27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40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1" u="none" strike="noStrike" dirty="0">
                          <a:solidFill>
                            <a:srgbClr val="000000"/>
                          </a:solidFill>
                          <a:effectLst/>
                          <a:latin typeface="Calibri"/>
                        </a:rPr>
                        <a:t>Total Acceptable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97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Disinterested /Curt</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Laidback /Easygoing</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3</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1" u="none" strike="noStrike" dirty="0">
                          <a:solidFill>
                            <a:srgbClr val="000000"/>
                          </a:solidFill>
                          <a:effectLst/>
                          <a:latin typeface="Calibri"/>
                        </a:rPr>
                        <a:t>Total Unacceptable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3</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l" fontAlgn="ctr"/>
                      <a:r>
                        <a:rPr lang="en-AU" sz="1000" b="1" i="0" u="none" strike="noStrike" dirty="0">
                          <a:solidFill>
                            <a:srgbClr val="FFFFFF"/>
                          </a:solidFill>
                          <a:effectLst/>
                          <a:latin typeface="Calibri"/>
                        </a:rPr>
                        <a:t>Enquiry Resolution Skills (50)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Clarified Needs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smtClean="0">
                          <a:solidFill>
                            <a:srgbClr val="000000"/>
                          </a:solidFill>
                          <a:effectLst/>
                          <a:latin typeface="Calibri"/>
                        </a:rPr>
                        <a:t>80</a:t>
                      </a:r>
                      <a:endParaRPr lang="en-AU" sz="1000" b="0" i="0" u="none" strike="noStrike" dirty="0">
                        <a:solidFill>
                          <a:srgbClr val="000000"/>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67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Good Product Knowledge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77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Clear Resolution to Query</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87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72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Courteous &amp; Helpful</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86</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74</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88">
                <a:tc vMerge="1">
                  <a:txBody>
                    <a:bodyPr/>
                    <a:lstStyle/>
                    <a:p>
                      <a:endParaRPr lang="en-AU"/>
                    </a:p>
                  </a:txBody>
                  <a:tcPr/>
                </a:tc>
                <a:tc>
                  <a:txBody>
                    <a:bodyPr/>
                    <a:lstStyle/>
                    <a:p>
                      <a:pPr algn="r" fontAlgn="ctr"/>
                      <a:r>
                        <a:rPr lang="en-AU" sz="1000" b="1" i="1" u="none" strike="noStrike" dirty="0">
                          <a:solidFill>
                            <a:srgbClr val="000000"/>
                          </a:solidFill>
                          <a:effectLst/>
                          <a:latin typeface="Calibri"/>
                        </a:rPr>
                        <a:t>Average Enquiry Resolution Skills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86</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73</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F243E"/>
                      </a:solidFill>
                      <a:prstDash val="solid"/>
                      <a:round/>
                      <a:headEnd type="none" w="med" len="med"/>
                      <a:tailEnd type="none" w="med" len="med"/>
                    </a:lnB>
                  </a:tcPr>
                </a:tc>
              </a:tr>
              <a:tr h="254491">
                <a:tc vMerge="1">
                  <a:txBody>
                    <a:bodyPr/>
                    <a:lstStyle/>
                    <a:p>
                      <a:endParaRPr lang="en-AU"/>
                    </a:p>
                  </a:txBody>
                  <a:tcPr/>
                </a:tc>
                <a:tc>
                  <a:txBody>
                    <a:bodyPr/>
                    <a:lstStyle/>
                    <a:p>
                      <a:pPr algn="r" fontAlgn="ctr"/>
                      <a:r>
                        <a:rPr lang="en-AU" sz="1000" b="1" i="1" u="none" strike="noStrike" dirty="0">
                          <a:solidFill>
                            <a:srgbClr val="FFFFFF"/>
                          </a:solidFill>
                          <a:effectLst/>
                          <a:latin typeface="Calibri"/>
                        </a:rPr>
                        <a:t>TOTAL </a:t>
                      </a:r>
                      <a:r>
                        <a:rPr lang="en-AU" sz="1000" b="1" i="1" u="none" strike="noStrike" dirty="0" smtClean="0">
                          <a:solidFill>
                            <a:srgbClr val="FFFFFF"/>
                          </a:solidFill>
                          <a:effectLst/>
                          <a:latin typeface="Calibri"/>
                        </a:rPr>
                        <a:t>SERVICE </a:t>
                      </a:r>
                      <a:r>
                        <a:rPr lang="en-AU" sz="1000" b="1" i="1" u="none" strike="noStrike" dirty="0">
                          <a:solidFill>
                            <a:srgbClr val="FFFFFF"/>
                          </a:solidFill>
                          <a:effectLst/>
                          <a:latin typeface="Calibri"/>
                        </a:rPr>
                        <a:t>DELIVERY INDEX</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1" i="0" u="none" strike="noStrike" dirty="0">
                          <a:solidFill>
                            <a:srgbClr val="FFFFFF"/>
                          </a:solidFill>
                          <a:effectLst/>
                          <a:latin typeface="Calibri"/>
                        </a:rPr>
                        <a:t>70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0" i="0" u="none" strike="noStrike" dirty="0">
                          <a:solidFill>
                            <a:srgbClr val="FFFFFF"/>
                          </a:solidFill>
                          <a:effectLst/>
                          <a:latin typeface="Calibri"/>
                        </a:rPr>
                        <a:t>66</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F243E"/>
                      </a:solidFill>
                      <a:prstDash val="solid"/>
                      <a:round/>
                      <a:headEnd type="none" w="med" len="med"/>
                      <a:tailEnd type="none" w="med" len="med"/>
                    </a:lnR>
                    <a:lnT w="6350" cap="flat" cmpd="sng" algn="ctr">
                      <a:solidFill>
                        <a:srgbClr val="0F243E"/>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164590">
                <a:tc gridSpan="2">
                  <a:txBody>
                    <a:bodyPr/>
                    <a:lstStyle/>
                    <a:p>
                      <a:pPr algn="r" fontAlgn="ctr"/>
                      <a:r>
                        <a:rPr lang="en-AU" sz="1000" b="1" i="0" u="none" strike="noStrike" dirty="0">
                          <a:solidFill>
                            <a:srgbClr val="FFFFFF"/>
                          </a:solidFill>
                          <a:effectLst/>
                          <a:latin typeface="Calibri"/>
                        </a:rPr>
                        <a:t>OVERALL PERFORMANCE SCORE (200)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90"/>
                    </a:solidFill>
                  </a:tcPr>
                </a:tc>
                <a:tc hMerge="1">
                  <a:txBody>
                    <a:bodyPr/>
                    <a:lstStyle/>
                    <a:p>
                      <a:endParaRPr lang="en-AU"/>
                    </a:p>
                  </a:txBody>
                  <a:tcPr/>
                </a:tc>
                <a:tc>
                  <a:txBody>
                    <a:bodyPr/>
                    <a:lstStyle/>
                    <a:p>
                      <a:pPr algn="ctr" fontAlgn="ctr"/>
                      <a:r>
                        <a:rPr lang="en-AU" sz="1000" b="1" i="0" u="none" strike="noStrike" dirty="0">
                          <a:solidFill>
                            <a:srgbClr val="FFFFFF"/>
                          </a:solidFill>
                          <a:effectLst/>
                          <a:latin typeface="Calibri"/>
                        </a:rPr>
                        <a:t>114</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90"/>
                    </a:solidFill>
                  </a:tcPr>
                </a:tc>
                <a:tc>
                  <a:txBody>
                    <a:bodyPr/>
                    <a:lstStyle/>
                    <a:p>
                      <a:pPr algn="ctr" fontAlgn="ctr"/>
                      <a:r>
                        <a:rPr lang="en-AU" sz="1000" b="1" i="0" u="none" strike="noStrike" dirty="0">
                          <a:solidFill>
                            <a:srgbClr val="FFFFFF"/>
                          </a:solidFill>
                          <a:effectLst/>
                          <a:latin typeface="Calibri"/>
                        </a:rPr>
                        <a:t>118</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90"/>
                    </a:solidFill>
                  </a:tcPr>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1241449821"/>
              </p:ext>
            </p:extLst>
          </p:nvPr>
        </p:nvGraphicFramePr>
        <p:xfrm>
          <a:off x="4427984" y="1052736"/>
          <a:ext cx="4392488" cy="2376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39183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3928" y="116632"/>
            <a:ext cx="5004048" cy="738664"/>
          </a:xfrm>
          <a:prstGeom prst="rect">
            <a:avLst/>
          </a:prstGeom>
        </p:spPr>
        <p:txBody>
          <a:bodyPr wrap="square">
            <a:spAutoFit/>
          </a:bodyPr>
          <a:lstStyle/>
          <a:p>
            <a:pPr algn="r"/>
            <a:r>
              <a:rPr lang="en-AU" sz="2200" dirty="0">
                <a:solidFill>
                  <a:schemeClr val="bg1"/>
                </a:solidFill>
              </a:rPr>
              <a:t>Hardship Calls </a:t>
            </a:r>
            <a:r>
              <a:rPr lang="en-AU" dirty="0">
                <a:solidFill>
                  <a:schemeClr val="bg1"/>
                </a:solidFill>
              </a:rPr>
              <a:t/>
            </a:r>
            <a:br>
              <a:rPr lang="en-AU" dirty="0">
                <a:solidFill>
                  <a:schemeClr val="bg1"/>
                </a:solidFill>
              </a:rPr>
            </a:br>
            <a:r>
              <a:rPr lang="en-AU" sz="2000" b="0" dirty="0" smtClean="0">
                <a:solidFill>
                  <a:schemeClr val="bg1"/>
                </a:solidFill>
              </a:rPr>
              <a:t>Results by Retailer: </a:t>
            </a:r>
            <a:r>
              <a:rPr lang="en-AU" sz="2000" b="0" dirty="0">
                <a:solidFill>
                  <a:schemeClr val="bg1"/>
                </a:solidFill>
              </a:rPr>
              <a:t>Lumo Energy</a:t>
            </a:r>
          </a:p>
        </p:txBody>
      </p:sp>
      <p:sp>
        <p:nvSpPr>
          <p:cNvPr id="6" name="TextBox 5"/>
          <p:cNvSpPr txBox="1"/>
          <p:nvPr/>
        </p:nvSpPr>
        <p:spPr>
          <a:xfrm>
            <a:off x="4644008" y="1340768"/>
            <a:ext cx="4320480" cy="2708434"/>
          </a:xfrm>
          <a:prstGeom prst="rect">
            <a:avLst/>
          </a:prstGeom>
          <a:noFill/>
          <a:ln>
            <a:solidFill>
              <a:schemeClr val="bg1">
                <a:lumMod val="50000"/>
              </a:schemeClr>
            </a:solidFill>
          </a:ln>
        </p:spPr>
        <p:txBody>
          <a:bodyPr wrap="square" rtlCol="0">
            <a:spAutoFit/>
          </a:bodyPr>
          <a:lstStyle/>
          <a:p>
            <a:r>
              <a:rPr lang="en-AU" sz="1000" dirty="0" smtClean="0"/>
              <a:t>Across Communication Skills, Lumo Energy mostly performed below average, particularly on Developed Rapport, and Patient and Tolerant.</a:t>
            </a:r>
          </a:p>
          <a:p>
            <a:endParaRPr lang="en-AU" sz="1000" b="0" dirty="0"/>
          </a:p>
          <a:p>
            <a:pPr marL="171450" indent="-171450">
              <a:buFont typeface="Arial" panose="020B0604020202020204" pitchFamily="34" charset="0"/>
              <a:buChar char="•"/>
            </a:pPr>
            <a:r>
              <a:rPr lang="en-AU" sz="1000" b="0" dirty="0" smtClean="0"/>
              <a:t>A perfect score (on par with the Average) was achieved for Avoided Slang or Jargon. </a:t>
            </a:r>
          </a:p>
          <a:p>
            <a:pPr marL="171450" indent="-171450">
              <a:buFont typeface="Arial" panose="020B0604020202020204" pitchFamily="34" charset="0"/>
              <a:buChar char="•"/>
            </a:pPr>
            <a:r>
              <a:rPr lang="en-AU" sz="1000" b="0" dirty="0" smtClean="0"/>
              <a:t>All other Communication Skills scored noticeably lower than Retailers Average, with the widest gap for Developed Rapport (23 points below), Patient and Tolerant (18 points below), and Matched Speech (15 points below).</a:t>
            </a:r>
            <a:endParaRPr lang="en-AU" sz="1000" b="0" dirty="0"/>
          </a:p>
          <a:p>
            <a:pPr marL="171450" indent="-171450">
              <a:buFont typeface="Arial" panose="020B0604020202020204" pitchFamily="34" charset="0"/>
              <a:buChar char="•"/>
            </a:pPr>
            <a:r>
              <a:rPr lang="en-AU" sz="1000" b="0" dirty="0" smtClean="0"/>
              <a:t>Similar to most retailers, Developed Rapport, and Patient and Tolerant achieved the lowest scores – however, Lumo Energy’s 51% for Developed Rapport was the lowest for any retailer. </a:t>
            </a:r>
          </a:p>
          <a:p>
            <a:pPr marL="171450" indent="-171450">
              <a:buFont typeface="Arial" panose="020B0604020202020204" pitchFamily="34" charset="0"/>
              <a:buChar char="•"/>
            </a:pPr>
            <a:r>
              <a:rPr lang="en-AU" sz="1000" b="0" dirty="0" smtClean="0"/>
              <a:t>The Communication Skills results, together with the results from Service Delivery Index discussed previously, suggest that priority should be given to improvements in both areas.</a:t>
            </a:r>
          </a:p>
        </p:txBody>
      </p:sp>
      <p:graphicFrame>
        <p:nvGraphicFramePr>
          <p:cNvPr id="2" name="Table 1"/>
          <p:cNvGraphicFramePr>
            <a:graphicFrameLocks noGrp="1"/>
          </p:cNvGraphicFramePr>
          <p:nvPr>
            <p:extLst>
              <p:ext uri="{D42A27DB-BD31-4B8C-83A1-F6EECF244321}">
                <p14:modId xmlns:p14="http://schemas.microsoft.com/office/powerpoint/2010/main" val="3393618286"/>
              </p:ext>
            </p:extLst>
          </p:nvPr>
        </p:nvGraphicFramePr>
        <p:xfrm>
          <a:off x="179512" y="1343263"/>
          <a:ext cx="4317999" cy="2714625"/>
        </p:xfrm>
        <a:graphic>
          <a:graphicData uri="http://schemas.openxmlformats.org/drawingml/2006/table">
            <a:tbl>
              <a:tblPr/>
              <a:tblGrid>
                <a:gridCol w="596023"/>
                <a:gridCol w="1664427"/>
                <a:gridCol w="1230091"/>
                <a:gridCol w="827458"/>
              </a:tblGrid>
              <a:tr h="809625">
                <a:tc>
                  <a:txBody>
                    <a:bodyPr/>
                    <a:lstStyle/>
                    <a:p>
                      <a:pPr algn="ctr" fontAlgn="ctr"/>
                      <a:endParaRPr lang="en-AU" sz="1000" b="1" i="0" u="none" strike="noStrike" dirty="0">
                        <a:solidFill>
                          <a:srgbClr val="FFFFFF"/>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Customer Service </a:t>
                      </a:r>
                      <a:r>
                        <a:rPr lang="en-AU" sz="1000" b="1" i="0" u="none" strike="noStrike" dirty="0" smtClean="0">
                          <a:solidFill>
                            <a:srgbClr val="FFFFFF"/>
                          </a:solidFill>
                          <a:effectLst/>
                          <a:latin typeface="Calibri"/>
                        </a:rPr>
                        <a:t>Non-Index</a:t>
                      </a:r>
                      <a:endParaRPr lang="en-AU" sz="1000" b="1" i="0" u="none" strike="noStrike" dirty="0">
                        <a:solidFill>
                          <a:srgbClr val="FFFFFF"/>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1000" b="1" i="0" u="none" strike="noStrike" dirty="0">
                          <a:solidFill>
                            <a:srgbClr val="FFFFFF"/>
                          </a:solidFill>
                          <a:effectLst/>
                          <a:latin typeface="Calibri"/>
                        </a:rPr>
                        <a:t>All Surveyed Retailers Average (excl EA)</a:t>
                      </a:r>
                      <a:br>
                        <a:rPr lang="en-AU" sz="1000" b="1" i="0" u="none" strike="noStrike" dirty="0">
                          <a:solidFill>
                            <a:srgbClr val="FFFFFF"/>
                          </a:solidFill>
                          <a:effectLst/>
                          <a:latin typeface="Calibri"/>
                        </a:rPr>
                      </a:br>
                      <a:endParaRPr lang="en-AU" sz="1000" b="1" i="0" u="none" strike="noStrike" dirty="0">
                        <a:solidFill>
                          <a:srgbClr val="FFFFFF"/>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1000" b="1" i="0" u="none" strike="noStrike" dirty="0">
                          <a:solidFill>
                            <a:srgbClr val="FFFFFF"/>
                          </a:solidFill>
                          <a:effectLst/>
                          <a:latin typeface="Calibri"/>
                        </a:rPr>
                        <a:t>LUMO ENERGY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90"/>
                    </a:solidFill>
                  </a:tcPr>
                </a:tc>
              </a:tr>
              <a:tr h="190500">
                <a:tc rowSpan="10">
                  <a:txBody>
                    <a:bodyPr/>
                    <a:lstStyle/>
                    <a:p>
                      <a:pPr algn="ctr" fontAlgn="ctr"/>
                      <a:r>
                        <a:rPr lang="en-AU" sz="1100" b="1" i="0" u="none" strike="noStrike" dirty="0">
                          <a:solidFill>
                            <a:srgbClr val="000000"/>
                          </a:solidFill>
                          <a:effectLst/>
                          <a:latin typeface="Calibri"/>
                        </a:rPr>
                        <a:t>Service Delivery Non-Index</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Communication Skills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AU" sz="1000" b="1" i="0" u="none" strike="noStrike" dirty="0">
                          <a:solidFill>
                            <a:srgbClr val="FFFFFF"/>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AU" sz="1000" b="1" i="0" u="none" strike="noStrike" dirty="0">
                          <a:solidFill>
                            <a:srgbClr val="FFFFFF"/>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Matched Speech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Correct Grammar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Patient &amp; Tolerant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Avoided Interrupting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Developed Rapport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smtClean="0">
                          <a:solidFill>
                            <a:srgbClr val="000000"/>
                          </a:solidFill>
                          <a:effectLst/>
                          <a:latin typeface="Calibri"/>
                        </a:rPr>
                        <a:t>74</a:t>
                      </a:r>
                      <a:endParaRPr lang="en-AU"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Maintained Contact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Projected 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Avoided Slang/Jargon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smtClean="0">
                          <a:solidFill>
                            <a:srgbClr val="000000"/>
                          </a:solidFill>
                          <a:effectLst/>
                          <a:latin typeface="Calibri"/>
                        </a:rPr>
                        <a:t>100</a:t>
                      </a:r>
                      <a:endParaRPr lang="en-AU"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1" i="1" u="none" strike="noStrike" dirty="0">
                          <a:solidFill>
                            <a:srgbClr val="000000"/>
                          </a:solidFill>
                          <a:effectLst/>
                          <a:latin typeface="Calibri"/>
                        </a:rPr>
                        <a:t>Average Communication Skills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701606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Hardship Calls </a:t>
            </a:r>
            <a:br>
              <a:rPr lang="en-AU" dirty="0"/>
            </a:br>
            <a:r>
              <a:rPr lang="en-AU" sz="2000" b="0" dirty="0" smtClean="0"/>
              <a:t>Results by Retailer: Origin </a:t>
            </a:r>
            <a:r>
              <a:rPr lang="en-AU" sz="2000" b="0" dirty="0"/>
              <a:t>Energy</a:t>
            </a:r>
          </a:p>
        </p:txBody>
      </p:sp>
      <p:sp>
        <p:nvSpPr>
          <p:cNvPr id="15" name="TextBox 14"/>
          <p:cNvSpPr txBox="1"/>
          <p:nvPr/>
        </p:nvSpPr>
        <p:spPr>
          <a:xfrm>
            <a:off x="4572000" y="3573016"/>
            <a:ext cx="4248472" cy="2400657"/>
          </a:xfrm>
          <a:prstGeom prst="rect">
            <a:avLst/>
          </a:prstGeom>
          <a:noFill/>
          <a:ln>
            <a:solidFill>
              <a:schemeClr val="bg1">
                <a:lumMod val="50000"/>
              </a:schemeClr>
            </a:solidFill>
          </a:ln>
        </p:spPr>
        <p:txBody>
          <a:bodyPr wrap="square" rtlCol="0">
            <a:spAutoFit/>
          </a:bodyPr>
          <a:lstStyle/>
          <a:p>
            <a:r>
              <a:rPr lang="en-AU" sz="1000" dirty="0"/>
              <a:t>O</a:t>
            </a:r>
            <a:r>
              <a:rPr lang="en-AU" sz="1000" dirty="0" smtClean="0"/>
              <a:t>rigin Energy’s scores for most measures were similar to the Retailers Average.</a:t>
            </a:r>
          </a:p>
          <a:p>
            <a:endParaRPr lang="en-AU" sz="1000" b="0" dirty="0" smtClean="0"/>
          </a:p>
          <a:p>
            <a:pPr marL="171450" indent="-171450">
              <a:buFont typeface="Arial" panose="020B0604020202020204" pitchFamily="34" charset="0"/>
              <a:buChar char="•"/>
            </a:pPr>
            <a:r>
              <a:rPr lang="en-AU" sz="1000" b="0" dirty="0" smtClean="0"/>
              <a:t>Origin Energy’s scores for Getting Through, Service Delivery and Overall Performance were seven, six and 13 points higher than the Retailers Average respectively. </a:t>
            </a:r>
          </a:p>
          <a:p>
            <a:pPr marL="171450" indent="-171450">
              <a:buFont typeface="Arial" panose="020B0604020202020204" pitchFamily="34" charset="0"/>
              <a:buChar char="•"/>
            </a:pPr>
            <a:r>
              <a:rPr lang="en-AU" sz="1000" b="0" dirty="0" smtClean="0"/>
              <a:t>Two Greeting Skills measures – Salutation and Company Name – scored lower than the Retailers Average. Company Name in particular was 22 points lower. </a:t>
            </a:r>
          </a:p>
          <a:p>
            <a:pPr marL="171450" indent="-171450">
              <a:buFont typeface="Arial" panose="020B0604020202020204" pitchFamily="34" charset="0"/>
              <a:buChar char="•"/>
            </a:pPr>
            <a:r>
              <a:rPr lang="en-AU" sz="1000" b="0" dirty="0" smtClean="0"/>
              <a:t>Agent Manner and Enquiry Resolution Skills scores were relatively similar to Retailers Average, except for Clarified Needs (three points higher) and Good Product Knowledge (four points lower).</a:t>
            </a:r>
          </a:p>
          <a:p>
            <a:pPr marL="171450" indent="-171450">
              <a:buFont typeface="Arial" panose="020B0604020202020204" pitchFamily="34" charset="0"/>
              <a:buChar char="•"/>
            </a:pPr>
            <a:r>
              <a:rPr lang="en-AU" sz="1000" b="0" dirty="0" smtClean="0"/>
              <a:t>Connect Time of 71 seconds was almost half a minute faster than Retailers Average. </a:t>
            </a:r>
          </a:p>
        </p:txBody>
      </p:sp>
      <p:graphicFrame>
        <p:nvGraphicFramePr>
          <p:cNvPr id="6" name="Table 5"/>
          <p:cNvGraphicFramePr>
            <a:graphicFrameLocks noGrp="1"/>
          </p:cNvGraphicFramePr>
          <p:nvPr>
            <p:extLst>
              <p:ext uri="{D42A27DB-BD31-4B8C-83A1-F6EECF244321}">
                <p14:modId xmlns:p14="http://schemas.microsoft.com/office/powerpoint/2010/main" val="3054034934"/>
              </p:ext>
            </p:extLst>
          </p:nvPr>
        </p:nvGraphicFramePr>
        <p:xfrm>
          <a:off x="251520" y="1014829"/>
          <a:ext cx="4102988" cy="5116374"/>
        </p:xfrm>
        <a:graphic>
          <a:graphicData uri="http://schemas.openxmlformats.org/drawingml/2006/table">
            <a:tbl>
              <a:tblPr/>
              <a:tblGrid>
                <a:gridCol w="514957"/>
                <a:gridCol w="1810333"/>
                <a:gridCol w="1062784"/>
                <a:gridCol w="714914"/>
              </a:tblGrid>
              <a:tr h="279803">
                <a:tc>
                  <a:txBody>
                    <a:bodyPr/>
                    <a:lstStyle/>
                    <a:p>
                      <a:pPr algn="l" fontAlgn="ctr"/>
                      <a:r>
                        <a:rPr lang="en-AU" sz="1000" b="1" i="0" u="none" strike="noStrike" dirty="0">
                          <a:solidFill>
                            <a:srgbClr val="FFFFFF"/>
                          </a:solidFill>
                          <a:effectLst/>
                          <a:latin typeface="Calibri"/>
                        </a:rPr>
                        <a:t> </a:t>
                      </a:r>
                    </a:p>
                  </a:txBody>
                  <a:tcPr marL="8229" marR="8229" marT="8229"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AU" sz="1000" b="1" i="0" u="none" strike="noStrike" dirty="0">
                          <a:solidFill>
                            <a:srgbClr val="FFFFFF"/>
                          </a:solidFill>
                          <a:effectLst/>
                          <a:latin typeface="Calibri"/>
                        </a:rPr>
                        <a:t>Customer Service Index</a:t>
                      </a:r>
                    </a:p>
                  </a:txBody>
                  <a:tcPr marL="8229" marR="8229" marT="8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90"/>
                    </a:solidFill>
                  </a:tcPr>
                </a:tc>
                <a:tc>
                  <a:txBody>
                    <a:bodyPr/>
                    <a:lstStyle/>
                    <a:p>
                      <a:pPr algn="ctr" fontAlgn="ctr"/>
                      <a:r>
                        <a:rPr lang="en-AU" sz="1000" b="1" i="0" u="none" strike="noStrike" dirty="0">
                          <a:solidFill>
                            <a:srgbClr val="FFFFFF"/>
                          </a:solidFill>
                          <a:effectLst/>
                          <a:latin typeface="Calibri"/>
                        </a:rPr>
                        <a:t>All Surveyed Retailers Average (excl EA)</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1000" b="1" i="0" u="none" strike="noStrike" dirty="0">
                          <a:solidFill>
                            <a:srgbClr val="FFFFFF"/>
                          </a:solidFill>
                          <a:effectLst/>
                          <a:latin typeface="Calibri"/>
                        </a:rPr>
                        <a:t>ORIGIN ENERGY</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90"/>
                    </a:solidFill>
                  </a:tcPr>
                </a:tc>
              </a:tr>
              <a:tr h="182643">
                <a:tc>
                  <a:txBody>
                    <a:bodyPr/>
                    <a:lstStyle/>
                    <a:p>
                      <a:pPr algn="l" fontAlgn="ctr"/>
                      <a:endParaRPr lang="en-AU" sz="1000" b="1" i="0" u="none" strike="noStrike" dirty="0">
                        <a:solidFill>
                          <a:srgbClr val="FFFFFF"/>
                        </a:solidFill>
                        <a:effectLst/>
                        <a:latin typeface="Calibri"/>
                      </a:endParaRPr>
                    </a:p>
                  </a:txBody>
                  <a:tcPr marL="8229" marR="8229" marT="8229"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AU" sz="900" b="0" i="0" u="none" strike="noStrike" dirty="0" smtClean="0">
                          <a:solidFill>
                            <a:schemeClr val="tx1"/>
                          </a:solidFill>
                          <a:effectLst/>
                          <a:latin typeface="Calibri"/>
                        </a:rPr>
                        <a:t>Successful calls %</a:t>
                      </a:r>
                    </a:p>
                  </a:txBody>
                  <a:tcPr marL="8229" marR="8229" marT="8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900" b="0" i="0" u="none" strike="noStrike" dirty="0" smtClean="0">
                          <a:solidFill>
                            <a:schemeClr val="tx1"/>
                          </a:solidFill>
                          <a:effectLst/>
                          <a:latin typeface="Calibri"/>
                        </a:rPr>
                        <a:t>89</a:t>
                      </a:r>
                      <a:endParaRPr lang="en-AU" sz="900" b="0" i="0" u="none" strike="noStrike" dirty="0">
                        <a:solidFill>
                          <a:schemeClr val="tx1"/>
                        </a:solidFill>
                        <a:effectLst/>
                        <a:latin typeface="Calibri"/>
                      </a:endParaRP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AU" sz="900" b="0" i="0" u="none" strike="noStrike" dirty="0" smtClean="0">
                          <a:solidFill>
                            <a:schemeClr val="tx1"/>
                          </a:solidFill>
                          <a:effectLst/>
                          <a:latin typeface="Calibri"/>
                        </a:rPr>
                        <a:t>95</a:t>
                      </a:r>
                      <a:endParaRPr lang="en-AU" sz="900" b="0" i="0" u="none" strike="noStrike" dirty="0">
                        <a:solidFill>
                          <a:schemeClr val="tx1"/>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18864">
                <a:tc>
                  <a:txBody>
                    <a:bodyPr/>
                    <a:lstStyle/>
                    <a:p>
                      <a:pPr algn="l" fontAlgn="ctr"/>
                      <a:endParaRPr lang="en-AU" sz="1000" b="1" i="0" u="none" strike="noStrike" dirty="0">
                        <a:solidFill>
                          <a:srgbClr val="FFFFFF"/>
                        </a:solidFill>
                        <a:effectLst/>
                        <a:latin typeface="Calibri"/>
                      </a:endParaRPr>
                    </a:p>
                  </a:txBody>
                  <a:tcPr marL="8229" marR="8229" marT="8229"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AU" sz="900" b="0" i="0" u="none" strike="noStrike" dirty="0" smtClean="0">
                          <a:solidFill>
                            <a:schemeClr val="tx1"/>
                          </a:solidFill>
                          <a:effectLst/>
                          <a:latin typeface="Calibri"/>
                        </a:rPr>
                        <a:t>Unsuccessful calls % </a:t>
                      </a:r>
                      <a:endParaRPr lang="en-AU" sz="900" b="0" i="0" u="none" strike="noStrike" dirty="0">
                        <a:solidFill>
                          <a:schemeClr val="tx1"/>
                        </a:solidFill>
                        <a:effectLst/>
                        <a:latin typeface="Calibri"/>
                      </a:endParaRPr>
                    </a:p>
                  </a:txBody>
                  <a:tcPr marL="8229" marR="8229" marT="8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900" b="0" i="0" u="none" strike="noStrike" dirty="0" smtClean="0">
                          <a:solidFill>
                            <a:schemeClr val="tx1"/>
                          </a:solidFill>
                          <a:effectLst/>
                          <a:latin typeface="Calibri"/>
                        </a:rPr>
                        <a:t>11</a:t>
                      </a:r>
                      <a:endParaRPr lang="en-AU" sz="900" b="0" i="0" u="none" strike="noStrike" dirty="0">
                        <a:solidFill>
                          <a:schemeClr val="tx1"/>
                        </a:solidFill>
                        <a:effectLst/>
                        <a:latin typeface="Calibri"/>
                      </a:endParaRP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AU" sz="900" b="0" i="0" u="none" strike="noStrike" dirty="0" smtClean="0">
                          <a:solidFill>
                            <a:schemeClr val="tx1"/>
                          </a:solidFill>
                          <a:effectLst/>
                          <a:latin typeface="Calibri"/>
                        </a:rPr>
                        <a:t>5</a:t>
                      </a:r>
                      <a:endParaRPr lang="en-AU" sz="900" b="0" i="0" u="none" strike="noStrike" dirty="0">
                        <a:solidFill>
                          <a:schemeClr val="tx1"/>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64590">
                <a:tc rowSpan="10">
                  <a:txBody>
                    <a:bodyPr/>
                    <a:lstStyle/>
                    <a:p>
                      <a:pPr algn="ctr" fontAlgn="ctr"/>
                      <a:r>
                        <a:rPr lang="en-AU" sz="1000" b="1" i="0" u="none" strike="noStrike" dirty="0">
                          <a:solidFill>
                            <a:srgbClr val="000000"/>
                          </a:solidFill>
                          <a:effectLst/>
                          <a:latin typeface="Calibri"/>
                        </a:rPr>
                        <a:t>Getting Through Index (100)</a:t>
                      </a:r>
                    </a:p>
                  </a:txBody>
                  <a:tcPr marL="8229" marR="8229" marT="822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Connect Time (60)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0"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l" fontAlgn="ctr"/>
                      <a:r>
                        <a:rPr lang="en-AU" sz="1000" b="0" i="0" u="none" strike="noStrike" dirty="0">
                          <a:solidFill>
                            <a:srgbClr val="000000"/>
                          </a:solidFill>
                          <a:effectLst/>
                          <a:latin typeface="Calibri"/>
                        </a:rPr>
                        <a:t>Connect Time (in seconds)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98</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71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l" fontAlgn="ctr"/>
                      <a:r>
                        <a:rPr lang="en-AU" sz="1000" b="1" i="0" u="none" strike="noStrike" dirty="0">
                          <a:solidFill>
                            <a:srgbClr val="FFFFFF"/>
                          </a:solidFill>
                          <a:effectLst/>
                          <a:latin typeface="Calibri"/>
                        </a:rPr>
                        <a:t>Greeting Skills (40)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Salutation</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98</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93</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Company Name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69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Agent </a:t>
                      </a:r>
                      <a:r>
                        <a:rPr lang="en-AU" sz="1000" b="0" i="0" u="none" strike="noStrike" dirty="0" smtClean="0">
                          <a:solidFill>
                            <a:srgbClr val="000000"/>
                          </a:solidFill>
                          <a:effectLst/>
                          <a:latin typeface="Calibri"/>
                        </a:rPr>
                        <a:t>Name</a:t>
                      </a:r>
                      <a:endParaRPr lang="en-AU" sz="1000" b="0" i="0" u="none" strike="noStrike" dirty="0">
                        <a:solidFill>
                          <a:srgbClr val="000000"/>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Offer to Help</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Sign Off</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1" i="1" u="none" strike="noStrike" dirty="0">
                          <a:solidFill>
                            <a:srgbClr val="000000"/>
                          </a:solidFill>
                          <a:effectLst/>
                          <a:latin typeface="Calibri"/>
                        </a:rPr>
                        <a:t>Average Greeting Skills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95</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90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1573">
                <a:tc vMerge="1">
                  <a:txBody>
                    <a:bodyPr/>
                    <a:lstStyle/>
                    <a:p>
                      <a:endParaRPr lang="en-AU"/>
                    </a:p>
                  </a:txBody>
                  <a:tcPr/>
                </a:tc>
                <a:tc>
                  <a:txBody>
                    <a:bodyPr/>
                    <a:lstStyle/>
                    <a:p>
                      <a:pPr algn="r" fontAlgn="ctr"/>
                      <a:r>
                        <a:rPr lang="en-AU" sz="1000" b="1" i="1" u="none" strike="noStrike" dirty="0">
                          <a:solidFill>
                            <a:srgbClr val="FFFFFF"/>
                          </a:solidFill>
                          <a:effectLst/>
                          <a:latin typeface="Calibri"/>
                        </a:rPr>
                        <a:t>TOTAL GETTING THROUGH INDEX</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0" i="0" u="none" strike="noStrike" dirty="0">
                          <a:solidFill>
                            <a:srgbClr val="FFFFFF"/>
                          </a:solidFill>
                          <a:effectLst/>
                          <a:latin typeface="Calibri"/>
                        </a:rPr>
                        <a:t>44</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0" i="0" u="none" strike="noStrike" dirty="0">
                          <a:solidFill>
                            <a:srgbClr val="FFFFFF"/>
                          </a:solidFill>
                          <a:effectLst/>
                          <a:latin typeface="Calibri"/>
                        </a:rPr>
                        <a:t>51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164590">
                <a:tc rowSpan="14">
                  <a:txBody>
                    <a:bodyPr/>
                    <a:lstStyle/>
                    <a:p>
                      <a:pPr algn="ctr" fontAlgn="ctr"/>
                      <a:r>
                        <a:rPr lang="en-AU" sz="1000" b="1" i="0" u="none" strike="noStrike" dirty="0">
                          <a:solidFill>
                            <a:srgbClr val="000000"/>
                          </a:solidFill>
                          <a:effectLst/>
                          <a:latin typeface="Calibri"/>
                        </a:rPr>
                        <a:t>Service Delivery Index (100)</a:t>
                      </a:r>
                    </a:p>
                  </a:txBody>
                  <a:tcPr marL="8229" marR="8229" marT="822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Agent Manner (50)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Interested, Warm &amp; Helpful</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72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72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Businesslike &amp; Unemotive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27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26</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1" u="none" strike="noStrike" dirty="0">
                          <a:solidFill>
                            <a:srgbClr val="000000"/>
                          </a:solidFill>
                          <a:effectLst/>
                          <a:latin typeface="Calibri"/>
                        </a:rPr>
                        <a:t>Total Acceptable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98</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Disinterested /Curt</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Laidback /Easygoing</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1" u="none" strike="noStrike" dirty="0">
                          <a:solidFill>
                            <a:srgbClr val="000000"/>
                          </a:solidFill>
                          <a:effectLst/>
                          <a:latin typeface="Calibri"/>
                        </a:rPr>
                        <a:t>Total Unacceptable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l" fontAlgn="ctr"/>
                      <a:r>
                        <a:rPr lang="en-AU" sz="1000" b="1" i="0" u="none" strike="noStrike" dirty="0">
                          <a:solidFill>
                            <a:srgbClr val="FFFFFF"/>
                          </a:solidFill>
                          <a:effectLst/>
                          <a:latin typeface="Calibri"/>
                        </a:rPr>
                        <a:t>Enquiry Resolution Skills (50)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Clarified Needs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smtClean="0">
                          <a:solidFill>
                            <a:srgbClr val="000000"/>
                          </a:solidFill>
                          <a:effectLst/>
                          <a:latin typeface="Calibri"/>
                        </a:rPr>
                        <a:t>80</a:t>
                      </a:r>
                      <a:endParaRPr lang="en-AU" sz="1000" b="0" i="0" u="none" strike="noStrike" dirty="0">
                        <a:solidFill>
                          <a:srgbClr val="000000"/>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83</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Good Product Knowledge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86</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Clear Resolution to Query</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87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87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Courteous &amp; Helpful</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86</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87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88">
                <a:tc vMerge="1">
                  <a:txBody>
                    <a:bodyPr/>
                    <a:lstStyle/>
                    <a:p>
                      <a:endParaRPr lang="en-AU"/>
                    </a:p>
                  </a:txBody>
                  <a:tcPr/>
                </a:tc>
                <a:tc>
                  <a:txBody>
                    <a:bodyPr/>
                    <a:lstStyle/>
                    <a:p>
                      <a:pPr algn="r" fontAlgn="ctr"/>
                      <a:r>
                        <a:rPr lang="en-AU" sz="1000" b="1" i="1" u="none" strike="noStrike" dirty="0">
                          <a:solidFill>
                            <a:srgbClr val="000000"/>
                          </a:solidFill>
                          <a:effectLst/>
                          <a:latin typeface="Calibri"/>
                        </a:rPr>
                        <a:t>Average Enquiry Resolution Skills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86</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86</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491">
                <a:tc vMerge="1">
                  <a:txBody>
                    <a:bodyPr/>
                    <a:lstStyle/>
                    <a:p>
                      <a:endParaRPr lang="en-AU"/>
                    </a:p>
                  </a:txBody>
                  <a:tcPr/>
                </a:tc>
                <a:tc>
                  <a:txBody>
                    <a:bodyPr/>
                    <a:lstStyle/>
                    <a:p>
                      <a:pPr algn="r" fontAlgn="ctr"/>
                      <a:r>
                        <a:rPr lang="en-AU" sz="1000" b="1" i="1" u="none" strike="noStrike" dirty="0">
                          <a:solidFill>
                            <a:srgbClr val="FFFFFF"/>
                          </a:solidFill>
                          <a:effectLst/>
                          <a:latin typeface="Calibri"/>
                        </a:rPr>
                        <a:t>TOTAL </a:t>
                      </a:r>
                      <a:r>
                        <a:rPr lang="en-AU" sz="1000" b="1" i="1" u="none" strike="noStrike" dirty="0" smtClean="0">
                          <a:solidFill>
                            <a:srgbClr val="FFFFFF"/>
                          </a:solidFill>
                          <a:effectLst/>
                          <a:latin typeface="Calibri"/>
                        </a:rPr>
                        <a:t>SERVICE </a:t>
                      </a:r>
                      <a:r>
                        <a:rPr lang="en-AU" sz="1000" b="1" i="1" u="none" strike="noStrike" dirty="0">
                          <a:solidFill>
                            <a:srgbClr val="FFFFFF"/>
                          </a:solidFill>
                          <a:effectLst/>
                          <a:latin typeface="Calibri"/>
                        </a:rPr>
                        <a:t>DELIVERY INDEX</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1" i="0" u="none" strike="noStrike" dirty="0">
                          <a:solidFill>
                            <a:srgbClr val="FFFFFF"/>
                          </a:solidFill>
                          <a:effectLst/>
                          <a:latin typeface="Calibri"/>
                        </a:rPr>
                        <a:t>70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0" i="0" u="none" strike="noStrike" dirty="0">
                          <a:solidFill>
                            <a:srgbClr val="FFFFFF"/>
                          </a:solidFill>
                          <a:effectLst/>
                          <a:latin typeface="Calibri"/>
                        </a:rPr>
                        <a:t>76</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164590">
                <a:tc gridSpan="2">
                  <a:txBody>
                    <a:bodyPr/>
                    <a:lstStyle/>
                    <a:p>
                      <a:pPr algn="r" fontAlgn="ctr"/>
                      <a:r>
                        <a:rPr lang="en-AU" sz="1000" b="1" i="0" u="none" strike="noStrike" dirty="0">
                          <a:solidFill>
                            <a:srgbClr val="FFFFFF"/>
                          </a:solidFill>
                          <a:effectLst/>
                          <a:latin typeface="Calibri"/>
                        </a:rPr>
                        <a:t>OVERALL PERFORMANCE SCORE (200)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90"/>
                    </a:solidFill>
                  </a:tcPr>
                </a:tc>
                <a:tc hMerge="1">
                  <a:txBody>
                    <a:bodyPr/>
                    <a:lstStyle/>
                    <a:p>
                      <a:endParaRPr lang="en-AU"/>
                    </a:p>
                  </a:txBody>
                  <a:tcPr/>
                </a:tc>
                <a:tc>
                  <a:txBody>
                    <a:bodyPr/>
                    <a:lstStyle/>
                    <a:p>
                      <a:pPr algn="ctr" fontAlgn="ctr"/>
                      <a:r>
                        <a:rPr lang="en-AU" sz="1000" b="1" i="0" u="none" strike="noStrike" dirty="0">
                          <a:solidFill>
                            <a:srgbClr val="FFFFFF"/>
                          </a:solidFill>
                          <a:effectLst/>
                          <a:latin typeface="Calibri"/>
                        </a:rPr>
                        <a:t>114</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90"/>
                    </a:solidFill>
                  </a:tcPr>
                </a:tc>
                <a:tc>
                  <a:txBody>
                    <a:bodyPr/>
                    <a:lstStyle/>
                    <a:p>
                      <a:pPr algn="ctr" fontAlgn="ctr"/>
                      <a:r>
                        <a:rPr lang="en-AU" sz="1000" b="1" i="0" u="none" strike="noStrike" dirty="0">
                          <a:solidFill>
                            <a:srgbClr val="FFFFFF"/>
                          </a:solidFill>
                          <a:effectLst/>
                          <a:latin typeface="Calibri"/>
                        </a:rPr>
                        <a:t>127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90"/>
                    </a:solidFill>
                  </a:tcPr>
                </a:tc>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1954239953"/>
              </p:ext>
            </p:extLst>
          </p:nvPr>
        </p:nvGraphicFramePr>
        <p:xfrm>
          <a:off x="4427984" y="1189246"/>
          <a:ext cx="4392488" cy="24557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64944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1920" y="116632"/>
            <a:ext cx="5076056" cy="738664"/>
          </a:xfrm>
          <a:prstGeom prst="rect">
            <a:avLst/>
          </a:prstGeom>
        </p:spPr>
        <p:txBody>
          <a:bodyPr wrap="square">
            <a:spAutoFit/>
          </a:bodyPr>
          <a:lstStyle/>
          <a:p>
            <a:pPr algn="r"/>
            <a:r>
              <a:rPr lang="en-AU" sz="2200" dirty="0">
                <a:solidFill>
                  <a:schemeClr val="bg1"/>
                </a:solidFill>
              </a:rPr>
              <a:t>Hardship Calls </a:t>
            </a:r>
            <a:br>
              <a:rPr lang="en-AU" sz="2200" dirty="0">
                <a:solidFill>
                  <a:schemeClr val="bg1"/>
                </a:solidFill>
              </a:rPr>
            </a:br>
            <a:r>
              <a:rPr lang="en-AU" sz="2000" b="0" dirty="0" smtClean="0">
                <a:solidFill>
                  <a:schemeClr val="bg1"/>
                </a:solidFill>
              </a:rPr>
              <a:t>Results by Retailer: </a:t>
            </a:r>
            <a:r>
              <a:rPr lang="en-AU" sz="2000" b="0" dirty="0">
                <a:solidFill>
                  <a:schemeClr val="bg1"/>
                </a:solidFill>
              </a:rPr>
              <a:t>Origin Energy</a:t>
            </a:r>
          </a:p>
        </p:txBody>
      </p:sp>
      <p:sp>
        <p:nvSpPr>
          <p:cNvPr id="6" name="TextBox 5"/>
          <p:cNvSpPr txBox="1"/>
          <p:nvPr/>
        </p:nvSpPr>
        <p:spPr>
          <a:xfrm>
            <a:off x="4644008" y="1340768"/>
            <a:ext cx="4320480" cy="1631216"/>
          </a:xfrm>
          <a:prstGeom prst="rect">
            <a:avLst/>
          </a:prstGeom>
          <a:noFill/>
          <a:ln>
            <a:solidFill>
              <a:schemeClr val="bg1">
                <a:lumMod val="50000"/>
              </a:schemeClr>
            </a:solidFill>
          </a:ln>
        </p:spPr>
        <p:txBody>
          <a:bodyPr wrap="square" rtlCol="0">
            <a:spAutoFit/>
          </a:bodyPr>
          <a:lstStyle/>
          <a:p>
            <a:r>
              <a:rPr lang="en-AU" sz="1000" dirty="0" smtClean="0"/>
              <a:t>With a few exceptions, the Communication Skills scores were relatively comparative with the Retailers Average. </a:t>
            </a:r>
          </a:p>
          <a:p>
            <a:endParaRPr lang="en-AU" sz="1000" b="0" dirty="0" smtClean="0"/>
          </a:p>
          <a:p>
            <a:pPr marL="171450" indent="-171450">
              <a:buFont typeface="Arial" panose="020B0604020202020204" pitchFamily="34" charset="0"/>
              <a:buChar char="•"/>
            </a:pPr>
            <a:r>
              <a:rPr lang="en-AU" sz="1000" b="0" dirty="0" smtClean="0"/>
              <a:t>Origin Energy’s Agents achieved a perfect score for Correct Grammar and Avoided Slang or Jargon.</a:t>
            </a:r>
          </a:p>
          <a:p>
            <a:pPr marL="171450" indent="-171450">
              <a:buFont typeface="Arial" panose="020B0604020202020204" pitchFamily="34" charset="0"/>
              <a:buChar char="•"/>
            </a:pPr>
            <a:r>
              <a:rPr lang="en-AU" sz="1000" b="0" dirty="0" smtClean="0"/>
              <a:t>Maintained Contact and Projected Confidence at 92% and 89% respectively were both four points lower than Retailers Average. </a:t>
            </a:r>
          </a:p>
          <a:p>
            <a:pPr marL="171450" indent="-171450">
              <a:buFont typeface="Arial" panose="020B0604020202020204" pitchFamily="34" charset="0"/>
              <a:buChar char="•"/>
            </a:pPr>
            <a:r>
              <a:rPr lang="en-AU" sz="1000" b="0" dirty="0" smtClean="0"/>
              <a:t>Developed Rapport was the lowest scoring measure at 75%.</a:t>
            </a:r>
          </a:p>
          <a:p>
            <a:endParaRPr lang="en-AU" sz="1000" b="0" dirty="0"/>
          </a:p>
        </p:txBody>
      </p:sp>
      <p:graphicFrame>
        <p:nvGraphicFramePr>
          <p:cNvPr id="3" name="Table 2"/>
          <p:cNvGraphicFramePr>
            <a:graphicFrameLocks noGrp="1"/>
          </p:cNvGraphicFramePr>
          <p:nvPr>
            <p:extLst>
              <p:ext uri="{D42A27DB-BD31-4B8C-83A1-F6EECF244321}">
                <p14:modId xmlns:p14="http://schemas.microsoft.com/office/powerpoint/2010/main" val="4086823469"/>
              </p:ext>
            </p:extLst>
          </p:nvPr>
        </p:nvGraphicFramePr>
        <p:xfrm>
          <a:off x="179512" y="1343263"/>
          <a:ext cx="4317999" cy="2714625"/>
        </p:xfrm>
        <a:graphic>
          <a:graphicData uri="http://schemas.openxmlformats.org/drawingml/2006/table">
            <a:tbl>
              <a:tblPr/>
              <a:tblGrid>
                <a:gridCol w="596023"/>
                <a:gridCol w="1664427"/>
                <a:gridCol w="1230091"/>
                <a:gridCol w="827458"/>
              </a:tblGrid>
              <a:tr h="809625">
                <a:tc>
                  <a:txBody>
                    <a:bodyPr/>
                    <a:lstStyle/>
                    <a:p>
                      <a:pPr algn="ctr" fontAlgn="ctr"/>
                      <a:endParaRPr lang="en-AU" sz="1000" b="1" i="0" u="none" strike="noStrike" dirty="0">
                        <a:solidFill>
                          <a:srgbClr val="FFFFFF"/>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Customer Service </a:t>
                      </a:r>
                      <a:r>
                        <a:rPr lang="en-AU" sz="1000" b="1" i="0" u="none" strike="noStrike" dirty="0" smtClean="0">
                          <a:solidFill>
                            <a:srgbClr val="FFFFFF"/>
                          </a:solidFill>
                          <a:effectLst/>
                          <a:latin typeface="Calibri"/>
                        </a:rPr>
                        <a:t>Non-Index</a:t>
                      </a:r>
                      <a:endParaRPr lang="en-AU" sz="1000" b="1" i="0" u="none" strike="noStrike" dirty="0">
                        <a:solidFill>
                          <a:srgbClr val="FFFFFF"/>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1000" b="1" i="0" u="none" strike="noStrike" dirty="0">
                          <a:solidFill>
                            <a:srgbClr val="FFFFFF"/>
                          </a:solidFill>
                          <a:effectLst/>
                          <a:latin typeface="Calibri"/>
                        </a:rPr>
                        <a:t>All Surveyed Retailers Average (excl EA)</a:t>
                      </a:r>
                      <a:br>
                        <a:rPr lang="en-AU" sz="1000" b="1" i="0" u="none" strike="noStrike" dirty="0">
                          <a:solidFill>
                            <a:srgbClr val="FFFFFF"/>
                          </a:solidFill>
                          <a:effectLst/>
                          <a:latin typeface="Calibri"/>
                        </a:rPr>
                      </a:br>
                      <a:endParaRPr lang="en-AU" sz="1000" b="1" i="0" u="none" strike="noStrike" dirty="0">
                        <a:solidFill>
                          <a:srgbClr val="FFFFFF"/>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1000" b="1" i="0" u="none" strike="noStrike" dirty="0">
                          <a:solidFill>
                            <a:srgbClr val="FFFFFF"/>
                          </a:solidFill>
                          <a:effectLst/>
                          <a:latin typeface="Calibri"/>
                        </a:rPr>
                        <a:t>ORIGIN ENERGY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90"/>
                    </a:solidFill>
                  </a:tcPr>
                </a:tc>
              </a:tr>
              <a:tr h="190500">
                <a:tc rowSpan="10">
                  <a:txBody>
                    <a:bodyPr/>
                    <a:lstStyle/>
                    <a:p>
                      <a:pPr algn="ctr" fontAlgn="ctr"/>
                      <a:r>
                        <a:rPr lang="en-AU" sz="1100" b="1" i="0" u="none" strike="noStrike" dirty="0">
                          <a:solidFill>
                            <a:srgbClr val="000000"/>
                          </a:solidFill>
                          <a:effectLst/>
                          <a:latin typeface="Calibri"/>
                        </a:rPr>
                        <a:t>Service Delivery Non-Index</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Communication Skills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AU" sz="1000" b="1" i="0" u="none" strike="noStrike" dirty="0">
                          <a:solidFill>
                            <a:srgbClr val="FFFFFF"/>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AU" sz="1000" b="1" i="0" u="none" strike="noStrike" dirty="0">
                          <a:solidFill>
                            <a:srgbClr val="FFFFFF"/>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Matched Speech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Correct Grammar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Patient &amp; Tolerant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Avoided Interrupting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Developed Rapport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smtClean="0">
                          <a:solidFill>
                            <a:srgbClr val="000000"/>
                          </a:solidFill>
                          <a:effectLst/>
                          <a:latin typeface="Calibri"/>
                        </a:rPr>
                        <a:t>74</a:t>
                      </a:r>
                      <a:endParaRPr lang="en-AU"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Maintained Contact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Projected 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Avoided Slang/Jargon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1" i="1" u="none" strike="noStrike" dirty="0">
                          <a:solidFill>
                            <a:srgbClr val="000000"/>
                          </a:solidFill>
                          <a:effectLst/>
                          <a:latin typeface="Calibri"/>
                        </a:rPr>
                        <a:t>Average Communication Skills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77460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Hardship Calls </a:t>
            </a:r>
            <a:br>
              <a:rPr lang="en-AU" dirty="0"/>
            </a:br>
            <a:r>
              <a:rPr lang="en-AU" sz="2000" b="0" dirty="0" smtClean="0"/>
              <a:t>Results by Retailer: Powerdirect</a:t>
            </a:r>
            <a:endParaRPr lang="en-AU" sz="2000" b="0" dirty="0"/>
          </a:p>
        </p:txBody>
      </p:sp>
      <p:sp>
        <p:nvSpPr>
          <p:cNvPr id="15" name="TextBox 14"/>
          <p:cNvSpPr txBox="1"/>
          <p:nvPr/>
        </p:nvSpPr>
        <p:spPr>
          <a:xfrm>
            <a:off x="4591962" y="3717032"/>
            <a:ext cx="4248472" cy="2285241"/>
          </a:xfrm>
          <a:prstGeom prst="rect">
            <a:avLst/>
          </a:prstGeom>
          <a:noFill/>
          <a:ln>
            <a:solidFill>
              <a:schemeClr val="bg1">
                <a:lumMod val="50000"/>
              </a:schemeClr>
            </a:solidFill>
          </a:ln>
        </p:spPr>
        <p:txBody>
          <a:bodyPr wrap="square" rtlCol="0">
            <a:spAutoFit/>
          </a:bodyPr>
          <a:lstStyle/>
          <a:p>
            <a:r>
              <a:rPr lang="en-AU" sz="950" dirty="0" smtClean="0"/>
              <a:t>While Powerdirect achieved higher scores than Retailers Average across most measures, the high proportion of calls exceeding the four-minute Maximum Wait Time reduced the index scores substantially. Improving call wait times will improve overall customer satisfaction significantly. </a:t>
            </a:r>
          </a:p>
          <a:p>
            <a:endParaRPr lang="en-AU" sz="950" b="0" dirty="0" smtClean="0"/>
          </a:p>
          <a:p>
            <a:pPr marL="171450" indent="-171450">
              <a:buFont typeface="Arial" panose="020B0604020202020204" pitchFamily="34" charset="0"/>
              <a:buChar char="•"/>
            </a:pPr>
            <a:r>
              <a:rPr lang="en-AU" sz="950" b="0" dirty="0" smtClean="0"/>
              <a:t>Calls exceeding four minutes Maximum Wait Time amounted to 63% for Powerdirect.</a:t>
            </a:r>
          </a:p>
          <a:p>
            <a:pPr marL="171450" indent="-171450">
              <a:buFont typeface="Arial" panose="020B0604020202020204" pitchFamily="34" charset="0"/>
              <a:buChar char="•"/>
            </a:pPr>
            <a:r>
              <a:rPr lang="en-AU" sz="950" b="0" dirty="0" smtClean="0"/>
              <a:t>Connect Time for completed calls was 98 seconds longer than the Retailers Average.</a:t>
            </a:r>
          </a:p>
          <a:p>
            <a:pPr marL="171450" indent="-171450">
              <a:buFont typeface="Arial" panose="020B0604020202020204" pitchFamily="34" charset="0"/>
              <a:buChar char="•"/>
            </a:pPr>
            <a:r>
              <a:rPr lang="en-AU" sz="950" b="0" dirty="0" smtClean="0"/>
              <a:t>The score that was particularly lower than the Retailers Average was Offer to Help (21 points).</a:t>
            </a:r>
          </a:p>
          <a:p>
            <a:pPr marL="171450" indent="-171450">
              <a:buFont typeface="Arial" panose="020B0604020202020204" pitchFamily="34" charset="0"/>
              <a:buChar char="•"/>
            </a:pPr>
            <a:r>
              <a:rPr lang="en-AU" sz="950" b="0" dirty="0" smtClean="0"/>
              <a:t>On a positive note, Good Product Knowledge and Clear Resolution to Query received noticeably better scores than Retailers Average (10% and 13% respectively)</a:t>
            </a:r>
            <a:r>
              <a:rPr lang="en-AU" sz="950" b="0" dirty="0"/>
              <a:t>.</a:t>
            </a:r>
          </a:p>
        </p:txBody>
      </p:sp>
      <p:graphicFrame>
        <p:nvGraphicFramePr>
          <p:cNvPr id="2" name="Table 1"/>
          <p:cNvGraphicFramePr>
            <a:graphicFrameLocks noGrp="1"/>
          </p:cNvGraphicFramePr>
          <p:nvPr>
            <p:extLst>
              <p:ext uri="{D42A27DB-BD31-4B8C-83A1-F6EECF244321}">
                <p14:modId xmlns:p14="http://schemas.microsoft.com/office/powerpoint/2010/main" val="881054623"/>
              </p:ext>
            </p:extLst>
          </p:nvPr>
        </p:nvGraphicFramePr>
        <p:xfrm>
          <a:off x="251520" y="980728"/>
          <a:ext cx="4102988" cy="5116374"/>
        </p:xfrm>
        <a:graphic>
          <a:graphicData uri="http://schemas.openxmlformats.org/drawingml/2006/table">
            <a:tbl>
              <a:tblPr/>
              <a:tblGrid>
                <a:gridCol w="514957"/>
                <a:gridCol w="1810333"/>
                <a:gridCol w="1062784"/>
                <a:gridCol w="714914"/>
              </a:tblGrid>
              <a:tr h="279803">
                <a:tc>
                  <a:txBody>
                    <a:bodyPr/>
                    <a:lstStyle/>
                    <a:p>
                      <a:pPr algn="l" fontAlgn="ctr"/>
                      <a:r>
                        <a:rPr lang="en-AU" sz="1000" b="1" i="0" u="none" strike="noStrike" dirty="0">
                          <a:solidFill>
                            <a:srgbClr val="FFFFFF"/>
                          </a:solidFill>
                          <a:effectLst/>
                          <a:latin typeface="Calibri"/>
                        </a:rPr>
                        <a:t> </a:t>
                      </a:r>
                    </a:p>
                  </a:txBody>
                  <a:tcPr marL="8229" marR="8229" marT="8229"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AU" sz="1000" b="1" i="0" u="none" strike="noStrike" dirty="0">
                          <a:solidFill>
                            <a:srgbClr val="FFFFFF"/>
                          </a:solidFill>
                          <a:effectLst/>
                          <a:latin typeface="Calibri"/>
                        </a:rPr>
                        <a:t>Customer Service Index</a:t>
                      </a:r>
                    </a:p>
                  </a:txBody>
                  <a:tcPr marL="8229" marR="8229" marT="8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1000" b="1" i="0" u="none" strike="noStrike" dirty="0">
                          <a:solidFill>
                            <a:srgbClr val="FFFFFF"/>
                          </a:solidFill>
                          <a:effectLst/>
                          <a:latin typeface="Calibri"/>
                        </a:rPr>
                        <a:t>All Surveyed Retailers Average (excl EA)</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1000" b="1" i="0" u="none" strike="noStrike" dirty="0">
                          <a:solidFill>
                            <a:srgbClr val="FFFFFF"/>
                          </a:solidFill>
                          <a:effectLst/>
                          <a:latin typeface="Calibri"/>
                        </a:rPr>
                        <a:t>POWER DIRECT</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90"/>
                    </a:solidFill>
                  </a:tcPr>
                </a:tc>
              </a:tr>
              <a:tr h="182643">
                <a:tc>
                  <a:txBody>
                    <a:bodyPr/>
                    <a:lstStyle/>
                    <a:p>
                      <a:pPr algn="l" fontAlgn="ctr"/>
                      <a:endParaRPr lang="en-AU" sz="1000" b="1" i="0" u="none" strike="noStrike" dirty="0">
                        <a:solidFill>
                          <a:srgbClr val="FFFFFF"/>
                        </a:solidFill>
                        <a:effectLst/>
                        <a:latin typeface="Calibri"/>
                      </a:endParaRPr>
                    </a:p>
                  </a:txBody>
                  <a:tcPr marL="8229" marR="8229" marT="8229"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AU" sz="900" b="0" i="0" u="none" strike="noStrike" dirty="0" smtClean="0">
                          <a:solidFill>
                            <a:schemeClr val="tx1"/>
                          </a:solidFill>
                          <a:effectLst/>
                          <a:latin typeface="Calibri"/>
                        </a:rPr>
                        <a:t>Successful calls %</a:t>
                      </a:r>
                    </a:p>
                  </a:txBody>
                  <a:tcPr marL="8229" marR="8229" marT="8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AU" sz="900" b="0" i="0" u="none" strike="noStrike" dirty="0" smtClean="0">
                          <a:solidFill>
                            <a:schemeClr val="tx1"/>
                          </a:solidFill>
                          <a:effectLst/>
                          <a:latin typeface="Calibri"/>
                        </a:rPr>
                        <a:t>89</a:t>
                      </a:r>
                      <a:endParaRPr lang="en-AU" sz="900" b="0" i="0" u="none" strike="noStrike" dirty="0">
                        <a:solidFill>
                          <a:schemeClr val="tx1"/>
                        </a:solidFill>
                        <a:effectLst/>
                        <a:latin typeface="Calibri"/>
                      </a:endParaRP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AU" sz="900" b="0" i="0" u="none" strike="noStrike" dirty="0" smtClean="0">
                          <a:solidFill>
                            <a:schemeClr val="tx1"/>
                          </a:solidFill>
                          <a:effectLst/>
                          <a:latin typeface="Calibri"/>
                        </a:rPr>
                        <a:t>37</a:t>
                      </a:r>
                      <a:endParaRPr lang="en-AU" sz="900" b="0" i="0" u="none" strike="noStrike" dirty="0">
                        <a:solidFill>
                          <a:schemeClr val="tx1"/>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4016">
                <a:tc>
                  <a:txBody>
                    <a:bodyPr/>
                    <a:lstStyle/>
                    <a:p>
                      <a:pPr algn="l" fontAlgn="ctr"/>
                      <a:endParaRPr lang="en-AU" sz="1000" b="1" i="0" u="none" strike="noStrike" dirty="0">
                        <a:solidFill>
                          <a:srgbClr val="FFFFFF"/>
                        </a:solidFill>
                        <a:effectLst/>
                        <a:latin typeface="Calibri"/>
                      </a:endParaRPr>
                    </a:p>
                  </a:txBody>
                  <a:tcPr marL="8229" marR="8229" marT="8229"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AU" sz="900" b="0" i="0" u="none" strike="noStrike" dirty="0" smtClean="0">
                          <a:solidFill>
                            <a:schemeClr val="tx1"/>
                          </a:solidFill>
                          <a:effectLst/>
                          <a:latin typeface="Calibri"/>
                        </a:rPr>
                        <a:t>Unsuccessful calls % </a:t>
                      </a:r>
                      <a:endParaRPr lang="en-AU" sz="900" b="0" i="0" u="none" strike="noStrike" dirty="0">
                        <a:solidFill>
                          <a:schemeClr val="tx1"/>
                        </a:solidFill>
                        <a:effectLst/>
                        <a:latin typeface="Calibri"/>
                      </a:endParaRPr>
                    </a:p>
                  </a:txBody>
                  <a:tcPr marL="8229" marR="8229" marT="8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AU" sz="900" b="0" i="0" u="none" strike="noStrike" dirty="0" smtClean="0">
                          <a:solidFill>
                            <a:schemeClr val="tx1"/>
                          </a:solidFill>
                          <a:effectLst/>
                          <a:latin typeface="Calibri"/>
                        </a:rPr>
                        <a:t>11</a:t>
                      </a:r>
                      <a:endParaRPr lang="en-AU" sz="900" b="0" i="0" u="none" strike="noStrike" dirty="0">
                        <a:solidFill>
                          <a:schemeClr val="tx1"/>
                        </a:solidFill>
                        <a:effectLst/>
                        <a:latin typeface="Calibri"/>
                      </a:endParaRP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AU" sz="900" b="0" i="0" u="none" strike="noStrike" dirty="0" smtClean="0">
                          <a:solidFill>
                            <a:schemeClr val="tx1"/>
                          </a:solidFill>
                          <a:effectLst/>
                          <a:latin typeface="Calibri"/>
                        </a:rPr>
                        <a:t>63</a:t>
                      </a:r>
                      <a:endParaRPr lang="en-AU" sz="900" b="0" i="0" u="none" strike="noStrike" dirty="0">
                        <a:solidFill>
                          <a:schemeClr val="tx1"/>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64590">
                <a:tc rowSpan="10">
                  <a:txBody>
                    <a:bodyPr/>
                    <a:lstStyle/>
                    <a:p>
                      <a:pPr algn="ctr" fontAlgn="ctr"/>
                      <a:r>
                        <a:rPr lang="en-AU" sz="1000" b="1" i="0" u="none" strike="noStrike" dirty="0">
                          <a:solidFill>
                            <a:srgbClr val="000000"/>
                          </a:solidFill>
                          <a:effectLst/>
                          <a:latin typeface="Calibri"/>
                        </a:rPr>
                        <a:t>Getting Through Index (100)</a:t>
                      </a:r>
                    </a:p>
                  </a:txBody>
                  <a:tcPr marL="8229" marR="8229" marT="8229"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Connect Time (60)</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0"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l" fontAlgn="ctr"/>
                      <a:r>
                        <a:rPr lang="en-AU" sz="1000" b="0" i="0" u="none" strike="noStrike" dirty="0">
                          <a:solidFill>
                            <a:srgbClr val="000000"/>
                          </a:solidFill>
                          <a:effectLst/>
                          <a:latin typeface="Calibri"/>
                        </a:rPr>
                        <a:t>Connect Time (in seconds)</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98</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196</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l" fontAlgn="ctr"/>
                      <a:r>
                        <a:rPr lang="en-AU" sz="1000" b="1" i="0" u="none" strike="noStrike" dirty="0">
                          <a:solidFill>
                            <a:srgbClr val="FFFFFF"/>
                          </a:solidFill>
                          <a:effectLst/>
                          <a:latin typeface="Calibri"/>
                        </a:rPr>
                        <a:t>Greeting Skills (40)</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Salutation</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98</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Company Name</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Agent </a:t>
                      </a:r>
                      <a:r>
                        <a:rPr lang="en-AU" sz="1000" b="0" i="0" u="none" strike="noStrike" dirty="0" smtClean="0">
                          <a:solidFill>
                            <a:srgbClr val="000000"/>
                          </a:solidFill>
                          <a:effectLst/>
                          <a:latin typeface="Calibri"/>
                        </a:rPr>
                        <a:t>Name</a:t>
                      </a:r>
                      <a:endParaRPr lang="en-AU" sz="1000" b="0" i="0" u="none" strike="noStrike" dirty="0">
                        <a:solidFill>
                          <a:srgbClr val="000000"/>
                        </a:solidFill>
                        <a:effectLst/>
                        <a:latin typeface="Calibri"/>
                      </a:endParaRP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Offer to Help</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69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Sign Off</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1" i="1" u="none" strike="noStrike" dirty="0">
                          <a:solidFill>
                            <a:srgbClr val="000000"/>
                          </a:solidFill>
                          <a:effectLst/>
                          <a:latin typeface="Calibri"/>
                        </a:rPr>
                        <a:t>Average Greeting Skills</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95</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92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1573">
                <a:tc vMerge="1">
                  <a:txBody>
                    <a:bodyPr/>
                    <a:lstStyle/>
                    <a:p>
                      <a:endParaRPr lang="en-AU"/>
                    </a:p>
                  </a:txBody>
                  <a:tcPr/>
                </a:tc>
                <a:tc>
                  <a:txBody>
                    <a:bodyPr/>
                    <a:lstStyle/>
                    <a:p>
                      <a:pPr algn="r" fontAlgn="ctr"/>
                      <a:r>
                        <a:rPr lang="en-AU" sz="1000" b="1" i="1" u="none" strike="noStrike" dirty="0">
                          <a:solidFill>
                            <a:srgbClr val="FFFFFF"/>
                          </a:solidFill>
                          <a:effectLst/>
                          <a:latin typeface="Calibri"/>
                        </a:rPr>
                        <a:t>TOTAL GETTING THROUGH INDEX</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0" i="0" u="none" strike="noStrike" dirty="0">
                          <a:solidFill>
                            <a:srgbClr val="FFFFFF"/>
                          </a:solidFill>
                          <a:effectLst/>
                          <a:latin typeface="Calibri"/>
                        </a:rPr>
                        <a:t>44</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0" i="0" u="none" strike="noStrike" dirty="0">
                          <a:solidFill>
                            <a:srgbClr val="FFFFFF"/>
                          </a:solidFill>
                          <a:effectLst/>
                          <a:latin typeface="Calibri"/>
                        </a:rPr>
                        <a:t>15</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164590">
                <a:tc rowSpan="14">
                  <a:txBody>
                    <a:bodyPr/>
                    <a:lstStyle/>
                    <a:p>
                      <a:pPr algn="ctr" fontAlgn="ctr"/>
                      <a:r>
                        <a:rPr lang="en-AU" sz="1000" b="1" i="0" u="none" strike="noStrike" dirty="0">
                          <a:solidFill>
                            <a:srgbClr val="000000"/>
                          </a:solidFill>
                          <a:effectLst/>
                          <a:latin typeface="Calibri"/>
                        </a:rPr>
                        <a:t>Service Delivery Index (100)</a:t>
                      </a:r>
                    </a:p>
                  </a:txBody>
                  <a:tcPr marL="8229" marR="8229" marT="822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Agent Manner (50)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Interested, Warm &amp; Helpful</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72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69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Businesslike &amp; Unemotive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27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31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1" u="none" strike="noStrike" dirty="0">
                          <a:solidFill>
                            <a:srgbClr val="000000"/>
                          </a:solidFill>
                          <a:effectLst/>
                          <a:latin typeface="Calibri"/>
                        </a:rPr>
                        <a:t>Total Acceptable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Disinterested /Curt</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Laidback /Easygoing</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1" u="none" strike="noStrike" dirty="0">
                          <a:solidFill>
                            <a:srgbClr val="000000"/>
                          </a:solidFill>
                          <a:effectLst/>
                          <a:latin typeface="Calibri"/>
                        </a:rPr>
                        <a:t>Total Unacceptable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l" fontAlgn="ctr"/>
                      <a:r>
                        <a:rPr lang="en-AU" sz="1000" b="1" i="0" u="none" strike="noStrike" dirty="0">
                          <a:solidFill>
                            <a:srgbClr val="FFFFFF"/>
                          </a:solidFill>
                          <a:effectLst/>
                          <a:latin typeface="Calibri"/>
                        </a:rPr>
                        <a:t>Enquiry Resolution Skills (50)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Clarified Needs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smtClean="0">
                          <a:solidFill>
                            <a:srgbClr val="000000"/>
                          </a:solidFill>
                          <a:effectLst/>
                          <a:latin typeface="Calibri"/>
                        </a:rPr>
                        <a:t>80</a:t>
                      </a:r>
                      <a:endParaRPr lang="en-AU" sz="1000" b="0" i="0" u="none" strike="noStrike" dirty="0">
                        <a:solidFill>
                          <a:srgbClr val="000000"/>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80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Good Product Knowledge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Clear Resolution to Query</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87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Courteous &amp; Helpful</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86</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82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88">
                <a:tc vMerge="1">
                  <a:txBody>
                    <a:bodyPr/>
                    <a:lstStyle/>
                    <a:p>
                      <a:endParaRPr lang="en-AU"/>
                    </a:p>
                  </a:txBody>
                  <a:tcPr/>
                </a:tc>
                <a:tc>
                  <a:txBody>
                    <a:bodyPr/>
                    <a:lstStyle/>
                    <a:p>
                      <a:pPr algn="r" fontAlgn="ctr"/>
                      <a:r>
                        <a:rPr lang="en-AU" sz="1000" b="1" i="1" u="none" strike="noStrike" dirty="0">
                          <a:solidFill>
                            <a:srgbClr val="000000"/>
                          </a:solidFill>
                          <a:effectLst/>
                          <a:latin typeface="Calibri"/>
                        </a:rPr>
                        <a:t>Average Enquiry Resolution Skills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86</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91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491">
                <a:tc vMerge="1">
                  <a:txBody>
                    <a:bodyPr/>
                    <a:lstStyle/>
                    <a:p>
                      <a:endParaRPr lang="en-AU"/>
                    </a:p>
                  </a:txBody>
                  <a:tcPr/>
                </a:tc>
                <a:tc>
                  <a:txBody>
                    <a:bodyPr/>
                    <a:lstStyle/>
                    <a:p>
                      <a:pPr algn="r" fontAlgn="ctr"/>
                      <a:r>
                        <a:rPr lang="en-AU" sz="1000" b="1" i="1" u="none" strike="noStrike" dirty="0">
                          <a:solidFill>
                            <a:srgbClr val="FFFFFF"/>
                          </a:solidFill>
                          <a:effectLst/>
                          <a:latin typeface="Calibri"/>
                        </a:rPr>
                        <a:t>TOTAL </a:t>
                      </a:r>
                      <a:r>
                        <a:rPr lang="en-AU" sz="1000" b="1" i="1" u="none" strike="noStrike" dirty="0" smtClean="0">
                          <a:solidFill>
                            <a:srgbClr val="FFFFFF"/>
                          </a:solidFill>
                          <a:effectLst/>
                          <a:latin typeface="Calibri"/>
                        </a:rPr>
                        <a:t>SERVICE </a:t>
                      </a:r>
                      <a:r>
                        <a:rPr lang="en-AU" sz="1000" b="1" i="1" u="none" strike="noStrike" dirty="0">
                          <a:solidFill>
                            <a:srgbClr val="FFFFFF"/>
                          </a:solidFill>
                          <a:effectLst/>
                          <a:latin typeface="Calibri"/>
                        </a:rPr>
                        <a:t>DELIVERY INDEX</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1" i="0" u="none" strike="noStrike" dirty="0">
                          <a:solidFill>
                            <a:srgbClr val="FFFFFF"/>
                          </a:solidFill>
                          <a:effectLst/>
                          <a:latin typeface="Calibri"/>
                        </a:rPr>
                        <a:t>70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0" i="0" u="none" strike="noStrike" dirty="0">
                          <a:solidFill>
                            <a:srgbClr val="FFFFFF"/>
                          </a:solidFill>
                          <a:effectLst/>
                          <a:latin typeface="Calibri"/>
                        </a:rPr>
                        <a:t>31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164590">
                <a:tc gridSpan="2">
                  <a:txBody>
                    <a:bodyPr/>
                    <a:lstStyle/>
                    <a:p>
                      <a:pPr algn="r" fontAlgn="ctr"/>
                      <a:r>
                        <a:rPr lang="en-AU" sz="1000" b="1" i="0" u="none" strike="noStrike" dirty="0">
                          <a:solidFill>
                            <a:srgbClr val="FFFFFF"/>
                          </a:solidFill>
                          <a:effectLst/>
                          <a:latin typeface="Calibri"/>
                        </a:rPr>
                        <a:t>OVERALL PERFORMANCE SCORE (200)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90"/>
                    </a:solidFill>
                  </a:tcPr>
                </a:tc>
                <a:tc hMerge="1">
                  <a:txBody>
                    <a:bodyPr/>
                    <a:lstStyle/>
                    <a:p>
                      <a:endParaRPr lang="en-AU"/>
                    </a:p>
                  </a:txBody>
                  <a:tcPr/>
                </a:tc>
                <a:tc>
                  <a:txBody>
                    <a:bodyPr/>
                    <a:lstStyle/>
                    <a:p>
                      <a:pPr algn="ctr" fontAlgn="ctr"/>
                      <a:r>
                        <a:rPr lang="en-AU" sz="1000" b="1" i="0" u="none" strike="noStrike" dirty="0">
                          <a:solidFill>
                            <a:srgbClr val="FFFFFF"/>
                          </a:solidFill>
                          <a:effectLst/>
                          <a:latin typeface="Calibri"/>
                        </a:rPr>
                        <a:t>114</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90"/>
                    </a:solidFill>
                  </a:tcPr>
                </a:tc>
                <a:tc>
                  <a:txBody>
                    <a:bodyPr/>
                    <a:lstStyle/>
                    <a:p>
                      <a:pPr algn="ctr" fontAlgn="ctr"/>
                      <a:r>
                        <a:rPr lang="en-AU" sz="1000" b="1" i="0" u="none" strike="noStrike" dirty="0">
                          <a:solidFill>
                            <a:srgbClr val="FFFFFF"/>
                          </a:solidFill>
                          <a:effectLst/>
                          <a:latin typeface="Calibri"/>
                        </a:rPr>
                        <a:t>46</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90"/>
                    </a:solidFill>
                  </a:tcPr>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3531365990"/>
              </p:ext>
            </p:extLst>
          </p:nvPr>
        </p:nvGraphicFramePr>
        <p:xfrm>
          <a:off x="4519954" y="980728"/>
          <a:ext cx="4320480" cy="2736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44401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9952" y="116632"/>
            <a:ext cx="4788024" cy="738664"/>
          </a:xfrm>
          <a:prstGeom prst="rect">
            <a:avLst/>
          </a:prstGeom>
        </p:spPr>
        <p:txBody>
          <a:bodyPr wrap="square">
            <a:spAutoFit/>
          </a:bodyPr>
          <a:lstStyle/>
          <a:p>
            <a:pPr algn="r"/>
            <a:r>
              <a:rPr lang="en-AU" sz="2200" dirty="0">
                <a:solidFill>
                  <a:schemeClr val="bg1"/>
                </a:solidFill>
              </a:rPr>
              <a:t>Hardship Calls </a:t>
            </a:r>
            <a:br>
              <a:rPr lang="en-AU" sz="2200" dirty="0">
                <a:solidFill>
                  <a:schemeClr val="bg1"/>
                </a:solidFill>
              </a:rPr>
            </a:br>
            <a:r>
              <a:rPr lang="en-AU" sz="2000" b="0" dirty="0" smtClean="0">
                <a:solidFill>
                  <a:schemeClr val="bg1"/>
                </a:solidFill>
              </a:rPr>
              <a:t>Results by Retailer: Powerdirect</a:t>
            </a:r>
            <a:endParaRPr lang="en-AU" b="0" strike="sngStrike" dirty="0">
              <a:solidFill>
                <a:schemeClr val="bg1"/>
              </a:solidFill>
            </a:endParaRPr>
          </a:p>
        </p:txBody>
      </p:sp>
      <p:sp>
        <p:nvSpPr>
          <p:cNvPr id="6" name="TextBox 5"/>
          <p:cNvSpPr txBox="1"/>
          <p:nvPr/>
        </p:nvSpPr>
        <p:spPr>
          <a:xfrm>
            <a:off x="4644008" y="1340768"/>
            <a:ext cx="4320480" cy="1785104"/>
          </a:xfrm>
          <a:prstGeom prst="rect">
            <a:avLst/>
          </a:prstGeom>
          <a:noFill/>
          <a:ln>
            <a:solidFill>
              <a:schemeClr val="bg1">
                <a:lumMod val="50000"/>
              </a:schemeClr>
            </a:solidFill>
          </a:ln>
        </p:spPr>
        <p:txBody>
          <a:bodyPr wrap="square" rtlCol="0">
            <a:spAutoFit/>
          </a:bodyPr>
          <a:lstStyle/>
          <a:p>
            <a:r>
              <a:rPr lang="en-AU" sz="1000" dirty="0" smtClean="0"/>
              <a:t>Powerdirect fared relatively better on Communication Skills, achieving scores higher than or on par with Retailers Average across most measures. </a:t>
            </a:r>
          </a:p>
          <a:p>
            <a:endParaRPr lang="en-AU" sz="1000" dirty="0" smtClean="0"/>
          </a:p>
          <a:p>
            <a:pPr marL="171450" indent="-171450">
              <a:buFont typeface="Arial" panose="020B0604020202020204" pitchFamily="34" charset="0"/>
              <a:buChar char="•"/>
            </a:pPr>
            <a:r>
              <a:rPr lang="en-AU" sz="1000" b="0" dirty="0" smtClean="0"/>
              <a:t>Patient and Tolerant, Projected Confidence, and Maintained Contact were key strengths at nine, seven and four points above Retailers Average respectively. </a:t>
            </a:r>
          </a:p>
          <a:p>
            <a:pPr marL="171450" indent="-171450">
              <a:buFont typeface="Arial" panose="020B0604020202020204" pitchFamily="34" charset="0"/>
              <a:buChar char="•"/>
            </a:pPr>
            <a:r>
              <a:rPr lang="en-AU" sz="1000" b="0" dirty="0" smtClean="0"/>
              <a:t>Avoided Interrupting and Matched Speech were below Retailers Average by five and three points respectively.</a:t>
            </a:r>
          </a:p>
          <a:p>
            <a:pPr marL="171450" indent="-171450">
              <a:buFont typeface="Arial" panose="020B0604020202020204" pitchFamily="34" charset="0"/>
              <a:buChar char="•"/>
            </a:pPr>
            <a:r>
              <a:rPr lang="en-AU" sz="1000" b="0" dirty="0" smtClean="0"/>
              <a:t>Developed Rapport achieved the lowest score (72%), as relevant for most other retailers. </a:t>
            </a:r>
            <a:endParaRPr lang="en-AU" sz="1000" b="0" dirty="0"/>
          </a:p>
        </p:txBody>
      </p:sp>
      <p:graphicFrame>
        <p:nvGraphicFramePr>
          <p:cNvPr id="2" name="Table 1"/>
          <p:cNvGraphicFramePr>
            <a:graphicFrameLocks noGrp="1"/>
          </p:cNvGraphicFramePr>
          <p:nvPr>
            <p:extLst>
              <p:ext uri="{D42A27DB-BD31-4B8C-83A1-F6EECF244321}">
                <p14:modId xmlns:p14="http://schemas.microsoft.com/office/powerpoint/2010/main" val="882898171"/>
              </p:ext>
            </p:extLst>
          </p:nvPr>
        </p:nvGraphicFramePr>
        <p:xfrm>
          <a:off x="179512" y="1340768"/>
          <a:ext cx="4317999" cy="2714625"/>
        </p:xfrm>
        <a:graphic>
          <a:graphicData uri="http://schemas.openxmlformats.org/drawingml/2006/table">
            <a:tbl>
              <a:tblPr/>
              <a:tblGrid>
                <a:gridCol w="596023"/>
                <a:gridCol w="1664427"/>
                <a:gridCol w="1230091"/>
                <a:gridCol w="827458"/>
              </a:tblGrid>
              <a:tr h="809625">
                <a:tc>
                  <a:txBody>
                    <a:bodyPr/>
                    <a:lstStyle/>
                    <a:p>
                      <a:pPr algn="ctr" fontAlgn="ctr"/>
                      <a:endParaRPr lang="en-AU" sz="1000" b="1" i="0" u="none" strike="noStrike" dirty="0">
                        <a:solidFill>
                          <a:srgbClr val="FFFFFF"/>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Customer Service </a:t>
                      </a:r>
                      <a:r>
                        <a:rPr lang="en-AU" sz="1000" b="1" i="0" u="none" strike="noStrike" dirty="0" smtClean="0">
                          <a:solidFill>
                            <a:srgbClr val="FFFFFF"/>
                          </a:solidFill>
                          <a:effectLst/>
                          <a:latin typeface="Calibri"/>
                        </a:rPr>
                        <a:t>Non-Index</a:t>
                      </a:r>
                      <a:endParaRPr lang="en-AU" sz="1000" b="1" i="0" u="none" strike="noStrike" dirty="0">
                        <a:solidFill>
                          <a:srgbClr val="FFFFFF"/>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1000" b="1" i="0" u="none" strike="noStrike" dirty="0">
                          <a:solidFill>
                            <a:srgbClr val="FFFFFF"/>
                          </a:solidFill>
                          <a:effectLst/>
                          <a:latin typeface="Calibri"/>
                        </a:rPr>
                        <a:t>All Surveyed Retailers Average (excl EA)</a:t>
                      </a:r>
                      <a:br>
                        <a:rPr lang="en-AU" sz="1000" b="1" i="0" u="none" strike="noStrike" dirty="0">
                          <a:solidFill>
                            <a:srgbClr val="FFFFFF"/>
                          </a:solidFill>
                          <a:effectLst/>
                          <a:latin typeface="Calibri"/>
                        </a:rPr>
                      </a:br>
                      <a:endParaRPr lang="en-AU" sz="1000" b="1" i="0" u="none" strike="noStrike" dirty="0">
                        <a:solidFill>
                          <a:srgbClr val="FFFFFF"/>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1000" b="1" i="0" u="none" strike="noStrike" dirty="0" smtClean="0">
                          <a:solidFill>
                            <a:srgbClr val="FFFFFF"/>
                          </a:solidFill>
                          <a:effectLst/>
                          <a:latin typeface="Calibri"/>
                        </a:rPr>
                        <a:t>POWERDIRECT</a:t>
                      </a:r>
                      <a:endParaRPr lang="en-AU" sz="1000" b="1" i="0" u="none" strike="noStrike" dirty="0">
                        <a:solidFill>
                          <a:srgbClr val="FFFFFF"/>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90"/>
                    </a:solidFill>
                  </a:tcPr>
                </a:tc>
              </a:tr>
              <a:tr h="190500">
                <a:tc rowSpan="10">
                  <a:txBody>
                    <a:bodyPr/>
                    <a:lstStyle/>
                    <a:p>
                      <a:pPr algn="ctr" fontAlgn="ctr"/>
                      <a:r>
                        <a:rPr lang="en-AU" sz="1000" b="1" i="0" u="none" strike="noStrike" dirty="0">
                          <a:solidFill>
                            <a:srgbClr val="000000"/>
                          </a:solidFill>
                          <a:effectLst/>
                          <a:latin typeface="Calibri"/>
                        </a:rPr>
                        <a:t>Service Delivery Non-Index</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Communication Skills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AU" sz="1000" b="1" i="0" u="none" strike="noStrike" dirty="0">
                          <a:solidFill>
                            <a:srgbClr val="FFFFFF"/>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AU" sz="1000" b="1" i="0" u="none" strike="noStrike" dirty="0">
                          <a:solidFill>
                            <a:srgbClr val="FFFFFF"/>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Matched Speech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Correct Grammar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Patient &amp; Tolerant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Avoided Interrupting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Developed Rapport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smtClean="0">
                          <a:solidFill>
                            <a:srgbClr val="000000"/>
                          </a:solidFill>
                          <a:effectLst/>
                          <a:latin typeface="Calibri"/>
                        </a:rPr>
                        <a:t>74</a:t>
                      </a:r>
                      <a:endParaRPr lang="en-AU"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Maintained Contact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Projected 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Avoided Slang/Jargon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1" i="1" u="none" strike="noStrike" dirty="0">
                          <a:solidFill>
                            <a:srgbClr val="000000"/>
                          </a:solidFill>
                          <a:effectLst/>
                          <a:latin typeface="Calibri"/>
                        </a:rPr>
                        <a:t>Average Communication Skills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7747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Hardship Calls </a:t>
            </a:r>
            <a:br>
              <a:rPr lang="en-AU" dirty="0"/>
            </a:br>
            <a:r>
              <a:rPr lang="en-AU" sz="2000" b="0" dirty="0" smtClean="0"/>
              <a:t>Results by Retailer: Simply </a:t>
            </a:r>
            <a:r>
              <a:rPr lang="en-AU" sz="2000" b="0" dirty="0"/>
              <a:t>Energy</a:t>
            </a:r>
          </a:p>
        </p:txBody>
      </p:sp>
      <p:sp>
        <p:nvSpPr>
          <p:cNvPr id="15" name="TextBox 14"/>
          <p:cNvSpPr txBox="1"/>
          <p:nvPr/>
        </p:nvSpPr>
        <p:spPr>
          <a:xfrm>
            <a:off x="4644008" y="3429000"/>
            <a:ext cx="4248472" cy="2554545"/>
          </a:xfrm>
          <a:prstGeom prst="rect">
            <a:avLst/>
          </a:prstGeom>
          <a:noFill/>
          <a:ln>
            <a:solidFill>
              <a:schemeClr val="bg1">
                <a:lumMod val="50000"/>
              </a:schemeClr>
            </a:solidFill>
          </a:ln>
        </p:spPr>
        <p:txBody>
          <a:bodyPr wrap="square" rtlCol="0">
            <a:spAutoFit/>
          </a:bodyPr>
          <a:lstStyle/>
          <a:p>
            <a:r>
              <a:rPr lang="en-AU" sz="1000" dirty="0" smtClean="0"/>
              <a:t>Similar to Origin Energy, Simply Energy’s scores </a:t>
            </a:r>
            <a:r>
              <a:rPr lang="en-AU" sz="1000" dirty="0"/>
              <a:t>for most measures were </a:t>
            </a:r>
            <a:r>
              <a:rPr lang="en-AU" sz="1000" dirty="0" smtClean="0"/>
              <a:t>similar to Retailers Average.</a:t>
            </a:r>
            <a:endParaRPr lang="en-AU" sz="1000" dirty="0"/>
          </a:p>
          <a:p>
            <a:pPr marL="171450" indent="-171450">
              <a:buFont typeface="Arial" panose="020B0604020202020204" pitchFamily="34" charset="0"/>
              <a:buChar char="•"/>
            </a:pPr>
            <a:r>
              <a:rPr lang="en-AU" sz="1000" b="0" dirty="0" smtClean="0"/>
              <a:t>The only Greeting </a:t>
            </a:r>
            <a:r>
              <a:rPr lang="en-AU" sz="1000" b="0" dirty="0"/>
              <a:t>Skills </a:t>
            </a:r>
            <a:r>
              <a:rPr lang="en-AU" sz="1000" b="0" dirty="0" smtClean="0"/>
              <a:t>measure where the score was not comparable to Retailers Average was Company Name (27 points lower).</a:t>
            </a:r>
          </a:p>
          <a:p>
            <a:pPr marL="171450" indent="-171450">
              <a:buFont typeface="Arial" panose="020B0604020202020204" pitchFamily="34" charset="0"/>
              <a:buChar char="•"/>
            </a:pPr>
            <a:r>
              <a:rPr lang="en-AU" sz="1000" b="0" dirty="0" smtClean="0"/>
              <a:t>The Interested, Warm and Helpful Manner score was lower than Retailer Average by eight points.</a:t>
            </a:r>
          </a:p>
          <a:p>
            <a:pPr marL="171450" indent="-171450">
              <a:buFont typeface="Arial" panose="020B0604020202020204" pitchFamily="34" charset="0"/>
              <a:buChar char="•"/>
            </a:pPr>
            <a:r>
              <a:rPr lang="en-AU" sz="1000" b="0" dirty="0" smtClean="0"/>
              <a:t>Focusing more on providing an Interested, Warm and Helpful manner, rather than a Businesslike and Unemotive manner, will improve the customer experience at Simply Energy. </a:t>
            </a:r>
            <a:endParaRPr lang="en-AU" sz="1000" b="0" dirty="0"/>
          </a:p>
          <a:p>
            <a:pPr marL="171450" indent="-171450">
              <a:buFont typeface="Arial" panose="020B0604020202020204" pitchFamily="34" charset="0"/>
              <a:buChar char="•"/>
            </a:pPr>
            <a:r>
              <a:rPr lang="en-AU" sz="1000" b="0" dirty="0" smtClean="0"/>
              <a:t>All Enquiry Resolution Skills criteria recorded a score lower than Retailers Average, except for Good Product Knowledge (on par) and Clarified Needs (three points higher).</a:t>
            </a:r>
          </a:p>
          <a:p>
            <a:pPr marL="171450" indent="-171450">
              <a:buFont typeface="Arial" panose="020B0604020202020204" pitchFamily="34" charset="0"/>
              <a:buChar char="•"/>
            </a:pPr>
            <a:r>
              <a:rPr lang="en-AU" sz="1000" b="0" dirty="0" smtClean="0"/>
              <a:t>Simply Energy’s Connect Time was 24 seconds faster than the Retailers Average. </a:t>
            </a:r>
          </a:p>
        </p:txBody>
      </p:sp>
      <p:graphicFrame>
        <p:nvGraphicFramePr>
          <p:cNvPr id="4" name="Table 3"/>
          <p:cNvGraphicFramePr>
            <a:graphicFrameLocks noGrp="1"/>
          </p:cNvGraphicFramePr>
          <p:nvPr>
            <p:extLst>
              <p:ext uri="{D42A27DB-BD31-4B8C-83A1-F6EECF244321}">
                <p14:modId xmlns:p14="http://schemas.microsoft.com/office/powerpoint/2010/main" val="4104144970"/>
              </p:ext>
            </p:extLst>
          </p:nvPr>
        </p:nvGraphicFramePr>
        <p:xfrm>
          <a:off x="251520" y="980728"/>
          <a:ext cx="4102988" cy="5146617"/>
        </p:xfrm>
        <a:graphic>
          <a:graphicData uri="http://schemas.openxmlformats.org/drawingml/2006/table">
            <a:tbl>
              <a:tblPr/>
              <a:tblGrid>
                <a:gridCol w="514957"/>
                <a:gridCol w="1810333"/>
                <a:gridCol w="1062784"/>
                <a:gridCol w="714914"/>
              </a:tblGrid>
              <a:tr h="279803">
                <a:tc>
                  <a:txBody>
                    <a:bodyPr/>
                    <a:lstStyle/>
                    <a:p>
                      <a:pPr algn="l" fontAlgn="ctr"/>
                      <a:r>
                        <a:rPr lang="en-AU" sz="1000" b="1" i="0" u="none" strike="noStrike" dirty="0">
                          <a:solidFill>
                            <a:srgbClr val="FFFFFF"/>
                          </a:solidFill>
                          <a:effectLst/>
                          <a:latin typeface="Calibri"/>
                        </a:rPr>
                        <a:t> </a:t>
                      </a:r>
                    </a:p>
                  </a:txBody>
                  <a:tcPr marL="8229" marR="8229" marT="8229"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AU" sz="1000" b="1" i="0" u="none" strike="noStrike" dirty="0">
                          <a:solidFill>
                            <a:srgbClr val="FFFFFF"/>
                          </a:solidFill>
                          <a:effectLst/>
                          <a:latin typeface="Calibri"/>
                        </a:rPr>
                        <a:t>Customer Service Index</a:t>
                      </a:r>
                    </a:p>
                  </a:txBody>
                  <a:tcPr marL="8229" marR="8229" marT="8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90"/>
                    </a:solidFill>
                  </a:tcPr>
                </a:tc>
                <a:tc>
                  <a:txBody>
                    <a:bodyPr/>
                    <a:lstStyle/>
                    <a:p>
                      <a:pPr algn="ctr" fontAlgn="ctr"/>
                      <a:r>
                        <a:rPr lang="en-AU" sz="1000" b="1" i="0" u="none" strike="noStrike" dirty="0">
                          <a:solidFill>
                            <a:srgbClr val="FFFFFF"/>
                          </a:solidFill>
                          <a:effectLst/>
                          <a:latin typeface="Calibri"/>
                        </a:rPr>
                        <a:t>All Surveyed Retailers Average (excl EA)</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1000" b="1" i="0" u="none" strike="noStrike" dirty="0">
                          <a:solidFill>
                            <a:srgbClr val="FFFFFF"/>
                          </a:solidFill>
                          <a:effectLst/>
                          <a:latin typeface="Calibri"/>
                        </a:rPr>
                        <a:t>SIMPLY ENERGY</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90"/>
                    </a:solidFill>
                  </a:tcPr>
                </a:tc>
              </a:tr>
              <a:tr h="182643">
                <a:tc>
                  <a:txBody>
                    <a:bodyPr/>
                    <a:lstStyle/>
                    <a:p>
                      <a:pPr algn="l" fontAlgn="ctr"/>
                      <a:endParaRPr lang="en-AU" sz="1000" b="1" i="0" u="none" strike="noStrike" dirty="0">
                        <a:solidFill>
                          <a:srgbClr val="FFFFFF"/>
                        </a:solidFill>
                        <a:effectLst/>
                        <a:latin typeface="Calibri"/>
                      </a:endParaRPr>
                    </a:p>
                  </a:txBody>
                  <a:tcPr marL="8229" marR="8229" marT="8229"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AU" sz="900" b="0" i="0" u="none" strike="noStrike" dirty="0" smtClean="0">
                          <a:solidFill>
                            <a:schemeClr val="tx1"/>
                          </a:solidFill>
                          <a:effectLst/>
                          <a:latin typeface="Calibri"/>
                        </a:rPr>
                        <a:t>Successful calls %</a:t>
                      </a:r>
                    </a:p>
                  </a:txBody>
                  <a:tcPr marL="8229" marR="8229" marT="8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900" b="0" i="0" u="none" strike="noStrike" dirty="0" smtClean="0">
                          <a:solidFill>
                            <a:schemeClr val="tx1"/>
                          </a:solidFill>
                          <a:effectLst/>
                          <a:latin typeface="Calibri"/>
                        </a:rPr>
                        <a:t>89</a:t>
                      </a:r>
                      <a:endParaRPr lang="en-AU" sz="900" b="0" i="0" u="none" strike="noStrike" dirty="0">
                        <a:solidFill>
                          <a:schemeClr val="tx1"/>
                        </a:solidFill>
                        <a:effectLst/>
                        <a:latin typeface="Calibri"/>
                      </a:endParaRP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AU" sz="900" b="0" i="0" u="none" strike="noStrike" dirty="0" smtClean="0">
                          <a:solidFill>
                            <a:schemeClr val="tx1"/>
                          </a:solidFill>
                          <a:effectLst/>
                          <a:latin typeface="Calibri"/>
                        </a:rPr>
                        <a:t>90</a:t>
                      </a:r>
                      <a:endParaRPr lang="en-AU" sz="900" b="0" i="0" u="none" strike="noStrike" dirty="0">
                        <a:solidFill>
                          <a:schemeClr val="tx1"/>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872">
                <a:tc>
                  <a:txBody>
                    <a:bodyPr/>
                    <a:lstStyle/>
                    <a:p>
                      <a:pPr algn="l" fontAlgn="ctr"/>
                      <a:endParaRPr lang="en-AU" sz="1000" b="1" i="0" u="none" strike="noStrike" dirty="0">
                        <a:solidFill>
                          <a:srgbClr val="FFFFFF"/>
                        </a:solidFill>
                        <a:effectLst/>
                        <a:latin typeface="Calibri"/>
                      </a:endParaRPr>
                    </a:p>
                  </a:txBody>
                  <a:tcPr marL="8229" marR="8229" marT="8229"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AU" sz="900" b="0" i="0" u="none" strike="noStrike" dirty="0" smtClean="0">
                          <a:solidFill>
                            <a:schemeClr val="tx1"/>
                          </a:solidFill>
                          <a:effectLst/>
                          <a:latin typeface="Calibri"/>
                        </a:rPr>
                        <a:t>Unsuccessful calls % </a:t>
                      </a:r>
                      <a:endParaRPr lang="en-AU" sz="900" b="0" i="0" u="none" strike="noStrike" dirty="0">
                        <a:solidFill>
                          <a:schemeClr val="tx1"/>
                        </a:solidFill>
                        <a:effectLst/>
                        <a:latin typeface="Calibri"/>
                      </a:endParaRPr>
                    </a:p>
                  </a:txBody>
                  <a:tcPr marL="8229" marR="8229" marT="8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900" b="0" i="0" u="none" strike="noStrike" dirty="0" smtClean="0">
                          <a:solidFill>
                            <a:schemeClr val="tx1"/>
                          </a:solidFill>
                          <a:effectLst/>
                          <a:latin typeface="Calibri"/>
                        </a:rPr>
                        <a:t>11</a:t>
                      </a:r>
                      <a:endParaRPr lang="en-AU" sz="900" b="0" i="0" u="none" strike="noStrike" dirty="0">
                        <a:solidFill>
                          <a:schemeClr val="tx1"/>
                        </a:solidFill>
                        <a:effectLst/>
                        <a:latin typeface="Calibri"/>
                      </a:endParaRP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AU" sz="900" b="0" i="0" u="none" strike="noStrike" dirty="0" smtClean="0">
                          <a:solidFill>
                            <a:schemeClr val="tx1"/>
                          </a:solidFill>
                          <a:effectLst/>
                          <a:latin typeface="Calibri"/>
                        </a:rPr>
                        <a:t>10</a:t>
                      </a:r>
                      <a:endParaRPr lang="en-AU" sz="900" b="0" i="0" u="none" strike="noStrike" dirty="0">
                        <a:solidFill>
                          <a:schemeClr val="tx1"/>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64590">
                <a:tc rowSpan="10">
                  <a:txBody>
                    <a:bodyPr/>
                    <a:lstStyle/>
                    <a:p>
                      <a:pPr algn="ctr" fontAlgn="ctr"/>
                      <a:r>
                        <a:rPr lang="en-AU" sz="1000" b="1" i="0" u="none" strike="noStrike" dirty="0">
                          <a:solidFill>
                            <a:srgbClr val="000000"/>
                          </a:solidFill>
                          <a:effectLst/>
                          <a:latin typeface="Calibri"/>
                        </a:rPr>
                        <a:t>Getting Through Index (100)</a:t>
                      </a:r>
                    </a:p>
                  </a:txBody>
                  <a:tcPr marL="8229" marR="8229" marT="8229"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Connect Time (60)</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0"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l" fontAlgn="ctr"/>
                      <a:r>
                        <a:rPr lang="en-AU" sz="1000" b="0" i="0" u="none" strike="noStrike" dirty="0">
                          <a:solidFill>
                            <a:srgbClr val="000000"/>
                          </a:solidFill>
                          <a:effectLst/>
                          <a:latin typeface="Calibri"/>
                        </a:rPr>
                        <a:t>Connect Time (in seconds)</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98</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74</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l" fontAlgn="ctr"/>
                      <a:r>
                        <a:rPr lang="en-AU" sz="1000" b="1" i="0" u="none" strike="noStrike" dirty="0">
                          <a:solidFill>
                            <a:srgbClr val="FFFFFF"/>
                          </a:solidFill>
                          <a:effectLst/>
                          <a:latin typeface="Calibri"/>
                        </a:rPr>
                        <a:t>Greeting Skills (40)</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Salutation</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98</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Company Name</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64</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Agent </a:t>
                      </a:r>
                      <a:r>
                        <a:rPr lang="en-AU" sz="1000" b="0" i="0" u="none" strike="noStrike" dirty="0" smtClean="0">
                          <a:solidFill>
                            <a:srgbClr val="000000"/>
                          </a:solidFill>
                          <a:effectLst/>
                          <a:latin typeface="Calibri"/>
                        </a:rPr>
                        <a:t>Name</a:t>
                      </a:r>
                      <a:endParaRPr lang="en-AU" sz="1000" b="0" i="0" u="none" strike="noStrike" dirty="0">
                        <a:solidFill>
                          <a:srgbClr val="000000"/>
                        </a:solidFill>
                        <a:effectLst/>
                        <a:latin typeface="Calibri"/>
                      </a:endParaRP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Offer to Help</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Sign Off</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1" i="1" u="none" strike="noStrike" dirty="0">
                          <a:solidFill>
                            <a:srgbClr val="000000"/>
                          </a:solidFill>
                          <a:effectLst/>
                          <a:latin typeface="Calibri"/>
                        </a:rPr>
                        <a:t>Average Greeting Skills</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95</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90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1573">
                <a:tc vMerge="1">
                  <a:txBody>
                    <a:bodyPr/>
                    <a:lstStyle/>
                    <a:p>
                      <a:endParaRPr lang="en-AU"/>
                    </a:p>
                  </a:txBody>
                  <a:tcPr/>
                </a:tc>
                <a:tc>
                  <a:txBody>
                    <a:bodyPr/>
                    <a:lstStyle/>
                    <a:p>
                      <a:pPr algn="r" fontAlgn="ctr"/>
                      <a:r>
                        <a:rPr lang="en-AU" sz="1000" b="1" i="1" u="none" strike="noStrike" dirty="0">
                          <a:solidFill>
                            <a:srgbClr val="FFFFFF"/>
                          </a:solidFill>
                          <a:effectLst/>
                          <a:latin typeface="Calibri"/>
                        </a:rPr>
                        <a:t>TOTAL GETTING THROUGH INDEX</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0" i="0" u="none" strike="noStrike" dirty="0">
                          <a:solidFill>
                            <a:srgbClr val="FFFFFF"/>
                          </a:solidFill>
                          <a:effectLst/>
                          <a:latin typeface="Calibri"/>
                        </a:rPr>
                        <a:t>44</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0" i="0" u="none" strike="noStrike" dirty="0">
                          <a:solidFill>
                            <a:srgbClr val="FFFFFF"/>
                          </a:solidFill>
                          <a:effectLst/>
                          <a:latin typeface="Calibri"/>
                        </a:rPr>
                        <a:t>45</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164590">
                <a:tc rowSpan="14">
                  <a:txBody>
                    <a:bodyPr/>
                    <a:lstStyle/>
                    <a:p>
                      <a:pPr algn="ctr" fontAlgn="ctr"/>
                      <a:r>
                        <a:rPr lang="en-AU" sz="1000" b="1" i="0" u="none" strike="noStrike" dirty="0">
                          <a:solidFill>
                            <a:srgbClr val="000000"/>
                          </a:solidFill>
                          <a:effectLst/>
                          <a:latin typeface="Calibri"/>
                        </a:rPr>
                        <a:t>Service Delivery Index (100)</a:t>
                      </a:r>
                    </a:p>
                  </a:txBody>
                  <a:tcPr marL="8229" marR="8229" marT="822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Agent Manner (50)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Interested, Warm &amp; Helpful</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72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64</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Businesslike &amp; Unemotive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27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34</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1" u="none" strike="noStrike" dirty="0">
                          <a:solidFill>
                            <a:srgbClr val="000000"/>
                          </a:solidFill>
                          <a:effectLst/>
                          <a:latin typeface="Calibri"/>
                        </a:rPr>
                        <a:t>Total Acceptable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98</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Disinterested /Curt</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Laidback /Easygoing</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1</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1" u="none" strike="noStrike" dirty="0">
                          <a:solidFill>
                            <a:srgbClr val="000000"/>
                          </a:solidFill>
                          <a:effectLst/>
                          <a:latin typeface="Calibri"/>
                        </a:rPr>
                        <a:t>Total Unacceptable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l" fontAlgn="ctr"/>
                      <a:r>
                        <a:rPr lang="en-AU" sz="1000" b="1" i="0" u="none" strike="noStrike" dirty="0">
                          <a:solidFill>
                            <a:srgbClr val="FFFFFF"/>
                          </a:solidFill>
                          <a:effectLst/>
                          <a:latin typeface="Calibri"/>
                        </a:rPr>
                        <a:t>Enquiry Resolution Skills (50)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Clarified Needs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smtClean="0">
                          <a:solidFill>
                            <a:srgbClr val="000000"/>
                          </a:solidFill>
                          <a:effectLst/>
                          <a:latin typeface="Calibri"/>
                        </a:rPr>
                        <a:t>80</a:t>
                      </a:r>
                      <a:endParaRPr lang="en-AU" sz="1000" b="0" i="0" u="none" strike="noStrike" dirty="0">
                        <a:solidFill>
                          <a:srgbClr val="000000"/>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83</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Good Product Knowledge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89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Clear Resolution to Query</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87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78</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Courteous &amp; Helpful</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86</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82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88">
                <a:tc vMerge="1">
                  <a:txBody>
                    <a:bodyPr/>
                    <a:lstStyle/>
                    <a:p>
                      <a:endParaRPr lang="en-AU"/>
                    </a:p>
                  </a:txBody>
                  <a:tcPr/>
                </a:tc>
                <a:tc>
                  <a:txBody>
                    <a:bodyPr/>
                    <a:lstStyle/>
                    <a:p>
                      <a:pPr algn="r" fontAlgn="ctr"/>
                      <a:r>
                        <a:rPr lang="en-AU" sz="1000" b="1" i="1" u="none" strike="noStrike" dirty="0">
                          <a:solidFill>
                            <a:srgbClr val="000000"/>
                          </a:solidFill>
                          <a:effectLst/>
                          <a:latin typeface="Calibri"/>
                        </a:rPr>
                        <a:t>Average Enquiry Resolution Skills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86</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83</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491">
                <a:tc vMerge="1">
                  <a:txBody>
                    <a:bodyPr/>
                    <a:lstStyle/>
                    <a:p>
                      <a:endParaRPr lang="en-AU"/>
                    </a:p>
                  </a:txBody>
                  <a:tcPr/>
                </a:tc>
                <a:tc>
                  <a:txBody>
                    <a:bodyPr/>
                    <a:lstStyle/>
                    <a:p>
                      <a:pPr algn="r" fontAlgn="ctr"/>
                      <a:r>
                        <a:rPr lang="en-AU" sz="1000" b="1" i="1" u="none" strike="noStrike" dirty="0">
                          <a:solidFill>
                            <a:srgbClr val="FFFFFF"/>
                          </a:solidFill>
                          <a:effectLst/>
                          <a:latin typeface="Calibri"/>
                        </a:rPr>
                        <a:t>TOTAL </a:t>
                      </a:r>
                      <a:r>
                        <a:rPr lang="en-AU" sz="1000" b="1" i="1" u="none" strike="noStrike" dirty="0" smtClean="0">
                          <a:solidFill>
                            <a:srgbClr val="FFFFFF"/>
                          </a:solidFill>
                          <a:effectLst/>
                          <a:latin typeface="Calibri"/>
                        </a:rPr>
                        <a:t>SERVICE </a:t>
                      </a:r>
                      <a:r>
                        <a:rPr lang="en-AU" sz="1000" b="1" i="1" u="none" strike="noStrike" dirty="0">
                          <a:solidFill>
                            <a:srgbClr val="FFFFFF"/>
                          </a:solidFill>
                          <a:effectLst/>
                          <a:latin typeface="Calibri"/>
                        </a:rPr>
                        <a:t>DELIVERY INDEX</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1" i="0" u="none" strike="noStrike" dirty="0">
                          <a:solidFill>
                            <a:srgbClr val="FFFFFF"/>
                          </a:solidFill>
                          <a:effectLst/>
                          <a:latin typeface="Calibri"/>
                        </a:rPr>
                        <a:t>70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0" i="0" u="none" strike="noStrike" dirty="0">
                          <a:solidFill>
                            <a:srgbClr val="FFFFFF"/>
                          </a:solidFill>
                          <a:effectLst/>
                          <a:latin typeface="Calibri"/>
                        </a:rPr>
                        <a:t>67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164590">
                <a:tc gridSpan="2">
                  <a:txBody>
                    <a:bodyPr/>
                    <a:lstStyle/>
                    <a:p>
                      <a:pPr algn="r" fontAlgn="ctr"/>
                      <a:r>
                        <a:rPr lang="en-AU" sz="1000" b="1" i="0" u="none" strike="noStrike" dirty="0">
                          <a:solidFill>
                            <a:srgbClr val="FFFFFF"/>
                          </a:solidFill>
                          <a:effectLst/>
                          <a:latin typeface="Calibri"/>
                        </a:rPr>
                        <a:t>OVERALL PERFORMANCE SCORE (200)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90"/>
                    </a:solidFill>
                  </a:tcPr>
                </a:tc>
                <a:tc hMerge="1">
                  <a:txBody>
                    <a:bodyPr/>
                    <a:lstStyle/>
                    <a:p>
                      <a:endParaRPr lang="en-AU"/>
                    </a:p>
                  </a:txBody>
                  <a:tcPr/>
                </a:tc>
                <a:tc>
                  <a:txBody>
                    <a:bodyPr/>
                    <a:lstStyle/>
                    <a:p>
                      <a:pPr algn="ctr" fontAlgn="ctr"/>
                      <a:r>
                        <a:rPr lang="en-AU" sz="1000" b="1" i="0" u="none" strike="noStrike" dirty="0">
                          <a:solidFill>
                            <a:srgbClr val="FFFFFF"/>
                          </a:solidFill>
                          <a:effectLst/>
                          <a:latin typeface="Calibri"/>
                        </a:rPr>
                        <a:t>114</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90"/>
                    </a:solidFill>
                  </a:tcPr>
                </a:tc>
                <a:tc>
                  <a:txBody>
                    <a:bodyPr/>
                    <a:lstStyle/>
                    <a:p>
                      <a:pPr algn="ctr" fontAlgn="ctr"/>
                      <a:r>
                        <a:rPr lang="en-AU" sz="1000" b="1" i="0" u="none" strike="noStrike" dirty="0">
                          <a:solidFill>
                            <a:srgbClr val="FFFFFF"/>
                          </a:solidFill>
                          <a:effectLst/>
                          <a:latin typeface="Calibri"/>
                        </a:rPr>
                        <a:t>112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90"/>
                    </a:solidFill>
                  </a:tcPr>
                </a:tc>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150305697"/>
              </p:ext>
            </p:extLst>
          </p:nvPr>
        </p:nvGraphicFramePr>
        <p:xfrm>
          <a:off x="4572000" y="980728"/>
          <a:ext cx="4392488" cy="24557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5003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r>
            <a:br>
              <a:rPr lang="en-AU" dirty="0" smtClean="0"/>
            </a:br>
            <a:r>
              <a:rPr lang="en-AU" dirty="0" smtClean="0"/>
              <a:t>Introduction (cont’d)</a:t>
            </a:r>
            <a:r>
              <a:rPr lang="en-AU" b="0" dirty="0" smtClean="0"/>
              <a:t> </a:t>
            </a:r>
            <a:r>
              <a:rPr lang="en-AU" dirty="0" smtClean="0"/>
              <a:t/>
            </a:r>
            <a:br>
              <a:rPr lang="en-AU" dirty="0" smtClean="0"/>
            </a:br>
            <a:r>
              <a:rPr lang="en-AU" dirty="0" smtClean="0"/>
              <a:t> </a:t>
            </a:r>
            <a:endParaRPr lang="en-AU" dirty="0"/>
          </a:p>
        </p:txBody>
      </p:sp>
      <p:sp>
        <p:nvSpPr>
          <p:cNvPr id="7" name="Content Placeholder 2"/>
          <p:cNvSpPr txBox="1">
            <a:spLocks/>
          </p:cNvSpPr>
          <p:nvPr/>
        </p:nvSpPr>
        <p:spPr bwMode="auto">
          <a:xfrm>
            <a:off x="179512" y="1124744"/>
            <a:ext cx="8352928" cy="41044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lgn="l">
              <a:buNone/>
            </a:pPr>
            <a:r>
              <a:rPr lang="en-AU" b="1" kern="0" dirty="0" smtClean="0"/>
              <a:t>Change to methodology for EnergyAustralia</a:t>
            </a:r>
          </a:p>
          <a:p>
            <a:pPr>
              <a:spcBef>
                <a:spcPts val="300"/>
              </a:spcBef>
            </a:pPr>
            <a:r>
              <a:rPr lang="en-AU" kern="0" dirty="0" smtClean="0"/>
              <a:t>CSBA mystery shoppers experienced substantial difficulty in getting through to EnergyAustralia during the first few weeks of the survey</a:t>
            </a:r>
            <a:r>
              <a:rPr lang="en-AU" kern="0" dirty="0"/>
              <a:t> </a:t>
            </a:r>
            <a:r>
              <a:rPr lang="en-AU" kern="0" dirty="0" smtClean="0"/>
              <a:t>,with only 5 of 106 calls connecting to an Agent within the maximum four minute wait time.</a:t>
            </a:r>
            <a:endParaRPr lang="en-AU" strike="sngStrike" kern="0" dirty="0" smtClean="0"/>
          </a:p>
          <a:p>
            <a:pPr>
              <a:spcBef>
                <a:spcPts val="300"/>
              </a:spcBef>
            </a:pPr>
            <a:r>
              <a:rPr lang="en-AU" kern="0" dirty="0" smtClean="0"/>
              <a:t>To increase the probability of completing some calls, the AER and CSBA agreed to extend the Maximum Wait Time to eight minutes for EnergyAustralia and reduce the planned call quota to 60 with a focus only on Hardship Calls from that point. (Four General Enquiry Calls had been completed, but this was an insufficient sample to be included.)</a:t>
            </a:r>
          </a:p>
          <a:p>
            <a:pPr>
              <a:spcBef>
                <a:spcPts val="300"/>
              </a:spcBef>
            </a:pPr>
            <a:r>
              <a:rPr lang="en-AU" kern="0" dirty="0" smtClean="0"/>
              <a:t>This </a:t>
            </a:r>
            <a:r>
              <a:rPr lang="en-AU" kern="0" dirty="0"/>
              <a:t>extended wait time of </a:t>
            </a:r>
            <a:r>
              <a:rPr lang="en-AU" kern="0" dirty="0" smtClean="0"/>
              <a:t>eight </a:t>
            </a:r>
            <a:r>
              <a:rPr lang="en-AU" kern="0" dirty="0"/>
              <a:t>minutes means EnergyAustralia’s calls and performance results are not </a:t>
            </a:r>
            <a:r>
              <a:rPr lang="en-AU" kern="0" dirty="0" smtClean="0"/>
              <a:t>directly </a:t>
            </a:r>
            <a:r>
              <a:rPr lang="en-AU" kern="0" dirty="0"/>
              <a:t>comparable </a:t>
            </a:r>
            <a:r>
              <a:rPr lang="en-AU" kern="0" dirty="0" smtClean="0"/>
              <a:t>with the </a:t>
            </a:r>
            <a:r>
              <a:rPr lang="en-AU" kern="0" dirty="0"/>
              <a:t>results of other retailers that were subject to the standard wait time of </a:t>
            </a:r>
            <a:r>
              <a:rPr lang="en-AU" kern="0" dirty="0" smtClean="0"/>
              <a:t>four </a:t>
            </a:r>
            <a:r>
              <a:rPr lang="en-AU" kern="0" dirty="0"/>
              <a:t>minutes. </a:t>
            </a:r>
            <a:r>
              <a:rPr lang="en-AU" kern="0" dirty="0" smtClean="0"/>
              <a:t>This is because a longer wait time increases the probability of a call being successfully connected to an Agent, and call success rates are a key factor in the </a:t>
            </a:r>
            <a:r>
              <a:rPr lang="en-AU" kern="0" dirty="0"/>
              <a:t>overall scores for all three indices. </a:t>
            </a:r>
            <a:r>
              <a:rPr lang="en-AU" kern="0" dirty="0" smtClean="0"/>
              <a:t>However, a </a:t>
            </a:r>
            <a:r>
              <a:rPr lang="en-AU" kern="0" dirty="0"/>
              <a:t>decision </a:t>
            </a:r>
            <a:r>
              <a:rPr lang="en-AU" kern="0" dirty="0" smtClean="0"/>
              <a:t>was </a:t>
            </a:r>
            <a:r>
              <a:rPr lang="en-AU" kern="0" dirty="0"/>
              <a:t>made to still </a:t>
            </a:r>
            <a:r>
              <a:rPr lang="en-AU" kern="0" dirty="0" smtClean="0"/>
              <a:t>report </a:t>
            </a:r>
            <a:r>
              <a:rPr lang="en-AU" kern="0" dirty="0"/>
              <a:t>the results </a:t>
            </a:r>
            <a:r>
              <a:rPr lang="en-AU" kern="0" dirty="0" smtClean="0"/>
              <a:t>for </a:t>
            </a:r>
            <a:r>
              <a:rPr lang="en-AU" kern="0" dirty="0"/>
              <a:t>EnergyAustralia at the </a:t>
            </a:r>
            <a:r>
              <a:rPr lang="en-AU" kern="0" dirty="0" smtClean="0"/>
              <a:t>eight </a:t>
            </a:r>
            <a:r>
              <a:rPr lang="en-AU" kern="0" dirty="0"/>
              <a:t>minute wait </a:t>
            </a:r>
            <a:r>
              <a:rPr lang="en-AU" kern="0" dirty="0" smtClean="0"/>
              <a:t>time, </a:t>
            </a:r>
            <a:r>
              <a:rPr lang="en-AU" kern="0" dirty="0"/>
              <a:t>to </a:t>
            </a:r>
            <a:r>
              <a:rPr lang="en-AU" kern="0" dirty="0" smtClean="0"/>
              <a:t>at least report on its </a:t>
            </a:r>
            <a:r>
              <a:rPr lang="en-AU" kern="0" dirty="0"/>
              <a:t>scores at the level of individual </a:t>
            </a:r>
            <a:r>
              <a:rPr lang="en-AU" kern="0" dirty="0" smtClean="0"/>
              <a:t>measure.</a:t>
            </a:r>
          </a:p>
          <a:p>
            <a:pPr>
              <a:spcBef>
                <a:spcPts val="300"/>
              </a:spcBef>
            </a:pPr>
            <a:r>
              <a:rPr lang="en-AU" kern="0" dirty="0" smtClean="0"/>
              <a:t>We are also mindful that EnergyAustralia results are based on a relatively small number of calls, which also makes it difficult to directly compare its performance to that of other retailers.</a:t>
            </a:r>
            <a:endParaRPr lang="en-AU" kern="0" dirty="0"/>
          </a:p>
          <a:p>
            <a:pPr>
              <a:spcBef>
                <a:spcPts val="300"/>
              </a:spcBef>
            </a:pPr>
            <a:r>
              <a:rPr lang="en-AU" kern="0" dirty="0" smtClean="0"/>
              <a:t>Therefore, EnergyAustralia scores and performance were not included in the Retailers Average calculations.</a:t>
            </a:r>
          </a:p>
          <a:p>
            <a:endParaRPr lang="en-US" kern="0" dirty="0"/>
          </a:p>
          <a:p>
            <a:endParaRPr lang="en-US" kern="0" dirty="0" smtClean="0"/>
          </a:p>
          <a:p>
            <a:pPr marL="0" indent="0">
              <a:buFont typeface="Wingdings" pitchFamily="2" charset="2"/>
              <a:buNone/>
            </a:pPr>
            <a:endParaRPr lang="en-AU" kern="0" dirty="0" smtClean="0"/>
          </a:p>
        </p:txBody>
      </p:sp>
    </p:spTree>
    <p:extLst>
      <p:ext uri="{BB962C8B-B14F-4D97-AF65-F5344CB8AC3E}">
        <p14:creationId xmlns:p14="http://schemas.microsoft.com/office/powerpoint/2010/main" val="41856126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7944" y="116632"/>
            <a:ext cx="4860032" cy="738664"/>
          </a:xfrm>
          <a:prstGeom prst="rect">
            <a:avLst/>
          </a:prstGeom>
        </p:spPr>
        <p:txBody>
          <a:bodyPr wrap="square">
            <a:spAutoFit/>
          </a:bodyPr>
          <a:lstStyle/>
          <a:p>
            <a:pPr algn="r"/>
            <a:r>
              <a:rPr lang="en-AU" sz="2200" dirty="0">
                <a:solidFill>
                  <a:schemeClr val="bg1"/>
                </a:solidFill>
              </a:rPr>
              <a:t>Hardship Calls </a:t>
            </a:r>
            <a:br>
              <a:rPr lang="en-AU" sz="2200" dirty="0">
                <a:solidFill>
                  <a:schemeClr val="bg1"/>
                </a:solidFill>
              </a:rPr>
            </a:br>
            <a:r>
              <a:rPr lang="en-AU" sz="2000" b="0" dirty="0" smtClean="0">
                <a:solidFill>
                  <a:schemeClr val="bg1"/>
                </a:solidFill>
              </a:rPr>
              <a:t>Results by Retailer: </a:t>
            </a:r>
            <a:r>
              <a:rPr lang="en-AU" sz="2000" b="0" dirty="0">
                <a:solidFill>
                  <a:schemeClr val="bg1"/>
                </a:solidFill>
              </a:rPr>
              <a:t>Simply Energy</a:t>
            </a:r>
          </a:p>
        </p:txBody>
      </p:sp>
      <p:sp>
        <p:nvSpPr>
          <p:cNvPr id="6" name="TextBox 5"/>
          <p:cNvSpPr txBox="1"/>
          <p:nvPr/>
        </p:nvSpPr>
        <p:spPr>
          <a:xfrm>
            <a:off x="4644008" y="1340768"/>
            <a:ext cx="4320480" cy="1631216"/>
          </a:xfrm>
          <a:prstGeom prst="rect">
            <a:avLst/>
          </a:prstGeom>
          <a:noFill/>
          <a:ln>
            <a:solidFill>
              <a:schemeClr val="bg1">
                <a:lumMod val="50000"/>
              </a:schemeClr>
            </a:solidFill>
          </a:ln>
        </p:spPr>
        <p:txBody>
          <a:bodyPr wrap="square" rtlCol="0">
            <a:spAutoFit/>
          </a:bodyPr>
          <a:lstStyle/>
          <a:p>
            <a:r>
              <a:rPr lang="en-AU" sz="1000" dirty="0" smtClean="0"/>
              <a:t>Again similar to Origin Energy, Simply Energy was generally on par with Retailers Average across Communication Skills.</a:t>
            </a:r>
          </a:p>
          <a:p>
            <a:endParaRPr lang="en-AU" sz="1000" b="0" dirty="0"/>
          </a:p>
          <a:p>
            <a:pPr marL="171450" indent="-171450">
              <a:buFont typeface="Arial" panose="020B0604020202020204" pitchFamily="34" charset="0"/>
              <a:buChar char="•"/>
            </a:pPr>
            <a:r>
              <a:rPr lang="en-AU" sz="1000" b="0" dirty="0" smtClean="0"/>
              <a:t>Developed Rapport and Projected Confidence were the two measures where scores were noticeably lower than Retailers Average (both by five points). </a:t>
            </a:r>
          </a:p>
          <a:p>
            <a:pPr marL="171450" indent="-171450">
              <a:buFont typeface="Arial" panose="020B0604020202020204" pitchFamily="34" charset="0"/>
              <a:buChar char="•"/>
            </a:pPr>
            <a:endParaRPr lang="en-AU" sz="1000" b="0" dirty="0"/>
          </a:p>
          <a:p>
            <a:pPr marL="171450" indent="-171450">
              <a:buFont typeface="Arial" panose="020B0604020202020204" pitchFamily="34" charset="0"/>
              <a:buChar char="•"/>
            </a:pPr>
            <a:r>
              <a:rPr lang="en-AU" sz="1000" b="0" dirty="0" smtClean="0"/>
              <a:t>Developed Rapport achieved the lowest score at 68%, and this could be a focus for improvement at Simply Energy.</a:t>
            </a:r>
          </a:p>
        </p:txBody>
      </p:sp>
      <p:graphicFrame>
        <p:nvGraphicFramePr>
          <p:cNvPr id="3" name="Table 2"/>
          <p:cNvGraphicFramePr>
            <a:graphicFrameLocks noGrp="1"/>
          </p:cNvGraphicFramePr>
          <p:nvPr>
            <p:extLst>
              <p:ext uri="{D42A27DB-BD31-4B8C-83A1-F6EECF244321}">
                <p14:modId xmlns:p14="http://schemas.microsoft.com/office/powerpoint/2010/main" val="513560630"/>
              </p:ext>
            </p:extLst>
          </p:nvPr>
        </p:nvGraphicFramePr>
        <p:xfrm>
          <a:off x="179512" y="1340768"/>
          <a:ext cx="4317999" cy="2714625"/>
        </p:xfrm>
        <a:graphic>
          <a:graphicData uri="http://schemas.openxmlformats.org/drawingml/2006/table">
            <a:tbl>
              <a:tblPr/>
              <a:tblGrid>
                <a:gridCol w="596023"/>
                <a:gridCol w="1664427"/>
                <a:gridCol w="1230091"/>
                <a:gridCol w="827458"/>
              </a:tblGrid>
              <a:tr h="809625">
                <a:tc>
                  <a:txBody>
                    <a:bodyPr/>
                    <a:lstStyle/>
                    <a:p>
                      <a:pPr algn="ctr" fontAlgn="ctr"/>
                      <a:endParaRPr lang="en-AU" sz="1000" b="1" i="0" u="none" strike="noStrike" dirty="0">
                        <a:solidFill>
                          <a:srgbClr val="FFFFFF"/>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Customer Service </a:t>
                      </a:r>
                      <a:r>
                        <a:rPr lang="en-AU" sz="1000" b="1" i="0" u="none" strike="noStrike" dirty="0" smtClean="0">
                          <a:solidFill>
                            <a:srgbClr val="FFFFFF"/>
                          </a:solidFill>
                          <a:effectLst/>
                          <a:latin typeface="Calibri"/>
                        </a:rPr>
                        <a:t>Non-Index</a:t>
                      </a:r>
                      <a:endParaRPr lang="en-AU" sz="1000" b="1" i="0" u="none" strike="noStrike" dirty="0">
                        <a:solidFill>
                          <a:srgbClr val="FFFFFF"/>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1000" b="1" i="0" u="none" strike="noStrike" dirty="0">
                          <a:solidFill>
                            <a:srgbClr val="FFFFFF"/>
                          </a:solidFill>
                          <a:effectLst/>
                          <a:latin typeface="Calibri"/>
                        </a:rPr>
                        <a:t>All Surveyed Retailers Average (excl EA)</a:t>
                      </a:r>
                      <a:br>
                        <a:rPr lang="en-AU" sz="1000" b="1" i="0" u="none" strike="noStrike" dirty="0">
                          <a:solidFill>
                            <a:srgbClr val="FFFFFF"/>
                          </a:solidFill>
                          <a:effectLst/>
                          <a:latin typeface="Calibri"/>
                        </a:rPr>
                      </a:br>
                      <a:endParaRPr lang="en-AU" sz="1000" b="1" i="0" u="none" strike="noStrike" dirty="0">
                        <a:solidFill>
                          <a:srgbClr val="FFFFFF"/>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1000" b="1" i="0" u="none" strike="noStrike" dirty="0">
                          <a:solidFill>
                            <a:srgbClr val="FFFFFF"/>
                          </a:solidFill>
                          <a:effectLst/>
                          <a:latin typeface="Calibri"/>
                        </a:rPr>
                        <a:t>SIMPLY ENERGY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90"/>
                    </a:solidFill>
                  </a:tcPr>
                </a:tc>
              </a:tr>
              <a:tr h="190500">
                <a:tc rowSpan="10">
                  <a:txBody>
                    <a:bodyPr/>
                    <a:lstStyle/>
                    <a:p>
                      <a:pPr algn="ctr" fontAlgn="ctr"/>
                      <a:r>
                        <a:rPr lang="en-AU" sz="1000" b="1" i="0" u="none" strike="noStrike" dirty="0">
                          <a:solidFill>
                            <a:srgbClr val="000000"/>
                          </a:solidFill>
                          <a:effectLst/>
                          <a:latin typeface="Calibri"/>
                        </a:rPr>
                        <a:t>Service Delivery Non-Index</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Communication Skills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AU" sz="1000" b="1" i="0" u="none" strike="noStrike" dirty="0">
                          <a:solidFill>
                            <a:srgbClr val="FFFFFF"/>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AU" sz="1000" b="1" i="0" u="none" strike="noStrike" dirty="0">
                          <a:solidFill>
                            <a:srgbClr val="FFFFFF"/>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Matched Speech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Correct Grammar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Patient &amp; Tolerant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Avoided Interrupting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Developed Rapport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smtClean="0">
                          <a:solidFill>
                            <a:srgbClr val="000000"/>
                          </a:solidFill>
                          <a:effectLst/>
                          <a:latin typeface="Calibri"/>
                        </a:rPr>
                        <a:t>74</a:t>
                      </a:r>
                      <a:endParaRPr lang="en-AU"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Maintained Contact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Projected 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Avoided Slang/Jargon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0" i="0" u="none" strike="noStrike" dirty="0">
                          <a:solidFill>
                            <a:srgbClr val="000000"/>
                          </a:solidFill>
                          <a:effectLst/>
                          <a:latin typeface="Calibri"/>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1" i="1" u="none" strike="noStrike" dirty="0">
                          <a:solidFill>
                            <a:srgbClr val="000000"/>
                          </a:solidFill>
                          <a:effectLst/>
                          <a:latin typeface="Calibri"/>
                        </a:rPr>
                        <a:t>Average Communication Skills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00" b="1" i="0" u="none" strike="noStrike" dirty="0">
                          <a:solidFill>
                            <a:srgbClr val="000000"/>
                          </a:solidFill>
                          <a:effectLst/>
                          <a:latin typeface="Calibri"/>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303752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Hardship Calls </a:t>
            </a:r>
            <a:br>
              <a:rPr lang="en-AU" dirty="0"/>
            </a:br>
            <a:r>
              <a:rPr lang="en-AU" sz="2000" b="0" dirty="0" smtClean="0"/>
              <a:t>Results by Retailer: EnergyAustralia</a:t>
            </a:r>
            <a:endParaRPr lang="en-AU" sz="2000" b="0" dirty="0"/>
          </a:p>
        </p:txBody>
      </p:sp>
      <p:sp>
        <p:nvSpPr>
          <p:cNvPr id="15" name="TextBox 14"/>
          <p:cNvSpPr txBox="1"/>
          <p:nvPr/>
        </p:nvSpPr>
        <p:spPr>
          <a:xfrm>
            <a:off x="3923928" y="3429000"/>
            <a:ext cx="5112568" cy="2169825"/>
          </a:xfrm>
          <a:prstGeom prst="rect">
            <a:avLst/>
          </a:prstGeom>
          <a:noFill/>
          <a:ln>
            <a:solidFill>
              <a:schemeClr val="bg1">
                <a:lumMod val="50000"/>
              </a:schemeClr>
            </a:solidFill>
          </a:ln>
        </p:spPr>
        <p:txBody>
          <a:bodyPr wrap="square" rtlCol="0">
            <a:spAutoFit/>
          </a:bodyPr>
          <a:lstStyle/>
          <a:p>
            <a:r>
              <a:rPr lang="en-AU" sz="900" kern="0" dirty="0" smtClean="0"/>
              <a:t>CSBA experienced </a:t>
            </a:r>
            <a:r>
              <a:rPr lang="en-AU" sz="900" kern="0" dirty="0"/>
              <a:t>substantial difficulty in getting through to EnergyAustralia during the first few weeks of the </a:t>
            </a:r>
            <a:r>
              <a:rPr lang="en-AU" sz="900" kern="0" dirty="0" smtClean="0"/>
              <a:t>survey therefore, to </a:t>
            </a:r>
            <a:r>
              <a:rPr lang="en-AU" sz="900" kern="0" dirty="0"/>
              <a:t>increase the probability of completing some </a:t>
            </a:r>
            <a:r>
              <a:rPr lang="en-AU" sz="900" kern="0" dirty="0" smtClean="0"/>
              <a:t>calls, the Maximum Wait Time was extended to 8 minutes. </a:t>
            </a:r>
            <a:endParaRPr lang="en-AU" sz="900" strike="sngStrike" kern="0" dirty="0"/>
          </a:p>
          <a:p>
            <a:endParaRPr lang="en-AU" sz="900" dirty="0"/>
          </a:p>
          <a:p>
            <a:r>
              <a:rPr lang="en-AU" sz="900" dirty="0" smtClean="0"/>
              <a:t>At Overall performance level, the high </a:t>
            </a:r>
            <a:r>
              <a:rPr lang="en-AU" sz="900" dirty="0"/>
              <a:t>proportion of </a:t>
            </a:r>
            <a:r>
              <a:rPr lang="en-AU" sz="900" dirty="0" smtClean="0"/>
              <a:t>unsuccessful calls markedly decreased </a:t>
            </a:r>
            <a:r>
              <a:rPr lang="en-AU" sz="900" dirty="0"/>
              <a:t>the </a:t>
            </a:r>
            <a:r>
              <a:rPr lang="en-AU" sz="900" dirty="0" smtClean="0"/>
              <a:t>Getting Through, Service Delivery and Overall score for Energy Australia.</a:t>
            </a:r>
          </a:p>
          <a:p>
            <a:pPr marL="171450" indent="-171450">
              <a:buFont typeface="Arial" panose="020B0604020202020204" pitchFamily="34" charset="0"/>
              <a:buChar char="•"/>
            </a:pPr>
            <a:r>
              <a:rPr lang="en-AU" sz="900" b="0" dirty="0"/>
              <a:t>Calls exceeding eight minutes Maximum Wait Time amounted to 62%. </a:t>
            </a:r>
          </a:p>
          <a:p>
            <a:pPr marL="171450" indent="-171450">
              <a:buFont typeface="Arial" panose="020B0604020202020204" pitchFamily="34" charset="0"/>
              <a:buChar char="•"/>
            </a:pPr>
            <a:r>
              <a:rPr lang="en-AU" sz="900" b="0" dirty="0"/>
              <a:t>The average call took around 6 minutes (357 sec) to connect. </a:t>
            </a:r>
          </a:p>
          <a:p>
            <a:endParaRPr lang="en-AU" sz="900" dirty="0" smtClean="0"/>
          </a:p>
          <a:p>
            <a:r>
              <a:rPr lang="en-AU" sz="900" dirty="0" smtClean="0"/>
              <a:t>However, when callers were able to get through to Energy Australia, they received a very high level of service.    </a:t>
            </a:r>
            <a:endParaRPr lang="en-AU" sz="900" dirty="0"/>
          </a:p>
          <a:p>
            <a:pPr marL="171450" indent="-171450">
              <a:buFont typeface="Arial" panose="020B0604020202020204" pitchFamily="34" charset="0"/>
              <a:buChar char="•"/>
            </a:pPr>
            <a:r>
              <a:rPr lang="en-AU" sz="900" b="0" dirty="0" smtClean="0"/>
              <a:t>At the individual measure level, EnergyAustralia performed particularly well on Warm, Interested and Helpful Manner, and Clarified Needs.</a:t>
            </a:r>
          </a:p>
        </p:txBody>
      </p:sp>
      <p:graphicFrame>
        <p:nvGraphicFramePr>
          <p:cNvPr id="2" name="Table 1"/>
          <p:cNvGraphicFramePr>
            <a:graphicFrameLocks noGrp="1"/>
          </p:cNvGraphicFramePr>
          <p:nvPr>
            <p:extLst>
              <p:ext uri="{D42A27DB-BD31-4B8C-83A1-F6EECF244321}">
                <p14:modId xmlns:p14="http://schemas.microsoft.com/office/powerpoint/2010/main" val="2188972370"/>
              </p:ext>
            </p:extLst>
          </p:nvPr>
        </p:nvGraphicFramePr>
        <p:xfrm>
          <a:off x="251520" y="1052736"/>
          <a:ext cx="3456385" cy="4972358"/>
        </p:xfrm>
        <a:graphic>
          <a:graphicData uri="http://schemas.openxmlformats.org/drawingml/2006/table">
            <a:tbl>
              <a:tblPr/>
              <a:tblGrid>
                <a:gridCol w="626945"/>
                <a:gridCol w="2202495"/>
                <a:gridCol w="626945"/>
              </a:tblGrid>
              <a:tr h="279803">
                <a:tc>
                  <a:txBody>
                    <a:bodyPr/>
                    <a:lstStyle/>
                    <a:p>
                      <a:pPr algn="l" fontAlgn="ctr"/>
                      <a:r>
                        <a:rPr lang="en-AU" sz="1000" b="1" i="0" u="none" strike="noStrike" dirty="0">
                          <a:solidFill>
                            <a:srgbClr val="FFFFFF"/>
                          </a:solidFill>
                          <a:effectLst/>
                          <a:latin typeface="Calibri"/>
                        </a:rPr>
                        <a:t> </a:t>
                      </a:r>
                    </a:p>
                  </a:txBody>
                  <a:tcPr marL="8229" marR="8229" marT="8229"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AU" sz="1000" b="1" i="0" u="none" strike="noStrike" dirty="0">
                          <a:solidFill>
                            <a:srgbClr val="FFFFFF"/>
                          </a:solidFill>
                          <a:effectLst/>
                          <a:latin typeface="Calibri"/>
                        </a:rPr>
                        <a:t>Customer Service Index</a:t>
                      </a:r>
                    </a:p>
                  </a:txBody>
                  <a:tcPr marL="8229" marR="8229" marT="8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90"/>
                    </a:solidFill>
                  </a:tcPr>
                </a:tc>
                <a:tc>
                  <a:txBody>
                    <a:bodyPr/>
                    <a:lstStyle/>
                    <a:p>
                      <a:pPr algn="ctr" fontAlgn="ctr"/>
                      <a:r>
                        <a:rPr lang="en-AU" sz="1000" b="1" i="0" u="none" strike="noStrike" dirty="0">
                          <a:solidFill>
                            <a:srgbClr val="FFFFFF"/>
                          </a:solidFill>
                          <a:effectLst/>
                          <a:latin typeface="Calibri"/>
                        </a:rPr>
                        <a:t>Energy Australia</a:t>
                      </a: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90"/>
                    </a:solidFill>
                  </a:tcPr>
                </a:tc>
              </a:tr>
              <a:tr h="191027">
                <a:tc>
                  <a:txBody>
                    <a:bodyPr/>
                    <a:lstStyle/>
                    <a:p>
                      <a:pPr algn="l" fontAlgn="ctr"/>
                      <a:endParaRPr lang="en-AU" sz="1000" b="1" i="0" u="none" strike="noStrike" dirty="0">
                        <a:solidFill>
                          <a:srgbClr val="FFFFFF"/>
                        </a:solidFill>
                        <a:effectLst/>
                        <a:latin typeface="Calibri"/>
                      </a:endParaRPr>
                    </a:p>
                  </a:txBody>
                  <a:tcPr marL="8229" marR="8229" marT="8229"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AU" sz="900" b="0" i="0" u="none" strike="noStrike" dirty="0" smtClean="0">
                          <a:solidFill>
                            <a:schemeClr val="tx1"/>
                          </a:solidFill>
                          <a:effectLst/>
                          <a:latin typeface="Calibri"/>
                        </a:rPr>
                        <a:t>Successful calls % </a:t>
                      </a:r>
                    </a:p>
                  </a:txBody>
                  <a:tcPr marL="8229" marR="8229" marT="8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900" b="0" i="0" u="none" strike="noStrike" dirty="0" smtClean="0">
                          <a:solidFill>
                            <a:schemeClr val="tx1"/>
                          </a:solidFill>
                          <a:effectLst/>
                          <a:latin typeface="Calibri"/>
                        </a:rPr>
                        <a:t>38</a:t>
                      </a:r>
                      <a:endParaRPr lang="en-AU" sz="900" b="0" i="0" u="none" strike="noStrike" dirty="0">
                        <a:solidFill>
                          <a:schemeClr val="tx1"/>
                        </a:solidFill>
                        <a:effectLst/>
                        <a:latin typeface="Calibri"/>
                      </a:endParaRP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27248">
                <a:tc>
                  <a:txBody>
                    <a:bodyPr/>
                    <a:lstStyle/>
                    <a:p>
                      <a:pPr algn="l" fontAlgn="ctr"/>
                      <a:endParaRPr lang="en-AU" sz="1000" b="1" i="0" u="none" strike="noStrike" dirty="0">
                        <a:solidFill>
                          <a:srgbClr val="FFFFFF"/>
                        </a:solidFill>
                        <a:effectLst/>
                        <a:latin typeface="Calibri"/>
                      </a:endParaRPr>
                    </a:p>
                  </a:txBody>
                  <a:tcPr marL="8229" marR="8229" marT="8229"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AU" sz="900" b="0" i="0" u="none" strike="noStrike" dirty="0" smtClean="0">
                          <a:solidFill>
                            <a:schemeClr val="tx1"/>
                          </a:solidFill>
                          <a:effectLst/>
                          <a:latin typeface="Calibri"/>
                        </a:rPr>
                        <a:t>Unsuccessful calls % </a:t>
                      </a:r>
                      <a:endParaRPr lang="en-AU" sz="900" b="0" i="0" u="none" strike="noStrike" dirty="0">
                        <a:solidFill>
                          <a:schemeClr val="tx1"/>
                        </a:solidFill>
                        <a:effectLst/>
                        <a:latin typeface="Calibri"/>
                      </a:endParaRPr>
                    </a:p>
                  </a:txBody>
                  <a:tcPr marL="8229" marR="8229" marT="8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900" b="0" i="0" u="none" strike="noStrike" dirty="0" smtClean="0">
                          <a:solidFill>
                            <a:schemeClr val="tx1"/>
                          </a:solidFill>
                          <a:effectLst/>
                          <a:latin typeface="Calibri"/>
                        </a:rPr>
                        <a:t>62</a:t>
                      </a:r>
                      <a:endParaRPr lang="en-AU" sz="900" b="0" i="0" u="none" strike="noStrike" dirty="0">
                        <a:solidFill>
                          <a:schemeClr val="tx1"/>
                        </a:solidFill>
                        <a:effectLst/>
                        <a:latin typeface="Calibri"/>
                      </a:endParaRPr>
                    </a:p>
                  </a:txBody>
                  <a:tcPr marL="8229" marR="8229" marT="8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64590">
                <a:tc rowSpan="10">
                  <a:txBody>
                    <a:bodyPr/>
                    <a:lstStyle/>
                    <a:p>
                      <a:pPr algn="ctr" fontAlgn="ctr"/>
                      <a:r>
                        <a:rPr lang="en-AU" sz="1000" b="1" i="0" u="none" strike="noStrike" dirty="0">
                          <a:solidFill>
                            <a:srgbClr val="000000"/>
                          </a:solidFill>
                          <a:effectLst/>
                          <a:latin typeface="Calibri"/>
                        </a:rPr>
                        <a:t>Getting Through Index (100)</a:t>
                      </a:r>
                    </a:p>
                  </a:txBody>
                  <a:tcPr marL="8229" marR="8229" marT="822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Connect Time (60)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0"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l" fontAlgn="ctr"/>
                      <a:r>
                        <a:rPr lang="en-AU" sz="1000" b="0" i="0" u="none" strike="noStrike" dirty="0">
                          <a:solidFill>
                            <a:srgbClr val="000000"/>
                          </a:solidFill>
                          <a:effectLst/>
                          <a:latin typeface="Calibri"/>
                        </a:rPr>
                        <a:t>Connect Time (in seconds)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smtClean="0">
                          <a:solidFill>
                            <a:srgbClr val="000000"/>
                          </a:solidFill>
                          <a:effectLst/>
                          <a:latin typeface="Calibri"/>
                        </a:rPr>
                        <a:t>357*</a:t>
                      </a:r>
                      <a:endParaRPr lang="en-AU" sz="1000" b="0" i="0" u="none" strike="noStrike" dirty="0">
                        <a:solidFill>
                          <a:srgbClr val="000000"/>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l" fontAlgn="ctr"/>
                      <a:r>
                        <a:rPr lang="en-AU" sz="1000" b="1" i="0" u="none" strike="noStrike" dirty="0">
                          <a:solidFill>
                            <a:srgbClr val="FFFFFF"/>
                          </a:solidFill>
                          <a:effectLst/>
                          <a:latin typeface="Calibri"/>
                        </a:rPr>
                        <a:t>Greeting Skills (40)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Salutation</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Company Name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Agent </a:t>
                      </a:r>
                      <a:r>
                        <a:rPr lang="en-AU" sz="1000" b="0" i="0" u="none" strike="noStrike" dirty="0" smtClean="0">
                          <a:solidFill>
                            <a:srgbClr val="000000"/>
                          </a:solidFill>
                          <a:effectLst/>
                          <a:latin typeface="Calibri"/>
                        </a:rPr>
                        <a:t>Name</a:t>
                      </a:r>
                      <a:endParaRPr lang="en-AU" sz="1000" b="0" i="0" u="none" strike="noStrike" dirty="0">
                        <a:solidFill>
                          <a:srgbClr val="000000"/>
                        </a:solidFill>
                        <a:effectLst/>
                        <a:latin typeface="Calibri"/>
                      </a:endParaRP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Offer to Help</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95</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Sign Off</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1" i="1" u="none" strike="noStrike" dirty="0">
                          <a:solidFill>
                            <a:srgbClr val="000000"/>
                          </a:solidFill>
                          <a:effectLst/>
                          <a:latin typeface="Calibri"/>
                        </a:rPr>
                        <a:t>Average Greeting Skills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99</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1573">
                <a:tc vMerge="1">
                  <a:txBody>
                    <a:bodyPr/>
                    <a:lstStyle/>
                    <a:p>
                      <a:endParaRPr lang="en-AU"/>
                    </a:p>
                  </a:txBody>
                  <a:tcPr/>
                </a:tc>
                <a:tc>
                  <a:txBody>
                    <a:bodyPr/>
                    <a:lstStyle/>
                    <a:p>
                      <a:pPr algn="r" fontAlgn="ctr"/>
                      <a:r>
                        <a:rPr lang="en-AU" sz="1000" b="1" i="1" u="none" strike="noStrike" dirty="0">
                          <a:solidFill>
                            <a:srgbClr val="FFFFFF"/>
                          </a:solidFill>
                          <a:effectLst/>
                          <a:latin typeface="Calibri"/>
                        </a:rPr>
                        <a:t>TOTAL GETTING THROUGH INDEX</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0" i="0" u="none" strike="noStrike" dirty="0">
                          <a:solidFill>
                            <a:srgbClr val="FFFFFF"/>
                          </a:solidFill>
                          <a:effectLst/>
                          <a:latin typeface="Calibri"/>
                        </a:rPr>
                        <a:t>25</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164590">
                <a:tc rowSpan="14">
                  <a:txBody>
                    <a:bodyPr/>
                    <a:lstStyle/>
                    <a:p>
                      <a:pPr algn="ctr" fontAlgn="ctr"/>
                      <a:r>
                        <a:rPr lang="en-AU" sz="1000" b="1" i="0" u="none" strike="noStrike" dirty="0">
                          <a:solidFill>
                            <a:srgbClr val="000000"/>
                          </a:solidFill>
                          <a:effectLst/>
                          <a:latin typeface="Calibri"/>
                        </a:rPr>
                        <a:t>Service Delivery Index (100)</a:t>
                      </a:r>
                    </a:p>
                  </a:txBody>
                  <a:tcPr marL="8229" marR="8229" marT="822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Agent Manner (50)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Interested, Warm &amp; Helpful</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94</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Businesslike &amp; Unemotive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6</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1" u="none" strike="noStrike" dirty="0">
                          <a:solidFill>
                            <a:srgbClr val="000000"/>
                          </a:solidFill>
                          <a:effectLst/>
                          <a:latin typeface="Calibri"/>
                        </a:rPr>
                        <a:t>Total Acceptable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100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Disinterested /Curt</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Laidback /Easygoing</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1" u="none" strike="noStrike" dirty="0">
                          <a:solidFill>
                            <a:srgbClr val="000000"/>
                          </a:solidFill>
                          <a:effectLst/>
                          <a:latin typeface="Calibri"/>
                        </a:rPr>
                        <a:t>Total Unacceptable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l" fontAlgn="ctr"/>
                      <a:r>
                        <a:rPr lang="en-AU" sz="1000" b="1" i="0" u="none" strike="noStrike" dirty="0">
                          <a:solidFill>
                            <a:srgbClr val="FFFFFF"/>
                          </a:solidFill>
                          <a:effectLst/>
                          <a:latin typeface="Calibri"/>
                        </a:rPr>
                        <a:t>Enquiry Resolution Skills (50)</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AU" sz="1000" b="1" i="0" u="none" strike="noStrike" dirty="0">
                          <a:solidFill>
                            <a:srgbClr val="FFFFFF"/>
                          </a:solidFill>
                          <a:effectLst/>
                          <a:latin typeface="Calibri"/>
                        </a:rPr>
                        <a:t> </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Clarified Needs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97</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Good Product Knowledge</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Clear Resolution to Query</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92</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Courteous &amp; Helpful</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95</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88">
                <a:tc vMerge="1">
                  <a:txBody>
                    <a:bodyPr/>
                    <a:lstStyle/>
                    <a:p>
                      <a:endParaRPr lang="en-AU"/>
                    </a:p>
                  </a:txBody>
                  <a:tcPr/>
                </a:tc>
                <a:tc>
                  <a:txBody>
                    <a:bodyPr/>
                    <a:lstStyle/>
                    <a:p>
                      <a:pPr algn="r" fontAlgn="ctr"/>
                      <a:r>
                        <a:rPr lang="en-AU" sz="1000" b="1" i="1" u="none" strike="noStrike" dirty="0">
                          <a:solidFill>
                            <a:srgbClr val="000000"/>
                          </a:solidFill>
                          <a:effectLst/>
                          <a:latin typeface="Calibri"/>
                        </a:rPr>
                        <a:t>Average Enquiry Resolution Skills</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94</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491">
                <a:tc vMerge="1">
                  <a:txBody>
                    <a:bodyPr/>
                    <a:lstStyle/>
                    <a:p>
                      <a:endParaRPr lang="en-AU"/>
                    </a:p>
                  </a:txBody>
                  <a:tcPr/>
                </a:tc>
                <a:tc>
                  <a:txBody>
                    <a:bodyPr/>
                    <a:lstStyle/>
                    <a:p>
                      <a:pPr algn="r" fontAlgn="ctr"/>
                      <a:r>
                        <a:rPr lang="en-AU" sz="1000" b="1" i="1" u="none" strike="noStrike" dirty="0">
                          <a:solidFill>
                            <a:srgbClr val="FFFFFF"/>
                          </a:solidFill>
                          <a:effectLst/>
                          <a:latin typeface="Calibri"/>
                        </a:rPr>
                        <a:t>TOTAL </a:t>
                      </a:r>
                      <a:r>
                        <a:rPr lang="en-AU" sz="1000" b="1" i="1" u="none" strike="noStrike" dirty="0" smtClean="0">
                          <a:solidFill>
                            <a:srgbClr val="FFFFFF"/>
                          </a:solidFill>
                          <a:effectLst/>
                          <a:latin typeface="Calibri"/>
                        </a:rPr>
                        <a:t>SERVICE </a:t>
                      </a:r>
                      <a:r>
                        <a:rPr lang="en-AU" sz="1000" b="1" i="1" u="none" strike="noStrike" dirty="0">
                          <a:solidFill>
                            <a:srgbClr val="FFFFFF"/>
                          </a:solidFill>
                          <a:effectLst/>
                          <a:latin typeface="Calibri"/>
                        </a:rPr>
                        <a:t>DELIVERY INDEX</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AU" sz="1000" b="0" i="0" u="none" strike="noStrike" dirty="0">
                          <a:solidFill>
                            <a:srgbClr val="FFFFFF"/>
                          </a:solidFill>
                          <a:effectLst/>
                          <a:latin typeface="Calibri"/>
                        </a:rPr>
                        <a:t>53</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164590">
                <a:tc gridSpan="2">
                  <a:txBody>
                    <a:bodyPr/>
                    <a:lstStyle/>
                    <a:p>
                      <a:pPr algn="r" fontAlgn="ctr"/>
                      <a:r>
                        <a:rPr lang="en-AU" sz="1000" b="1" i="0" u="none" strike="noStrike" dirty="0">
                          <a:solidFill>
                            <a:srgbClr val="FFFFFF"/>
                          </a:solidFill>
                          <a:effectLst/>
                          <a:latin typeface="Calibri"/>
                        </a:rPr>
                        <a:t>OVERALL PERFORMANCE SCORE (200)</a:t>
                      </a:r>
                    </a:p>
                  </a:txBody>
                  <a:tcPr marL="8229" marR="8229" marT="822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90"/>
                    </a:solidFill>
                  </a:tcPr>
                </a:tc>
                <a:tc hMerge="1">
                  <a:txBody>
                    <a:bodyPr/>
                    <a:lstStyle/>
                    <a:p>
                      <a:endParaRPr lang="en-AU"/>
                    </a:p>
                  </a:txBody>
                  <a:tcPr/>
                </a:tc>
                <a:tc>
                  <a:txBody>
                    <a:bodyPr/>
                    <a:lstStyle/>
                    <a:p>
                      <a:pPr algn="ctr" fontAlgn="ctr"/>
                      <a:r>
                        <a:rPr lang="en-AU" sz="1000" b="1" i="0" u="none" strike="noStrike" dirty="0">
                          <a:solidFill>
                            <a:srgbClr val="FFFFFF"/>
                          </a:solidFill>
                          <a:effectLst/>
                          <a:latin typeface="Calibri"/>
                        </a:rPr>
                        <a:t>78</a:t>
                      </a:r>
                    </a:p>
                  </a:txBody>
                  <a:tcPr marL="8229" marR="8229" marT="8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90"/>
                    </a:solidFill>
                  </a:tcPr>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2480153026"/>
              </p:ext>
            </p:extLst>
          </p:nvPr>
        </p:nvGraphicFramePr>
        <p:xfrm>
          <a:off x="3995936" y="980728"/>
          <a:ext cx="4849434"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923928" y="5661248"/>
            <a:ext cx="5112568" cy="461665"/>
          </a:xfrm>
          <a:prstGeom prst="rect">
            <a:avLst/>
          </a:prstGeom>
          <a:solidFill>
            <a:schemeClr val="bg1">
              <a:lumMod val="95000"/>
            </a:schemeClr>
          </a:solidFill>
        </p:spPr>
        <p:txBody>
          <a:bodyPr wrap="square" rtlCol="0">
            <a:spAutoFit/>
          </a:bodyPr>
          <a:lstStyle/>
          <a:p>
            <a:r>
              <a:rPr lang="en-AU" sz="800" b="0" dirty="0" smtClean="0"/>
              <a:t>*</a:t>
            </a:r>
            <a:r>
              <a:rPr lang="en-AU" sz="800" b="0" kern="0" dirty="0"/>
              <a:t>T</a:t>
            </a:r>
            <a:r>
              <a:rPr lang="en-AU" sz="800" b="0" kern="0" dirty="0" smtClean="0"/>
              <a:t>he extended Maximum Wait Time </a:t>
            </a:r>
            <a:r>
              <a:rPr lang="en-AU" sz="800" b="0" kern="0" dirty="0"/>
              <a:t>of </a:t>
            </a:r>
            <a:r>
              <a:rPr lang="en-AU" sz="800" b="0" kern="0" dirty="0" smtClean="0"/>
              <a:t>eight </a:t>
            </a:r>
            <a:r>
              <a:rPr lang="en-AU" sz="800" b="0" kern="0" dirty="0"/>
              <a:t>minutes means EnergyAustralia’s </a:t>
            </a:r>
            <a:r>
              <a:rPr lang="en-AU" sz="800" b="0" kern="0" dirty="0" smtClean="0"/>
              <a:t>performance </a:t>
            </a:r>
            <a:r>
              <a:rPr lang="en-AU" sz="800" b="0" kern="0" dirty="0"/>
              <a:t>results are not directly comparable to calls and performance of other retailers that were subject to the standard </a:t>
            </a:r>
            <a:r>
              <a:rPr lang="en-AU" sz="800" b="0" kern="0" dirty="0" smtClean="0"/>
              <a:t>Maximum Wait Time </a:t>
            </a:r>
            <a:r>
              <a:rPr lang="en-AU" sz="800" b="0" kern="0" dirty="0"/>
              <a:t>of </a:t>
            </a:r>
            <a:r>
              <a:rPr lang="en-AU" sz="800" b="0" kern="0" dirty="0" smtClean="0"/>
              <a:t>four </a:t>
            </a:r>
            <a:r>
              <a:rPr lang="en-AU" sz="800" b="0" kern="0" dirty="0"/>
              <a:t>minutes. </a:t>
            </a:r>
            <a:endParaRPr lang="en-AU" sz="800" b="0" dirty="0"/>
          </a:p>
        </p:txBody>
      </p:sp>
    </p:spTree>
    <p:extLst>
      <p:ext uri="{BB962C8B-B14F-4D97-AF65-F5344CB8AC3E}">
        <p14:creationId xmlns:p14="http://schemas.microsoft.com/office/powerpoint/2010/main" val="9882543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3928" y="116632"/>
            <a:ext cx="5004048" cy="738664"/>
          </a:xfrm>
          <a:prstGeom prst="rect">
            <a:avLst/>
          </a:prstGeom>
        </p:spPr>
        <p:txBody>
          <a:bodyPr wrap="square">
            <a:spAutoFit/>
          </a:bodyPr>
          <a:lstStyle/>
          <a:p>
            <a:pPr algn="r"/>
            <a:r>
              <a:rPr lang="en-AU" sz="2200" dirty="0">
                <a:solidFill>
                  <a:schemeClr val="bg1"/>
                </a:solidFill>
              </a:rPr>
              <a:t>Hardship Calls </a:t>
            </a:r>
            <a:r>
              <a:rPr lang="en-AU" dirty="0">
                <a:solidFill>
                  <a:schemeClr val="bg1"/>
                </a:solidFill>
              </a:rPr>
              <a:t/>
            </a:r>
            <a:br>
              <a:rPr lang="en-AU" dirty="0">
                <a:solidFill>
                  <a:schemeClr val="bg1"/>
                </a:solidFill>
              </a:rPr>
            </a:br>
            <a:r>
              <a:rPr lang="en-AU" sz="2000" b="0" dirty="0" smtClean="0">
                <a:solidFill>
                  <a:schemeClr val="bg1"/>
                </a:solidFill>
              </a:rPr>
              <a:t>Results by Retailer: </a:t>
            </a:r>
            <a:r>
              <a:rPr lang="en-AU" sz="2000" b="0" dirty="0">
                <a:solidFill>
                  <a:schemeClr val="bg1"/>
                </a:solidFill>
              </a:rPr>
              <a:t>EnergyAustralia</a:t>
            </a:r>
          </a:p>
        </p:txBody>
      </p:sp>
      <p:sp>
        <p:nvSpPr>
          <p:cNvPr id="6" name="TextBox 5"/>
          <p:cNvSpPr txBox="1"/>
          <p:nvPr/>
        </p:nvSpPr>
        <p:spPr>
          <a:xfrm>
            <a:off x="4644008" y="1340768"/>
            <a:ext cx="4320480" cy="1169551"/>
          </a:xfrm>
          <a:prstGeom prst="rect">
            <a:avLst/>
          </a:prstGeom>
          <a:noFill/>
          <a:ln>
            <a:solidFill>
              <a:schemeClr val="bg1">
                <a:lumMod val="50000"/>
              </a:schemeClr>
            </a:solidFill>
          </a:ln>
        </p:spPr>
        <p:txBody>
          <a:bodyPr wrap="square" rtlCol="0">
            <a:spAutoFit/>
          </a:bodyPr>
          <a:lstStyle/>
          <a:p>
            <a:r>
              <a:rPr lang="en-AU" sz="1000" dirty="0" smtClean="0"/>
              <a:t>EnergyAustralia delivered a very strong performance across all aspects of Communication Skills.</a:t>
            </a:r>
          </a:p>
          <a:p>
            <a:r>
              <a:rPr lang="en-AU" sz="1000" dirty="0" smtClean="0"/>
              <a:t> </a:t>
            </a:r>
          </a:p>
          <a:p>
            <a:pPr marL="171450" indent="-171450">
              <a:buFont typeface="Arial"/>
              <a:buChar char="•"/>
            </a:pPr>
            <a:r>
              <a:rPr lang="en-AU" sz="1000" b="0" dirty="0" smtClean="0"/>
              <a:t>A perfect score was observed for Matched Speech, Avoided Interrupting, and Avoided Slang or Jargon. </a:t>
            </a:r>
          </a:p>
          <a:p>
            <a:pPr marL="171450" indent="-171450">
              <a:buFont typeface="Arial"/>
              <a:buChar char="•"/>
            </a:pPr>
            <a:r>
              <a:rPr lang="en-AU" sz="1000" b="0" dirty="0" smtClean="0"/>
              <a:t>All other measures received a high score of at least 94%.</a:t>
            </a:r>
          </a:p>
          <a:p>
            <a:endParaRPr lang="en-AU" sz="1000" dirty="0"/>
          </a:p>
        </p:txBody>
      </p:sp>
      <p:graphicFrame>
        <p:nvGraphicFramePr>
          <p:cNvPr id="2" name="Table 1"/>
          <p:cNvGraphicFramePr>
            <a:graphicFrameLocks noGrp="1"/>
          </p:cNvGraphicFramePr>
          <p:nvPr>
            <p:extLst>
              <p:ext uri="{D42A27DB-BD31-4B8C-83A1-F6EECF244321}">
                <p14:modId xmlns:p14="http://schemas.microsoft.com/office/powerpoint/2010/main" val="1121113732"/>
              </p:ext>
            </p:extLst>
          </p:nvPr>
        </p:nvGraphicFramePr>
        <p:xfrm>
          <a:off x="323528" y="1340768"/>
          <a:ext cx="3600400" cy="2390775"/>
        </p:xfrm>
        <a:graphic>
          <a:graphicData uri="http://schemas.openxmlformats.org/drawingml/2006/table">
            <a:tbl>
              <a:tblPr/>
              <a:tblGrid>
                <a:gridCol w="751249"/>
                <a:gridCol w="2097902"/>
                <a:gridCol w="751249"/>
              </a:tblGrid>
              <a:tr h="485775">
                <a:tc>
                  <a:txBody>
                    <a:bodyPr/>
                    <a:lstStyle/>
                    <a:p>
                      <a:pPr algn="ctr" fontAlgn="ctr"/>
                      <a:endParaRPr lang="en-AU" sz="1000" b="1" i="0" u="none" strike="noStrike" dirty="0">
                        <a:solidFill>
                          <a:srgbClr val="FFFFFF"/>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Customer Service Index</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90"/>
                    </a:solidFill>
                  </a:tcPr>
                </a:tc>
                <a:tc>
                  <a:txBody>
                    <a:bodyPr/>
                    <a:lstStyle/>
                    <a:p>
                      <a:pPr algn="ctr" fontAlgn="ctr"/>
                      <a:r>
                        <a:rPr lang="en-AU" sz="1000" b="1" i="0" u="none" strike="noStrike" dirty="0">
                          <a:solidFill>
                            <a:srgbClr val="FFFFFF"/>
                          </a:solidFill>
                          <a:effectLst/>
                          <a:latin typeface="Calibri"/>
                        </a:rPr>
                        <a:t>Energy Australia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90"/>
                    </a:solidFill>
                  </a:tcPr>
                </a:tc>
              </a:tr>
              <a:tr h="190500">
                <a:tc rowSpan="10">
                  <a:txBody>
                    <a:bodyPr/>
                    <a:lstStyle/>
                    <a:p>
                      <a:pPr algn="ctr" fontAlgn="ctr"/>
                      <a:r>
                        <a:rPr lang="en-AU" sz="1100" b="1" i="0" u="none" strike="noStrike" dirty="0">
                          <a:solidFill>
                            <a:srgbClr val="000000"/>
                          </a:solidFill>
                          <a:effectLst/>
                          <a:latin typeface="Calibri"/>
                        </a:rPr>
                        <a:t>Service Delivery Non-Index</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AU" sz="1000" b="1" i="0" u="none" strike="noStrike" dirty="0">
                          <a:solidFill>
                            <a:srgbClr val="FFFFFF"/>
                          </a:solidFill>
                          <a:effectLst/>
                          <a:latin typeface="Calibri"/>
                        </a:rPr>
                        <a:t>Communication Skills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AU" sz="1000" b="1" i="0" u="none" strike="noStrike" dirty="0">
                          <a:solidFill>
                            <a:srgbClr val="FFFFFF"/>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Matched Speech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smtClean="0">
                          <a:solidFill>
                            <a:srgbClr val="000000"/>
                          </a:solidFill>
                          <a:effectLst/>
                          <a:latin typeface="Calibri"/>
                        </a:rPr>
                        <a:t>100</a:t>
                      </a:r>
                      <a:endParaRPr lang="en-AU"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Correct Grammar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Patient &amp; Tolerant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Avoided Interrupting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Developed Rapport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Maintained Contact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Projected 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0" i="0" u="none" strike="noStrike" dirty="0">
                          <a:solidFill>
                            <a:srgbClr val="000000"/>
                          </a:solidFill>
                          <a:effectLst/>
                          <a:latin typeface="Calibri"/>
                        </a:rPr>
                        <a:t>Avoided Slang/Jargon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AU"/>
                    </a:p>
                  </a:txBody>
                  <a:tcPr/>
                </a:tc>
                <a:tc>
                  <a:txBody>
                    <a:bodyPr/>
                    <a:lstStyle/>
                    <a:p>
                      <a:pPr algn="r" fontAlgn="ctr"/>
                      <a:r>
                        <a:rPr lang="en-AU" sz="1000" b="1" i="1" u="none" strike="noStrike" dirty="0">
                          <a:solidFill>
                            <a:srgbClr val="000000"/>
                          </a:solidFill>
                          <a:effectLst/>
                          <a:latin typeface="Calibri"/>
                        </a:rPr>
                        <a:t>Average Communication Skills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effectLst/>
                          <a:latin typeface="Calibri"/>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490711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APPENDICES</a:t>
            </a:r>
            <a:endParaRPr lang="en-US" dirty="0"/>
          </a:p>
        </p:txBody>
      </p:sp>
    </p:spTree>
    <p:extLst>
      <p:ext uri="{BB962C8B-B14F-4D97-AF65-F5344CB8AC3E}">
        <p14:creationId xmlns:p14="http://schemas.microsoft.com/office/powerpoint/2010/main" val="19840942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Appendix 1 </a:t>
            </a:r>
            <a:br>
              <a:rPr lang="en-AU" dirty="0" smtClean="0"/>
            </a:br>
            <a:r>
              <a:rPr lang="en-AU" sz="2000" b="0" dirty="0" smtClean="0"/>
              <a:t>Examples of Scenarios for General Calls</a:t>
            </a:r>
            <a:endParaRPr lang="en-AU" sz="2000" b="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11418603"/>
              </p:ext>
            </p:extLst>
          </p:nvPr>
        </p:nvGraphicFramePr>
        <p:xfrm>
          <a:off x="151892" y="1315432"/>
          <a:ext cx="8596571" cy="4561843"/>
        </p:xfrm>
        <a:graphic>
          <a:graphicData uri="http://schemas.openxmlformats.org/drawingml/2006/table">
            <a:tbl>
              <a:tblPr firstRow="1" bandRow="1">
                <a:tableStyleId>{5C22544A-7EE6-4342-B048-85BDC9FD1C3A}</a:tableStyleId>
              </a:tblPr>
              <a:tblGrid>
                <a:gridCol w="939711"/>
                <a:gridCol w="7656860"/>
              </a:tblGrid>
              <a:tr h="414713">
                <a:tc>
                  <a:txBody>
                    <a:bodyPr/>
                    <a:lstStyle/>
                    <a:p>
                      <a:pPr algn="l" fontAlgn="ctr"/>
                      <a:r>
                        <a:rPr lang="en-AU" sz="1000" b="1" i="0" u="none" strike="noStrike" dirty="0">
                          <a:solidFill>
                            <a:schemeClr val="bg1"/>
                          </a:solidFill>
                          <a:effectLst/>
                          <a:latin typeface="+mn-lt"/>
                        </a:rPr>
                        <a:t>Scenario </a:t>
                      </a:r>
                      <a:endParaRPr lang="en-AU" sz="1000" b="1" i="0" u="none" strike="noStrike" dirty="0" smtClean="0">
                        <a:solidFill>
                          <a:schemeClr val="bg1"/>
                        </a:solidFill>
                        <a:effectLst/>
                        <a:latin typeface="+mn-lt"/>
                      </a:endParaRPr>
                    </a:p>
                    <a:p>
                      <a:pPr algn="l" fontAlgn="ctr"/>
                      <a:r>
                        <a:rPr lang="en-AU" sz="1000" b="1" i="0" u="none" strike="noStrike" dirty="0" smtClean="0">
                          <a:solidFill>
                            <a:schemeClr val="bg1"/>
                          </a:solidFill>
                          <a:effectLst/>
                          <a:latin typeface="+mn-lt"/>
                        </a:rPr>
                        <a:t>Number</a:t>
                      </a:r>
                      <a:endParaRPr lang="en-AU" sz="1000" b="1" i="0" u="none" strike="noStrike" dirty="0">
                        <a:solidFill>
                          <a:schemeClr val="bg1"/>
                        </a:solidFill>
                        <a:effectLst/>
                        <a:latin typeface="+mn-lt"/>
                      </a:endParaRPr>
                    </a:p>
                  </a:txBody>
                  <a:tcPr marL="0" marR="0" marT="0" marB="0" anchor="ctr"/>
                </a:tc>
                <a:tc>
                  <a:txBody>
                    <a:bodyPr/>
                    <a:lstStyle/>
                    <a:p>
                      <a:pPr algn="ctr" fontAlgn="ctr"/>
                      <a:r>
                        <a:rPr lang="en-AU" sz="1000" b="1" i="0" u="none" strike="noStrike" dirty="0">
                          <a:solidFill>
                            <a:schemeClr val="bg1"/>
                          </a:solidFill>
                          <a:effectLst/>
                          <a:latin typeface="+mn-lt"/>
                        </a:rPr>
                        <a:t>Scenario</a:t>
                      </a:r>
                    </a:p>
                  </a:txBody>
                  <a:tcPr marL="0" marR="0" marT="0" marB="0" anchor="ctr"/>
                </a:tc>
              </a:tr>
              <a:tr h="414713">
                <a:tc>
                  <a:txBody>
                    <a:bodyPr/>
                    <a:lstStyle/>
                    <a:p>
                      <a:pPr algn="ctr" fontAlgn="ctr"/>
                      <a:r>
                        <a:rPr lang="en-AU" sz="1000" b="0" i="0" u="none" strike="noStrike" dirty="0">
                          <a:solidFill>
                            <a:srgbClr val="000000"/>
                          </a:solidFill>
                          <a:effectLst/>
                          <a:latin typeface="+mn-lt"/>
                        </a:rPr>
                        <a:t>1</a:t>
                      </a:r>
                    </a:p>
                  </a:txBody>
                  <a:tcPr marL="0" marR="0" marT="0" marB="0" anchor="ctr"/>
                </a:tc>
                <a:tc>
                  <a:txBody>
                    <a:bodyPr/>
                    <a:lstStyle/>
                    <a:p>
                      <a:pPr algn="l" fontAlgn="ctr"/>
                      <a:r>
                        <a:rPr lang="en-AU" sz="1000" b="0" i="0" u="none" strike="noStrike" dirty="0">
                          <a:solidFill>
                            <a:srgbClr val="000000"/>
                          </a:solidFill>
                          <a:effectLst/>
                          <a:latin typeface="+mn-lt"/>
                        </a:rPr>
                        <a:t>How will the carbon tax affect my bill?</a:t>
                      </a:r>
                    </a:p>
                  </a:txBody>
                  <a:tcPr marL="0" marR="0" marT="0" marB="0" anchor="ctr"/>
                </a:tc>
              </a:tr>
              <a:tr h="414713">
                <a:tc>
                  <a:txBody>
                    <a:bodyPr/>
                    <a:lstStyle/>
                    <a:p>
                      <a:pPr algn="ctr" fontAlgn="ctr"/>
                      <a:r>
                        <a:rPr lang="en-AU" sz="1000" b="0" i="0" u="none" strike="noStrike" dirty="0">
                          <a:solidFill>
                            <a:srgbClr val="000000"/>
                          </a:solidFill>
                          <a:effectLst/>
                          <a:latin typeface="+mn-lt"/>
                        </a:rPr>
                        <a:t>2</a:t>
                      </a:r>
                    </a:p>
                  </a:txBody>
                  <a:tcPr marL="0" marR="0" marT="0" marB="0" anchor="ctr"/>
                </a:tc>
                <a:tc>
                  <a:txBody>
                    <a:bodyPr/>
                    <a:lstStyle/>
                    <a:p>
                      <a:pPr algn="l" fontAlgn="ctr"/>
                      <a:r>
                        <a:rPr lang="en-AU" sz="1000" b="0" i="0" u="none" strike="noStrike" dirty="0">
                          <a:solidFill>
                            <a:srgbClr val="000000"/>
                          </a:solidFill>
                          <a:effectLst/>
                          <a:latin typeface="+mn-lt"/>
                        </a:rPr>
                        <a:t>If I were to sign up to your company as my energy </a:t>
                      </a:r>
                      <a:r>
                        <a:rPr lang="en-AU" sz="1000" b="0" i="0" u="none" strike="noStrike" dirty="0" smtClean="0">
                          <a:solidFill>
                            <a:srgbClr val="000000"/>
                          </a:solidFill>
                          <a:effectLst/>
                          <a:latin typeface="+mn-lt"/>
                        </a:rPr>
                        <a:t>provider, </a:t>
                      </a:r>
                      <a:r>
                        <a:rPr lang="en-AU" sz="1000" b="0" i="0" u="none" strike="noStrike" dirty="0">
                          <a:solidFill>
                            <a:srgbClr val="000000"/>
                          </a:solidFill>
                          <a:effectLst/>
                          <a:latin typeface="+mn-lt"/>
                        </a:rPr>
                        <a:t>would there we a cooling off period? If there is one, how long is it?</a:t>
                      </a:r>
                    </a:p>
                  </a:txBody>
                  <a:tcPr marL="0" marR="0" marT="0" marB="0" anchor="ctr"/>
                </a:tc>
              </a:tr>
              <a:tr h="414713">
                <a:tc>
                  <a:txBody>
                    <a:bodyPr/>
                    <a:lstStyle/>
                    <a:p>
                      <a:pPr algn="ctr" fontAlgn="ctr"/>
                      <a:r>
                        <a:rPr lang="en-AU" sz="1000" b="0" i="0" u="none" strike="noStrike" dirty="0">
                          <a:solidFill>
                            <a:srgbClr val="000000"/>
                          </a:solidFill>
                          <a:effectLst/>
                          <a:latin typeface="+mn-lt"/>
                        </a:rPr>
                        <a:t>3</a:t>
                      </a:r>
                    </a:p>
                  </a:txBody>
                  <a:tcPr marL="0" marR="0" marT="0" marB="0" anchor="ctr"/>
                </a:tc>
                <a:tc>
                  <a:txBody>
                    <a:bodyPr/>
                    <a:lstStyle/>
                    <a:p>
                      <a:pPr algn="l" fontAlgn="ctr"/>
                      <a:r>
                        <a:rPr lang="en-AU" sz="1000" b="0" i="0" u="none" strike="noStrike" dirty="0">
                          <a:solidFill>
                            <a:srgbClr val="000000"/>
                          </a:solidFill>
                          <a:effectLst/>
                          <a:latin typeface="+mn-lt"/>
                        </a:rPr>
                        <a:t>How long are your standard energy contracts and is there a disconnection fee?</a:t>
                      </a:r>
                    </a:p>
                  </a:txBody>
                  <a:tcPr marL="0" marR="0" marT="0" marB="0" anchor="ctr"/>
                </a:tc>
              </a:tr>
              <a:tr h="414713">
                <a:tc>
                  <a:txBody>
                    <a:bodyPr/>
                    <a:lstStyle/>
                    <a:p>
                      <a:pPr algn="ctr" fontAlgn="ctr"/>
                      <a:r>
                        <a:rPr lang="en-AU" sz="1000" b="0" i="0" u="none" strike="noStrike" dirty="0">
                          <a:solidFill>
                            <a:srgbClr val="000000"/>
                          </a:solidFill>
                          <a:effectLst/>
                          <a:latin typeface="+mn-lt"/>
                        </a:rPr>
                        <a:t>4</a:t>
                      </a:r>
                    </a:p>
                  </a:txBody>
                  <a:tcPr marL="0" marR="0" marT="0" marB="0" anchor="ctr"/>
                </a:tc>
                <a:tc>
                  <a:txBody>
                    <a:bodyPr/>
                    <a:lstStyle/>
                    <a:p>
                      <a:pPr algn="l" fontAlgn="ctr"/>
                      <a:r>
                        <a:rPr lang="en-AU" sz="1000" b="0" i="0" u="none" strike="noStrike" dirty="0">
                          <a:solidFill>
                            <a:srgbClr val="000000"/>
                          </a:solidFill>
                          <a:effectLst/>
                          <a:latin typeface="+mn-lt"/>
                        </a:rPr>
                        <a:t>Do I have to sign up to a contract for my energy supply with your company or is there a more flexible option?</a:t>
                      </a:r>
                    </a:p>
                  </a:txBody>
                  <a:tcPr marL="0" marR="0" marT="0" marB="0" anchor="ctr"/>
                </a:tc>
              </a:tr>
              <a:tr h="414713">
                <a:tc>
                  <a:txBody>
                    <a:bodyPr/>
                    <a:lstStyle/>
                    <a:p>
                      <a:pPr algn="ctr" fontAlgn="ctr"/>
                      <a:r>
                        <a:rPr lang="en-AU" sz="1000" b="0" i="0" u="none" strike="noStrike" dirty="0">
                          <a:solidFill>
                            <a:srgbClr val="000000"/>
                          </a:solidFill>
                          <a:effectLst/>
                          <a:latin typeface="+mn-lt"/>
                        </a:rPr>
                        <a:t>5</a:t>
                      </a:r>
                    </a:p>
                  </a:txBody>
                  <a:tcPr marL="0" marR="0" marT="0" marB="0" anchor="ctr"/>
                </a:tc>
                <a:tc>
                  <a:txBody>
                    <a:bodyPr/>
                    <a:lstStyle/>
                    <a:p>
                      <a:pPr algn="l" fontAlgn="ctr"/>
                      <a:r>
                        <a:rPr lang="en-AU" sz="1000" b="0" i="0" u="none" strike="noStrike" dirty="0">
                          <a:solidFill>
                            <a:srgbClr val="000000"/>
                          </a:solidFill>
                          <a:effectLst/>
                          <a:latin typeface="+mn-lt"/>
                        </a:rPr>
                        <a:t>Do you offer discounts for people who own more than one property? </a:t>
                      </a:r>
                    </a:p>
                  </a:txBody>
                  <a:tcPr marL="0" marR="0" marT="0" marB="0" anchor="ctr"/>
                </a:tc>
              </a:tr>
              <a:tr h="414713">
                <a:tc>
                  <a:txBody>
                    <a:bodyPr/>
                    <a:lstStyle/>
                    <a:p>
                      <a:pPr algn="ctr" fontAlgn="ctr"/>
                      <a:r>
                        <a:rPr lang="en-AU" sz="1000" b="0" i="0" u="none" strike="noStrike" dirty="0">
                          <a:solidFill>
                            <a:srgbClr val="000000"/>
                          </a:solidFill>
                          <a:effectLst/>
                          <a:latin typeface="+mn-lt"/>
                        </a:rPr>
                        <a:t>6</a:t>
                      </a:r>
                    </a:p>
                  </a:txBody>
                  <a:tcPr marL="0" marR="0" marT="0" marB="0" anchor="ctr"/>
                </a:tc>
                <a:tc>
                  <a:txBody>
                    <a:bodyPr/>
                    <a:lstStyle/>
                    <a:p>
                      <a:pPr algn="l" fontAlgn="ctr"/>
                      <a:r>
                        <a:rPr lang="en-AU" sz="1000" b="0" i="0" u="none" strike="noStrike" dirty="0">
                          <a:solidFill>
                            <a:srgbClr val="000000"/>
                          </a:solidFill>
                          <a:effectLst/>
                          <a:latin typeface="+mn-lt"/>
                        </a:rPr>
                        <a:t>Are there any other ways of receiving my bills than paper bills sent in the post?</a:t>
                      </a:r>
                    </a:p>
                  </a:txBody>
                  <a:tcPr marL="0" marR="0" marT="0" marB="0" anchor="ctr"/>
                </a:tc>
              </a:tr>
              <a:tr h="414713">
                <a:tc>
                  <a:txBody>
                    <a:bodyPr/>
                    <a:lstStyle/>
                    <a:p>
                      <a:pPr algn="ctr" fontAlgn="ctr"/>
                      <a:r>
                        <a:rPr lang="en-AU" sz="1000" b="0" i="0" u="none" strike="noStrike" dirty="0">
                          <a:solidFill>
                            <a:srgbClr val="000000"/>
                          </a:solidFill>
                          <a:effectLst/>
                          <a:latin typeface="+mn-lt"/>
                        </a:rPr>
                        <a:t>7</a:t>
                      </a:r>
                    </a:p>
                  </a:txBody>
                  <a:tcPr marL="0" marR="0" marT="0" marB="0" anchor="ctr"/>
                </a:tc>
                <a:tc>
                  <a:txBody>
                    <a:bodyPr/>
                    <a:lstStyle/>
                    <a:p>
                      <a:pPr algn="l" fontAlgn="ctr"/>
                      <a:r>
                        <a:rPr lang="en-AU" sz="1000" b="0" i="0" u="none" strike="noStrike" dirty="0">
                          <a:solidFill>
                            <a:srgbClr val="000000"/>
                          </a:solidFill>
                          <a:effectLst/>
                          <a:latin typeface="+mn-lt"/>
                        </a:rPr>
                        <a:t>Do you have a green energy program? Can I have some information about it?</a:t>
                      </a:r>
                    </a:p>
                  </a:txBody>
                  <a:tcPr marL="0" marR="0" marT="0" marB="0" anchor="ctr"/>
                </a:tc>
              </a:tr>
              <a:tr h="414713">
                <a:tc>
                  <a:txBody>
                    <a:bodyPr/>
                    <a:lstStyle/>
                    <a:p>
                      <a:pPr algn="ctr" fontAlgn="ctr"/>
                      <a:r>
                        <a:rPr lang="en-AU" sz="1000" b="0" i="0" u="none" strike="noStrike" dirty="0">
                          <a:solidFill>
                            <a:srgbClr val="000000"/>
                          </a:solidFill>
                          <a:effectLst/>
                          <a:latin typeface="+mn-lt"/>
                        </a:rPr>
                        <a:t>8</a:t>
                      </a:r>
                    </a:p>
                  </a:txBody>
                  <a:tcPr marL="0" marR="0" marT="0" marB="0" anchor="ctr"/>
                </a:tc>
                <a:tc>
                  <a:txBody>
                    <a:bodyPr/>
                    <a:lstStyle/>
                    <a:p>
                      <a:pPr algn="l" fontAlgn="ctr"/>
                      <a:r>
                        <a:rPr lang="en-AU" sz="1000" b="0" i="0" u="none" strike="noStrike" dirty="0">
                          <a:solidFill>
                            <a:srgbClr val="000000"/>
                          </a:solidFill>
                          <a:effectLst/>
                          <a:latin typeface="+mn-lt"/>
                        </a:rPr>
                        <a:t>Can you please give me some information on how to reduce my energy bills? </a:t>
                      </a:r>
                    </a:p>
                  </a:txBody>
                  <a:tcPr marL="0" marR="0" marT="0" marB="0" anchor="ctr"/>
                </a:tc>
              </a:tr>
              <a:tr h="414713">
                <a:tc>
                  <a:txBody>
                    <a:bodyPr/>
                    <a:lstStyle/>
                    <a:p>
                      <a:pPr algn="ctr" fontAlgn="ctr"/>
                      <a:r>
                        <a:rPr lang="en-AU" sz="1000" b="0" i="0" u="none" strike="noStrike" dirty="0">
                          <a:solidFill>
                            <a:srgbClr val="000000"/>
                          </a:solidFill>
                          <a:effectLst/>
                          <a:latin typeface="+mn-lt"/>
                        </a:rPr>
                        <a:t>9</a:t>
                      </a:r>
                    </a:p>
                  </a:txBody>
                  <a:tcPr marL="0" marR="0" marT="0" marB="0" anchor="ctr"/>
                </a:tc>
                <a:tc>
                  <a:txBody>
                    <a:bodyPr/>
                    <a:lstStyle/>
                    <a:p>
                      <a:pPr algn="l" fontAlgn="ctr"/>
                      <a:r>
                        <a:rPr lang="en-AU" sz="1000" b="0" i="0" u="none" strike="noStrike" dirty="0">
                          <a:solidFill>
                            <a:srgbClr val="000000"/>
                          </a:solidFill>
                          <a:effectLst/>
                          <a:latin typeface="+mn-lt"/>
                        </a:rPr>
                        <a:t>I'm trying to gather some information about solar electricity. Can you please give me some information about it?</a:t>
                      </a:r>
                    </a:p>
                  </a:txBody>
                  <a:tcPr marL="0" marR="0" marT="0" marB="0" anchor="ctr"/>
                </a:tc>
              </a:tr>
              <a:tr h="414713">
                <a:tc>
                  <a:txBody>
                    <a:bodyPr/>
                    <a:lstStyle/>
                    <a:p>
                      <a:pPr algn="ctr" fontAlgn="ctr"/>
                      <a:r>
                        <a:rPr lang="en-AU" sz="1000" b="0" i="0" u="none" strike="noStrike" dirty="0">
                          <a:solidFill>
                            <a:srgbClr val="000000"/>
                          </a:solidFill>
                          <a:effectLst/>
                          <a:latin typeface="+mn-lt"/>
                        </a:rPr>
                        <a:t>10</a:t>
                      </a:r>
                    </a:p>
                  </a:txBody>
                  <a:tcPr marL="0" marR="0" marT="0" marB="0" anchor="ctr"/>
                </a:tc>
                <a:tc>
                  <a:txBody>
                    <a:bodyPr/>
                    <a:lstStyle/>
                    <a:p>
                      <a:pPr algn="l" fontAlgn="ctr"/>
                      <a:r>
                        <a:rPr lang="en-AU" sz="1000" b="0" i="0" u="none" strike="noStrike" dirty="0">
                          <a:solidFill>
                            <a:srgbClr val="000000"/>
                          </a:solidFill>
                          <a:effectLst/>
                          <a:latin typeface="+mn-lt"/>
                        </a:rPr>
                        <a:t>Is it possible for me to have my gate or meter box locked? What do I need to do?</a:t>
                      </a:r>
                    </a:p>
                  </a:txBody>
                  <a:tcPr marL="0" marR="0" marT="0" marB="0" anchor="ctr"/>
                </a:tc>
              </a:tr>
            </a:tbl>
          </a:graphicData>
        </a:graphic>
      </p:graphicFrame>
    </p:spTree>
    <p:extLst>
      <p:ext uri="{BB962C8B-B14F-4D97-AF65-F5344CB8AC3E}">
        <p14:creationId xmlns:p14="http://schemas.microsoft.com/office/powerpoint/2010/main" val="34457516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Appendix 2 </a:t>
            </a:r>
            <a:br>
              <a:rPr lang="en-AU" dirty="0" smtClean="0"/>
            </a:br>
            <a:r>
              <a:rPr lang="en-AU" sz="2000" b="0" dirty="0" smtClean="0"/>
              <a:t>Examples of Scenarios for Hardship Calls</a:t>
            </a:r>
            <a:endParaRPr lang="en-AU" sz="2000" b="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717493706"/>
              </p:ext>
            </p:extLst>
          </p:nvPr>
        </p:nvGraphicFramePr>
        <p:xfrm>
          <a:off x="179512" y="1124744"/>
          <a:ext cx="8640960" cy="4824532"/>
        </p:xfrm>
        <a:graphic>
          <a:graphicData uri="http://schemas.openxmlformats.org/drawingml/2006/table">
            <a:tbl>
              <a:tblPr firstRow="1" bandRow="1">
                <a:tableStyleId>{5C22544A-7EE6-4342-B048-85BDC9FD1C3A}</a:tableStyleId>
              </a:tblPr>
              <a:tblGrid>
                <a:gridCol w="944563"/>
                <a:gridCol w="7696397"/>
              </a:tblGrid>
              <a:tr h="429501">
                <a:tc>
                  <a:txBody>
                    <a:bodyPr/>
                    <a:lstStyle/>
                    <a:p>
                      <a:pPr algn="l" fontAlgn="ctr"/>
                      <a:r>
                        <a:rPr lang="en-AU" sz="1000" b="1" i="0" u="none" strike="noStrike" dirty="0">
                          <a:solidFill>
                            <a:schemeClr val="bg1"/>
                          </a:solidFill>
                          <a:effectLst/>
                          <a:latin typeface="+mn-lt"/>
                        </a:rPr>
                        <a:t>Scenario </a:t>
                      </a:r>
                      <a:endParaRPr lang="en-AU" sz="1000" b="1" i="0" u="none" strike="noStrike" dirty="0" smtClean="0">
                        <a:solidFill>
                          <a:schemeClr val="bg1"/>
                        </a:solidFill>
                        <a:effectLst/>
                        <a:latin typeface="+mn-lt"/>
                      </a:endParaRPr>
                    </a:p>
                    <a:p>
                      <a:pPr algn="l" fontAlgn="ctr"/>
                      <a:r>
                        <a:rPr lang="en-AU" sz="1000" b="1" i="0" u="none" strike="noStrike" dirty="0" smtClean="0">
                          <a:solidFill>
                            <a:schemeClr val="bg1"/>
                          </a:solidFill>
                          <a:effectLst/>
                          <a:latin typeface="+mn-lt"/>
                        </a:rPr>
                        <a:t>Number</a:t>
                      </a:r>
                      <a:endParaRPr lang="en-AU" sz="1000" b="1" i="0" u="none" strike="noStrike" dirty="0">
                        <a:solidFill>
                          <a:schemeClr val="bg1"/>
                        </a:solidFill>
                        <a:effectLst/>
                        <a:latin typeface="+mn-lt"/>
                      </a:endParaRPr>
                    </a:p>
                  </a:txBody>
                  <a:tcPr marL="0" marR="0" marT="0" marB="0" anchor="ctr"/>
                </a:tc>
                <a:tc>
                  <a:txBody>
                    <a:bodyPr/>
                    <a:lstStyle/>
                    <a:p>
                      <a:pPr algn="ctr" fontAlgn="ctr"/>
                      <a:r>
                        <a:rPr lang="en-AU" sz="1000" b="1" i="0" u="none" strike="noStrike" dirty="0">
                          <a:solidFill>
                            <a:schemeClr val="bg1"/>
                          </a:solidFill>
                          <a:effectLst/>
                          <a:latin typeface="+mn-lt"/>
                        </a:rPr>
                        <a:t>Scenario</a:t>
                      </a:r>
                    </a:p>
                  </a:txBody>
                  <a:tcPr marL="0" marR="0" marT="0" marB="0" anchor="ctr"/>
                </a:tc>
              </a:tr>
              <a:tr h="529522">
                <a:tc>
                  <a:txBody>
                    <a:bodyPr/>
                    <a:lstStyle/>
                    <a:p>
                      <a:pPr algn="ctr" fontAlgn="ctr"/>
                      <a:r>
                        <a:rPr lang="en-AU" sz="1000" b="0" i="0" u="none" strike="noStrike" dirty="0">
                          <a:solidFill>
                            <a:srgbClr val="000000"/>
                          </a:solidFill>
                          <a:effectLst/>
                          <a:latin typeface="+mn-lt"/>
                        </a:rPr>
                        <a:t>1</a:t>
                      </a:r>
                    </a:p>
                  </a:txBody>
                  <a:tcPr marL="0" marR="0" marT="0" marB="0" anchor="ctr"/>
                </a:tc>
                <a:tc>
                  <a:txBody>
                    <a:bodyPr/>
                    <a:lstStyle/>
                    <a:p>
                      <a:pPr algn="l" fontAlgn="ctr"/>
                      <a:r>
                        <a:rPr lang="en-AU" sz="1000" b="0" i="0" u="none" strike="noStrike" dirty="0">
                          <a:solidFill>
                            <a:srgbClr val="000000"/>
                          </a:solidFill>
                          <a:effectLst/>
                          <a:latin typeface="+mn-lt"/>
                        </a:rPr>
                        <a:t>I'm on the </a:t>
                      </a:r>
                      <a:r>
                        <a:rPr lang="en-AU" sz="1000" b="0" i="0" u="none" strike="noStrike" dirty="0" smtClean="0">
                          <a:solidFill>
                            <a:srgbClr val="000000"/>
                          </a:solidFill>
                          <a:effectLst/>
                          <a:latin typeface="+mn-lt"/>
                        </a:rPr>
                        <a:t>dole and we </a:t>
                      </a:r>
                      <a:r>
                        <a:rPr lang="en-AU" sz="1000" b="0" i="0" u="none" strike="noStrike" dirty="0">
                          <a:solidFill>
                            <a:srgbClr val="000000"/>
                          </a:solidFill>
                          <a:effectLst/>
                          <a:latin typeface="+mn-lt"/>
                        </a:rPr>
                        <a:t>live in a commission house. Pretty much it’s a struggle at the end of each </a:t>
                      </a:r>
                      <a:r>
                        <a:rPr lang="en-AU" sz="1000" b="0" i="0" u="none" strike="noStrike" dirty="0" smtClean="0">
                          <a:solidFill>
                            <a:srgbClr val="000000"/>
                          </a:solidFill>
                          <a:effectLst/>
                          <a:latin typeface="+mn-lt"/>
                        </a:rPr>
                        <a:t>fortnight, </a:t>
                      </a:r>
                      <a:r>
                        <a:rPr lang="en-AU" sz="1000" b="0" i="0" u="none" strike="noStrike" dirty="0">
                          <a:solidFill>
                            <a:srgbClr val="000000"/>
                          </a:solidFill>
                          <a:effectLst/>
                          <a:latin typeface="+mn-lt"/>
                        </a:rPr>
                        <a:t>before the next Centrelink payment comes in. Then when </a:t>
                      </a:r>
                      <a:r>
                        <a:rPr lang="en-AU" sz="1000" b="0" i="0" u="none" strike="noStrike" dirty="0" smtClean="0">
                          <a:solidFill>
                            <a:srgbClr val="000000"/>
                          </a:solidFill>
                          <a:effectLst/>
                          <a:latin typeface="+mn-lt"/>
                        </a:rPr>
                        <a:t>utility </a:t>
                      </a:r>
                      <a:r>
                        <a:rPr lang="en-AU" sz="1000" b="0" i="0" u="none" strike="noStrike" dirty="0">
                          <a:solidFill>
                            <a:srgbClr val="000000"/>
                          </a:solidFill>
                          <a:effectLst/>
                          <a:latin typeface="+mn-lt"/>
                        </a:rPr>
                        <a:t>bills come </a:t>
                      </a:r>
                      <a:r>
                        <a:rPr lang="en-AU" sz="1000" b="0" i="0" u="none" strike="noStrike" dirty="0" smtClean="0">
                          <a:solidFill>
                            <a:srgbClr val="000000"/>
                          </a:solidFill>
                          <a:effectLst/>
                          <a:latin typeface="+mn-lt"/>
                        </a:rPr>
                        <a:t>in, </a:t>
                      </a:r>
                      <a:r>
                        <a:rPr lang="en-AU" sz="1000" b="0" i="0" u="none" strike="noStrike" dirty="0">
                          <a:solidFill>
                            <a:srgbClr val="000000"/>
                          </a:solidFill>
                          <a:effectLst/>
                          <a:latin typeface="+mn-lt"/>
                        </a:rPr>
                        <a:t>we end up not really having any food on the table.  Is there anything you can do to help?</a:t>
                      </a:r>
                    </a:p>
                  </a:txBody>
                  <a:tcPr marL="0" marR="0" marT="0" marB="0" anchor="ctr"/>
                </a:tc>
              </a:tr>
              <a:tr h="429501">
                <a:tc>
                  <a:txBody>
                    <a:bodyPr/>
                    <a:lstStyle/>
                    <a:p>
                      <a:pPr algn="ctr" fontAlgn="ctr"/>
                      <a:r>
                        <a:rPr lang="en-AU" sz="1000" b="0" i="0" u="none" strike="noStrike" dirty="0">
                          <a:solidFill>
                            <a:srgbClr val="000000"/>
                          </a:solidFill>
                          <a:effectLst/>
                          <a:latin typeface="+mn-lt"/>
                        </a:rPr>
                        <a:t>2</a:t>
                      </a:r>
                    </a:p>
                  </a:txBody>
                  <a:tcPr marL="0" marR="0" marT="0" marB="0" anchor="ctr"/>
                </a:tc>
                <a:tc>
                  <a:txBody>
                    <a:bodyPr/>
                    <a:lstStyle/>
                    <a:p>
                      <a:pPr algn="l" fontAlgn="ctr"/>
                      <a:r>
                        <a:rPr lang="en-AU" sz="1000" b="0" i="0" u="none" strike="noStrike" dirty="0">
                          <a:solidFill>
                            <a:srgbClr val="000000"/>
                          </a:solidFill>
                          <a:effectLst/>
                          <a:latin typeface="+mn-lt"/>
                        </a:rPr>
                        <a:t>I am going through a rough patch at the </a:t>
                      </a:r>
                      <a:r>
                        <a:rPr lang="en-AU" sz="1000" b="0" i="0" u="none" strike="noStrike" dirty="0" smtClean="0">
                          <a:solidFill>
                            <a:srgbClr val="000000"/>
                          </a:solidFill>
                          <a:effectLst/>
                          <a:latin typeface="+mn-lt"/>
                        </a:rPr>
                        <a:t>moment. I’m suffering </a:t>
                      </a:r>
                      <a:r>
                        <a:rPr lang="en-AU" sz="1000" b="0" i="0" u="none" strike="noStrike" dirty="0">
                          <a:solidFill>
                            <a:srgbClr val="000000"/>
                          </a:solidFill>
                          <a:effectLst/>
                          <a:latin typeface="+mn-lt"/>
                        </a:rPr>
                        <a:t>from chronic fatigue and can't really work much. The incoming bills are mounting. </a:t>
                      </a:r>
                      <a:r>
                        <a:rPr lang="en-AU" sz="1000" b="0" i="0" u="none" strike="noStrike" dirty="0" smtClean="0">
                          <a:solidFill>
                            <a:srgbClr val="000000"/>
                          </a:solidFill>
                          <a:effectLst/>
                          <a:latin typeface="+mn-lt"/>
                        </a:rPr>
                        <a:t>Is </a:t>
                      </a:r>
                      <a:r>
                        <a:rPr lang="en-AU" sz="1000" b="0" i="0" u="none" strike="noStrike" dirty="0">
                          <a:solidFill>
                            <a:srgbClr val="000000"/>
                          </a:solidFill>
                          <a:effectLst/>
                          <a:latin typeface="+mn-lt"/>
                        </a:rPr>
                        <a:t>there any help I can get with the bills?</a:t>
                      </a:r>
                    </a:p>
                  </a:txBody>
                  <a:tcPr marL="0" marR="0" marT="0" marB="0" anchor="ctr"/>
                </a:tc>
              </a:tr>
              <a:tr h="429501">
                <a:tc>
                  <a:txBody>
                    <a:bodyPr/>
                    <a:lstStyle/>
                    <a:p>
                      <a:pPr algn="ctr" fontAlgn="ctr"/>
                      <a:r>
                        <a:rPr lang="en-AU" sz="1000" b="0" i="0" u="none" strike="noStrike" dirty="0">
                          <a:solidFill>
                            <a:srgbClr val="000000"/>
                          </a:solidFill>
                          <a:effectLst/>
                          <a:latin typeface="+mn-lt"/>
                        </a:rPr>
                        <a:t>3</a:t>
                      </a:r>
                    </a:p>
                  </a:txBody>
                  <a:tcPr marL="0" marR="0" marT="0" marB="0" anchor="ctr"/>
                </a:tc>
                <a:tc>
                  <a:txBody>
                    <a:bodyPr/>
                    <a:lstStyle/>
                    <a:p>
                      <a:pPr algn="l" fontAlgn="ctr"/>
                      <a:r>
                        <a:rPr lang="en-AU" sz="1000" b="0" i="0" u="none" strike="noStrike" dirty="0">
                          <a:solidFill>
                            <a:srgbClr val="000000"/>
                          </a:solidFill>
                          <a:effectLst/>
                          <a:latin typeface="+mn-lt"/>
                        </a:rPr>
                        <a:t>I am going through a rough time. I'm undergoing treatment for cancer and can't really work much. The bills just keep on coming. </a:t>
                      </a:r>
                      <a:r>
                        <a:rPr lang="en-AU" sz="1000" b="0" i="0" u="none" strike="noStrike" dirty="0" smtClean="0">
                          <a:solidFill>
                            <a:srgbClr val="000000"/>
                          </a:solidFill>
                          <a:effectLst/>
                          <a:latin typeface="+mn-lt"/>
                        </a:rPr>
                        <a:t>What </a:t>
                      </a:r>
                      <a:r>
                        <a:rPr lang="en-AU" sz="1000" b="0" i="0" u="none" strike="noStrike" dirty="0">
                          <a:solidFill>
                            <a:srgbClr val="000000"/>
                          </a:solidFill>
                          <a:effectLst/>
                          <a:latin typeface="+mn-lt"/>
                        </a:rPr>
                        <a:t>can I do? </a:t>
                      </a:r>
                    </a:p>
                  </a:txBody>
                  <a:tcPr marL="0" marR="0" marT="0" marB="0" anchor="ctr"/>
                </a:tc>
              </a:tr>
              <a:tr h="429501">
                <a:tc>
                  <a:txBody>
                    <a:bodyPr/>
                    <a:lstStyle/>
                    <a:p>
                      <a:pPr algn="ctr" fontAlgn="ctr"/>
                      <a:r>
                        <a:rPr lang="en-AU" sz="1000" b="0" i="0" u="none" strike="noStrike" dirty="0">
                          <a:solidFill>
                            <a:srgbClr val="000000"/>
                          </a:solidFill>
                          <a:effectLst/>
                          <a:latin typeface="+mn-lt"/>
                        </a:rPr>
                        <a:t>4</a:t>
                      </a:r>
                    </a:p>
                  </a:txBody>
                  <a:tcPr marL="0" marR="0" marT="0" marB="0" anchor="ctr"/>
                </a:tc>
                <a:tc>
                  <a:txBody>
                    <a:bodyPr/>
                    <a:lstStyle/>
                    <a:p>
                      <a:pPr algn="l" fontAlgn="ctr"/>
                      <a:r>
                        <a:rPr lang="en-AU" sz="1000" b="0" i="0" u="none" strike="noStrike" dirty="0">
                          <a:solidFill>
                            <a:srgbClr val="000000"/>
                          </a:solidFill>
                          <a:effectLst/>
                          <a:latin typeface="+mn-lt"/>
                        </a:rPr>
                        <a:t>I am going through a difficult  </a:t>
                      </a:r>
                      <a:r>
                        <a:rPr lang="en-AU" sz="1000" b="0" i="0" u="none" strike="noStrike" dirty="0" smtClean="0">
                          <a:solidFill>
                            <a:srgbClr val="000000"/>
                          </a:solidFill>
                          <a:effectLst/>
                          <a:latin typeface="+mn-lt"/>
                        </a:rPr>
                        <a:t>time. I'm </a:t>
                      </a:r>
                      <a:r>
                        <a:rPr lang="en-AU" sz="1000" b="0" i="0" u="none" strike="noStrike" dirty="0">
                          <a:solidFill>
                            <a:srgbClr val="000000"/>
                          </a:solidFill>
                          <a:effectLst/>
                          <a:latin typeface="+mn-lt"/>
                        </a:rPr>
                        <a:t>suffering from depression and can't really work much. I don't know how to handle the mounting pile of bills. </a:t>
                      </a:r>
                      <a:r>
                        <a:rPr lang="en-AU" sz="1000" b="0" i="0" u="none" strike="noStrike" dirty="0" smtClean="0">
                          <a:solidFill>
                            <a:srgbClr val="000000"/>
                          </a:solidFill>
                          <a:effectLst/>
                          <a:latin typeface="+mn-lt"/>
                        </a:rPr>
                        <a:t>Can </a:t>
                      </a:r>
                      <a:r>
                        <a:rPr lang="en-AU" sz="1000" b="0" i="0" u="none" strike="noStrike" dirty="0">
                          <a:solidFill>
                            <a:srgbClr val="000000"/>
                          </a:solidFill>
                          <a:effectLst/>
                          <a:latin typeface="+mn-lt"/>
                        </a:rPr>
                        <a:t>you </a:t>
                      </a:r>
                      <a:r>
                        <a:rPr lang="en-AU" sz="1000" b="0" i="0" u="none" strike="noStrike" dirty="0" smtClean="0">
                          <a:solidFill>
                            <a:srgbClr val="000000"/>
                          </a:solidFill>
                          <a:effectLst/>
                          <a:latin typeface="+mn-lt"/>
                        </a:rPr>
                        <a:t>help </a:t>
                      </a:r>
                      <a:r>
                        <a:rPr lang="en-AU" sz="1000" b="0" i="0" u="none" strike="noStrike" dirty="0">
                          <a:solidFill>
                            <a:srgbClr val="000000"/>
                          </a:solidFill>
                          <a:effectLst/>
                          <a:latin typeface="+mn-lt"/>
                        </a:rPr>
                        <a:t>me? </a:t>
                      </a:r>
                    </a:p>
                  </a:txBody>
                  <a:tcPr marL="0" marR="0" marT="0" marB="0" anchor="ctr"/>
                </a:tc>
              </a:tr>
              <a:tr h="429501">
                <a:tc>
                  <a:txBody>
                    <a:bodyPr/>
                    <a:lstStyle/>
                    <a:p>
                      <a:pPr algn="ctr" fontAlgn="ctr"/>
                      <a:r>
                        <a:rPr lang="en-AU" sz="1000" b="0" i="0" u="none" strike="noStrike" dirty="0">
                          <a:solidFill>
                            <a:srgbClr val="000000"/>
                          </a:solidFill>
                          <a:effectLst/>
                          <a:latin typeface="+mn-lt"/>
                        </a:rPr>
                        <a:t>5</a:t>
                      </a:r>
                    </a:p>
                  </a:txBody>
                  <a:tcPr marL="0" marR="0" marT="0" marB="0" anchor="ctr"/>
                </a:tc>
                <a:tc>
                  <a:txBody>
                    <a:bodyPr/>
                    <a:lstStyle/>
                    <a:p>
                      <a:pPr algn="l" fontAlgn="ctr"/>
                      <a:r>
                        <a:rPr lang="en-AU" sz="1000" b="0" i="0" u="none" strike="noStrike" dirty="0">
                          <a:solidFill>
                            <a:srgbClr val="000000"/>
                          </a:solidFill>
                          <a:effectLst/>
                          <a:latin typeface="+mn-lt"/>
                        </a:rPr>
                        <a:t>I am going through a tough time. I'm recovering from an accident and can't really work much. The bills are starting to be a real problem. </a:t>
                      </a:r>
                      <a:r>
                        <a:rPr lang="en-AU" sz="1000" b="0" i="0" u="none" strike="noStrike" dirty="0" smtClean="0">
                          <a:solidFill>
                            <a:srgbClr val="000000"/>
                          </a:solidFill>
                          <a:effectLst/>
                          <a:latin typeface="+mn-lt"/>
                        </a:rPr>
                        <a:t>How </a:t>
                      </a:r>
                      <a:r>
                        <a:rPr lang="en-AU" sz="1000" b="0" i="0" u="none" strike="noStrike" dirty="0">
                          <a:solidFill>
                            <a:srgbClr val="000000"/>
                          </a:solidFill>
                          <a:effectLst/>
                          <a:latin typeface="+mn-lt"/>
                        </a:rPr>
                        <a:t>do I deal with this? </a:t>
                      </a:r>
                    </a:p>
                  </a:txBody>
                  <a:tcPr marL="0" marR="0" marT="0" marB="0" anchor="ctr"/>
                </a:tc>
              </a:tr>
              <a:tr h="429501">
                <a:tc>
                  <a:txBody>
                    <a:bodyPr/>
                    <a:lstStyle/>
                    <a:p>
                      <a:pPr algn="ctr" fontAlgn="ctr"/>
                      <a:r>
                        <a:rPr lang="en-AU" sz="1000" b="0" i="0" u="none" strike="noStrike" dirty="0">
                          <a:solidFill>
                            <a:srgbClr val="000000"/>
                          </a:solidFill>
                          <a:effectLst/>
                          <a:latin typeface="+mn-lt"/>
                        </a:rPr>
                        <a:t>6</a:t>
                      </a:r>
                    </a:p>
                  </a:txBody>
                  <a:tcPr marL="0" marR="0" marT="0" marB="0" anchor="ctr"/>
                </a:tc>
                <a:tc>
                  <a:txBody>
                    <a:bodyPr/>
                    <a:lstStyle/>
                    <a:p>
                      <a:pPr algn="l" fontAlgn="ctr"/>
                      <a:r>
                        <a:rPr lang="en-AU" sz="1000" b="0" i="0" u="none" strike="noStrike" dirty="0">
                          <a:solidFill>
                            <a:srgbClr val="000000"/>
                          </a:solidFill>
                          <a:effectLst/>
                          <a:latin typeface="+mn-lt"/>
                        </a:rPr>
                        <a:t>We're going through a difficult situation at the moment. My </a:t>
                      </a:r>
                      <a:r>
                        <a:rPr lang="en-AU" sz="1000" b="0" i="0" u="none" strike="noStrike" dirty="0" smtClean="0">
                          <a:solidFill>
                            <a:srgbClr val="000000"/>
                          </a:solidFill>
                          <a:effectLst/>
                          <a:latin typeface="+mn-lt"/>
                        </a:rPr>
                        <a:t>husband/wife/parent </a:t>
                      </a:r>
                      <a:r>
                        <a:rPr lang="en-AU" sz="1000" b="0" i="0" u="none" strike="noStrike" dirty="0">
                          <a:solidFill>
                            <a:srgbClr val="000000"/>
                          </a:solidFill>
                          <a:effectLst/>
                          <a:latin typeface="+mn-lt"/>
                        </a:rPr>
                        <a:t>has passed away. We are really struggling to make ends meet, </a:t>
                      </a:r>
                      <a:r>
                        <a:rPr lang="en-AU" sz="1000" b="0" i="0" u="none" strike="noStrike" dirty="0" smtClean="0">
                          <a:solidFill>
                            <a:srgbClr val="000000"/>
                          </a:solidFill>
                          <a:effectLst/>
                          <a:latin typeface="+mn-lt"/>
                        </a:rPr>
                        <a:t>let-alone </a:t>
                      </a:r>
                      <a:r>
                        <a:rPr lang="en-AU" sz="1000" b="0" i="0" u="none" strike="noStrike" dirty="0">
                          <a:solidFill>
                            <a:srgbClr val="000000"/>
                          </a:solidFill>
                          <a:effectLst/>
                          <a:latin typeface="+mn-lt"/>
                        </a:rPr>
                        <a:t>pay bills. Do you have any suggestions as to what I can do?  </a:t>
                      </a:r>
                    </a:p>
                  </a:txBody>
                  <a:tcPr marL="0" marR="0" marT="0" marB="0" anchor="ctr"/>
                </a:tc>
              </a:tr>
              <a:tr h="429501">
                <a:tc>
                  <a:txBody>
                    <a:bodyPr/>
                    <a:lstStyle/>
                    <a:p>
                      <a:pPr algn="ctr" fontAlgn="ctr"/>
                      <a:r>
                        <a:rPr lang="en-AU" sz="1000" b="0" i="0" u="none" strike="noStrike" dirty="0">
                          <a:solidFill>
                            <a:srgbClr val="000000"/>
                          </a:solidFill>
                          <a:effectLst/>
                          <a:latin typeface="+mn-lt"/>
                        </a:rPr>
                        <a:t>7</a:t>
                      </a:r>
                    </a:p>
                  </a:txBody>
                  <a:tcPr marL="0" marR="0" marT="0" marB="0" anchor="ctr"/>
                </a:tc>
                <a:tc>
                  <a:txBody>
                    <a:bodyPr/>
                    <a:lstStyle/>
                    <a:p>
                      <a:pPr algn="l" fontAlgn="ctr"/>
                      <a:r>
                        <a:rPr lang="en-AU" sz="1000" b="0" i="0" u="none" strike="noStrike" dirty="0">
                          <a:solidFill>
                            <a:srgbClr val="000000"/>
                          </a:solidFill>
                          <a:effectLst/>
                          <a:latin typeface="+mn-lt"/>
                        </a:rPr>
                        <a:t>I've just been put on a sickness benefit and will be getting a </a:t>
                      </a:r>
                      <a:r>
                        <a:rPr lang="en-AU" sz="1000" b="0" i="0" u="none" strike="noStrike" dirty="0" smtClean="0">
                          <a:solidFill>
                            <a:srgbClr val="000000"/>
                          </a:solidFill>
                          <a:effectLst/>
                          <a:latin typeface="+mn-lt"/>
                        </a:rPr>
                        <a:t>health care card</a:t>
                      </a:r>
                      <a:r>
                        <a:rPr lang="en-AU" sz="1000" b="0" i="0" u="none" strike="noStrike" dirty="0">
                          <a:solidFill>
                            <a:srgbClr val="000000"/>
                          </a:solidFill>
                          <a:effectLst/>
                          <a:latin typeface="+mn-lt"/>
                        </a:rPr>
                        <a:t>. Will this help with reducing my bills? I can't manage anymore and I'm really worried.</a:t>
                      </a:r>
                    </a:p>
                  </a:txBody>
                  <a:tcPr marL="0" marR="0" marT="0" marB="0" anchor="ctr"/>
                </a:tc>
              </a:tr>
              <a:tr h="429501">
                <a:tc>
                  <a:txBody>
                    <a:bodyPr/>
                    <a:lstStyle/>
                    <a:p>
                      <a:pPr algn="ctr" fontAlgn="ctr"/>
                      <a:r>
                        <a:rPr lang="en-AU" sz="1000" b="0" i="0" u="none" strike="noStrike" dirty="0">
                          <a:solidFill>
                            <a:srgbClr val="000000"/>
                          </a:solidFill>
                          <a:effectLst/>
                          <a:latin typeface="+mn-lt"/>
                        </a:rPr>
                        <a:t>8</a:t>
                      </a:r>
                    </a:p>
                  </a:txBody>
                  <a:tcPr marL="0" marR="0" marT="0" marB="0" anchor="ctr"/>
                </a:tc>
                <a:tc>
                  <a:txBody>
                    <a:bodyPr/>
                    <a:lstStyle/>
                    <a:p>
                      <a:pPr algn="l" fontAlgn="ctr"/>
                      <a:r>
                        <a:rPr lang="en-AU" sz="1000" b="0" i="0" u="none" strike="noStrike" dirty="0">
                          <a:solidFill>
                            <a:srgbClr val="000000"/>
                          </a:solidFill>
                          <a:effectLst/>
                          <a:latin typeface="+mn-lt"/>
                        </a:rPr>
                        <a:t>I've got a student </a:t>
                      </a:r>
                      <a:r>
                        <a:rPr lang="en-AU" sz="1000" b="0" i="0" u="none" strike="noStrike" dirty="0" smtClean="0">
                          <a:solidFill>
                            <a:srgbClr val="000000"/>
                          </a:solidFill>
                          <a:effectLst/>
                          <a:latin typeface="+mn-lt"/>
                        </a:rPr>
                        <a:t>card/veterans </a:t>
                      </a:r>
                      <a:r>
                        <a:rPr lang="en-AU" sz="1000" b="0" i="0" u="none" strike="noStrike" dirty="0">
                          <a:solidFill>
                            <a:srgbClr val="000000"/>
                          </a:solidFill>
                          <a:effectLst/>
                          <a:latin typeface="+mn-lt"/>
                        </a:rPr>
                        <a:t>card. Would this entitle me to any help with my bills? </a:t>
                      </a:r>
                      <a:r>
                        <a:rPr lang="en-AU" sz="1000" b="0" i="0" u="none" strike="noStrike" dirty="0" smtClean="0">
                          <a:solidFill>
                            <a:srgbClr val="000000"/>
                          </a:solidFill>
                          <a:effectLst/>
                          <a:latin typeface="+mn-lt"/>
                        </a:rPr>
                        <a:t>I’m </a:t>
                      </a:r>
                      <a:r>
                        <a:rPr lang="en-AU" sz="1000" b="0" i="0" u="none" strike="noStrike" dirty="0">
                          <a:solidFill>
                            <a:srgbClr val="000000"/>
                          </a:solidFill>
                          <a:effectLst/>
                          <a:latin typeface="+mn-lt"/>
                        </a:rPr>
                        <a:t>struggling to manage and I'm really worried.</a:t>
                      </a:r>
                    </a:p>
                  </a:txBody>
                  <a:tcPr marL="0" marR="0" marT="0" marB="0" anchor="ctr"/>
                </a:tc>
              </a:tr>
              <a:tr h="429501">
                <a:tc>
                  <a:txBody>
                    <a:bodyPr/>
                    <a:lstStyle/>
                    <a:p>
                      <a:pPr algn="ctr" fontAlgn="ctr"/>
                      <a:r>
                        <a:rPr lang="en-AU" sz="1000" b="0" i="0" u="none" strike="noStrike" dirty="0">
                          <a:solidFill>
                            <a:srgbClr val="000000"/>
                          </a:solidFill>
                          <a:effectLst/>
                          <a:latin typeface="+mn-lt"/>
                        </a:rPr>
                        <a:t>9</a:t>
                      </a:r>
                    </a:p>
                  </a:txBody>
                  <a:tcPr marL="0" marR="0" marT="0" marB="0" anchor="ctr"/>
                </a:tc>
                <a:tc>
                  <a:txBody>
                    <a:bodyPr/>
                    <a:lstStyle/>
                    <a:p>
                      <a:pPr algn="l" fontAlgn="ctr"/>
                      <a:r>
                        <a:rPr lang="en-AU" sz="1000" b="0" i="0" u="none" strike="noStrike" dirty="0">
                          <a:solidFill>
                            <a:srgbClr val="000000"/>
                          </a:solidFill>
                          <a:effectLst/>
                          <a:latin typeface="+mn-lt"/>
                        </a:rPr>
                        <a:t>I am going to be on </a:t>
                      </a:r>
                      <a:r>
                        <a:rPr lang="en-AU" sz="1000" b="0" i="0" u="none" strike="noStrike" dirty="0" smtClean="0">
                          <a:solidFill>
                            <a:srgbClr val="000000"/>
                          </a:solidFill>
                          <a:effectLst/>
                          <a:latin typeface="+mn-lt"/>
                        </a:rPr>
                        <a:t>Centrelink </a:t>
                      </a:r>
                      <a:r>
                        <a:rPr lang="en-AU" sz="1000" b="0" i="0" u="none" strike="noStrike" dirty="0">
                          <a:solidFill>
                            <a:srgbClr val="000000"/>
                          </a:solidFill>
                          <a:effectLst/>
                          <a:latin typeface="+mn-lt"/>
                        </a:rPr>
                        <a:t>benefits soon (single parent </a:t>
                      </a:r>
                      <a:r>
                        <a:rPr lang="en-AU" sz="1000" b="0" i="0" u="none" strike="noStrike" dirty="0" smtClean="0">
                          <a:solidFill>
                            <a:srgbClr val="000000"/>
                          </a:solidFill>
                          <a:effectLst/>
                          <a:latin typeface="+mn-lt"/>
                        </a:rPr>
                        <a:t>pension/disability </a:t>
                      </a:r>
                      <a:r>
                        <a:rPr lang="en-AU" sz="1000" b="0" i="0" u="none" strike="noStrike" dirty="0">
                          <a:solidFill>
                            <a:srgbClr val="000000"/>
                          </a:solidFill>
                          <a:effectLst/>
                          <a:latin typeface="+mn-lt"/>
                        </a:rPr>
                        <a:t>pension </a:t>
                      </a:r>
                      <a:r>
                        <a:rPr lang="en-AU" sz="1000" b="0" i="0" u="none" strike="noStrike" dirty="0" smtClean="0">
                          <a:solidFill>
                            <a:srgbClr val="000000"/>
                          </a:solidFill>
                          <a:effectLst/>
                          <a:latin typeface="+mn-lt"/>
                        </a:rPr>
                        <a:t>health </a:t>
                      </a:r>
                      <a:r>
                        <a:rPr lang="en-AU" sz="1000" b="0" i="0" u="none" strike="noStrike" dirty="0">
                          <a:solidFill>
                            <a:srgbClr val="000000"/>
                          </a:solidFill>
                          <a:effectLst/>
                          <a:latin typeface="+mn-lt"/>
                        </a:rPr>
                        <a:t>care card) and heard about some sort of discount for utility bills. Can you </a:t>
                      </a:r>
                      <a:r>
                        <a:rPr lang="en-AU" sz="1000" b="0" i="0" u="none" strike="noStrike" dirty="0" smtClean="0">
                          <a:solidFill>
                            <a:srgbClr val="000000"/>
                          </a:solidFill>
                          <a:effectLst/>
                          <a:latin typeface="+mn-lt"/>
                        </a:rPr>
                        <a:t>tell </a:t>
                      </a:r>
                      <a:r>
                        <a:rPr lang="en-AU" sz="1000" b="0" i="0" u="none" strike="noStrike" dirty="0">
                          <a:solidFill>
                            <a:srgbClr val="000000"/>
                          </a:solidFill>
                          <a:effectLst/>
                          <a:latin typeface="+mn-lt"/>
                        </a:rPr>
                        <a:t>me what that is?</a:t>
                      </a:r>
                    </a:p>
                  </a:txBody>
                  <a:tcPr marL="0" marR="0" marT="0" marB="0" anchor="ctr"/>
                </a:tc>
              </a:tr>
              <a:tr h="429501">
                <a:tc>
                  <a:txBody>
                    <a:bodyPr/>
                    <a:lstStyle/>
                    <a:p>
                      <a:pPr algn="ctr" fontAlgn="ctr"/>
                      <a:r>
                        <a:rPr lang="en-AU" sz="1000" b="0" i="0" u="none" strike="noStrike" dirty="0">
                          <a:solidFill>
                            <a:srgbClr val="000000"/>
                          </a:solidFill>
                          <a:effectLst/>
                          <a:latin typeface="+mn-lt"/>
                        </a:rPr>
                        <a:t>10</a:t>
                      </a:r>
                    </a:p>
                  </a:txBody>
                  <a:tcPr marL="0" marR="0" marT="0" marB="0" anchor="ctr"/>
                </a:tc>
                <a:tc>
                  <a:txBody>
                    <a:bodyPr/>
                    <a:lstStyle/>
                    <a:p>
                      <a:pPr algn="l" fontAlgn="ctr"/>
                      <a:r>
                        <a:rPr lang="en-AU" sz="1000" b="0" i="0" u="none" strike="noStrike" dirty="0">
                          <a:solidFill>
                            <a:srgbClr val="000000"/>
                          </a:solidFill>
                          <a:effectLst/>
                          <a:latin typeface="+mn-lt"/>
                        </a:rPr>
                        <a:t>I am going to be on </a:t>
                      </a:r>
                      <a:r>
                        <a:rPr lang="en-AU" sz="1000" b="0" i="0" u="none" strike="noStrike" dirty="0" smtClean="0">
                          <a:solidFill>
                            <a:srgbClr val="000000"/>
                          </a:solidFill>
                          <a:effectLst/>
                          <a:latin typeface="+mn-lt"/>
                        </a:rPr>
                        <a:t>Centrelink benefits </a:t>
                      </a:r>
                      <a:r>
                        <a:rPr lang="en-AU" sz="1000" b="0" i="0" u="none" strike="noStrike" dirty="0">
                          <a:solidFill>
                            <a:srgbClr val="000000"/>
                          </a:solidFill>
                          <a:effectLst/>
                          <a:latin typeface="+mn-lt"/>
                        </a:rPr>
                        <a:t>soon (single parent </a:t>
                      </a:r>
                      <a:r>
                        <a:rPr lang="en-AU" sz="1000" b="0" i="0" u="none" strike="noStrike" dirty="0" smtClean="0">
                          <a:solidFill>
                            <a:srgbClr val="000000"/>
                          </a:solidFill>
                          <a:effectLst/>
                          <a:latin typeface="+mn-lt"/>
                        </a:rPr>
                        <a:t>pension/disability pension/health </a:t>
                      </a:r>
                      <a:r>
                        <a:rPr lang="en-AU" sz="1000" b="0" i="0" u="none" strike="noStrike" dirty="0">
                          <a:solidFill>
                            <a:srgbClr val="000000"/>
                          </a:solidFill>
                          <a:effectLst/>
                          <a:latin typeface="+mn-lt"/>
                        </a:rPr>
                        <a:t>care card) and heard about some sort of discount for utility bills. Is that Centrepay? Can you tell me how that works?</a:t>
                      </a:r>
                    </a:p>
                  </a:txBody>
                  <a:tcPr marL="0" marR="0" marT="0" marB="0" anchor="ctr"/>
                </a:tc>
              </a:tr>
            </a:tbl>
          </a:graphicData>
        </a:graphic>
      </p:graphicFrame>
    </p:spTree>
    <p:extLst>
      <p:ext uri="{BB962C8B-B14F-4D97-AF65-F5344CB8AC3E}">
        <p14:creationId xmlns:p14="http://schemas.microsoft.com/office/powerpoint/2010/main" val="205661321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08761112"/>
              </p:ext>
            </p:extLst>
          </p:nvPr>
        </p:nvGraphicFramePr>
        <p:xfrm>
          <a:off x="533400" y="1066800"/>
          <a:ext cx="8118400" cy="4915799"/>
        </p:xfrm>
        <a:graphic>
          <a:graphicData uri="http://schemas.openxmlformats.org/drawingml/2006/table">
            <a:tbl>
              <a:tblPr firstRow="1" bandRow="1">
                <a:tableStyleId>{5C22544A-7EE6-4342-B048-85BDC9FD1C3A}</a:tableStyleId>
              </a:tblPr>
              <a:tblGrid>
                <a:gridCol w="1303505"/>
                <a:gridCol w="2249682"/>
                <a:gridCol w="4565213"/>
              </a:tblGrid>
              <a:tr h="372482">
                <a:tc>
                  <a:txBody>
                    <a:bodyPr/>
                    <a:lstStyle/>
                    <a:p>
                      <a:r>
                        <a:rPr lang="en-AU" sz="1400" dirty="0" smtClean="0">
                          <a:latin typeface="+mn-lt"/>
                        </a:rPr>
                        <a:t>Group </a:t>
                      </a:r>
                      <a:endParaRPr lang="en-AU" sz="1400" dirty="0">
                        <a:latin typeface="+mn-lt"/>
                      </a:endParaRPr>
                    </a:p>
                  </a:txBody>
                  <a:tcPr>
                    <a:solidFill>
                      <a:srgbClr val="2E5481"/>
                    </a:solidFill>
                  </a:tcPr>
                </a:tc>
                <a:tc>
                  <a:txBody>
                    <a:bodyPr/>
                    <a:lstStyle/>
                    <a:p>
                      <a:r>
                        <a:rPr lang="en-AU" sz="1400" dirty="0" smtClean="0">
                          <a:latin typeface="+mn-lt"/>
                        </a:rPr>
                        <a:t>Subgroup</a:t>
                      </a:r>
                      <a:r>
                        <a:rPr lang="en-AU" sz="1400" baseline="0" dirty="0" smtClean="0">
                          <a:latin typeface="+mn-lt"/>
                        </a:rPr>
                        <a:t> </a:t>
                      </a:r>
                      <a:endParaRPr lang="en-AU" sz="1400" dirty="0">
                        <a:latin typeface="+mn-lt"/>
                      </a:endParaRPr>
                    </a:p>
                  </a:txBody>
                  <a:tcPr>
                    <a:solidFill>
                      <a:srgbClr val="2E5481"/>
                    </a:solidFill>
                  </a:tcPr>
                </a:tc>
                <a:tc>
                  <a:txBody>
                    <a:bodyPr/>
                    <a:lstStyle/>
                    <a:p>
                      <a:r>
                        <a:rPr lang="en-AU" sz="1400" dirty="0" smtClean="0">
                          <a:latin typeface="+mn-lt"/>
                        </a:rPr>
                        <a:t>Detail</a:t>
                      </a:r>
                      <a:r>
                        <a:rPr lang="en-AU" sz="1400" baseline="0" dirty="0" smtClean="0">
                          <a:latin typeface="+mn-lt"/>
                        </a:rPr>
                        <a:t> </a:t>
                      </a:r>
                      <a:endParaRPr lang="en-AU" sz="1400" dirty="0">
                        <a:latin typeface="+mn-lt"/>
                      </a:endParaRPr>
                    </a:p>
                  </a:txBody>
                  <a:tcPr>
                    <a:solidFill>
                      <a:srgbClr val="2E5481"/>
                    </a:solidFill>
                  </a:tcPr>
                </a:tc>
              </a:tr>
              <a:tr h="551069">
                <a:tc>
                  <a:txBody>
                    <a:bodyPr/>
                    <a:lstStyle/>
                    <a:p>
                      <a:pPr algn="just" rtl="0" fontAlgn="ctr"/>
                      <a:r>
                        <a:rPr lang="en-AU" sz="1000" b="1" i="0" u="none" strike="noStrike" dirty="0" smtClean="0">
                          <a:solidFill>
                            <a:srgbClr val="000000"/>
                          </a:solidFill>
                          <a:effectLst/>
                          <a:latin typeface="+mn-lt"/>
                        </a:rPr>
                        <a:t>CONNECT</a:t>
                      </a:r>
                      <a:r>
                        <a:rPr lang="en-AU" sz="1000" b="1" i="0" u="none" strike="noStrike" baseline="0" dirty="0" smtClean="0">
                          <a:solidFill>
                            <a:srgbClr val="000000"/>
                          </a:solidFill>
                          <a:effectLst/>
                          <a:latin typeface="+mn-lt"/>
                        </a:rPr>
                        <a:t> TIME </a:t>
                      </a:r>
                      <a:endParaRPr lang="en-AU" sz="1000" b="1"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just" rtl="0" fontAlgn="ctr"/>
                      <a:r>
                        <a:rPr lang="en-AU" sz="1000" b="1" i="0" u="none" strike="noStrike" dirty="0" smtClean="0">
                          <a:solidFill>
                            <a:srgbClr val="000000"/>
                          </a:solidFill>
                          <a:effectLst/>
                          <a:latin typeface="+mn-lt"/>
                        </a:rPr>
                        <a:t>Connect Time</a:t>
                      </a:r>
                      <a:r>
                        <a:rPr lang="en-AU" sz="1000" b="1" i="0" u="none" strike="noStrike" baseline="0" dirty="0" smtClean="0">
                          <a:solidFill>
                            <a:srgbClr val="000000"/>
                          </a:solidFill>
                          <a:effectLst/>
                          <a:latin typeface="+mn-lt"/>
                        </a:rPr>
                        <a:t>(sec) </a:t>
                      </a:r>
                      <a:endParaRPr lang="en-AU" sz="1000" b="1"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just" rtl="0" fontAlgn="ctr"/>
                      <a:r>
                        <a:rPr lang="en-US" sz="1000" b="0" i="0" u="none" strike="noStrike" dirty="0" smtClean="0">
                          <a:solidFill>
                            <a:srgbClr val="000000"/>
                          </a:solidFill>
                          <a:effectLst/>
                          <a:latin typeface="+mn-lt"/>
                        </a:rPr>
                        <a:t>From the moment a CSBA agent dials the number to the time they speak to an operator.</a:t>
                      </a:r>
                      <a:endParaRPr lang="en-US" sz="1000" b="0" i="0" u="none" strike="noStrike" dirty="0">
                        <a:solidFill>
                          <a:srgbClr val="000000"/>
                        </a:solidFill>
                        <a:effectLst/>
                        <a:latin typeface="+mn-lt"/>
                      </a:endParaRPr>
                    </a:p>
                  </a:txBody>
                  <a:tcPr marL="9525" marR="9525" marT="9525" marB="0" anchor="ctr">
                    <a:solidFill>
                      <a:schemeClr val="bg1">
                        <a:lumMod val="95000"/>
                      </a:schemeClr>
                    </a:solidFill>
                  </a:tcPr>
                </a:tc>
              </a:tr>
              <a:tr h="551069">
                <a:tc>
                  <a:txBody>
                    <a:bodyPr/>
                    <a:lstStyle/>
                    <a:p>
                      <a:pPr algn="just" rtl="0" fontAlgn="ctr"/>
                      <a:r>
                        <a:rPr lang="en-AU" sz="1000" b="1" i="0" u="none" strike="noStrike" dirty="0">
                          <a:solidFill>
                            <a:srgbClr val="000000"/>
                          </a:solidFill>
                          <a:effectLst/>
                          <a:latin typeface="+mn-lt"/>
                        </a:rPr>
                        <a:t>GREETING SKILLS</a:t>
                      </a:r>
                    </a:p>
                  </a:txBody>
                  <a:tcPr marL="9525" marR="9525" marT="9525" marB="0" anchor="ctr">
                    <a:solidFill>
                      <a:schemeClr val="bg1">
                        <a:lumMod val="95000"/>
                      </a:schemeClr>
                    </a:solidFill>
                  </a:tcPr>
                </a:tc>
                <a:tc>
                  <a:txBody>
                    <a:bodyPr/>
                    <a:lstStyle/>
                    <a:p>
                      <a:pPr algn="just" rtl="0" fontAlgn="ctr"/>
                      <a:r>
                        <a:rPr lang="en-AU" sz="1000" b="1" i="0" u="none" strike="noStrike" dirty="0">
                          <a:solidFill>
                            <a:srgbClr val="000000"/>
                          </a:solidFill>
                          <a:effectLst/>
                          <a:latin typeface="+mn-lt"/>
                        </a:rPr>
                        <a:t>Salutation</a:t>
                      </a:r>
                    </a:p>
                  </a:txBody>
                  <a:tcPr marL="9525" marR="9525" marT="9525" marB="0" anchor="ctr">
                    <a:solidFill>
                      <a:schemeClr val="bg1">
                        <a:lumMod val="95000"/>
                      </a:schemeClr>
                    </a:solidFill>
                  </a:tcPr>
                </a:tc>
                <a:tc>
                  <a:txBody>
                    <a:bodyPr/>
                    <a:lstStyle/>
                    <a:p>
                      <a:pPr algn="just" rtl="0" fontAlgn="ctr"/>
                      <a:r>
                        <a:rPr lang="en-US" sz="1000" b="0" i="0" u="none" strike="noStrike" dirty="0">
                          <a:solidFill>
                            <a:srgbClr val="000000"/>
                          </a:solidFill>
                          <a:effectLst/>
                          <a:latin typeface="+mn-lt"/>
                        </a:rPr>
                        <a:t>The Agent answered the call with an appropriate </a:t>
                      </a:r>
                      <a:r>
                        <a:rPr lang="en-US" sz="1000" b="0" i="0" u="none" strike="noStrike" dirty="0" smtClean="0">
                          <a:solidFill>
                            <a:srgbClr val="000000"/>
                          </a:solidFill>
                          <a:effectLst/>
                          <a:latin typeface="+mn-lt"/>
                        </a:rPr>
                        <a:t>welcome, </a:t>
                      </a:r>
                      <a:r>
                        <a:rPr lang="en-US" sz="1000" b="0" i="0" u="none" strike="noStrike" dirty="0">
                          <a:solidFill>
                            <a:srgbClr val="000000"/>
                          </a:solidFill>
                          <a:effectLst/>
                          <a:latin typeface="+mn-lt"/>
                        </a:rPr>
                        <a:t>such as </a:t>
                      </a:r>
                      <a:r>
                        <a:rPr lang="en-US" sz="1000" b="0" i="0" u="none" strike="noStrike" dirty="0" smtClean="0">
                          <a:solidFill>
                            <a:srgbClr val="000000"/>
                          </a:solidFill>
                          <a:effectLst/>
                          <a:latin typeface="+mn-lt"/>
                        </a:rPr>
                        <a:t>“Good </a:t>
                      </a:r>
                      <a:r>
                        <a:rPr lang="en-US" sz="1000" b="0" i="0" u="none" strike="noStrike" dirty="0">
                          <a:solidFill>
                            <a:srgbClr val="000000"/>
                          </a:solidFill>
                          <a:effectLst/>
                          <a:latin typeface="+mn-lt"/>
                        </a:rPr>
                        <a:t>morning” or </a:t>
                      </a:r>
                      <a:r>
                        <a:rPr lang="en-US" sz="1000" b="0" i="0" u="none" strike="noStrike" dirty="0" smtClean="0">
                          <a:solidFill>
                            <a:srgbClr val="000000"/>
                          </a:solidFill>
                          <a:effectLst/>
                          <a:latin typeface="+mn-lt"/>
                        </a:rPr>
                        <a:t>“Welcome </a:t>
                      </a:r>
                      <a:r>
                        <a:rPr lang="en-US" sz="1000" b="0" i="0" u="none" strike="noStrike" dirty="0">
                          <a:solidFill>
                            <a:srgbClr val="000000"/>
                          </a:solidFill>
                          <a:effectLst/>
                          <a:latin typeface="+mn-lt"/>
                        </a:rPr>
                        <a:t>to company X”. </a:t>
                      </a:r>
                    </a:p>
                  </a:txBody>
                  <a:tcPr marL="9525" marR="9525" marT="9525" marB="0" anchor="ctr">
                    <a:solidFill>
                      <a:schemeClr val="bg1">
                        <a:lumMod val="95000"/>
                      </a:schemeClr>
                    </a:solidFill>
                  </a:tcPr>
                </a:tc>
              </a:tr>
              <a:tr h="397995">
                <a:tc>
                  <a:txBody>
                    <a:bodyPr/>
                    <a:lstStyle/>
                    <a:p>
                      <a:pPr algn="l" fontAlgn="b"/>
                      <a:endParaRPr lang="en-AU" sz="1000" b="0" i="0" u="none" strike="noStrike" dirty="0">
                        <a:solidFill>
                          <a:srgbClr val="000000"/>
                        </a:solidFill>
                        <a:effectLst/>
                        <a:latin typeface="+mn-lt"/>
                      </a:endParaRPr>
                    </a:p>
                  </a:txBody>
                  <a:tcPr marL="9525" marR="9525" marT="9525" marB="0" anchor="b">
                    <a:solidFill>
                      <a:schemeClr val="bg1">
                        <a:lumMod val="95000"/>
                      </a:schemeClr>
                    </a:solidFill>
                  </a:tcPr>
                </a:tc>
                <a:tc>
                  <a:txBody>
                    <a:bodyPr/>
                    <a:lstStyle/>
                    <a:p>
                      <a:pPr algn="just" rtl="0" fontAlgn="ctr"/>
                      <a:r>
                        <a:rPr lang="en-AU" sz="1000" b="1" i="0" u="none" strike="noStrike" dirty="0">
                          <a:solidFill>
                            <a:srgbClr val="000000"/>
                          </a:solidFill>
                          <a:effectLst/>
                          <a:latin typeface="+mn-lt"/>
                        </a:rPr>
                        <a:t>Company Name</a:t>
                      </a:r>
                    </a:p>
                  </a:txBody>
                  <a:tcPr marL="9525" marR="9525" marT="9525" marB="0" anchor="ctr">
                    <a:solidFill>
                      <a:schemeClr val="bg1">
                        <a:lumMod val="95000"/>
                      </a:schemeClr>
                    </a:solidFill>
                  </a:tcPr>
                </a:tc>
                <a:tc>
                  <a:txBody>
                    <a:bodyPr/>
                    <a:lstStyle/>
                    <a:p>
                      <a:pPr algn="just" rtl="0" fontAlgn="ctr"/>
                      <a:r>
                        <a:rPr lang="en-AU" sz="1000" b="0" i="0" u="none" strike="noStrike" dirty="0">
                          <a:solidFill>
                            <a:srgbClr val="000000"/>
                          </a:solidFill>
                          <a:effectLst/>
                          <a:latin typeface="+mn-lt"/>
                        </a:rPr>
                        <a:t>Agent stated company name.</a:t>
                      </a:r>
                    </a:p>
                  </a:txBody>
                  <a:tcPr marL="9525" marR="9525" marT="9525" marB="0" anchor="ctr">
                    <a:solidFill>
                      <a:schemeClr val="bg1">
                        <a:lumMod val="95000"/>
                      </a:schemeClr>
                    </a:solidFill>
                  </a:tcPr>
                </a:tc>
              </a:tr>
              <a:tr h="397995">
                <a:tc>
                  <a:txBody>
                    <a:bodyPr/>
                    <a:lstStyle/>
                    <a:p>
                      <a:pPr algn="l" fontAlgn="b"/>
                      <a:endParaRPr lang="en-AU" sz="1000" b="0" i="0" u="none" strike="noStrike" dirty="0">
                        <a:solidFill>
                          <a:srgbClr val="000000"/>
                        </a:solidFill>
                        <a:effectLst/>
                        <a:latin typeface="+mn-lt"/>
                      </a:endParaRPr>
                    </a:p>
                  </a:txBody>
                  <a:tcPr marL="9525" marR="9525" marT="9525" marB="0" anchor="b">
                    <a:solidFill>
                      <a:schemeClr val="bg1">
                        <a:lumMod val="95000"/>
                      </a:schemeClr>
                    </a:solidFill>
                  </a:tcPr>
                </a:tc>
                <a:tc>
                  <a:txBody>
                    <a:bodyPr/>
                    <a:lstStyle/>
                    <a:p>
                      <a:pPr algn="just" rtl="0" fontAlgn="ctr"/>
                      <a:r>
                        <a:rPr lang="en-AU" sz="1000" b="1" i="0" u="none" strike="noStrike" dirty="0">
                          <a:solidFill>
                            <a:srgbClr val="000000"/>
                          </a:solidFill>
                          <a:effectLst/>
                          <a:latin typeface="+mn-lt"/>
                        </a:rPr>
                        <a:t>Agent Name</a:t>
                      </a:r>
                    </a:p>
                  </a:txBody>
                  <a:tcPr marL="9525" marR="9525" marT="9525" marB="0" anchor="ctr">
                    <a:solidFill>
                      <a:schemeClr val="bg1">
                        <a:lumMod val="95000"/>
                      </a:schemeClr>
                    </a:solidFill>
                  </a:tcPr>
                </a:tc>
                <a:tc>
                  <a:txBody>
                    <a:bodyPr/>
                    <a:lstStyle/>
                    <a:p>
                      <a:pPr algn="just" rtl="0" fontAlgn="ctr"/>
                      <a:r>
                        <a:rPr lang="en-AU" sz="1000" b="0" i="0" u="none" strike="noStrike" dirty="0">
                          <a:solidFill>
                            <a:srgbClr val="000000"/>
                          </a:solidFill>
                          <a:effectLst/>
                          <a:latin typeface="+mn-lt"/>
                        </a:rPr>
                        <a:t>Agent provided name unprompted.</a:t>
                      </a:r>
                    </a:p>
                  </a:txBody>
                  <a:tcPr marL="9525" marR="9525" marT="9525" marB="0" anchor="ctr">
                    <a:solidFill>
                      <a:schemeClr val="bg1">
                        <a:lumMod val="95000"/>
                      </a:schemeClr>
                    </a:solidFill>
                  </a:tcPr>
                </a:tc>
              </a:tr>
              <a:tr h="397995">
                <a:tc>
                  <a:txBody>
                    <a:bodyPr/>
                    <a:lstStyle/>
                    <a:p>
                      <a:pPr algn="l" fontAlgn="b"/>
                      <a:endParaRPr lang="en-AU" sz="1000" b="0" i="0" u="none" strike="noStrike" dirty="0">
                        <a:solidFill>
                          <a:srgbClr val="000000"/>
                        </a:solidFill>
                        <a:effectLst/>
                        <a:latin typeface="+mn-lt"/>
                      </a:endParaRPr>
                    </a:p>
                  </a:txBody>
                  <a:tcPr marL="9525" marR="9525" marT="9525" marB="0" anchor="b">
                    <a:solidFill>
                      <a:schemeClr val="bg1">
                        <a:lumMod val="95000"/>
                      </a:schemeClr>
                    </a:solidFill>
                  </a:tcPr>
                </a:tc>
                <a:tc>
                  <a:txBody>
                    <a:bodyPr/>
                    <a:lstStyle/>
                    <a:p>
                      <a:pPr algn="just" rtl="0" fontAlgn="ctr"/>
                      <a:r>
                        <a:rPr lang="en-AU" sz="1000" b="1" i="0" u="none" strike="noStrike" dirty="0">
                          <a:solidFill>
                            <a:srgbClr val="000000"/>
                          </a:solidFill>
                          <a:effectLst/>
                          <a:latin typeface="+mn-lt"/>
                        </a:rPr>
                        <a:t>Offer to Help</a:t>
                      </a:r>
                    </a:p>
                  </a:txBody>
                  <a:tcPr marL="9525" marR="9525" marT="9525" marB="0" anchor="ctr">
                    <a:solidFill>
                      <a:schemeClr val="bg1">
                        <a:lumMod val="95000"/>
                      </a:schemeClr>
                    </a:solidFill>
                  </a:tcPr>
                </a:tc>
                <a:tc>
                  <a:txBody>
                    <a:bodyPr/>
                    <a:lstStyle/>
                    <a:p>
                      <a:pPr algn="just" rtl="0" fontAlgn="ctr"/>
                      <a:r>
                        <a:rPr lang="en-US" sz="1000" b="0" i="0" u="none" strike="noStrike" dirty="0">
                          <a:solidFill>
                            <a:srgbClr val="000000"/>
                          </a:solidFill>
                          <a:effectLst/>
                          <a:latin typeface="+mn-lt"/>
                        </a:rPr>
                        <a:t>The Agent made an offer to assist the </a:t>
                      </a:r>
                      <a:r>
                        <a:rPr lang="en-US" sz="1000" b="0" i="0" u="none" strike="noStrike" dirty="0" smtClean="0">
                          <a:solidFill>
                            <a:srgbClr val="000000"/>
                          </a:solidFill>
                          <a:effectLst/>
                          <a:latin typeface="+mn-lt"/>
                        </a:rPr>
                        <a:t>caller, </a:t>
                      </a:r>
                      <a:r>
                        <a:rPr lang="en-US" sz="1000" b="0" i="0" u="none" strike="noStrike" dirty="0">
                          <a:solidFill>
                            <a:srgbClr val="000000"/>
                          </a:solidFill>
                          <a:effectLst/>
                          <a:latin typeface="+mn-lt"/>
                        </a:rPr>
                        <a:t>such as “How may I help you today?”.</a:t>
                      </a:r>
                    </a:p>
                  </a:txBody>
                  <a:tcPr marL="9525" marR="9525" marT="9525" marB="0" anchor="ctr">
                    <a:solidFill>
                      <a:schemeClr val="bg1">
                        <a:lumMod val="95000"/>
                      </a:schemeClr>
                    </a:solidFill>
                  </a:tcPr>
                </a:tc>
              </a:tr>
              <a:tr h="397995">
                <a:tc>
                  <a:txBody>
                    <a:bodyPr/>
                    <a:lstStyle/>
                    <a:p>
                      <a:pPr algn="l" fontAlgn="b"/>
                      <a:endParaRPr lang="en-AU" sz="1000" b="0" i="0" u="none" strike="noStrike" dirty="0">
                        <a:solidFill>
                          <a:srgbClr val="000000"/>
                        </a:solidFill>
                        <a:effectLst/>
                        <a:latin typeface="+mn-lt"/>
                      </a:endParaRPr>
                    </a:p>
                  </a:txBody>
                  <a:tcPr marL="9525" marR="9525" marT="9525" marB="0" anchor="b">
                    <a:solidFill>
                      <a:schemeClr val="bg1">
                        <a:lumMod val="95000"/>
                      </a:schemeClr>
                    </a:solidFill>
                  </a:tcPr>
                </a:tc>
                <a:tc>
                  <a:txBody>
                    <a:bodyPr/>
                    <a:lstStyle/>
                    <a:p>
                      <a:pPr algn="just" rtl="0" fontAlgn="ctr"/>
                      <a:r>
                        <a:rPr lang="en-AU" sz="1000" b="1" i="0" u="none" strike="noStrike" dirty="0">
                          <a:solidFill>
                            <a:srgbClr val="000000"/>
                          </a:solidFill>
                          <a:effectLst/>
                          <a:latin typeface="+mn-lt"/>
                        </a:rPr>
                        <a:t>Sign Off</a:t>
                      </a:r>
                    </a:p>
                  </a:txBody>
                  <a:tcPr marL="9525" marR="9525" marT="9525" marB="0" anchor="ctr">
                    <a:solidFill>
                      <a:schemeClr val="bg1">
                        <a:lumMod val="95000"/>
                      </a:schemeClr>
                    </a:solidFill>
                  </a:tcPr>
                </a:tc>
                <a:tc>
                  <a:txBody>
                    <a:bodyPr/>
                    <a:lstStyle/>
                    <a:p>
                      <a:pPr algn="just" rtl="0" fontAlgn="ctr"/>
                      <a:r>
                        <a:rPr lang="en-US" sz="1000" b="0" i="0" u="none" strike="noStrike" dirty="0">
                          <a:solidFill>
                            <a:srgbClr val="000000"/>
                          </a:solidFill>
                          <a:effectLst/>
                          <a:latin typeface="+mn-lt"/>
                        </a:rPr>
                        <a:t>Means that at the conclusion of the call the Agent </a:t>
                      </a:r>
                      <a:r>
                        <a:rPr lang="en-US" sz="1000" b="0" i="0" u="none" strike="noStrike" dirty="0" smtClean="0">
                          <a:solidFill>
                            <a:srgbClr val="000000"/>
                          </a:solidFill>
                          <a:effectLst/>
                          <a:latin typeface="+mn-lt"/>
                        </a:rPr>
                        <a:t>thanked </a:t>
                      </a:r>
                      <a:r>
                        <a:rPr lang="en-US" sz="1000" b="0" i="0" u="none" strike="noStrike" dirty="0">
                          <a:solidFill>
                            <a:srgbClr val="000000"/>
                          </a:solidFill>
                          <a:effectLst/>
                          <a:latin typeface="+mn-lt"/>
                        </a:rPr>
                        <a:t>the </a:t>
                      </a:r>
                      <a:r>
                        <a:rPr lang="en-US" sz="1000" b="0" i="0" u="none" strike="noStrike" dirty="0" smtClean="0">
                          <a:solidFill>
                            <a:srgbClr val="000000"/>
                          </a:solidFill>
                          <a:effectLst/>
                          <a:latin typeface="+mn-lt"/>
                        </a:rPr>
                        <a:t>caller, and said “Goodbye” </a:t>
                      </a:r>
                      <a:r>
                        <a:rPr lang="en-US" sz="1000" b="0" i="0" u="none" strike="noStrike" dirty="0">
                          <a:solidFill>
                            <a:srgbClr val="000000"/>
                          </a:solidFill>
                          <a:effectLst/>
                          <a:latin typeface="+mn-lt"/>
                        </a:rPr>
                        <a:t>or similar.</a:t>
                      </a:r>
                    </a:p>
                  </a:txBody>
                  <a:tcPr marL="9525" marR="9525" marT="9525" marB="0" anchor="ctr">
                    <a:solidFill>
                      <a:schemeClr val="bg1">
                        <a:lumMod val="95000"/>
                      </a:schemeClr>
                    </a:solidFill>
                  </a:tcPr>
                </a:tc>
              </a:tr>
              <a:tr h="433410">
                <a:tc>
                  <a:txBody>
                    <a:bodyPr/>
                    <a:lstStyle/>
                    <a:p>
                      <a:pPr algn="just" rtl="0" fontAlgn="ctr"/>
                      <a:r>
                        <a:rPr lang="en-AU" sz="1000" b="1" i="0" u="none" strike="noStrike" dirty="0">
                          <a:solidFill>
                            <a:srgbClr val="000000"/>
                          </a:solidFill>
                          <a:effectLst/>
                          <a:latin typeface="+mn-lt"/>
                        </a:rPr>
                        <a:t>AGENT MANNER</a:t>
                      </a:r>
                    </a:p>
                  </a:txBody>
                  <a:tcPr marL="9525" marR="9525" marT="9525" marB="0" anchor="ctr">
                    <a:solidFill>
                      <a:schemeClr val="bg1">
                        <a:lumMod val="95000"/>
                      </a:schemeClr>
                    </a:solidFill>
                  </a:tcPr>
                </a:tc>
                <a:tc>
                  <a:txBody>
                    <a:bodyPr/>
                    <a:lstStyle/>
                    <a:p>
                      <a:pPr algn="just" rtl="0" fontAlgn="ctr"/>
                      <a:r>
                        <a:rPr lang="en-AU" sz="1000" b="1" i="0" u="none" strike="noStrike" dirty="0">
                          <a:solidFill>
                            <a:srgbClr val="000000"/>
                          </a:solidFill>
                          <a:effectLst/>
                          <a:latin typeface="+mn-lt"/>
                        </a:rPr>
                        <a:t>Interested, Warm and Helpful</a:t>
                      </a:r>
                    </a:p>
                  </a:txBody>
                  <a:tcPr marL="9525" marR="9525" marT="9525" marB="0" anchor="ctr">
                    <a:solidFill>
                      <a:schemeClr val="bg1">
                        <a:lumMod val="95000"/>
                      </a:schemeClr>
                    </a:solidFill>
                  </a:tcPr>
                </a:tc>
                <a:tc>
                  <a:txBody>
                    <a:bodyPr/>
                    <a:lstStyle/>
                    <a:p>
                      <a:pPr algn="just" rtl="0" fontAlgn="ctr"/>
                      <a:r>
                        <a:rPr lang="en-US" sz="1000" b="0" i="0" u="none" strike="noStrike" dirty="0">
                          <a:solidFill>
                            <a:srgbClr val="000000"/>
                          </a:solidFill>
                          <a:effectLst/>
                          <a:latin typeface="+mn-lt"/>
                        </a:rPr>
                        <a:t>Conveys a manner that has a ‘smile in the voice</a:t>
                      </a:r>
                      <a:r>
                        <a:rPr lang="en-US" sz="1000" b="0" i="0" u="none" strike="noStrike" dirty="0" smtClean="0">
                          <a:solidFill>
                            <a:srgbClr val="000000"/>
                          </a:solidFill>
                          <a:effectLst/>
                          <a:latin typeface="+mn-lt"/>
                        </a:rPr>
                        <a:t>’ </a:t>
                      </a:r>
                      <a:r>
                        <a:rPr lang="en-US" sz="1000" b="0" i="0" u="none" strike="noStrike" dirty="0">
                          <a:solidFill>
                            <a:srgbClr val="000000"/>
                          </a:solidFill>
                          <a:effectLst/>
                          <a:latin typeface="+mn-lt"/>
                        </a:rPr>
                        <a:t>and really sounds enthusiastic. </a:t>
                      </a:r>
                      <a:r>
                        <a:rPr lang="en-US" sz="1000" b="0" i="0" u="none" strike="noStrike" dirty="0" smtClean="0">
                          <a:solidFill>
                            <a:srgbClr val="000000"/>
                          </a:solidFill>
                          <a:effectLst/>
                          <a:latin typeface="+mn-lt"/>
                        </a:rPr>
                        <a:t>There </a:t>
                      </a:r>
                      <a:r>
                        <a:rPr lang="en-US" sz="1000" b="0" i="0" u="none" strike="noStrike" dirty="0">
                          <a:solidFill>
                            <a:srgbClr val="000000"/>
                          </a:solidFill>
                          <a:effectLst/>
                          <a:latin typeface="+mn-lt"/>
                        </a:rPr>
                        <a:t>is emotion in the tone, which enables the Agent to reach out to the caller.</a:t>
                      </a:r>
                    </a:p>
                  </a:txBody>
                  <a:tcPr marL="9525" marR="9525" marT="9525" marB="0" anchor="ctr">
                    <a:solidFill>
                      <a:schemeClr val="bg1">
                        <a:lumMod val="95000"/>
                      </a:schemeClr>
                    </a:solidFill>
                  </a:tcPr>
                </a:tc>
              </a:tr>
              <a:tr h="433410">
                <a:tc>
                  <a:txBody>
                    <a:bodyPr/>
                    <a:lstStyle/>
                    <a:p>
                      <a:pPr algn="l" fontAlgn="b"/>
                      <a:endParaRPr lang="en-AU" sz="1000" b="0" i="0" u="none" strike="noStrike" dirty="0">
                        <a:solidFill>
                          <a:srgbClr val="000000"/>
                        </a:solidFill>
                        <a:effectLst/>
                        <a:latin typeface="+mn-lt"/>
                      </a:endParaRPr>
                    </a:p>
                  </a:txBody>
                  <a:tcPr marL="9525" marR="9525" marT="9525" marB="0" anchor="b">
                    <a:solidFill>
                      <a:schemeClr val="bg1">
                        <a:lumMod val="95000"/>
                      </a:schemeClr>
                    </a:solidFill>
                  </a:tcPr>
                </a:tc>
                <a:tc>
                  <a:txBody>
                    <a:bodyPr/>
                    <a:lstStyle/>
                    <a:p>
                      <a:pPr algn="just" rtl="0" fontAlgn="ctr"/>
                      <a:r>
                        <a:rPr lang="en-AU" sz="1000" b="1" i="0" u="none" strike="noStrike" dirty="0">
                          <a:solidFill>
                            <a:srgbClr val="000000"/>
                          </a:solidFill>
                          <a:effectLst/>
                          <a:latin typeface="+mn-lt"/>
                        </a:rPr>
                        <a:t>Businesslike </a:t>
                      </a:r>
                      <a:r>
                        <a:rPr lang="en-AU" sz="1000" b="1" i="0" u="none" strike="noStrike" dirty="0" smtClean="0">
                          <a:solidFill>
                            <a:srgbClr val="000000"/>
                          </a:solidFill>
                          <a:effectLst/>
                          <a:latin typeface="+mn-lt"/>
                        </a:rPr>
                        <a:t>and Unemotive</a:t>
                      </a:r>
                      <a:endParaRPr lang="en-AU" sz="1000" b="1"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just" rtl="0" fontAlgn="ctr"/>
                      <a:r>
                        <a:rPr lang="en-US" sz="1000" b="0" i="0" u="none" strike="noStrike" dirty="0">
                          <a:solidFill>
                            <a:srgbClr val="000000"/>
                          </a:solidFill>
                          <a:effectLst/>
                          <a:latin typeface="+mn-lt"/>
                        </a:rPr>
                        <a:t>Means that the Agent was courteous and professional but was not really reaching out to the caller.</a:t>
                      </a:r>
                    </a:p>
                  </a:txBody>
                  <a:tcPr marL="9525" marR="9525" marT="9525" marB="0" anchor="ctr">
                    <a:solidFill>
                      <a:schemeClr val="bg1">
                        <a:lumMod val="95000"/>
                      </a:schemeClr>
                    </a:solidFill>
                  </a:tcPr>
                </a:tc>
              </a:tr>
              <a:tr h="551069">
                <a:tc>
                  <a:txBody>
                    <a:bodyPr/>
                    <a:lstStyle/>
                    <a:p>
                      <a:pPr algn="l" fontAlgn="b"/>
                      <a:endParaRPr lang="en-AU" sz="1000" b="0" i="0" u="none" strike="noStrike" dirty="0">
                        <a:solidFill>
                          <a:srgbClr val="000000"/>
                        </a:solidFill>
                        <a:effectLst/>
                        <a:latin typeface="+mn-lt"/>
                      </a:endParaRPr>
                    </a:p>
                  </a:txBody>
                  <a:tcPr marL="9525" marR="9525" marT="9525" marB="0" anchor="b">
                    <a:solidFill>
                      <a:schemeClr val="bg1">
                        <a:lumMod val="95000"/>
                      </a:schemeClr>
                    </a:solidFill>
                  </a:tcPr>
                </a:tc>
                <a:tc>
                  <a:txBody>
                    <a:bodyPr/>
                    <a:lstStyle/>
                    <a:p>
                      <a:pPr algn="just" rtl="0" fontAlgn="ctr"/>
                      <a:r>
                        <a:rPr lang="en-AU" sz="1000" b="1" i="0" u="none" strike="noStrike" dirty="0" smtClean="0">
                          <a:solidFill>
                            <a:srgbClr val="000000"/>
                          </a:solidFill>
                          <a:effectLst/>
                          <a:latin typeface="+mn-lt"/>
                        </a:rPr>
                        <a:t>Laidback or </a:t>
                      </a:r>
                      <a:r>
                        <a:rPr lang="en-AU" sz="1000" b="1" i="0" u="none" strike="noStrike" dirty="0">
                          <a:solidFill>
                            <a:srgbClr val="000000"/>
                          </a:solidFill>
                          <a:effectLst/>
                          <a:latin typeface="+mn-lt"/>
                        </a:rPr>
                        <a:t>Easygoing</a:t>
                      </a:r>
                    </a:p>
                  </a:txBody>
                  <a:tcPr marL="9525" marR="9525" marT="9525" marB="0" anchor="ctr">
                    <a:solidFill>
                      <a:schemeClr val="bg1">
                        <a:lumMod val="95000"/>
                      </a:schemeClr>
                    </a:solidFill>
                  </a:tcPr>
                </a:tc>
                <a:tc>
                  <a:txBody>
                    <a:bodyPr/>
                    <a:lstStyle/>
                    <a:p>
                      <a:pPr algn="just" rtl="0" fontAlgn="ctr"/>
                      <a:r>
                        <a:rPr lang="en-US" sz="1000" b="0" i="0" u="none" strike="noStrike" dirty="0">
                          <a:solidFill>
                            <a:srgbClr val="000000"/>
                          </a:solidFill>
                          <a:effectLst/>
                          <a:latin typeface="+mn-lt"/>
                        </a:rPr>
                        <a:t>Represents a manner that is too casual and a little offhand, without being rude.</a:t>
                      </a:r>
                    </a:p>
                  </a:txBody>
                  <a:tcPr marL="9525" marR="9525" marT="9525" marB="0" anchor="ctr">
                    <a:solidFill>
                      <a:schemeClr val="bg1">
                        <a:lumMod val="95000"/>
                      </a:schemeClr>
                    </a:solidFill>
                  </a:tcPr>
                </a:tc>
              </a:tr>
              <a:tr h="397995">
                <a:tc>
                  <a:txBody>
                    <a:bodyPr/>
                    <a:lstStyle/>
                    <a:p>
                      <a:pPr algn="l" fontAlgn="b"/>
                      <a:endParaRPr lang="en-AU" sz="1000" b="0" i="0" u="none" strike="noStrike" dirty="0">
                        <a:solidFill>
                          <a:srgbClr val="000000"/>
                        </a:solidFill>
                        <a:effectLst/>
                        <a:latin typeface="+mn-lt"/>
                      </a:endParaRPr>
                    </a:p>
                  </a:txBody>
                  <a:tcPr marL="9525" marR="9525" marT="9525" marB="0" anchor="b">
                    <a:solidFill>
                      <a:schemeClr val="bg1">
                        <a:lumMod val="95000"/>
                      </a:schemeClr>
                    </a:solidFill>
                  </a:tcPr>
                </a:tc>
                <a:tc>
                  <a:txBody>
                    <a:bodyPr/>
                    <a:lstStyle/>
                    <a:p>
                      <a:pPr algn="just" rtl="0" fontAlgn="ctr"/>
                      <a:r>
                        <a:rPr lang="en-AU" sz="1000" b="1" i="0" u="none" strike="noStrike" dirty="0" smtClean="0">
                          <a:solidFill>
                            <a:srgbClr val="000000"/>
                          </a:solidFill>
                          <a:effectLst/>
                          <a:latin typeface="+mn-lt"/>
                        </a:rPr>
                        <a:t>Disinterested or </a:t>
                      </a:r>
                      <a:r>
                        <a:rPr lang="en-AU" sz="1000" b="1" i="0" u="none" strike="noStrike" dirty="0">
                          <a:solidFill>
                            <a:srgbClr val="000000"/>
                          </a:solidFill>
                          <a:effectLst/>
                          <a:latin typeface="+mn-lt"/>
                        </a:rPr>
                        <a:t>Curt</a:t>
                      </a:r>
                    </a:p>
                  </a:txBody>
                  <a:tcPr marL="9525" marR="9525" marT="9525" marB="0" anchor="ctr">
                    <a:solidFill>
                      <a:schemeClr val="bg1">
                        <a:lumMod val="95000"/>
                      </a:schemeClr>
                    </a:solidFill>
                  </a:tcPr>
                </a:tc>
                <a:tc>
                  <a:txBody>
                    <a:bodyPr/>
                    <a:lstStyle/>
                    <a:p>
                      <a:pPr algn="just" rtl="0" fontAlgn="ctr"/>
                      <a:r>
                        <a:rPr lang="en-US" sz="1000" b="0" i="0" u="none" strike="noStrike" dirty="0">
                          <a:solidFill>
                            <a:srgbClr val="000000"/>
                          </a:solidFill>
                          <a:effectLst/>
                          <a:latin typeface="+mn-lt"/>
                        </a:rPr>
                        <a:t>Conveys a manner that is clearly not interested in the </a:t>
                      </a:r>
                      <a:r>
                        <a:rPr lang="en-US" sz="1000" b="0" i="0" u="none" strike="noStrike" dirty="0" smtClean="0">
                          <a:solidFill>
                            <a:srgbClr val="000000"/>
                          </a:solidFill>
                          <a:effectLst/>
                          <a:latin typeface="+mn-lt"/>
                        </a:rPr>
                        <a:t>caller, </a:t>
                      </a:r>
                      <a:r>
                        <a:rPr lang="en-US" sz="1000" b="0" i="0" u="none" strike="noStrike" dirty="0">
                          <a:solidFill>
                            <a:srgbClr val="000000"/>
                          </a:solidFill>
                          <a:effectLst/>
                          <a:latin typeface="+mn-lt"/>
                        </a:rPr>
                        <a:t>and may even be downright rude in responding to the enquiry.</a:t>
                      </a:r>
                    </a:p>
                  </a:txBody>
                  <a:tcPr marL="9525" marR="9525" marT="9525" marB="0" anchor="ctr">
                    <a:solidFill>
                      <a:schemeClr val="bg1">
                        <a:lumMod val="95000"/>
                      </a:schemeClr>
                    </a:solidFill>
                  </a:tcPr>
                </a:tc>
              </a:tr>
            </a:tbl>
          </a:graphicData>
        </a:graphic>
      </p:graphicFrame>
      <p:sp>
        <p:nvSpPr>
          <p:cNvPr id="5" name="TextBox 4"/>
          <p:cNvSpPr txBox="1"/>
          <p:nvPr/>
        </p:nvSpPr>
        <p:spPr>
          <a:xfrm>
            <a:off x="1763688" y="97468"/>
            <a:ext cx="7162800" cy="738664"/>
          </a:xfrm>
          <a:prstGeom prst="rect">
            <a:avLst/>
          </a:prstGeom>
          <a:noFill/>
        </p:spPr>
        <p:txBody>
          <a:bodyPr wrap="square" rtlCol="0">
            <a:spAutoFit/>
          </a:bodyPr>
          <a:lstStyle/>
          <a:p>
            <a:pPr algn="r"/>
            <a:r>
              <a:rPr lang="en-US" sz="2200" dirty="0">
                <a:solidFill>
                  <a:schemeClr val="bg1"/>
                </a:solidFill>
                <a:latin typeface="+mn-lt"/>
              </a:rPr>
              <a:t>Appendix </a:t>
            </a:r>
            <a:r>
              <a:rPr lang="en-US" sz="2200" dirty="0" smtClean="0">
                <a:solidFill>
                  <a:schemeClr val="bg1"/>
                </a:solidFill>
                <a:latin typeface="+mn-lt"/>
              </a:rPr>
              <a:t>3</a:t>
            </a:r>
            <a:r>
              <a:rPr lang="en-US" sz="2200" dirty="0">
                <a:solidFill>
                  <a:schemeClr val="bg1"/>
                </a:solidFill>
                <a:latin typeface="+mn-lt"/>
              </a:rPr>
              <a:t/>
            </a:r>
            <a:br>
              <a:rPr lang="en-US" sz="2200" dirty="0">
                <a:solidFill>
                  <a:schemeClr val="bg1"/>
                </a:solidFill>
                <a:latin typeface="+mn-lt"/>
              </a:rPr>
            </a:br>
            <a:r>
              <a:rPr lang="en-AU" sz="2000" b="0" dirty="0" smtClean="0">
                <a:solidFill>
                  <a:schemeClr val="bg1"/>
                </a:solidFill>
                <a:latin typeface="+mn-lt"/>
              </a:rPr>
              <a:t>CSBA Telephone Assessment Criteria</a:t>
            </a:r>
            <a:endParaRPr lang="en-AU" sz="2200" b="0" dirty="0">
              <a:solidFill>
                <a:schemeClr val="bg1"/>
              </a:solidFill>
              <a:latin typeface="+mn-lt"/>
            </a:endParaRPr>
          </a:p>
        </p:txBody>
      </p:sp>
    </p:spTree>
    <p:extLst>
      <p:ext uri="{BB962C8B-B14F-4D97-AF65-F5344CB8AC3E}">
        <p14:creationId xmlns:p14="http://schemas.microsoft.com/office/powerpoint/2010/main" val="37615799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714068022"/>
              </p:ext>
            </p:extLst>
          </p:nvPr>
        </p:nvGraphicFramePr>
        <p:xfrm>
          <a:off x="381000" y="1447799"/>
          <a:ext cx="8382001" cy="4114801"/>
        </p:xfrm>
        <a:graphic>
          <a:graphicData uri="http://schemas.openxmlformats.org/drawingml/2006/table">
            <a:tbl>
              <a:tblPr firstRow="1" bandRow="1">
                <a:tableStyleId>{5C22544A-7EE6-4342-B048-85BDC9FD1C3A}</a:tableStyleId>
              </a:tblPr>
              <a:tblGrid>
                <a:gridCol w="1776164"/>
                <a:gridCol w="1979245"/>
                <a:gridCol w="4626592"/>
              </a:tblGrid>
              <a:tr h="594813">
                <a:tc>
                  <a:txBody>
                    <a:bodyPr/>
                    <a:lstStyle/>
                    <a:p>
                      <a:r>
                        <a:rPr lang="en-AU" sz="1400" dirty="0" smtClean="0">
                          <a:latin typeface="+mn-lt"/>
                        </a:rPr>
                        <a:t>Group </a:t>
                      </a:r>
                      <a:endParaRPr lang="en-AU" sz="1400" dirty="0">
                        <a:latin typeface="+mn-lt"/>
                      </a:endParaRPr>
                    </a:p>
                  </a:txBody>
                  <a:tcPr>
                    <a:solidFill>
                      <a:srgbClr val="2E5481"/>
                    </a:solidFill>
                  </a:tcPr>
                </a:tc>
                <a:tc>
                  <a:txBody>
                    <a:bodyPr/>
                    <a:lstStyle/>
                    <a:p>
                      <a:r>
                        <a:rPr lang="en-AU" sz="1400" dirty="0" smtClean="0">
                          <a:latin typeface="+mn-lt"/>
                        </a:rPr>
                        <a:t>Subgroup</a:t>
                      </a:r>
                      <a:r>
                        <a:rPr lang="en-AU" sz="1400" baseline="0" dirty="0" smtClean="0">
                          <a:latin typeface="+mn-lt"/>
                        </a:rPr>
                        <a:t> </a:t>
                      </a:r>
                      <a:endParaRPr lang="en-AU" sz="1400" dirty="0">
                        <a:latin typeface="+mn-lt"/>
                      </a:endParaRPr>
                    </a:p>
                  </a:txBody>
                  <a:tcPr>
                    <a:solidFill>
                      <a:srgbClr val="2E5481"/>
                    </a:solidFill>
                  </a:tcPr>
                </a:tc>
                <a:tc>
                  <a:txBody>
                    <a:bodyPr/>
                    <a:lstStyle/>
                    <a:p>
                      <a:r>
                        <a:rPr lang="en-AU" sz="1400" dirty="0" smtClean="0">
                          <a:latin typeface="+mn-lt"/>
                        </a:rPr>
                        <a:t>Detail</a:t>
                      </a:r>
                      <a:r>
                        <a:rPr lang="en-AU" sz="1400" baseline="0" dirty="0" smtClean="0">
                          <a:latin typeface="+mn-lt"/>
                        </a:rPr>
                        <a:t> </a:t>
                      </a:r>
                      <a:endParaRPr lang="en-AU" sz="1400" dirty="0">
                        <a:latin typeface="+mn-lt"/>
                      </a:endParaRPr>
                    </a:p>
                  </a:txBody>
                  <a:tcPr>
                    <a:solidFill>
                      <a:srgbClr val="2E5481"/>
                    </a:solidFill>
                  </a:tcPr>
                </a:tc>
              </a:tr>
              <a:tr h="879997">
                <a:tc>
                  <a:txBody>
                    <a:bodyPr/>
                    <a:lstStyle/>
                    <a:p>
                      <a:pPr algn="just" rtl="0" fontAlgn="ctr"/>
                      <a:r>
                        <a:rPr lang="en-AU" sz="1000" b="1" i="0" u="none" strike="noStrike" dirty="0">
                          <a:solidFill>
                            <a:srgbClr val="000000"/>
                          </a:solidFill>
                          <a:effectLst/>
                          <a:latin typeface="+mn-lt"/>
                        </a:rPr>
                        <a:t>ENQUIRY RESOLUTION SKILLS</a:t>
                      </a:r>
                    </a:p>
                  </a:txBody>
                  <a:tcPr marL="9525" marR="9525" marT="9525" marB="0" anchor="ctr">
                    <a:solidFill>
                      <a:schemeClr val="bg1">
                        <a:lumMod val="95000"/>
                      </a:schemeClr>
                    </a:solidFill>
                  </a:tcPr>
                </a:tc>
                <a:tc>
                  <a:txBody>
                    <a:bodyPr/>
                    <a:lstStyle/>
                    <a:p>
                      <a:pPr algn="just" rtl="0" fontAlgn="ctr"/>
                      <a:r>
                        <a:rPr lang="en-AU" sz="1000" b="1" i="0" u="none" strike="noStrike" dirty="0">
                          <a:solidFill>
                            <a:srgbClr val="000000"/>
                          </a:solidFill>
                          <a:effectLst/>
                          <a:latin typeface="+mn-lt"/>
                        </a:rPr>
                        <a:t>Clarified Needs</a:t>
                      </a:r>
                    </a:p>
                  </a:txBody>
                  <a:tcPr marL="9525" marR="9525" marT="9525" marB="0" anchor="ctr">
                    <a:solidFill>
                      <a:schemeClr val="bg1">
                        <a:lumMod val="95000"/>
                      </a:schemeClr>
                    </a:solidFill>
                  </a:tcPr>
                </a:tc>
                <a:tc>
                  <a:txBody>
                    <a:bodyPr/>
                    <a:lstStyle/>
                    <a:p>
                      <a:pPr algn="just" rtl="0" fontAlgn="ctr"/>
                      <a:r>
                        <a:rPr lang="en-US" sz="1000" b="0" i="0" u="none" strike="noStrike" dirty="0">
                          <a:solidFill>
                            <a:srgbClr val="000000"/>
                          </a:solidFill>
                          <a:effectLst/>
                          <a:latin typeface="+mn-lt"/>
                        </a:rPr>
                        <a:t>Means the Agent made an attempt to clearly understand what the enquiry was about.</a:t>
                      </a:r>
                    </a:p>
                  </a:txBody>
                  <a:tcPr marL="9525" marR="9525" marT="9525" marB="0" anchor="ctr">
                    <a:solidFill>
                      <a:schemeClr val="bg1">
                        <a:lumMod val="95000"/>
                      </a:schemeClr>
                    </a:solidFill>
                  </a:tcPr>
                </a:tc>
              </a:tr>
              <a:tr h="879997">
                <a:tc>
                  <a:txBody>
                    <a:bodyPr/>
                    <a:lstStyle/>
                    <a:p>
                      <a:pPr algn="just" rtl="0" fontAlgn="ctr"/>
                      <a:endParaRPr lang="en-AU" sz="1000" b="1"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just" rtl="0" fontAlgn="ctr"/>
                      <a:r>
                        <a:rPr lang="en-AU" sz="1000" b="1" i="0" u="none" strike="noStrike" dirty="0">
                          <a:solidFill>
                            <a:srgbClr val="000000"/>
                          </a:solidFill>
                          <a:effectLst/>
                          <a:latin typeface="+mn-lt"/>
                        </a:rPr>
                        <a:t>Good Product Knowledge</a:t>
                      </a:r>
                    </a:p>
                  </a:txBody>
                  <a:tcPr marL="9525" marR="9525" marT="9525" marB="0" anchor="ctr">
                    <a:solidFill>
                      <a:schemeClr val="bg1">
                        <a:lumMod val="95000"/>
                      </a:schemeClr>
                    </a:solidFill>
                  </a:tcPr>
                </a:tc>
                <a:tc>
                  <a:txBody>
                    <a:bodyPr/>
                    <a:lstStyle/>
                    <a:p>
                      <a:pPr algn="just" rtl="0" fontAlgn="ctr"/>
                      <a:r>
                        <a:rPr lang="en-US" sz="1000" b="0" i="0" u="none" strike="noStrike" dirty="0">
                          <a:solidFill>
                            <a:srgbClr val="000000"/>
                          </a:solidFill>
                          <a:effectLst/>
                          <a:latin typeface="+mn-lt"/>
                        </a:rPr>
                        <a:t>Refers to an Agent who was on top of their subject, with information at </a:t>
                      </a:r>
                      <a:r>
                        <a:rPr lang="en-US" sz="1000" b="0" i="0" u="none" strike="noStrike" dirty="0" smtClean="0">
                          <a:solidFill>
                            <a:srgbClr val="000000"/>
                          </a:solidFill>
                          <a:effectLst/>
                          <a:latin typeface="+mn-lt"/>
                        </a:rPr>
                        <a:t>hand, </a:t>
                      </a:r>
                      <a:r>
                        <a:rPr lang="en-US" sz="1000" b="0" i="0" u="none" strike="noStrike" dirty="0">
                          <a:solidFill>
                            <a:srgbClr val="000000"/>
                          </a:solidFill>
                          <a:effectLst/>
                          <a:latin typeface="+mn-lt"/>
                        </a:rPr>
                        <a:t>and clear, unambiguous answers.</a:t>
                      </a:r>
                    </a:p>
                  </a:txBody>
                  <a:tcPr marL="9525" marR="9525" marT="9525" marB="0" anchor="ctr">
                    <a:solidFill>
                      <a:schemeClr val="bg1">
                        <a:lumMod val="95000"/>
                      </a:schemeClr>
                    </a:solidFill>
                  </a:tcPr>
                </a:tc>
              </a:tr>
              <a:tr h="879997">
                <a:tc>
                  <a:txBody>
                    <a:bodyPr/>
                    <a:lstStyle/>
                    <a:p>
                      <a:pPr algn="just" rtl="0" fontAlgn="ctr"/>
                      <a:endParaRPr lang="en-AU" sz="1000" b="1"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just" rtl="0" fontAlgn="ctr"/>
                      <a:r>
                        <a:rPr lang="en-AU" sz="1000" b="1" i="0" u="none" strike="noStrike" dirty="0">
                          <a:solidFill>
                            <a:srgbClr val="000000"/>
                          </a:solidFill>
                          <a:effectLst/>
                          <a:latin typeface="+mn-lt"/>
                        </a:rPr>
                        <a:t>Clear </a:t>
                      </a:r>
                      <a:r>
                        <a:rPr lang="en-AU" sz="1000" b="1" i="0" u="none" strike="noStrike" dirty="0" smtClean="0">
                          <a:solidFill>
                            <a:srgbClr val="000000"/>
                          </a:solidFill>
                          <a:effectLst/>
                          <a:latin typeface="+mn-lt"/>
                        </a:rPr>
                        <a:t>Resolution to Query</a:t>
                      </a:r>
                      <a:endParaRPr lang="en-AU" sz="1000" b="1"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just" rtl="0" fontAlgn="ctr"/>
                      <a:r>
                        <a:rPr lang="en-US" sz="1000" b="0" i="0" u="none" strike="noStrike" dirty="0">
                          <a:solidFill>
                            <a:srgbClr val="000000"/>
                          </a:solidFill>
                          <a:effectLst/>
                          <a:latin typeface="+mn-lt"/>
                        </a:rPr>
                        <a:t>The Agent provided a resolution that adequately and clearly resolved the enquiry. </a:t>
                      </a:r>
                    </a:p>
                  </a:txBody>
                  <a:tcPr marL="9525" marR="9525" marT="9525" marB="0" anchor="ctr">
                    <a:solidFill>
                      <a:schemeClr val="bg1">
                        <a:lumMod val="95000"/>
                      </a:schemeClr>
                    </a:solidFill>
                  </a:tcPr>
                </a:tc>
              </a:tr>
              <a:tr h="879997">
                <a:tc>
                  <a:txBody>
                    <a:bodyPr/>
                    <a:lstStyle/>
                    <a:p>
                      <a:pPr algn="just" rtl="0" fontAlgn="ctr"/>
                      <a:endParaRPr lang="en-AU" sz="1000" b="1"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just" rtl="0" fontAlgn="ctr"/>
                      <a:r>
                        <a:rPr lang="en-AU" sz="1000" b="1" i="0" u="none" strike="noStrike" dirty="0">
                          <a:solidFill>
                            <a:srgbClr val="000000"/>
                          </a:solidFill>
                          <a:effectLst/>
                          <a:latin typeface="+mn-lt"/>
                        </a:rPr>
                        <a:t>Courteous and Helpful</a:t>
                      </a:r>
                    </a:p>
                  </a:txBody>
                  <a:tcPr marL="9525" marR="9525" marT="9525" marB="0" anchor="ctr">
                    <a:solidFill>
                      <a:schemeClr val="bg1">
                        <a:lumMod val="95000"/>
                      </a:schemeClr>
                    </a:solidFill>
                  </a:tcPr>
                </a:tc>
                <a:tc>
                  <a:txBody>
                    <a:bodyPr/>
                    <a:lstStyle/>
                    <a:p>
                      <a:pPr algn="just" rtl="0" fontAlgn="ctr"/>
                      <a:r>
                        <a:rPr lang="en-US" sz="1000" b="0" i="0" u="none" strike="noStrike" dirty="0">
                          <a:solidFill>
                            <a:srgbClr val="000000"/>
                          </a:solidFill>
                          <a:effectLst/>
                          <a:latin typeface="+mn-lt"/>
                        </a:rPr>
                        <a:t>Refers to an Agent who was polite and patient, and wanted to assist the caller. </a:t>
                      </a:r>
                    </a:p>
                  </a:txBody>
                  <a:tcPr marL="9525" marR="9525" marT="9525" marB="0" anchor="ctr">
                    <a:solidFill>
                      <a:schemeClr val="bg1">
                        <a:lumMod val="95000"/>
                      </a:schemeClr>
                    </a:solidFill>
                  </a:tcPr>
                </a:tc>
              </a:tr>
            </a:tbl>
          </a:graphicData>
        </a:graphic>
      </p:graphicFrame>
      <p:sp>
        <p:nvSpPr>
          <p:cNvPr id="5" name="TextBox 4"/>
          <p:cNvSpPr txBox="1"/>
          <p:nvPr/>
        </p:nvSpPr>
        <p:spPr>
          <a:xfrm>
            <a:off x="1763688" y="97468"/>
            <a:ext cx="7162800" cy="738664"/>
          </a:xfrm>
          <a:prstGeom prst="rect">
            <a:avLst/>
          </a:prstGeom>
          <a:noFill/>
        </p:spPr>
        <p:txBody>
          <a:bodyPr wrap="square" rtlCol="0">
            <a:spAutoFit/>
          </a:bodyPr>
          <a:lstStyle/>
          <a:p>
            <a:pPr algn="r"/>
            <a:r>
              <a:rPr lang="en-US" sz="2200" dirty="0">
                <a:solidFill>
                  <a:schemeClr val="bg1"/>
                </a:solidFill>
                <a:latin typeface="+mn-lt"/>
              </a:rPr>
              <a:t>Appendix </a:t>
            </a:r>
            <a:r>
              <a:rPr lang="en-US" sz="2200" dirty="0" smtClean="0">
                <a:solidFill>
                  <a:schemeClr val="bg1"/>
                </a:solidFill>
                <a:latin typeface="+mn-lt"/>
              </a:rPr>
              <a:t>3</a:t>
            </a:r>
            <a:r>
              <a:rPr lang="en-US" sz="2200" dirty="0">
                <a:solidFill>
                  <a:schemeClr val="bg1"/>
                </a:solidFill>
                <a:latin typeface="+mn-lt"/>
              </a:rPr>
              <a:t/>
            </a:r>
            <a:br>
              <a:rPr lang="en-US" sz="2200" dirty="0">
                <a:solidFill>
                  <a:schemeClr val="bg1"/>
                </a:solidFill>
                <a:latin typeface="+mn-lt"/>
              </a:rPr>
            </a:br>
            <a:r>
              <a:rPr lang="en-AU" sz="2000" b="0" dirty="0" smtClean="0">
                <a:solidFill>
                  <a:schemeClr val="bg1"/>
                </a:solidFill>
                <a:latin typeface="+mn-lt"/>
              </a:rPr>
              <a:t>CSBA Telephone Assessment Criteria</a:t>
            </a:r>
            <a:r>
              <a:rPr lang="en-AU" sz="2000" b="0" dirty="0">
                <a:solidFill>
                  <a:schemeClr val="bg1"/>
                </a:solidFill>
                <a:latin typeface="+mn-lt"/>
              </a:rPr>
              <a:t> </a:t>
            </a:r>
            <a:r>
              <a:rPr lang="en-AU" sz="2000" b="0" dirty="0" smtClean="0">
                <a:solidFill>
                  <a:schemeClr val="bg1"/>
                </a:solidFill>
                <a:latin typeface="+mn-lt"/>
              </a:rPr>
              <a:t>(cont’d)</a:t>
            </a:r>
            <a:endParaRPr lang="en-AU" sz="2000" b="0" dirty="0">
              <a:solidFill>
                <a:schemeClr val="bg1"/>
              </a:solidFill>
              <a:latin typeface="+mn-lt"/>
            </a:endParaRPr>
          </a:p>
        </p:txBody>
      </p:sp>
    </p:spTree>
    <p:extLst>
      <p:ext uri="{BB962C8B-B14F-4D97-AF65-F5344CB8AC3E}">
        <p14:creationId xmlns:p14="http://schemas.microsoft.com/office/powerpoint/2010/main" val="37297319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256995195"/>
              </p:ext>
            </p:extLst>
          </p:nvPr>
        </p:nvGraphicFramePr>
        <p:xfrm>
          <a:off x="381000" y="1219198"/>
          <a:ext cx="8305801" cy="4658076"/>
        </p:xfrm>
        <a:graphic>
          <a:graphicData uri="http://schemas.openxmlformats.org/drawingml/2006/table">
            <a:tbl>
              <a:tblPr firstRow="1" bandRow="1">
                <a:tableStyleId>{5C22544A-7EE6-4342-B048-85BDC9FD1C3A}</a:tableStyleId>
              </a:tblPr>
              <a:tblGrid>
                <a:gridCol w="1760017"/>
                <a:gridCol w="1961252"/>
                <a:gridCol w="4584532"/>
              </a:tblGrid>
              <a:tr h="458966">
                <a:tc>
                  <a:txBody>
                    <a:bodyPr/>
                    <a:lstStyle/>
                    <a:p>
                      <a:r>
                        <a:rPr lang="en-AU" sz="1400" dirty="0" smtClean="0">
                          <a:latin typeface="+mn-lt"/>
                        </a:rPr>
                        <a:t>Group </a:t>
                      </a:r>
                      <a:endParaRPr lang="en-AU" sz="1400" dirty="0">
                        <a:latin typeface="+mn-lt"/>
                      </a:endParaRPr>
                    </a:p>
                  </a:txBody>
                  <a:tcPr>
                    <a:solidFill>
                      <a:srgbClr val="2E5481"/>
                    </a:solidFill>
                  </a:tcPr>
                </a:tc>
                <a:tc>
                  <a:txBody>
                    <a:bodyPr/>
                    <a:lstStyle/>
                    <a:p>
                      <a:r>
                        <a:rPr lang="en-AU" sz="1400" dirty="0" smtClean="0">
                          <a:latin typeface="+mn-lt"/>
                        </a:rPr>
                        <a:t>Subgroup</a:t>
                      </a:r>
                      <a:r>
                        <a:rPr lang="en-AU" sz="1400" baseline="0" dirty="0" smtClean="0">
                          <a:latin typeface="+mn-lt"/>
                        </a:rPr>
                        <a:t> </a:t>
                      </a:r>
                      <a:endParaRPr lang="en-AU" sz="1400" dirty="0">
                        <a:latin typeface="+mn-lt"/>
                      </a:endParaRPr>
                    </a:p>
                  </a:txBody>
                  <a:tcPr>
                    <a:solidFill>
                      <a:srgbClr val="2E5481"/>
                    </a:solidFill>
                  </a:tcPr>
                </a:tc>
                <a:tc>
                  <a:txBody>
                    <a:bodyPr/>
                    <a:lstStyle/>
                    <a:p>
                      <a:r>
                        <a:rPr lang="en-AU" sz="1400" dirty="0" smtClean="0">
                          <a:latin typeface="+mn-lt"/>
                        </a:rPr>
                        <a:t>Detail</a:t>
                      </a:r>
                      <a:r>
                        <a:rPr lang="en-AU" sz="1400" baseline="0" dirty="0" smtClean="0">
                          <a:latin typeface="+mn-lt"/>
                        </a:rPr>
                        <a:t> </a:t>
                      </a:r>
                      <a:endParaRPr lang="en-AU" sz="1400" dirty="0">
                        <a:latin typeface="+mn-lt"/>
                      </a:endParaRPr>
                    </a:p>
                  </a:txBody>
                  <a:tcPr>
                    <a:solidFill>
                      <a:srgbClr val="2E5481"/>
                    </a:solidFill>
                  </a:tcPr>
                </a:tc>
              </a:tr>
              <a:tr h="490403">
                <a:tc>
                  <a:txBody>
                    <a:bodyPr/>
                    <a:lstStyle/>
                    <a:p>
                      <a:pPr algn="just" rtl="0" fontAlgn="ctr"/>
                      <a:r>
                        <a:rPr lang="en-AU" sz="1000" b="1" i="0" u="none" strike="noStrike" dirty="0">
                          <a:solidFill>
                            <a:srgbClr val="000000"/>
                          </a:solidFill>
                          <a:effectLst/>
                          <a:latin typeface="+mn-lt"/>
                        </a:rPr>
                        <a:t>COMMUNICATION SKILLS</a:t>
                      </a:r>
                    </a:p>
                  </a:txBody>
                  <a:tcPr marL="9525" marR="9525" marT="9525" marB="0" anchor="ctr">
                    <a:solidFill>
                      <a:schemeClr val="bg1">
                        <a:lumMod val="95000"/>
                      </a:schemeClr>
                    </a:solidFill>
                  </a:tcPr>
                </a:tc>
                <a:tc>
                  <a:txBody>
                    <a:bodyPr/>
                    <a:lstStyle/>
                    <a:p>
                      <a:pPr algn="just" rtl="0" fontAlgn="ctr"/>
                      <a:r>
                        <a:rPr lang="en-AU" sz="1000" b="1" i="0" u="none" strike="noStrike" dirty="0">
                          <a:solidFill>
                            <a:srgbClr val="000000"/>
                          </a:solidFill>
                          <a:effectLst/>
                          <a:latin typeface="+mn-lt"/>
                        </a:rPr>
                        <a:t>Matched Speech</a:t>
                      </a:r>
                    </a:p>
                  </a:txBody>
                  <a:tcPr marL="9525" marR="9525" marT="9525" marB="0" anchor="ctr">
                    <a:solidFill>
                      <a:schemeClr val="bg1">
                        <a:lumMod val="95000"/>
                      </a:schemeClr>
                    </a:solidFill>
                  </a:tcPr>
                </a:tc>
                <a:tc>
                  <a:txBody>
                    <a:bodyPr/>
                    <a:lstStyle/>
                    <a:p>
                      <a:pPr algn="just" rtl="0" fontAlgn="ctr"/>
                      <a:r>
                        <a:rPr lang="en-US" sz="1000" b="0" i="0" u="none" strike="noStrike" dirty="0">
                          <a:solidFill>
                            <a:srgbClr val="000000"/>
                          </a:solidFill>
                          <a:effectLst/>
                          <a:latin typeface="+mn-lt"/>
                        </a:rPr>
                        <a:t>The Agent’s volume and speed of speaking matched that of the caller’s.</a:t>
                      </a:r>
                    </a:p>
                  </a:txBody>
                  <a:tcPr marL="9525" marR="9525" marT="9525" marB="0" anchor="ctr">
                    <a:solidFill>
                      <a:schemeClr val="bg1">
                        <a:lumMod val="95000"/>
                      </a:schemeClr>
                    </a:solidFill>
                  </a:tcPr>
                </a:tc>
              </a:tr>
              <a:tr h="490403">
                <a:tc>
                  <a:txBody>
                    <a:bodyPr/>
                    <a:lstStyle/>
                    <a:p>
                      <a:pPr algn="just" rtl="0" fontAlgn="ctr"/>
                      <a:endParaRPr lang="en-AU" sz="1000" b="1"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just" rtl="0" fontAlgn="ctr"/>
                      <a:r>
                        <a:rPr lang="en-AU" sz="1000" b="1" i="0" u="none" strike="noStrike" dirty="0">
                          <a:solidFill>
                            <a:srgbClr val="000000"/>
                          </a:solidFill>
                          <a:effectLst/>
                          <a:latin typeface="+mn-lt"/>
                        </a:rPr>
                        <a:t>Correct Grammar</a:t>
                      </a:r>
                    </a:p>
                  </a:txBody>
                  <a:tcPr marL="9525" marR="9525" marT="9525" marB="0" anchor="ctr">
                    <a:solidFill>
                      <a:schemeClr val="bg1">
                        <a:lumMod val="95000"/>
                      </a:schemeClr>
                    </a:solidFill>
                  </a:tcPr>
                </a:tc>
                <a:tc>
                  <a:txBody>
                    <a:bodyPr/>
                    <a:lstStyle/>
                    <a:p>
                      <a:pPr algn="just" rtl="0" fontAlgn="ctr"/>
                      <a:r>
                        <a:rPr lang="en-US" sz="1000" b="0" i="0" u="none" strike="noStrike" dirty="0">
                          <a:solidFill>
                            <a:srgbClr val="000000"/>
                          </a:solidFill>
                          <a:effectLst/>
                          <a:latin typeface="+mn-lt"/>
                        </a:rPr>
                        <a:t>The Agent spoke in a manner that displayed a good understanding of the English language, with clearly constructed sentences.</a:t>
                      </a:r>
                    </a:p>
                  </a:txBody>
                  <a:tcPr marL="9525" marR="9525" marT="9525" marB="0" anchor="ctr">
                    <a:solidFill>
                      <a:schemeClr val="bg1">
                        <a:lumMod val="95000"/>
                      </a:schemeClr>
                    </a:solidFill>
                  </a:tcPr>
                </a:tc>
              </a:tr>
              <a:tr h="490403">
                <a:tc>
                  <a:txBody>
                    <a:bodyPr/>
                    <a:lstStyle/>
                    <a:p>
                      <a:pPr algn="just" rtl="0" fontAlgn="ctr"/>
                      <a:endParaRPr lang="en-AU" sz="1000" b="1"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just" rtl="0" fontAlgn="ctr"/>
                      <a:r>
                        <a:rPr lang="en-AU" sz="1000" b="1" i="0" u="none" strike="noStrike" dirty="0">
                          <a:solidFill>
                            <a:srgbClr val="000000"/>
                          </a:solidFill>
                          <a:effectLst/>
                          <a:latin typeface="+mn-lt"/>
                        </a:rPr>
                        <a:t>Patient and Tolerant</a:t>
                      </a:r>
                    </a:p>
                  </a:txBody>
                  <a:tcPr marL="9525" marR="9525" marT="9525" marB="0" anchor="ctr">
                    <a:solidFill>
                      <a:schemeClr val="bg1">
                        <a:lumMod val="95000"/>
                      </a:schemeClr>
                    </a:solidFill>
                  </a:tcPr>
                </a:tc>
                <a:tc>
                  <a:txBody>
                    <a:bodyPr/>
                    <a:lstStyle/>
                    <a:p>
                      <a:pPr algn="just" rtl="0" fontAlgn="ctr"/>
                      <a:r>
                        <a:rPr lang="en-US" sz="1000" b="0" i="0" u="none" strike="noStrike" dirty="0">
                          <a:solidFill>
                            <a:srgbClr val="000000"/>
                          </a:solidFill>
                          <a:effectLst/>
                          <a:latin typeface="+mn-lt"/>
                        </a:rPr>
                        <a:t>The Agent was willing to take time with the customer to ensure that the enquiry was fully understood. </a:t>
                      </a:r>
                    </a:p>
                  </a:txBody>
                  <a:tcPr marL="9525" marR="9525" marT="9525" marB="0" anchor="ctr">
                    <a:solidFill>
                      <a:schemeClr val="bg1">
                        <a:lumMod val="95000"/>
                      </a:schemeClr>
                    </a:solidFill>
                  </a:tcPr>
                </a:tc>
              </a:tr>
              <a:tr h="490403">
                <a:tc>
                  <a:txBody>
                    <a:bodyPr/>
                    <a:lstStyle/>
                    <a:p>
                      <a:pPr algn="just" rtl="0" fontAlgn="ctr"/>
                      <a:endParaRPr lang="en-AU" sz="1000" b="1"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just" rtl="0" fontAlgn="ctr"/>
                      <a:r>
                        <a:rPr lang="en-AU" sz="1000" b="1" i="0" u="none" strike="noStrike" dirty="0">
                          <a:solidFill>
                            <a:srgbClr val="000000"/>
                          </a:solidFill>
                          <a:effectLst/>
                          <a:latin typeface="+mn-lt"/>
                        </a:rPr>
                        <a:t>Avoided Interrupting</a:t>
                      </a:r>
                    </a:p>
                  </a:txBody>
                  <a:tcPr marL="9525" marR="9525" marT="9525" marB="0" anchor="ctr">
                    <a:solidFill>
                      <a:schemeClr val="bg1">
                        <a:lumMod val="95000"/>
                      </a:schemeClr>
                    </a:solidFill>
                  </a:tcPr>
                </a:tc>
                <a:tc>
                  <a:txBody>
                    <a:bodyPr/>
                    <a:lstStyle/>
                    <a:p>
                      <a:pPr algn="just" rtl="0" fontAlgn="ctr"/>
                      <a:r>
                        <a:rPr lang="en-US" sz="1000" b="0" i="0" u="none" strike="noStrike" dirty="0">
                          <a:solidFill>
                            <a:srgbClr val="000000"/>
                          </a:solidFill>
                          <a:effectLst/>
                          <a:latin typeface="+mn-lt"/>
                        </a:rPr>
                        <a:t>The Agent waited until the caller had finished speaking before responding and did not cut the caller off mid-speech.</a:t>
                      </a:r>
                    </a:p>
                  </a:txBody>
                  <a:tcPr marL="9525" marR="9525" marT="9525" marB="0" anchor="ctr">
                    <a:solidFill>
                      <a:schemeClr val="bg1">
                        <a:lumMod val="95000"/>
                      </a:schemeClr>
                    </a:solidFill>
                  </a:tcPr>
                </a:tc>
              </a:tr>
              <a:tr h="534039">
                <a:tc>
                  <a:txBody>
                    <a:bodyPr/>
                    <a:lstStyle/>
                    <a:p>
                      <a:pPr algn="just" rtl="0" fontAlgn="ctr"/>
                      <a:endParaRPr lang="en-AU" sz="1000" b="1"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just" rtl="0" fontAlgn="ctr"/>
                      <a:r>
                        <a:rPr lang="en-AU" sz="1000" b="1" i="0" u="none" strike="noStrike" dirty="0">
                          <a:solidFill>
                            <a:srgbClr val="000000"/>
                          </a:solidFill>
                          <a:effectLst/>
                          <a:latin typeface="+mn-lt"/>
                        </a:rPr>
                        <a:t>Developed Rapport</a:t>
                      </a:r>
                    </a:p>
                  </a:txBody>
                  <a:tcPr marL="9525" marR="9525" marT="9525" marB="0" anchor="ctr">
                    <a:solidFill>
                      <a:schemeClr val="bg1">
                        <a:lumMod val="95000"/>
                      </a:schemeClr>
                    </a:solidFill>
                  </a:tcPr>
                </a:tc>
                <a:tc>
                  <a:txBody>
                    <a:bodyPr/>
                    <a:lstStyle/>
                    <a:p>
                      <a:pPr algn="just" rtl="0" fontAlgn="ctr"/>
                      <a:r>
                        <a:rPr lang="en-US" sz="1000" b="0" i="0" u="none" strike="noStrike" dirty="0">
                          <a:solidFill>
                            <a:srgbClr val="000000"/>
                          </a:solidFill>
                          <a:effectLst/>
                          <a:latin typeface="+mn-lt"/>
                        </a:rPr>
                        <a:t>The Agent built a relationship with the caller during the call, demonstrating an understanding between them and establishing a connection.</a:t>
                      </a:r>
                    </a:p>
                  </a:txBody>
                  <a:tcPr marL="9525" marR="9525" marT="9525" marB="0" anchor="ctr">
                    <a:solidFill>
                      <a:schemeClr val="bg1">
                        <a:lumMod val="95000"/>
                      </a:schemeClr>
                    </a:solidFill>
                  </a:tcPr>
                </a:tc>
              </a:tr>
              <a:tr h="534039">
                <a:tc>
                  <a:txBody>
                    <a:bodyPr/>
                    <a:lstStyle/>
                    <a:p>
                      <a:pPr algn="just" rtl="0" fontAlgn="ctr"/>
                      <a:endParaRPr lang="en-AU" sz="1000" b="1"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just" rtl="0" fontAlgn="ctr"/>
                      <a:r>
                        <a:rPr lang="en-AU" sz="1000" b="1" i="0" u="none" strike="noStrike" dirty="0">
                          <a:solidFill>
                            <a:srgbClr val="000000"/>
                          </a:solidFill>
                          <a:effectLst/>
                          <a:latin typeface="+mn-lt"/>
                        </a:rPr>
                        <a:t>Maintained Contact</a:t>
                      </a:r>
                    </a:p>
                  </a:txBody>
                  <a:tcPr marL="9525" marR="9525" marT="9525" marB="0" anchor="ctr">
                    <a:solidFill>
                      <a:schemeClr val="bg1">
                        <a:lumMod val="95000"/>
                      </a:schemeClr>
                    </a:solidFill>
                  </a:tcPr>
                </a:tc>
                <a:tc>
                  <a:txBody>
                    <a:bodyPr/>
                    <a:lstStyle/>
                    <a:p>
                      <a:pPr algn="just" rtl="0" fontAlgn="ctr"/>
                      <a:r>
                        <a:rPr lang="en-US" sz="1000" b="0" i="0" u="none" strike="noStrike" dirty="0">
                          <a:solidFill>
                            <a:srgbClr val="000000"/>
                          </a:solidFill>
                          <a:effectLst/>
                          <a:latin typeface="+mn-lt"/>
                        </a:rPr>
                        <a:t>The Agent maintained contact during the call, such as when looking up information. This can include putting the caller on hold while they research, to avoid long periods of awkward silence.</a:t>
                      </a:r>
                    </a:p>
                  </a:txBody>
                  <a:tcPr marL="9525" marR="9525" marT="9525" marB="0" anchor="ctr">
                    <a:solidFill>
                      <a:schemeClr val="bg1">
                        <a:lumMod val="95000"/>
                      </a:schemeClr>
                    </a:solidFill>
                  </a:tcPr>
                </a:tc>
              </a:tr>
              <a:tr h="679017">
                <a:tc>
                  <a:txBody>
                    <a:bodyPr/>
                    <a:lstStyle/>
                    <a:p>
                      <a:pPr algn="just" rtl="0" fontAlgn="ctr"/>
                      <a:endParaRPr lang="en-AU" sz="1000" b="1"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just" rtl="0" fontAlgn="ctr"/>
                      <a:r>
                        <a:rPr lang="en-AU" sz="1000" b="1" i="0" u="none" strike="noStrike" dirty="0">
                          <a:solidFill>
                            <a:srgbClr val="000000"/>
                          </a:solidFill>
                          <a:effectLst/>
                          <a:latin typeface="+mn-lt"/>
                        </a:rPr>
                        <a:t>Projected Confidence</a:t>
                      </a:r>
                    </a:p>
                  </a:txBody>
                  <a:tcPr marL="9525" marR="9525" marT="9525" marB="0" anchor="ctr">
                    <a:solidFill>
                      <a:schemeClr val="bg1">
                        <a:lumMod val="95000"/>
                      </a:schemeClr>
                    </a:solidFill>
                  </a:tcPr>
                </a:tc>
                <a:tc>
                  <a:txBody>
                    <a:bodyPr/>
                    <a:lstStyle/>
                    <a:p>
                      <a:pPr algn="just" rtl="0" fontAlgn="ctr"/>
                      <a:r>
                        <a:rPr lang="en-US" sz="1000" b="0" i="0" u="none" strike="noStrike" dirty="0">
                          <a:solidFill>
                            <a:srgbClr val="000000"/>
                          </a:solidFill>
                          <a:effectLst/>
                          <a:latin typeface="+mn-lt"/>
                        </a:rPr>
                        <a:t>The Agent sounded confident in the information they were issuing. Their tone was positive and they were not hesitant with their knowledge.</a:t>
                      </a:r>
                    </a:p>
                  </a:txBody>
                  <a:tcPr marL="9525" marR="9525" marT="9525" marB="0" anchor="ctr">
                    <a:solidFill>
                      <a:schemeClr val="bg1">
                        <a:lumMod val="95000"/>
                      </a:schemeClr>
                    </a:solidFill>
                  </a:tcPr>
                </a:tc>
              </a:tr>
              <a:tr h="490403">
                <a:tc>
                  <a:txBody>
                    <a:bodyPr/>
                    <a:lstStyle/>
                    <a:p>
                      <a:pPr algn="just" rtl="0" fontAlgn="ctr"/>
                      <a:endParaRPr lang="en-AU" sz="1000" b="1"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just" rtl="0" fontAlgn="ctr"/>
                      <a:r>
                        <a:rPr lang="en-AU" sz="1000" b="1" i="0" u="none" strike="noStrike" dirty="0">
                          <a:solidFill>
                            <a:srgbClr val="000000"/>
                          </a:solidFill>
                          <a:effectLst/>
                          <a:latin typeface="+mn-lt"/>
                        </a:rPr>
                        <a:t>Avoided Slang </a:t>
                      </a:r>
                      <a:r>
                        <a:rPr lang="en-AU" sz="1000" b="1" i="0" u="none" strike="noStrike" dirty="0" smtClean="0">
                          <a:solidFill>
                            <a:srgbClr val="000000"/>
                          </a:solidFill>
                          <a:effectLst/>
                          <a:latin typeface="+mn-lt"/>
                        </a:rPr>
                        <a:t>or Jargon</a:t>
                      </a:r>
                      <a:endParaRPr lang="en-AU" sz="1000" b="1"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just" rtl="0" fontAlgn="ctr"/>
                      <a:r>
                        <a:rPr lang="en-US" sz="1000" b="0" i="0" u="none" strike="noStrike" dirty="0">
                          <a:solidFill>
                            <a:srgbClr val="000000"/>
                          </a:solidFill>
                          <a:effectLst/>
                          <a:latin typeface="+mn-lt"/>
                        </a:rPr>
                        <a:t>The Agent’s response was easy to follow without the use of colloquial expressions, sloppy English or complicated technical terms.</a:t>
                      </a:r>
                    </a:p>
                  </a:txBody>
                  <a:tcPr marL="9525" marR="9525" marT="9525" marB="0" anchor="ctr">
                    <a:solidFill>
                      <a:schemeClr val="bg1">
                        <a:lumMod val="95000"/>
                      </a:schemeClr>
                    </a:solidFill>
                  </a:tcPr>
                </a:tc>
              </a:tr>
            </a:tbl>
          </a:graphicData>
        </a:graphic>
      </p:graphicFrame>
      <p:sp>
        <p:nvSpPr>
          <p:cNvPr id="5" name="TextBox 4"/>
          <p:cNvSpPr txBox="1"/>
          <p:nvPr/>
        </p:nvSpPr>
        <p:spPr>
          <a:xfrm>
            <a:off x="1763688" y="97468"/>
            <a:ext cx="7162800" cy="738664"/>
          </a:xfrm>
          <a:prstGeom prst="rect">
            <a:avLst/>
          </a:prstGeom>
          <a:noFill/>
        </p:spPr>
        <p:txBody>
          <a:bodyPr wrap="square" rtlCol="0">
            <a:spAutoFit/>
          </a:bodyPr>
          <a:lstStyle/>
          <a:p>
            <a:pPr algn="r"/>
            <a:r>
              <a:rPr lang="en-US" sz="2200" dirty="0">
                <a:solidFill>
                  <a:schemeClr val="bg1"/>
                </a:solidFill>
                <a:latin typeface="+mn-lt"/>
              </a:rPr>
              <a:t>Appendix </a:t>
            </a:r>
            <a:r>
              <a:rPr lang="en-US" sz="2200" dirty="0" smtClean="0">
                <a:solidFill>
                  <a:schemeClr val="bg1"/>
                </a:solidFill>
                <a:latin typeface="+mn-lt"/>
              </a:rPr>
              <a:t>3</a:t>
            </a:r>
            <a:r>
              <a:rPr lang="en-US" sz="2200" dirty="0">
                <a:solidFill>
                  <a:schemeClr val="bg1"/>
                </a:solidFill>
                <a:latin typeface="+mn-lt"/>
              </a:rPr>
              <a:t/>
            </a:r>
            <a:br>
              <a:rPr lang="en-US" sz="2200" dirty="0">
                <a:solidFill>
                  <a:schemeClr val="bg1"/>
                </a:solidFill>
                <a:latin typeface="+mn-lt"/>
              </a:rPr>
            </a:br>
            <a:r>
              <a:rPr lang="en-AU" sz="2000" b="0" dirty="0" smtClean="0">
                <a:solidFill>
                  <a:schemeClr val="bg1"/>
                </a:solidFill>
                <a:latin typeface="+mn-lt"/>
              </a:rPr>
              <a:t>CSBA Telephone Assessment Criteria</a:t>
            </a:r>
            <a:r>
              <a:rPr lang="en-AU" sz="2000" b="0" dirty="0">
                <a:solidFill>
                  <a:schemeClr val="bg1"/>
                </a:solidFill>
                <a:latin typeface="+mn-lt"/>
              </a:rPr>
              <a:t> </a:t>
            </a:r>
            <a:r>
              <a:rPr lang="en-AU" sz="2000" b="0" dirty="0" smtClean="0">
                <a:solidFill>
                  <a:schemeClr val="bg1"/>
                </a:solidFill>
                <a:latin typeface="+mn-lt"/>
              </a:rPr>
              <a:t>(cont’d)</a:t>
            </a:r>
            <a:endParaRPr lang="en-AU" sz="2000" b="0" dirty="0">
              <a:solidFill>
                <a:schemeClr val="bg1"/>
              </a:solidFill>
              <a:latin typeface="+mn-lt"/>
            </a:endParaRPr>
          </a:p>
        </p:txBody>
      </p:sp>
    </p:spTree>
    <p:extLst>
      <p:ext uri="{BB962C8B-B14F-4D97-AF65-F5344CB8AC3E}">
        <p14:creationId xmlns:p14="http://schemas.microsoft.com/office/powerpoint/2010/main" val="15225706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3923928" y="2708920"/>
            <a:ext cx="4752528" cy="1656184"/>
          </a:xfrm>
          <a:prstGeom prst="wedgeEllipseCallo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0" dirty="0" smtClean="0">
                <a:solidFill>
                  <a:schemeClr val="bg1"/>
                </a:solidFill>
              </a:rPr>
              <a:t>The Agent was investigative and conversant. She was clearly well acquainted with the topic and offered the caller several options. Her prompt response demonstrated skill and confidence, and she made the effort to resolve the enquiry clearly.</a:t>
            </a:r>
            <a:endParaRPr lang="en-AU" sz="1000" b="0" dirty="0">
              <a:solidFill>
                <a:schemeClr val="bg1"/>
              </a:solidFill>
            </a:endParaRPr>
          </a:p>
        </p:txBody>
      </p:sp>
      <p:sp>
        <p:nvSpPr>
          <p:cNvPr id="5" name="Oval Callout 4"/>
          <p:cNvSpPr/>
          <p:nvPr/>
        </p:nvSpPr>
        <p:spPr>
          <a:xfrm>
            <a:off x="472530" y="3140968"/>
            <a:ext cx="3312368" cy="1728192"/>
          </a:xfrm>
          <a:prstGeom prst="wedgeEllipseCallout">
            <a:avLst>
              <a:gd name="adj1" fmla="val 50482"/>
              <a:gd name="adj2" fmla="val 34085"/>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0" dirty="0" smtClean="0"/>
              <a:t>The Agent asked an amplitude of opened-ended questions, exploring the caller's needs and requirements. She was well versed in the product information. It was evident that the Agent showed an underlying empathy, which was more than admirable.</a:t>
            </a:r>
            <a:endParaRPr lang="en-AU" sz="1000" b="0" dirty="0"/>
          </a:p>
        </p:txBody>
      </p:sp>
      <p:sp>
        <p:nvSpPr>
          <p:cNvPr id="6" name="Oval Callout 5"/>
          <p:cNvSpPr/>
          <p:nvPr/>
        </p:nvSpPr>
        <p:spPr>
          <a:xfrm>
            <a:off x="114450" y="1196752"/>
            <a:ext cx="3886472" cy="1656184"/>
          </a:xfrm>
          <a:prstGeom prst="wedgeEllipseCallout">
            <a:avLst>
              <a:gd name="adj1" fmla="val 50605"/>
              <a:gd name="adj2" fmla="val 34894"/>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0" dirty="0" smtClean="0"/>
              <a:t>The Agent demonstrated an excellent understanding of the subject matter. She was able to resolve the caller's enquiry in a clear and concise manner. She came across as very helpful, and she seemed very interested in helping the caller find a resolution to the enquiry.</a:t>
            </a:r>
            <a:endParaRPr lang="en-AU" sz="1000" b="0" dirty="0"/>
          </a:p>
        </p:txBody>
      </p:sp>
      <p:sp>
        <p:nvSpPr>
          <p:cNvPr id="7" name="Oval Callout 6"/>
          <p:cNvSpPr/>
          <p:nvPr/>
        </p:nvSpPr>
        <p:spPr>
          <a:xfrm>
            <a:off x="3563888" y="4709120"/>
            <a:ext cx="4608512" cy="1168152"/>
          </a:xfrm>
          <a:prstGeom prst="wedgeEllipseCallou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0" dirty="0" smtClean="0"/>
              <a:t>The Agent clearly understood what the enquiry was about, not hesitating when responding to the questions. She showed sound product knowledge, and as a result the matter was resolved. She was very affable and supportive in her approach to the situation.</a:t>
            </a:r>
            <a:endParaRPr lang="en-AU" sz="1000" b="0" dirty="0"/>
          </a:p>
        </p:txBody>
      </p:sp>
      <p:sp>
        <p:nvSpPr>
          <p:cNvPr id="8" name="Oval Callout 7"/>
          <p:cNvSpPr/>
          <p:nvPr/>
        </p:nvSpPr>
        <p:spPr>
          <a:xfrm>
            <a:off x="4000922" y="980728"/>
            <a:ext cx="4536504" cy="1656184"/>
          </a:xfrm>
          <a:prstGeom prst="wedgeEllipseCallout">
            <a:avLst>
              <a:gd name="adj1" fmla="val 58506"/>
              <a:gd name="adj2" fmla="val 22114"/>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0" dirty="0" smtClean="0"/>
              <a:t>A very sales-orientated Agent who was observant and informative. She took the initiative to explain company offers and did not give in to the caller's indifference. Moving on to provide additional and more suitable options, the Agent was accessible and supportive, demonstrating a clear understanding of the topic and conveying information with skill.</a:t>
            </a:r>
            <a:endParaRPr lang="en-AU" sz="1000" b="0" dirty="0"/>
          </a:p>
        </p:txBody>
      </p:sp>
      <p:sp>
        <p:nvSpPr>
          <p:cNvPr id="3" name="Rectangle 2"/>
          <p:cNvSpPr/>
          <p:nvPr/>
        </p:nvSpPr>
        <p:spPr>
          <a:xfrm>
            <a:off x="1619672" y="116632"/>
            <a:ext cx="7308304" cy="738664"/>
          </a:xfrm>
          <a:prstGeom prst="rect">
            <a:avLst/>
          </a:prstGeom>
        </p:spPr>
        <p:txBody>
          <a:bodyPr wrap="square">
            <a:spAutoFit/>
          </a:bodyPr>
          <a:lstStyle/>
          <a:p>
            <a:pPr algn="r"/>
            <a:r>
              <a:rPr lang="en-US" sz="2200" dirty="0">
                <a:solidFill>
                  <a:schemeClr val="bg1"/>
                </a:solidFill>
              </a:rPr>
              <a:t>Appendix </a:t>
            </a:r>
            <a:r>
              <a:rPr lang="en-US" sz="2200" dirty="0" smtClean="0">
                <a:solidFill>
                  <a:schemeClr val="bg1"/>
                </a:solidFill>
              </a:rPr>
              <a:t>4</a:t>
            </a:r>
            <a:r>
              <a:rPr lang="en-US" sz="2200" dirty="0">
                <a:solidFill>
                  <a:schemeClr val="bg1"/>
                </a:solidFill>
              </a:rPr>
              <a:t/>
            </a:r>
            <a:br>
              <a:rPr lang="en-US" sz="2200" dirty="0">
                <a:solidFill>
                  <a:schemeClr val="bg1"/>
                </a:solidFill>
              </a:rPr>
            </a:br>
            <a:r>
              <a:rPr lang="en-AU" sz="2000" b="0" dirty="0" smtClean="0">
                <a:solidFill>
                  <a:schemeClr val="bg1"/>
                </a:solidFill>
              </a:rPr>
              <a:t>Verbatim Comments: Examples of Good Practice</a:t>
            </a:r>
            <a:endParaRPr lang="en-AU" sz="2000" b="0" dirty="0">
              <a:solidFill>
                <a:schemeClr val="bg1"/>
              </a:solidFill>
            </a:endParaRPr>
          </a:p>
        </p:txBody>
      </p:sp>
    </p:spTree>
    <p:extLst>
      <p:ext uri="{BB962C8B-B14F-4D97-AF65-F5344CB8AC3E}">
        <p14:creationId xmlns:p14="http://schemas.microsoft.com/office/powerpoint/2010/main" val="1355600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r>
            <a:br>
              <a:rPr lang="en-AU" dirty="0" smtClean="0"/>
            </a:br>
            <a:r>
              <a:rPr lang="en-AU" dirty="0" smtClean="0"/>
              <a:t>CSBA Methodology</a:t>
            </a:r>
            <a:br>
              <a:rPr lang="en-AU" dirty="0" smtClean="0"/>
            </a:br>
            <a:r>
              <a:rPr lang="en-AU" sz="2000" b="0" dirty="0" smtClean="0"/>
              <a:t>Assessment Criteria and Performance Indices</a:t>
            </a:r>
            <a:r>
              <a:rPr lang="en-AU" sz="2000" dirty="0" smtClean="0"/>
              <a:t/>
            </a:r>
            <a:br>
              <a:rPr lang="en-AU" sz="2000" dirty="0" smtClean="0"/>
            </a:br>
            <a:r>
              <a:rPr lang="en-AU" dirty="0" smtClean="0"/>
              <a:t> </a:t>
            </a:r>
            <a:endParaRPr lang="en-AU" dirty="0"/>
          </a:p>
        </p:txBody>
      </p:sp>
      <p:graphicFrame>
        <p:nvGraphicFramePr>
          <p:cNvPr id="7" name="Table 6"/>
          <p:cNvGraphicFramePr>
            <a:graphicFrameLocks noGrp="1"/>
          </p:cNvGraphicFramePr>
          <p:nvPr>
            <p:extLst>
              <p:ext uri="{D42A27DB-BD31-4B8C-83A1-F6EECF244321}">
                <p14:modId xmlns:p14="http://schemas.microsoft.com/office/powerpoint/2010/main" val="1604386064"/>
              </p:ext>
            </p:extLst>
          </p:nvPr>
        </p:nvGraphicFramePr>
        <p:xfrm>
          <a:off x="395536" y="2852936"/>
          <a:ext cx="4662382" cy="3147910"/>
        </p:xfrm>
        <a:graphic>
          <a:graphicData uri="http://schemas.openxmlformats.org/drawingml/2006/table">
            <a:tbl>
              <a:tblPr>
                <a:tableStyleId>{5C22544A-7EE6-4342-B048-85BDC9FD1C3A}</a:tableStyleId>
              </a:tblPr>
              <a:tblGrid>
                <a:gridCol w="2331191"/>
                <a:gridCol w="2331191"/>
              </a:tblGrid>
              <a:tr h="405844">
                <a:tc gridSpan="2">
                  <a:txBody>
                    <a:bodyPr/>
                    <a:lstStyle/>
                    <a:p>
                      <a:pPr algn="ctr"/>
                      <a:r>
                        <a:rPr lang="en-AU" sz="1400" b="1" dirty="0" smtClean="0">
                          <a:solidFill>
                            <a:schemeClr val="bg1"/>
                          </a:solidFill>
                        </a:rPr>
                        <a:t>OVERALL</a:t>
                      </a:r>
                      <a:r>
                        <a:rPr lang="en-AU" sz="1400" b="1" baseline="0" dirty="0" smtClean="0">
                          <a:solidFill>
                            <a:schemeClr val="bg1"/>
                          </a:solidFill>
                        </a:rPr>
                        <a:t> PERFORMANCE (200) </a:t>
                      </a:r>
                    </a:p>
                    <a:p>
                      <a:pPr algn="l"/>
                      <a:endParaRPr lang="en-AU" sz="900" b="1" dirty="0">
                        <a:solidFill>
                          <a:schemeClr val="bg1"/>
                        </a:solidFill>
                      </a:endParaRPr>
                    </a:p>
                  </a:txBody>
                  <a:tcPr marL="18000" marR="18000" marT="18000" marB="1800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2E5481"/>
                    </a:solidFill>
                  </a:tcPr>
                </a:tc>
                <a:tc hMerge="1">
                  <a:txBody>
                    <a:bodyPr/>
                    <a:lstStyle/>
                    <a:p>
                      <a:pPr algn="ctr" fontAlgn="b"/>
                      <a:endParaRPr lang="en-AU" sz="800" b="1" i="0" u="none" strike="noStrike" dirty="0">
                        <a:solidFill>
                          <a:schemeClr val="bg1"/>
                        </a:solidFill>
                        <a:effectLst/>
                        <a:latin typeface="Verdana"/>
                      </a:endParaRPr>
                    </a:p>
                  </a:txBody>
                  <a:tcPr marL="18000" marR="18000" marT="18000" marB="18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86A8"/>
                    </a:solidFill>
                  </a:tcPr>
                </a:tc>
              </a:tr>
              <a:tr h="423215">
                <a:tc>
                  <a:txBody>
                    <a:bodyPr/>
                    <a:lstStyle/>
                    <a:p>
                      <a:pPr algn="ctr" rtl="0" fontAlgn="b"/>
                      <a:r>
                        <a:rPr lang="en-AU" sz="1100" b="1" u="none" strike="noStrike" dirty="0">
                          <a:solidFill>
                            <a:schemeClr val="bg1"/>
                          </a:solidFill>
                          <a:effectLst/>
                        </a:rPr>
                        <a:t>GETTING THROUGH </a:t>
                      </a:r>
                      <a:r>
                        <a:rPr lang="en-AU" sz="1100" b="1" u="none" strike="noStrike" dirty="0" smtClean="0">
                          <a:solidFill>
                            <a:schemeClr val="bg1"/>
                          </a:solidFill>
                          <a:effectLst/>
                        </a:rPr>
                        <a:t>(100)</a:t>
                      </a:r>
                      <a:endParaRPr lang="en-AU" sz="1100" b="1" i="0" u="none" strike="noStrike" dirty="0">
                        <a:solidFill>
                          <a:schemeClr val="bg1"/>
                        </a:solidFill>
                        <a:effectLst/>
                        <a:latin typeface="Verdana"/>
                      </a:endParaRPr>
                    </a:p>
                  </a:txBody>
                  <a:tcPr marL="18000" marR="18000" marT="18000" marB="18000" anchor="ctr">
                    <a:lnL w="12700" cap="flat" cmpd="sng" algn="ctr">
                      <a:solidFill>
                        <a:schemeClr val="bg1">
                          <a:lumMod val="8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086A8"/>
                    </a:solidFill>
                  </a:tcPr>
                </a:tc>
                <a:tc>
                  <a:txBody>
                    <a:bodyPr/>
                    <a:lstStyle/>
                    <a:p>
                      <a:pPr algn="ctr" fontAlgn="b"/>
                      <a:r>
                        <a:rPr lang="en-AU" sz="1100" b="1" u="none" strike="noStrike" dirty="0">
                          <a:solidFill>
                            <a:schemeClr val="bg1"/>
                          </a:solidFill>
                          <a:effectLst/>
                        </a:rPr>
                        <a:t>SERVICE </a:t>
                      </a:r>
                      <a:r>
                        <a:rPr lang="en-AU" sz="1100" b="1" u="none" strike="noStrike" dirty="0" smtClean="0">
                          <a:solidFill>
                            <a:schemeClr val="bg1"/>
                          </a:solidFill>
                          <a:effectLst/>
                        </a:rPr>
                        <a:t>DELIVERY (100) </a:t>
                      </a:r>
                      <a:endParaRPr lang="en-AU" sz="1100" b="1" i="0" u="none" strike="noStrike" dirty="0">
                        <a:solidFill>
                          <a:schemeClr val="bg1"/>
                        </a:solidFill>
                        <a:effectLst/>
                        <a:latin typeface="Verdana"/>
                      </a:endParaRPr>
                    </a:p>
                  </a:txBody>
                  <a:tcPr marL="18000" marR="18000" marT="18000" marB="18000" anchor="ct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086A8"/>
                    </a:solidFill>
                  </a:tcPr>
                </a:tc>
              </a:tr>
              <a:tr h="328323">
                <a:tc>
                  <a:txBody>
                    <a:bodyPr/>
                    <a:lstStyle/>
                    <a:p>
                      <a:pPr algn="ctr" rtl="0" fontAlgn="b"/>
                      <a:r>
                        <a:rPr lang="en-AU" sz="800" b="1" i="1" u="none" strike="noStrike" dirty="0">
                          <a:solidFill>
                            <a:srgbClr val="2E5481"/>
                          </a:solidFill>
                          <a:effectLst/>
                        </a:rPr>
                        <a:t>Connect Time </a:t>
                      </a:r>
                      <a:r>
                        <a:rPr lang="en-AU" sz="800" b="1" i="1" u="none" strike="noStrike" dirty="0" smtClean="0">
                          <a:solidFill>
                            <a:srgbClr val="2E5481"/>
                          </a:solidFill>
                          <a:effectLst/>
                        </a:rPr>
                        <a:t>(60)</a:t>
                      </a:r>
                      <a:endParaRPr lang="en-AU" sz="800" b="1" i="1" u="none" strike="noStrike" dirty="0">
                        <a:solidFill>
                          <a:srgbClr val="2E5481"/>
                        </a:solidFill>
                        <a:effectLst/>
                        <a:latin typeface="Verdana"/>
                      </a:endParaRPr>
                    </a:p>
                  </a:txBody>
                  <a:tcPr marL="18000" marR="18000" marT="18000" marB="18000" anchor="ctr">
                    <a:lnL w="12700" cap="flat" cmpd="sng" algn="ctr">
                      <a:solidFill>
                        <a:schemeClr val="bg1">
                          <a:lumMod val="8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en-AU" sz="800" b="1" i="1" u="none" strike="noStrike" dirty="0" smtClean="0">
                          <a:solidFill>
                            <a:srgbClr val="2E5481"/>
                          </a:solidFill>
                          <a:effectLst/>
                        </a:rPr>
                        <a:t>Agent Manner (50) </a:t>
                      </a:r>
                      <a:endParaRPr lang="en-AU" sz="800" b="1" i="1" u="none" strike="noStrike" dirty="0">
                        <a:solidFill>
                          <a:srgbClr val="2E5481"/>
                        </a:solidFill>
                        <a:effectLst/>
                        <a:latin typeface="Verdana"/>
                      </a:endParaRPr>
                    </a:p>
                  </a:txBody>
                  <a:tcPr marL="18000" marR="18000" marT="18000" marB="18000" anchor="ct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318984">
                <a:tc>
                  <a:txBody>
                    <a:bodyPr/>
                    <a:lstStyle/>
                    <a:p>
                      <a:pPr algn="ctr" rtl="0" fontAlgn="b"/>
                      <a:r>
                        <a:rPr lang="en-AU" sz="800" u="none" strike="noStrike" dirty="0">
                          <a:effectLst/>
                        </a:rPr>
                        <a:t>Ring</a:t>
                      </a:r>
                      <a:endParaRPr lang="en-AU" sz="800" b="0" i="0" u="none" strike="noStrike" dirty="0">
                        <a:solidFill>
                          <a:srgbClr val="000000"/>
                        </a:solidFill>
                        <a:effectLst/>
                        <a:latin typeface="Verdana"/>
                      </a:endParaRPr>
                    </a:p>
                  </a:txBody>
                  <a:tcPr marL="18000" marR="18000" marT="18000" marB="18000" anchor="b">
                    <a:lnL w="12700" cap="flat" cmpd="sng" algn="ctr">
                      <a:solidFill>
                        <a:schemeClr val="bg1">
                          <a:lumMod val="8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800" u="none" strike="noStrike" dirty="0">
                          <a:effectLst/>
                        </a:rPr>
                        <a:t>Warm, </a:t>
                      </a:r>
                      <a:r>
                        <a:rPr lang="en-AU" sz="800" u="none" strike="noStrike" dirty="0" smtClean="0">
                          <a:effectLst/>
                        </a:rPr>
                        <a:t>Interested &amp;</a:t>
                      </a:r>
                      <a:r>
                        <a:rPr lang="en-AU" sz="800" u="none" strike="noStrike" baseline="0" dirty="0" smtClean="0">
                          <a:effectLst/>
                        </a:rPr>
                        <a:t> </a:t>
                      </a:r>
                      <a:r>
                        <a:rPr lang="en-AU" sz="800" u="none" strike="noStrike" dirty="0" smtClean="0">
                          <a:effectLst/>
                        </a:rPr>
                        <a:t>Helpful / Businesslike/un-emotive</a:t>
                      </a:r>
                      <a:endParaRPr lang="en-AU" sz="800" b="0" i="0" u="none" strike="noStrike" dirty="0">
                        <a:solidFill>
                          <a:srgbClr val="000000"/>
                        </a:solidFill>
                        <a:effectLst/>
                        <a:latin typeface="Verdana"/>
                      </a:endParaRPr>
                    </a:p>
                  </a:txBody>
                  <a:tcPr marL="18000" marR="18000" marT="18000" marB="18000" anchor="b">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189830">
                <a:tc>
                  <a:txBody>
                    <a:bodyPr/>
                    <a:lstStyle/>
                    <a:p>
                      <a:pPr algn="ctr" rtl="0" fontAlgn="b"/>
                      <a:r>
                        <a:rPr lang="en-AU" sz="800" u="none" strike="noStrike" dirty="0">
                          <a:effectLst/>
                        </a:rPr>
                        <a:t>IVR</a:t>
                      </a:r>
                      <a:endParaRPr lang="en-AU" sz="800" b="0" i="0" u="none" strike="noStrike" dirty="0">
                        <a:solidFill>
                          <a:srgbClr val="000000"/>
                        </a:solidFill>
                        <a:effectLst/>
                        <a:latin typeface="Verdana"/>
                      </a:endParaRPr>
                    </a:p>
                  </a:txBody>
                  <a:tcPr marL="18000" marR="18000" marT="18000" marB="18000" anchor="b">
                    <a:lnL w="12700" cap="flat" cmpd="sng" algn="ctr">
                      <a:solidFill>
                        <a:schemeClr val="bg1">
                          <a:lumMod val="8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endParaRPr lang="en-AU" sz="800" b="0" i="0" u="none" strike="noStrike" dirty="0">
                        <a:solidFill>
                          <a:srgbClr val="000000"/>
                        </a:solidFill>
                        <a:effectLst/>
                        <a:latin typeface="Verdana"/>
                      </a:endParaRPr>
                    </a:p>
                  </a:txBody>
                  <a:tcPr marL="18000" marR="18000" marT="18000" marB="18000" anchor="b">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189830">
                <a:tc>
                  <a:txBody>
                    <a:bodyPr/>
                    <a:lstStyle/>
                    <a:p>
                      <a:pPr algn="ctr" rtl="0" fontAlgn="b"/>
                      <a:r>
                        <a:rPr lang="en-AU" sz="800" u="none" strike="noStrike" dirty="0">
                          <a:effectLst/>
                        </a:rPr>
                        <a:t>Queue </a:t>
                      </a:r>
                      <a:r>
                        <a:rPr lang="en-AU" sz="800" u="none" strike="noStrike" dirty="0" smtClean="0">
                          <a:effectLst/>
                        </a:rPr>
                        <a:t>Time</a:t>
                      </a:r>
                      <a:endParaRPr lang="en-AU" sz="800" b="0" i="0" u="none" strike="noStrike" dirty="0">
                        <a:solidFill>
                          <a:srgbClr val="000000"/>
                        </a:solidFill>
                        <a:effectLst/>
                        <a:latin typeface="Verdana"/>
                      </a:endParaRPr>
                    </a:p>
                  </a:txBody>
                  <a:tcPr marL="18000" marR="18000" marT="18000" marB="18000" anchor="b">
                    <a:lnL w="12700" cap="flat" cmpd="sng" algn="ctr">
                      <a:solidFill>
                        <a:schemeClr val="bg1">
                          <a:lumMod val="8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endParaRPr lang="en-AU" sz="800" b="0" i="0" u="none" strike="noStrike" dirty="0">
                        <a:solidFill>
                          <a:srgbClr val="000000"/>
                        </a:solidFill>
                        <a:effectLst/>
                        <a:latin typeface="Verdana"/>
                      </a:endParaRPr>
                    </a:p>
                  </a:txBody>
                  <a:tcPr marL="18000" marR="18000" marT="18000" marB="18000" anchor="b">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342734">
                <a:tc>
                  <a:txBody>
                    <a:bodyPr/>
                    <a:lstStyle/>
                    <a:p>
                      <a:pPr algn="ctr" rtl="0" fontAlgn="b"/>
                      <a:r>
                        <a:rPr lang="en-AU" sz="800" b="1" i="1" u="none" strike="noStrike" dirty="0">
                          <a:solidFill>
                            <a:srgbClr val="2E5481"/>
                          </a:solidFill>
                          <a:effectLst/>
                        </a:rPr>
                        <a:t>Greeting </a:t>
                      </a:r>
                      <a:r>
                        <a:rPr lang="en-AU" sz="800" b="1" i="1" u="none" strike="noStrike" dirty="0" smtClean="0">
                          <a:solidFill>
                            <a:srgbClr val="2E5481"/>
                          </a:solidFill>
                          <a:effectLst/>
                        </a:rPr>
                        <a:t>Skills</a:t>
                      </a:r>
                      <a:r>
                        <a:rPr lang="en-AU" sz="800" b="1" i="1" u="none" strike="noStrike" baseline="0" dirty="0" smtClean="0">
                          <a:solidFill>
                            <a:srgbClr val="2E5481"/>
                          </a:solidFill>
                          <a:effectLst/>
                        </a:rPr>
                        <a:t> (40)</a:t>
                      </a:r>
                      <a:endParaRPr lang="en-AU" sz="800" b="1" i="1" u="none" strike="noStrike" dirty="0">
                        <a:solidFill>
                          <a:srgbClr val="2E5481"/>
                        </a:solidFill>
                        <a:effectLst/>
                        <a:latin typeface="Verdana"/>
                      </a:endParaRPr>
                    </a:p>
                  </a:txBody>
                  <a:tcPr marL="18000" marR="18000" marT="18000" marB="18000" anchor="ctr">
                    <a:lnL w="12700" cap="flat" cmpd="sng" algn="ctr">
                      <a:solidFill>
                        <a:schemeClr val="bg1">
                          <a:lumMod val="8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en-AU" sz="800" b="1" i="1" u="none" strike="noStrike" dirty="0">
                          <a:solidFill>
                            <a:srgbClr val="2E5481"/>
                          </a:solidFill>
                          <a:effectLst/>
                        </a:rPr>
                        <a:t>Enquiry </a:t>
                      </a:r>
                      <a:r>
                        <a:rPr lang="en-AU" sz="800" b="1" i="1" u="none" strike="noStrike" dirty="0" smtClean="0">
                          <a:solidFill>
                            <a:srgbClr val="2E5481"/>
                          </a:solidFill>
                          <a:effectLst/>
                        </a:rPr>
                        <a:t>Resolution Skills (50) </a:t>
                      </a:r>
                      <a:endParaRPr lang="en-AU" sz="800" b="1" i="1" u="none" strike="noStrike" dirty="0">
                        <a:solidFill>
                          <a:srgbClr val="2E5481"/>
                        </a:solidFill>
                        <a:effectLst/>
                        <a:latin typeface="Verdana"/>
                      </a:endParaRPr>
                    </a:p>
                  </a:txBody>
                  <a:tcPr marL="18000" marR="18000" marT="18000" marB="18000" anchor="ct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189830">
                <a:tc>
                  <a:txBody>
                    <a:bodyPr/>
                    <a:lstStyle/>
                    <a:p>
                      <a:pPr algn="ctr" rtl="0" fontAlgn="b"/>
                      <a:r>
                        <a:rPr lang="en-AU" sz="800" u="none" strike="noStrike" dirty="0">
                          <a:effectLst/>
                        </a:rPr>
                        <a:t>Salutation</a:t>
                      </a:r>
                      <a:endParaRPr lang="en-AU" sz="800" b="0" i="0" u="none" strike="noStrike" dirty="0">
                        <a:solidFill>
                          <a:srgbClr val="000000"/>
                        </a:solidFill>
                        <a:effectLst/>
                        <a:latin typeface="Verdana"/>
                      </a:endParaRPr>
                    </a:p>
                  </a:txBody>
                  <a:tcPr marL="18000" marR="18000" marT="18000" marB="18000" anchor="b">
                    <a:lnL w="12700" cap="flat" cmpd="sng" algn="ctr">
                      <a:solidFill>
                        <a:schemeClr val="bg1">
                          <a:lumMod val="8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800" u="none" strike="noStrike" dirty="0">
                          <a:effectLst/>
                        </a:rPr>
                        <a:t>Clarified Needs</a:t>
                      </a:r>
                      <a:endParaRPr lang="en-AU" sz="800" b="0" i="0" u="none" strike="noStrike" dirty="0">
                        <a:solidFill>
                          <a:srgbClr val="000000"/>
                        </a:solidFill>
                        <a:effectLst/>
                        <a:latin typeface="Verdana"/>
                      </a:endParaRPr>
                    </a:p>
                  </a:txBody>
                  <a:tcPr marL="18000" marR="18000" marT="18000" marB="18000" anchor="b">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189830">
                <a:tc>
                  <a:txBody>
                    <a:bodyPr/>
                    <a:lstStyle/>
                    <a:p>
                      <a:pPr algn="ctr" rtl="0" fontAlgn="b"/>
                      <a:r>
                        <a:rPr lang="en-AU" sz="800" u="none" strike="noStrike" dirty="0">
                          <a:effectLst/>
                        </a:rPr>
                        <a:t>Company Name </a:t>
                      </a:r>
                      <a:endParaRPr lang="en-AU" sz="800" b="0" i="0" u="none" strike="noStrike" dirty="0">
                        <a:solidFill>
                          <a:srgbClr val="000000"/>
                        </a:solidFill>
                        <a:effectLst/>
                        <a:latin typeface="Verdana"/>
                      </a:endParaRPr>
                    </a:p>
                  </a:txBody>
                  <a:tcPr marL="18000" marR="18000" marT="18000" marB="18000" anchor="b">
                    <a:lnL w="12700" cap="flat" cmpd="sng" algn="ctr">
                      <a:solidFill>
                        <a:schemeClr val="bg1">
                          <a:lumMod val="8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800" u="none" strike="noStrike" dirty="0">
                          <a:effectLst/>
                        </a:rPr>
                        <a:t>Good </a:t>
                      </a:r>
                      <a:r>
                        <a:rPr lang="en-AU" sz="800" u="none" strike="noStrike" dirty="0" smtClean="0">
                          <a:effectLst/>
                        </a:rPr>
                        <a:t>Product Knowledge </a:t>
                      </a:r>
                      <a:endParaRPr lang="en-AU" sz="800" b="0" i="0" u="none" strike="noStrike" dirty="0">
                        <a:solidFill>
                          <a:srgbClr val="000000"/>
                        </a:solidFill>
                        <a:effectLst/>
                        <a:latin typeface="Verdana"/>
                      </a:endParaRPr>
                    </a:p>
                  </a:txBody>
                  <a:tcPr marL="18000" marR="18000" marT="18000" marB="18000" anchor="b">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189830">
                <a:tc>
                  <a:txBody>
                    <a:bodyPr/>
                    <a:lstStyle/>
                    <a:p>
                      <a:pPr algn="ctr" rtl="0" fontAlgn="b"/>
                      <a:r>
                        <a:rPr lang="en-AU" sz="800" u="none" strike="noStrike" dirty="0">
                          <a:effectLst/>
                        </a:rPr>
                        <a:t>Agent </a:t>
                      </a:r>
                      <a:r>
                        <a:rPr lang="en-AU" sz="800" u="none" strike="noStrike" dirty="0" smtClean="0">
                          <a:effectLst/>
                        </a:rPr>
                        <a:t>Name </a:t>
                      </a:r>
                      <a:endParaRPr lang="en-AU" sz="800" b="0" i="0" u="none" strike="noStrike" dirty="0">
                        <a:solidFill>
                          <a:srgbClr val="000000"/>
                        </a:solidFill>
                        <a:effectLst/>
                        <a:latin typeface="Verdana"/>
                      </a:endParaRPr>
                    </a:p>
                  </a:txBody>
                  <a:tcPr marL="18000" marR="18000" marT="18000" marB="18000" anchor="b">
                    <a:lnL w="12700" cap="flat" cmpd="sng" algn="ctr">
                      <a:solidFill>
                        <a:schemeClr val="bg1">
                          <a:lumMod val="8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800" u="none" strike="noStrike" dirty="0">
                          <a:effectLst/>
                        </a:rPr>
                        <a:t>Clear </a:t>
                      </a:r>
                      <a:r>
                        <a:rPr lang="en-AU" sz="800" u="none" strike="noStrike" dirty="0" smtClean="0">
                          <a:effectLst/>
                        </a:rPr>
                        <a:t>Resolution</a:t>
                      </a:r>
                      <a:r>
                        <a:rPr lang="en-AU" sz="800" u="none" strike="noStrike" baseline="0" dirty="0" smtClean="0">
                          <a:effectLst/>
                        </a:rPr>
                        <a:t> </a:t>
                      </a:r>
                      <a:r>
                        <a:rPr lang="en-AU" sz="800" u="none" strike="noStrike" dirty="0" smtClean="0">
                          <a:effectLst/>
                        </a:rPr>
                        <a:t>to Query</a:t>
                      </a:r>
                      <a:endParaRPr lang="en-AU" sz="800" b="0" i="0" u="none" strike="noStrike" dirty="0">
                        <a:solidFill>
                          <a:srgbClr val="000000"/>
                        </a:solidFill>
                        <a:effectLst/>
                        <a:latin typeface="Verdana"/>
                      </a:endParaRPr>
                    </a:p>
                  </a:txBody>
                  <a:tcPr marL="18000" marR="18000" marT="18000" marB="18000" anchor="b">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189830">
                <a:tc>
                  <a:txBody>
                    <a:bodyPr/>
                    <a:lstStyle/>
                    <a:p>
                      <a:pPr algn="ctr" rtl="0" fontAlgn="b"/>
                      <a:r>
                        <a:rPr lang="en-AU" sz="800" u="none" strike="noStrike" dirty="0">
                          <a:effectLst/>
                        </a:rPr>
                        <a:t>Offer to </a:t>
                      </a:r>
                      <a:r>
                        <a:rPr lang="en-AU" sz="800" u="none" strike="noStrike" dirty="0" smtClean="0">
                          <a:effectLst/>
                        </a:rPr>
                        <a:t>Help</a:t>
                      </a:r>
                      <a:endParaRPr lang="en-AU" sz="800" b="0" i="0" u="none" strike="noStrike" dirty="0">
                        <a:solidFill>
                          <a:srgbClr val="000000"/>
                        </a:solidFill>
                        <a:effectLst/>
                        <a:latin typeface="Verdana"/>
                      </a:endParaRPr>
                    </a:p>
                  </a:txBody>
                  <a:tcPr marL="18000" marR="18000" marT="18000" marB="18000" anchor="b">
                    <a:lnL w="12700" cap="flat" cmpd="sng" algn="ctr">
                      <a:solidFill>
                        <a:schemeClr val="bg1">
                          <a:lumMod val="8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800" u="none" strike="noStrike" dirty="0">
                          <a:effectLst/>
                        </a:rPr>
                        <a:t>Courteous &amp; </a:t>
                      </a:r>
                      <a:r>
                        <a:rPr lang="en-AU" sz="800" u="none" strike="noStrike" dirty="0" smtClean="0">
                          <a:effectLst/>
                        </a:rPr>
                        <a:t>Helpful</a:t>
                      </a:r>
                      <a:endParaRPr lang="en-AU" sz="800" b="0" i="0" u="none" strike="noStrike" dirty="0">
                        <a:solidFill>
                          <a:srgbClr val="000000"/>
                        </a:solidFill>
                        <a:effectLst/>
                        <a:latin typeface="Verdana"/>
                      </a:endParaRPr>
                    </a:p>
                  </a:txBody>
                  <a:tcPr marL="18000" marR="18000" marT="18000" marB="18000" anchor="b">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189830">
                <a:tc>
                  <a:txBody>
                    <a:bodyPr/>
                    <a:lstStyle/>
                    <a:p>
                      <a:pPr algn="ctr" rtl="0" fontAlgn="b"/>
                      <a:r>
                        <a:rPr lang="en-AU" sz="800" u="none" strike="noStrike" dirty="0">
                          <a:effectLst/>
                        </a:rPr>
                        <a:t>Sign </a:t>
                      </a:r>
                      <a:r>
                        <a:rPr lang="en-AU" sz="800" u="none" strike="noStrike" dirty="0" smtClean="0">
                          <a:effectLst/>
                        </a:rPr>
                        <a:t>Off</a:t>
                      </a:r>
                      <a:endParaRPr lang="en-AU" sz="800" b="0" i="0" u="none" strike="noStrike" dirty="0">
                        <a:solidFill>
                          <a:srgbClr val="000000"/>
                        </a:solidFill>
                        <a:effectLst/>
                        <a:latin typeface="Verdana"/>
                      </a:endParaRPr>
                    </a:p>
                  </a:txBody>
                  <a:tcPr marL="18000" marR="18000" marT="18000" marB="18000" anchor="b">
                    <a:lnL w="12700" cap="flat" cmpd="sng" algn="ctr">
                      <a:solidFill>
                        <a:schemeClr val="bg1">
                          <a:lumMod val="85000"/>
                        </a:schemeClr>
                      </a:solidFill>
                      <a:prstDash val="solid"/>
                      <a:round/>
                      <a:headEnd type="none" w="med" len="med"/>
                      <a:tailEnd type="none" w="med" len="med"/>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AU" sz="800" b="0" i="0" u="none" strike="noStrike" dirty="0">
                        <a:solidFill>
                          <a:srgbClr val="000000"/>
                        </a:solidFill>
                        <a:effectLst/>
                        <a:latin typeface="Verdana"/>
                      </a:endParaRPr>
                    </a:p>
                  </a:txBody>
                  <a:tcPr marL="18000" marR="18000" marT="18000" marB="18000" anchor="b">
                    <a:lnL w="12700" cmpd="sng">
                      <a:noFill/>
                    </a:lnL>
                    <a:lnR w="12700"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310877360"/>
              </p:ext>
            </p:extLst>
          </p:nvPr>
        </p:nvGraphicFramePr>
        <p:xfrm>
          <a:off x="5796136" y="3789039"/>
          <a:ext cx="2520280" cy="2312267"/>
        </p:xfrm>
        <a:graphic>
          <a:graphicData uri="http://schemas.openxmlformats.org/drawingml/2006/table">
            <a:tbl>
              <a:tblPr>
                <a:tableStyleId>{5C22544A-7EE6-4342-B048-85BDC9FD1C3A}</a:tableStyleId>
              </a:tblPr>
              <a:tblGrid>
                <a:gridCol w="2520280"/>
              </a:tblGrid>
              <a:tr h="360240">
                <a:tc>
                  <a:txBody>
                    <a:bodyPr/>
                    <a:lstStyle/>
                    <a:p>
                      <a:pPr algn="ctr" fontAlgn="b"/>
                      <a:r>
                        <a:rPr lang="en-AU" sz="800" b="1" i="1" u="none" strike="noStrike" dirty="0" smtClean="0">
                          <a:solidFill>
                            <a:srgbClr val="2E5481"/>
                          </a:solidFill>
                          <a:effectLst/>
                        </a:rPr>
                        <a:t>Communication</a:t>
                      </a:r>
                      <a:r>
                        <a:rPr lang="en-AU" sz="800" b="1" i="1" u="none" strike="noStrike" baseline="0" dirty="0" smtClean="0">
                          <a:solidFill>
                            <a:srgbClr val="2E5481"/>
                          </a:solidFill>
                          <a:effectLst/>
                        </a:rPr>
                        <a:t> Skills</a:t>
                      </a:r>
                      <a:endParaRPr lang="en-AU" sz="800" b="1" i="1" u="none" strike="noStrike" dirty="0">
                        <a:solidFill>
                          <a:srgbClr val="2E5481"/>
                        </a:solidFill>
                        <a:effectLst/>
                        <a:latin typeface="+mn-lt"/>
                      </a:endParaRPr>
                    </a:p>
                  </a:txBody>
                  <a:tcPr marL="18000" marR="18000" marT="18000" marB="18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r>
              <a:tr h="260372">
                <a:tc>
                  <a:txBody>
                    <a:bodyPr/>
                    <a:lstStyle/>
                    <a:p>
                      <a:pPr algn="ctr" fontAlgn="ctr"/>
                      <a:r>
                        <a:rPr lang="en-AU" sz="800" b="0" i="0" u="none" strike="noStrike" dirty="0">
                          <a:solidFill>
                            <a:srgbClr val="000000"/>
                          </a:solidFill>
                          <a:effectLst/>
                          <a:latin typeface="+mn-lt"/>
                        </a:rPr>
                        <a:t>Matched Speech</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241665">
                <a:tc>
                  <a:txBody>
                    <a:bodyPr/>
                    <a:lstStyle/>
                    <a:p>
                      <a:pPr algn="ctr" fontAlgn="ctr"/>
                      <a:r>
                        <a:rPr lang="en-AU" sz="800" b="0" i="0" u="none" strike="noStrike" dirty="0">
                          <a:solidFill>
                            <a:srgbClr val="000000"/>
                          </a:solidFill>
                          <a:effectLst/>
                          <a:latin typeface="+mn-lt"/>
                        </a:rPr>
                        <a:t>Correct Grammar</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241665">
                <a:tc>
                  <a:txBody>
                    <a:bodyPr/>
                    <a:lstStyle/>
                    <a:p>
                      <a:pPr algn="ctr" fontAlgn="ctr"/>
                      <a:r>
                        <a:rPr lang="en-AU" sz="800" b="0" i="0" u="none" strike="noStrike" dirty="0">
                          <a:solidFill>
                            <a:srgbClr val="000000"/>
                          </a:solidFill>
                          <a:effectLst/>
                          <a:latin typeface="+mn-lt"/>
                        </a:rPr>
                        <a:t>Patient &amp; Tolerant</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241665">
                <a:tc>
                  <a:txBody>
                    <a:bodyPr/>
                    <a:lstStyle/>
                    <a:p>
                      <a:pPr algn="ctr" fontAlgn="ctr"/>
                      <a:r>
                        <a:rPr lang="en-AU" sz="800" b="0" i="0" u="none" strike="noStrike" dirty="0">
                          <a:solidFill>
                            <a:srgbClr val="000000"/>
                          </a:solidFill>
                          <a:effectLst/>
                          <a:latin typeface="+mn-lt"/>
                        </a:rPr>
                        <a:t>Avoided Interrupting</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241665">
                <a:tc>
                  <a:txBody>
                    <a:bodyPr/>
                    <a:lstStyle/>
                    <a:p>
                      <a:pPr algn="ctr" fontAlgn="ctr"/>
                      <a:r>
                        <a:rPr lang="en-AU" sz="800" b="0" i="0" u="none" strike="noStrike" dirty="0">
                          <a:solidFill>
                            <a:srgbClr val="000000"/>
                          </a:solidFill>
                          <a:effectLst/>
                          <a:latin typeface="+mn-lt"/>
                        </a:rPr>
                        <a:t>Developed Rapport</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241665">
                <a:tc>
                  <a:txBody>
                    <a:bodyPr/>
                    <a:lstStyle/>
                    <a:p>
                      <a:pPr algn="ctr" fontAlgn="ctr"/>
                      <a:r>
                        <a:rPr lang="en-AU" sz="800" b="0" i="0" u="none" strike="noStrike" dirty="0">
                          <a:solidFill>
                            <a:srgbClr val="000000"/>
                          </a:solidFill>
                          <a:effectLst/>
                          <a:latin typeface="+mn-lt"/>
                        </a:rPr>
                        <a:t>Maintained Contact</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241665">
                <a:tc>
                  <a:txBody>
                    <a:bodyPr/>
                    <a:lstStyle/>
                    <a:p>
                      <a:pPr algn="ctr" fontAlgn="ctr"/>
                      <a:r>
                        <a:rPr lang="en-AU" sz="800" b="0" i="0" u="none" strike="noStrike" dirty="0">
                          <a:solidFill>
                            <a:srgbClr val="000000"/>
                          </a:solidFill>
                          <a:effectLst/>
                          <a:latin typeface="+mn-lt"/>
                        </a:rPr>
                        <a:t>Projected Confidence</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241665">
                <a:tc>
                  <a:txBody>
                    <a:bodyPr/>
                    <a:lstStyle/>
                    <a:p>
                      <a:pPr algn="ctr" fontAlgn="ctr"/>
                      <a:r>
                        <a:rPr lang="en-AU" sz="800" b="0" i="0" u="none" strike="noStrike" dirty="0">
                          <a:solidFill>
                            <a:srgbClr val="000000"/>
                          </a:solidFill>
                          <a:effectLst/>
                          <a:latin typeface="+mn-lt"/>
                        </a:rPr>
                        <a:t>Avoided Slang/Jargon</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1" name="Rectangle 10"/>
          <p:cNvSpPr/>
          <p:nvPr/>
        </p:nvSpPr>
        <p:spPr>
          <a:xfrm>
            <a:off x="323528" y="1484784"/>
            <a:ext cx="4680520" cy="1277273"/>
          </a:xfrm>
          <a:prstGeom prst="rect">
            <a:avLst/>
          </a:prstGeom>
        </p:spPr>
        <p:txBody>
          <a:bodyPr wrap="square">
            <a:spAutoFit/>
          </a:bodyPr>
          <a:lstStyle/>
          <a:p>
            <a:pPr>
              <a:lnSpc>
                <a:spcPct val="120000"/>
              </a:lnSpc>
              <a:spcAft>
                <a:spcPts val="600"/>
              </a:spcAft>
            </a:pPr>
            <a:r>
              <a:rPr lang="en-AU" sz="1000" b="0" dirty="0" smtClean="0"/>
              <a:t>The </a:t>
            </a:r>
            <a:r>
              <a:rPr lang="en-AU" sz="1000" dirty="0" smtClean="0"/>
              <a:t>Performance Index </a:t>
            </a:r>
            <a:r>
              <a:rPr lang="en-AU" sz="1000" b="0" dirty="0" smtClean="0"/>
              <a:t>is how CSBA measures the customer experience.</a:t>
            </a:r>
          </a:p>
          <a:p>
            <a:pPr>
              <a:lnSpc>
                <a:spcPct val="120000"/>
              </a:lnSpc>
              <a:spcAft>
                <a:spcPts val="600"/>
              </a:spcAft>
            </a:pPr>
            <a:r>
              <a:rPr lang="en-AU" sz="1000" b="0" dirty="0" smtClean="0"/>
              <a:t>Every call (see next page for further detail) is assessed against a number of criteria. Scores are combined into two indices, </a:t>
            </a:r>
            <a:r>
              <a:rPr lang="en-AU" sz="1000" dirty="0" smtClean="0"/>
              <a:t>Getting Through </a:t>
            </a:r>
            <a:r>
              <a:rPr lang="en-AU" sz="1000" b="0" dirty="0" smtClean="0"/>
              <a:t>and </a:t>
            </a:r>
            <a:r>
              <a:rPr lang="en-AU" sz="1000" dirty="0" smtClean="0"/>
              <a:t>Service Delivery</a:t>
            </a:r>
            <a:r>
              <a:rPr lang="en-AU" sz="1000" b="0" dirty="0" smtClean="0"/>
              <a:t>. The sum of these scores gives a total score for </a:t>
            </a:r>
            <a:r>
              <a:rPr lang="en-AU" sz="1000" dirty="0" smtClean="0"/>
              <a:t>Overall Performance.  </a:t>
            </a:r>
            <a:endParaRPr lang="en-AU" sz="1100" i="1" dirty="0"/>
          </a:p>
        </p:txBody>
      </p:sp>
      <p:sp>
        <p:nvSpPr>
          <p:cNvPr id="12" name="Rectangle 11"/>
          <p:cNvSpPr/>
          <p:nvPr/>
        </p:nvSpPr>
        <p:spPr>
          <a:xfrm>
            <a:off x="323528" y="980728"/>
            <a:ext cx="4446358" cy="566309"/>
          </a:xfrm>
          <a:prstGeom prst="rect">
            <a:avLst/>
          </a:prstGeom>
        </p:spPr>
        <p:txBody>
          <a:bodyPr wrap="square">
            <a:spAutoFit/>
          </a:bodyPr>
          <a:lstStyle/>
          <a:p>
            <a:pPr>
              <a:lnSpc>
                <a:spcPct val="120000"/>
              </a:lnSpc>
              <a:spcAft>
                <a:spcPts val="600"/>
              </a:spcAft>
            </a:pPr>
            <a:r>
              <a:rPr lang="en-AU" sz="1100" dirty="0" smtClean="0"/>
              <a:t>CSBA’s Overall Performance Index </a:t>
            </a:r>
            <a:endParaRPr lang="en-AU" sz="1050" dirty="0" smtClean="0"/>
          </a:p>
          <a:p>
            <a:pPr>
              <a:lnSpc>
                <a:spcPct val="120000"/>
              </a:lnSpc>
              <a:spcAft>
                <a:spcPts val="600"/>
              </a:spcAft>
            </a:pPr>
            <a:r>
              <a:rPr lang="en-AU" sz="1050" b="0" i="1" dirty="0" smtClean="0"/>
              <a:t>The criteria that energy retailers are assessed against</a:t>
            </a:r>
            <a:endParaRPr lang="en-AU" sz="1100" i="1" dirty="0"/>
          </a:p>
        </p:txBody>
      </p:sp>
      <p:sp>
        <p:nvSpPr>
          <p:cNvPr id="13" name="Rectangle 12"/>
          <p:cNvSpPr/>
          <p:nvPr/>
        </p:nvSpPr>
        <p:spPr>
          <a:xfrm>
            <a:off x="5201934" y="2773377"/>
            <a:ext cx="3906316" cy="830997"/>
          </a:xfrm>
          <a:prstGeom prst="rect">
            <a:avLst/>
          </a:prstGeom>
        </p:spPr>
        <p:txBody>
          <a:bodyPr wrap="square">
            <a:spAutoFit/>
          </a:bodyPr>
          <a:lstStyle/>
          <a:p>
            <a:pPr marL="0" lvl="3">
              <a:lnSpc>
                <a:spcPct val="120000"/>
              </a:lnSpc>
              <a:spcAft>
                <a:spcPts val="600"/>
              </a:spcAft>
            </a:pPr>
            <a:r>
              <a:rPr lang="en-AU" sz="1000" kern="0" dirty="0"/>
              <a:t>Communication </a:t>
            </a:r>
            <a:r>
              <a:rPr lang="en-AU" sz="1000" kern="0" dirty="0" smtClean="0"/>
              <a:t>Skills </a:t>
            </a:r>
            <a:r>
              <a:rPr lang="en-AU" sz="1000" b="0" kern="0" dirty="0"/>
              <a:t>are considered to be </a:t>
            </a:r>
            <a:r>
              <a:rPr lang="en-AU" sz="1000" b="0" kern="0" dirty="0" smtClean="0"/>
              <a:t>important </a:t>
            </a:r>
            <a:r>
              <a:rPr lang="en-AU" sz="1000" b="0" kern="0" dirty="0"/>
              <a:t>but not essential to the success of a call. </a:t>
            </a:r>
            <a:r>
              <a:rPr lang="en-AU" sz="1000" b="0" kern="0" dirty="0" smtClean="0"/>
              <a:t>Therefore, Communication Skills are assessed, but are not included in the calculation of the Overall Performance </a:t>
            </a:r>
            <a:r>
              <a:rPr lang="en-AU" sz="1000" b="0" kern="0" dirty="0"/>
              <a:t>Index. </a:t>
            </a:r>
          </a:p>
        </p:txBody>
      </p:sp>
      <p:sp>
        <p:nvSpPr>
          <p:cNvPr id="10" name="TextBox 9"/>
          <p:cNvSpPr txBox="1"/>
          <p:nvPr/>
        </p:nvSpPr>
        <p:spPr>
          <a:xfrm>
            <a:off x="5120078" y="1159584"/>
            <a:ext cx="3772402" cy="1477328"/>
          </a:xfrm>
          <a:prstGeom prst="rect">
            <a:avLst/>
          </a:prstGeom>
          <a:solidFill>
            <a:schemeClr val="bg1">
              <a:lumMod val="95000"/>
            </a:schemeClr>
          </a:solidFill>
        </p:spPr>
        <p:txBody>
          <a:bodyPr wrap="square" rtlCol="0">
            <a:spAutoFit/>
          </a:bodyPr>
          <a:lstStyle/>
          <a:p>
            <a:r>
              <a:rPr lang="en-AU" sz="1000" b="0" dirty="0" smtClean="0"/>
              <a:t>Note: </a:t>
            </a:r>
          </a:p>
          <a:p>
            <a:r>
              <a:rPr lang="en-AU" sz="1000" b="0" dirty="0" smtClean="0"/>
              <a:t>The index scores are based on weighted calculations and will therefore not appear to have a direct relationship with scores for the individual measures.</a:t>
            </a:r>
          </a:p>
          <a:p>
            <a:endParaRPr lang="en-AU" sz="1000" b="0" dirty="0"/>
          </a:p>
          <a:p>
            <a:r>
              <a:rPr lang="en-AU" sz="1000" b="0" dirty="0"/>
              <a:t>At the individual </a:t>
            </a:r>
            <a:r>
              <a:rPr lang="en-AU" sz="1000" b="0" dirty="0" smtClean="0"/>
              <a:t>measure level, </a:t>
            </a:r>
            <a:r>
              <a:rPr lang="en-AU" sz="1000" b="0" dirty="0"/>
              <a:t>scores are based on connected calls only. </a:t>
            </a:r>
            <a:r>
              <a:rPr lang="en-AU" sz="1000" b="0" dirty="0" smtClean="0"/>
              <a:t>However, </a:t>
            </a:r>
            <a:r>
              <a:rPr lang="en-AU" sz="1000" b="0" dirty="0"/>
              <a:t>scores at the </a:t>
            </a:r>
            <a:r>
              <a:rPr lang="en-AU" sz="1000" b="0" dirty="0" smtClean="0"/>
              <a:t>index level consider </a:t>
            </a:r>
            <a:r>
              <a:rPr lang="en-AU" sz="1000" b="0" dirty="0"/>
              <a:t>the proportion of calls terminated after the </a:t>
            </a:r>
            <a:r>
              <a:rPr lang="en-AU" sz="1000" b="0" dirty="0" smtClean="0"/>
              <a:t>Maximum Wait Time </a:t>
            </a:r>
            <a:r>
              <a:rPr lang="en-AU" sz="1000" b="0" dirty="0"/>
              <a:t>was reached</a:t>
            </a:r>
            <a:r>
              <a:rPr lang="en-AU" sz="1000" b="0" dirty="0" smtClean="0"/>
              <a:t>.</a:t>
            </a:r>
          </a:p>
        </p:txBody>
      </p:sp>
    </p:spTree>
    <p:extLst>
      <p:ext uri="{BB962C8B-B14F-4D97-AF65-F5344CB8AC3E}">
        <p14:creationId xmlns:p14="http://schemas.microsoft.com/office/powerpoint/2010/main" val="81726370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4211960" y="2780928"/>
            <a:ext cx="4752528" cy="1944216"/>
          </a:xfrm>
          <a:prstGeom prst="wedgeEllipseCallout">
            <a:avLst>
              <a:gd name="adj1" fmla="val -37757"/>
              <a:gd name="adj2" fmla="val 5300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0" dirty="0" smtClean="0">
                <a:solidFill>
                  <a:schemeClr val="bg1"/>
                </a:solidFill>
              </a:rPr>
              <a:t>Developing a rapport throughout the call, the Agent was patient in explaining the many options that were available for the caller's query as possible resolutions. The Agent's behaviour displayed patience, as he did not rush the caller, instead displaying a willingness to help. Professional and courteous throughout, the Agent handled the delicate situation with charisma and tact.</a:t>
            </a:r>
            <a:endParaRPr lang="en-AU" sz="1000" b="0" dirty="0">
              <a:solidFill>
                <a:schemeClr val="bg1"/>
              </a:solidFill>
            </a:endParaRPr>
          </a:p>
        </p:txBody>
      </p:sp>
      <p:sp>
        <p:nvSpPr>
          <p:cNvPr id="5" name="Oval Callout 4"/>
          <p:cNvSpPr/>
          <p:nvPr/>
        </p:nvSpPr>
        <p:spPr>
          <a:xfrm>
            <a:off x="459305" y="3356992"/>
            <a:ext cx="3312368" cy="1728192"/>
          </a:xfrm>
          <a:prstGeom prst="wedgeEllipseCallout">
            <a:avLst>
              <a:gd name="adj1" fmla="val 50482"/>
              <a:gd name="adj2" fmla="val 34085"/>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0" dirty="0" smtClean="0"/>
              <a:t>The Agent spoke warmly as he used the appropriate pleasantries to develop a rapport. He was affable and accommodating, listening intently to the caller and answering professionally.</a:t>
            </a:r>
            <a:endParaRPr lang="en-AU" sz="1000" b="0" dirty="0"/>
          </a:p>
        </p:txBody>
      </p:sp>
      <p:sp>
        <p:nvSpPr>
          <p:cNvPr id="6" name="Oval Callout 5"/>
          <p:cNvSpPr/>
          <p:nvPr/>
        </p:nvSpPr>
        <p:spPr>
          <a:xfrm>
            <a:off x="109464" y="1196752"/>
            <a:ext cx="3886472" cy="1656184"/>
          </a:xfrm>
          <a:prstGeom prst="wedgeEllipseCallout">
            <a:avLst>
              <a:gd name="adj1" fmla="val 50605"/>
              <a:gd name="adj2" fmla="val 34894"/>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0" dirty="0" smtClean="0"/>
              <a:t>An extremely friendly and upbeat Agent with a positive attitude – the Agent was able to provide genuine assistance. She was helpful and willing to go the extra mile to help the caller. She was impressive with her work rate and her ability to provide an efficient service.</a:t>
            </a:r>
            <a:endParaRPr lang="en-AU" sz="1000" b="0" dirty="0"/>
          </a:p>
        </p:txBody>
      </p:sp>
      <p:sp>
        <p:nvSpPr>
          <p:cNvPr id="7" name="Oval Callout 6"/>
          <p:cNvSpPr/>
          <p:nvPr/>
        </p:nvSpPr>
        <p:spPr>
          <a:xfrm>
            <a:off x="3275856" y="4857576"/>
            <a:ext cx="4176464" cy="1368152"/>
          </a:xfrm>
          <a:prstGeom prst="wedgeEllipseCallout">
            <a:avLst>
              <a:gd name="adj1" fmla="val -48201"/>
              <a:gd name="adj2" fmla="val 34709"/>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0" dirty="0" smtClean="0"/>
              <a:t>Projecting an amiable and cooperative tone during the call, the Agent gave a sense of reassurance to the caller. This helped in creating a positive connection with the caller, which supported the information provided.</a:t>
            </a:r>
            <a:endParaRPr lang="en-AU" sz="1000" b="0" dirty="0"/>
          </a:p>
        </p:txBody>
      </p:sp>
      <p:sp>
        <p:nvSpPr>
          <p:cNvPr id="8" name="Oval Callout 7"/>
          <p:cNvSpPr/>
          <p:nvPr/>
        </p:nvSpPr>
        <p:spPr>
          <a:xfrm>
            <a:off x="3995936" y="980728"/>
            <a:ext cx="4536504" cy="1656184"/>
          </a:xfrm>
          <a:prstGeom prst="wedgeEllipseCallout">
            <a:avLst>
              <a:gd name="adj1" fmla="val 58506"/>
              <a:gd name="adj2" fmla="val 22114"/>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0" dirty="0" smtClean="0"/>
              <a:t>A conscientious Agent who was inquisitive and attentive. She was very polite and generous with her answers. Her understanding and forthcoming approach was affirming and made the call feel personal.</a:t>
            </a:r>
            <a:endParaRPr lang="en-AU" sz="1000" b="0" dirty="0"/>
          </a:p>
        </p:txBody>
      </p:sp>
      <p:sp>
        <p:nvSpPr>
          <p:cNvPr id="9" name="Rectangle 8"/>
          <p:cNvSpPr/>
          <p:nvPr/>
        </p:nvSpPr>
        <p:spPr>
          <a:xfrm>
            <a:off x="971600" y="128826"/>
            <a:ext cx="7956376" cy="738664"/>
          </a:xfrm>
          <a:prstGeom prst="rect">
            <a:avLst/>
          </a:prstGeom>
        </p:spPr>
        <p:txBody>
          <a:bodyPr wrap="square">
            <a:spAutoFit/>
          </a:bodyPr>
          <a:lstStyle/>
          <a:p>
            <a:pPr algn="r"/>
            <a:r>
              <a:rPr lang="en-US" sz="2200" dirty="0">
                <a:solidFill>
                  <a:schemeClr val="bg1"/>
                </a:solidFill>
              </a:rPr>
              <a:t>Appendix </a:t>
            </a:r>
            <a:r>
              <a:rPr lang="en-US" sz="2200" dirty="0" smtClean="0">
                <a:solidFill>
                  <a:schemeClr val="bg1"/>
                </a:solidFill>
              </a:rPr>
              <a:t>4</a:t>
            </a:r>
            <a:r>
              <a:rPr lang="en-US" sz="2200" dirty="0">
                <a:solidFill>
                  <a:schemeClr val="bg1"/>
                </a:solidFill>
              </a:rPr>
              <a:t/>
            </a:r>
            <a:br>
              <a:rPr lang="en-US" sz="2200" dirty="0">
                <a:solidFill>
                  <a:schemeClr val="bg1"/>
                </a:solidFill>
              </a:rPr>
            </a:br>
            <a:r>
              <a:rPr lang="en-AU" sz="2000" b="0" dirty="0" smtClean="0">
                <a:solidFill>
                  <a:schemeClr val="bg1"/>
                </a:solidFill>
              </a:rPr>
              <a:t>Verbatim Comments: Examples of Good Practice (cont’d) </a:t>
            </a:r>
            <a:endParaRPr lang="en-AU" sz="2000" b="0" dirty="0">
              <a:solidFill>
                <a:schemeClr val="bg1"/>
              </a:solidFill>
            </a:endParaRPr>
          </a:p>
        </p:txBody>
      </p:sp>
    </p:spTree>
    <p:extLst>
      <p:ext uri="{BB962C8B-B14F-4D97-AF65-F5344CB8AC3E}">
        <p14:creationId xmlns:p14="http://schemas.microsoft.com/office/powerpoint/2010/main" val="16401775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4824028" y="1196752"/>
            <a:ext cx="4176464" cy="1872208"/>
          </a:xfrm>
          <a:prstGeom prst="wedgeEllipse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0" dirty="0" smtClean="0"/>
              <a:t>At times it didn't seem like the Agent really understood the caller's enquiry. She wasn't able to offer much of a resolution, only repeat the same information over and over again. The Agent wasn't incredibly helpful in her approach to the enquiry and didn't probe the caller to ascertain what the caller was actually asking about.</a:t>
            </a:r>
            <a:endParaRPr lang="en-AU" sz="1000" b="0" dirty="0"/>
          </a:p>
        </p:txBody>
      </p:sp>
      <p:sp>
        <p:nvSpPr>
          <p:cNvPr id="5" name="Oval Callout 4"/>
          <p:cNvSpPr/>
          <p:nvPr/>
        </p:nvSpPr>
        <p:spPr>
          <a:xfrm>
            <a:off x="137665" y="2888940"/>
            <a:ext cx="4752528" cy="1656184"/>
          </a:xfrm>
          <a:prstGeom prst="wedgeEllipseCallout">
            <a:avLst>
              <a:gd name="adj1" fmla="val 50605"/>
              <a:gd name="adj2" fmla="val 3489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0" dirty="0" smtClean="0"/>
              <a:t>The Agent's response was extremely poor. He failed to identify that the caller's enquiry had to do with a veterans card. Instead, he seemed intent on learning about the caller's account details and unwilling to provide generalist advice. The caller ended the call no better informed than when the telephone number was first dialled.</a:t>
            </a:r>
            <a:endParaRPr lang="en-AU" sz="1000" b="0" dirty="0"/>
          </a:p>
        </p:txBody>
      </p:sp>
      <p:sp>
        <p:nvSpPr>
          <p:cNvPr id="6" name="Oval Callout 5"/>
          <p:cNvSpPr/>
          <p:nvPr/>
        </p:nvSpPr>
        <p:spPr>
          <a:xfrm>
            <a:off x="5292080" y="3465004"/>
            <a:ext cx="3528392" cy="1656184"/>
          </a:xfrm>
          <a:prstGeom prst="wedgeEllipseCallout">
            <a:avLst>
              <a:gd name="adj1" fmla="val -43993"/>
              <a:gd name="adj2" fmla="val 4409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0" dirty="0" smtClean="0"/>
              <a:t>The Agent didn't really listen to the caller's enquiry at all – he just jumped straight into a sales pitch to try to sign the caller up. The caller had to repeat the enquiry several times before the Agent finally gave the caller the information they were after.</a:t>
            </a:r>
            <a:endParaRPr lang="en-AU" sz="1000" b="0" dirty="0"/>
          </a:p>
        </p:txBody>
      </p:sp>
      <p:sp>
        <p:nvSpPr>
          <p:cNvPr id="7" name="Oval Callout 6"/>
          <p:cNvSpPr/>
          <p:nvPr/>
        </p:nvSpPr>
        <p:spPr>
          <a:xfrm>
            <a:off x="539552" y="1016732"/>
            <a:ext cx="3816424" cy="1656184"/>
          </a:xfrm>
          <a:prstGeom prst="wedgeEllipseCallout">
            <a:avLst>
              <a:gd name="adj1" fmla="val 50605"/>
              <a:gd name="adj2" fmla="val 3489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0" dirty="0" smtClean="0"/>
              <a:t>The Agent failed to clarify the caller's needs by asking appropriate questions. She did not show good product knowledge, as she could not answer the question. She was not accommodating or kind, and she failed to resolve the query.</a:t>
            </a:r>
            <a:endParaRPr lang="en-AU" sz="1000" b="0" dirty="0"/>
          </a:p>
        </p:txBody>
      </p:sp>
      <p:sp>
        <p:nvSpPr>
          <p:cNvPr id="8" name="Oval Callout 7"/>
          <p:cNvSpPr/>
          <p:nvPr/>
        </p:nvSpPr>
        <p:spPr>
          <a:xfrm>
            <a:off x="1763688" y="4545124"/>
            <a:ext cx="3816424" cy="1656184"/>
          </a:xfrm>
          <a:prstGeom prst="wedgeEllipseCallout">
            <a:avLst>
              <a:gd name="adj1" fmla="val -56548"/>
              <a:gd name="adj2" fmla="val 2722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0" dirty="0" smtClean="0">
                <a:solidFill>
                  <a:schemeClr val="bg1"/>
                </a:solidFill>
              </a:rPr>
              <a:t>The Agent showed no motivation to immerse himself in the caller's situation and to understand the specific problems facing them. The caller was left to do the work of extracting information out of the Agent.</a:t>
            </a:r>
            <a:endParaRPr lang="en-AU" sz="1000" b="0" dirty="0">
              <a:solidFill>
                <a:schemeClr val="bg1"/>
              </a:solidFill>
            </a:endParaRPr>
          </a:p>
        </p:txBody>
      </p:sp>
      <p:sp>
        <p:nvSpPr>
          <p:cNvPr id="9" name="Rectangle 8"/>
          <p:cNvSpPr/>
          <p:nvPr/>
        </p:nvSpPr>
        <p:spPr>
          <a:xfrm>
            <a:off x="467544" y="116632"/>
            <a:ext cx="8460432" cy="738664"/>
          </a:xfrm>
          <a:prstGeom prst="rect">
            <a:avLst/>
          </a:prstGeom>
        </p:spPr>
        <p:txBody>
          <a:bodyPr wrap="square">
            <a:spAutoFit/>
          </a:bodyPr>
          <a:lstStyle/>
          <a:p>
            <a:pPr algn="r"/>
            <a:r>
              <a:rPr lang="en-US" sz="2200" dirty="0">
                <a:solidFill>
                  <a:schemeClr val="bg1"/>
                </a:solidFill>
              </a:rPr>
              <a:t>Appendix </a:t>
            </a:r>
            <a:r>
              <a:rPr lang="en-US" sz="2200" dirty="0" smtClean="0">
                <a:solidFill>
                  <a:schemeClr val="bg1"/>
                </a:solidFill>
              </a:rPr>
              <a:t>4</a:t>
            </a:r>
            <a:r>
              <a:rPr lang="en-US" sz="2200" dirty="0">
                <a:solidFill>
                  <a:schemeClr val="bg1"/>
                </a:solidFill>
              </a:rPr>
              <a:t/>
            </a:r>
            <a:br>
              <a:rPr lang="en-US" sz="2200" dirty="0">
                <a:solidFill>
                  <a:schemeClr val="bg1"/>
                </a:solidFill>
              </a:rPr>
            </a:br>
            <a:r>
              <a:rPr lang="en-AU" sz="2000" b="0" dirty="0" smtClean="0">
                <a:solidFill>
                  <a:schemeClr val="bg1"/>
                </a:solidFill>
              </a:rPr>
              <a:t>Verbatim Comments: Examples of Room for Improvement </a:t>
            </a:r>
            <a:endParaRPr lang="en-AU" sz="2000" b="0" dirty="0">
              <a:solidFill>
                <a:schemeClr val="bg1"/>
              </a:solidFill>
            </a:endParaRPr>
          </a:p>
        </p:txBody>
      </p:sp>
    </p:spTree>
    <p:extLst>
      <p:ext uri="{BB962C8B-B14F-4D97-AF65-F5344CB8AC3E}">
        <p14:creationId xmlns:p14="http://schemas.microsoft.com/office/powerpoint/2010/main" val="94225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4644008" y="1011850"/>
            <a:ext cx="4320480" cy="2088232"/>
          </a:xfrm>
          <a:prstGeom prst="wedgeEllipse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0" dirty="0" smtClean="0"/>
              <a:t>The Agent provided the explanation to the caller's query in a disconnected manner – his sentences did not flow. The Agent's rate of speech was uneven, and he left long pauses of silence as the caller was left to contemplate the Agent's short and abrupt response. No rapport was developed through this call, as there did not appear to be any intention to connect or empathise from the Agent.</a:t>
            </a:r>
            <a:endParaRPr lang="en-AU" sz="1000" b="0" dirty="0"/>
          </a:p>
        </p:txBody>
      </p:sp>
      <p:sp>
        <p:nvSpPr>
          <p:cNvPr id="5" name="Oval Callout 4"/>
          <p:cNvSpPr/>
          <p:nvPr/>
        </p:nvSpPr>
        <p:spPr>
          <a:xfrm>
            <a:off x="251520" y="2708920"/>
            <a:ext cx="4752528" cy="1872208"/>
          </a:xfrm>
          <a:prstGeom prst="wedgeEllipseCallout">
            <a:avLst>
              <a:gd name="adj1" fmla="val 50605"/>
              <a:gd name="adj2" fmla="val 3489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0" dirty="0" smtClean="0"/>
              <a:t>The Agent was not impolite initially, but became rather impatient with the caller upon the call's progression. She was persistent in transferring the caller to the credit team in order to set up a plan, and it took her a while to offer the explanations that the caller was requesting. By the end of the call she seemed flustered.</a:t>
            </a:r>
            <a:endParaRPr lang="en-AU" sz="1000" b="0" dirty="0"/>
          </a:p>
        </p:txBody>
      </p:sp>
      <p:sp>
        <p:nvSpPr>
          <p:cNvPr id="6" name="Oval Callout 5"/>
          <p:cNvSpPr/>
          <p:nvPr/>
        </p:nvSpPr>
        <p:spPr>
          <a:xfrm>
            <a:off x="5347320" y="3575502"/>
            <a:ext cx="3312368" cy="1656184"/>
          </a:xfrm>
          <a:prstGeom prst="wedgeEllipseCallout">
            <a:avLst>
              <a:gd name="adj1" fmla="val -43993"/>
              <a:gd name="adj2" fmla="val 4409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0" dirty="0" smtClean="0"/>
              <a:t>The Agent was dismissive and unreceptive. He failed to demonstrate patience or empathy towards the caller, and was not very accommodating. He failed to embrace the call and assist the caller in a warm and friendly manner.</a:t>
            </a:r>
            <a:endParaRPr lang="en-AU" sz="1000" b="0" dirty="0"/>
          </a:p>
        </p:txBody>
      </p:sp>
      <p:sp>
        <p:nvSpPr>
          <p:cNvPr id="7" name="Oval Callout 6"/>
          <p:cNvSpPr/>
          <p:nvPr/>
        </p:nvSpPr>
        <p:spPr>
          <a:xfrm>
            <a:off x="134434" y="980728"/>
            <a:ext cx="3816424" cy="1656184"/>
          </a:xfrm>
          <a:prstGeom prst="wedgeEllipseCallout">
            <a:avLst>
              <a:gd name="adj1" fmla="val 50605"/>
              <a:gd name="adj2" fmla="val 3489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0" dirty="0" smtClean="0"/>
              <a:t>The Agent didn't try incredibly hard to reach out to the caller – he didn't really build much of a rapport at all. The Agent didn’t seem confident with his answers and kept on saying he wasn't sure how it all worked. There were times where he talked over the caller.</a:t>
            </a:r>
            <a:endParaRPr lang="en-AU" sz="1000" b="0" dirty="0"/>
          </a:p>
        </p:txBody>
      </p:sp>
      <p:sp>
        <p:nvSpPr>
          <p:cNvPr id="8" name="Oval Callout 7"/>
          <p:cNvSpPr/>
          <p:nvPr/>
        </p:nvSpPr>
        <p:spPr>
          <a:xfrm>
            <a:off x="1619672" y="4653136"/>
            <a:ext cx="3816424" cy="1656184"/>
          </a:xfrm>
          <a:prstGeom prst="wedgeEllipseCallout">
            <a:avLst>
              <a:gd name="adj1" fmla="val -56548"/>
              <a:gd name="adj2" fmla="val 2722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0" dirty="0" smtClean="0">
                <a:solidFill>
                  <a:schemeClr val="bg1"/>
                </a:solidFill>
              </a:rPr>
              <a:t>Throughout the conversation the Agent didn't establish a connection with the caller. Initially she seemed perplexed by the enquiry and was eager to transfer the call, which didn't inspire confidence in her skills.</a:t>
            </a:r>
            <a:endParaRPr lang="en-AU" sz="1000" b="0" dirty="0">
              <a:solidFill>
                <a:schemeClr val="bg1"/>
              </a:solidFill>
            </a:endParaRPr>
          </a:p>
        </p:txBody>
      </p:sp>
      <p:sp>
        <p:nvSpPr>
          <p:cNvPr id="9" name="Rectangle 8"/>
          <p:cNvSpPr/>
          <p:nvPr/>
        </p:nvSpPr>
        <p:spPr>
          <a:xfrm>
            <a:off x="899592" y="-65712"/>
            <a:ext cx="8100392" cy="1046440"/>
          </a:xfrm>
          <a:prstGeom prst="rect">
            <a:avLst/>
          </a:prstGeom>
        </p:spPr>
        <p:txBody>
          <a:bodyPr wrap="square">
            <a:spAutoFit/>
          </a:bodyPr>
          <a:lstStyle/>
          <a:p>
            <a:pPr algn="r"/>
            <a:r>
              <a:rPr lang="en-US" sz="2200" dirty="0">
                <a:solidFill>
                  <a:schemeClr val="bg1"/>
                </a:solidFill>
              </a:rPr>
              <a:t>Appendix </a:t>
            </a:r>
            <a:r>
              <a:rPr lang="en-US" sz="2200" dirty="0" smtClean="0">
                <a:solidFill>
                  <a:schemeClr val="bg1"/>
                </a:solidFill>
              </a:rPr>
              <a:t>4</a:t>
            </a:r>
            <a:r>
              <a:rPr lang="en-US" sz="2200" dirty="0">
                <a:solidFill>
                  <a:schemeClr val="bg1"/>
                </a:solidFill>
              </a:rPr>
              <a:t/>
            </a:r>
            <a:br>
              <a:rPr lang="en-US" sz="2200" dirty="0">
                <a:solidFill>
                  <a:schemeClr val="bg1"/>
                </a:solidFill>
              </a:rPr>
            </a:br>
            <a:r>
              <a:rPr lang="en-AU" sz="2000" b="0" dirty="0" smtClean="0">
                <a:solidFill>
                  <a:schemeClr val="bg1"/>
                </a:solidFill>
              </a:rPr>
              <a:t>Verbatim Comments: Examples of Room for </a:t>
            </a:r>
          </a:p>
          <a:p>
            <a:pPr algn="r"/>
            <a:r>
              <a:rPr lang="en-AU" sz="2000" b="0" dirty="0" smtClean="0">
                <a:solidFill>
                  <a:schemeClr val="bg1"/>
                </a:solidFill>
              </a:rPr>
              <a:t>Improvement (cont’d)  </a:t>
            </a:r>
            <a:endParaRPr lang="en-AU" sz="2000" b="0" dirty="0">
              <a:solidFill>
                <a:schemeClr val="bg1"/>
              </a:solidFill>
            </a:endParaRPr>
          </a:p>
        </p:txBody>
      </p:sp>
    </p:spTree>
    <p:extLst>
      <p:ext uri="{BB962C8B-B14F-4D97-AF65-F5344CB8AC3E}">
        <p14:creationId xmlns:p14="http://schemas.microsoft.com/office/powerpoint/2010/main" val="19767375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2"/>
          <p:cNvSpPr>
            <a:spLocks noChangeArrowheads="1"/>
          </p:cNvSpPr>
          <p:nvPr/>
        </p:nvSpPr>
        <p:spPr bwMode="auto">
          <a:xfrm>
            <a:off x="1955871" y="1603950"/>
            <a:ext cx="5205271" cy="3453253"/>
          </a:xfrm>
          <a:prstGeom prst="rect">
            <a:avLst/>
          </a:prstGeom>
          <a:noFill/>
          <a:ln w="9525" algn="ctr">
            <a:noFill/>
            <a:miter lim="800000"/>
            <a:headEnd/>
            <a:tailEnd/>
          </a:ln>
        </p:spPr>
        <p:txBody>
          <a:bodyPr wrap="none" anchor="ctr">
            <a:spAutoFit/>
          </a:bodyPr>
          <a:lstStyle/>
          <a:p>
            <a:pPr algn="ctr">
              <a:lnSpc>
                <a:spcPct val="120000"/>
              </a:lnSpc>
            </a:pPr>
            <a:r>
              <a:rPr lang="en-GB" sz="1400" dirty="0" smtClean="0">
                <a:solidFill>
                  <a:srgbClr val="003366"/>
                </a:solidFill>
                <a:cs typeface="Arial" charset="0"/>
              </a:rPr>
              <a:t>CUSTOMER SERVICE BENCHMARKING AUSTRALIA</a:t>
            </a:r>
            <a:endParaRPr lang="en-GB" sz="1400" b="0" dirty="0" smtClean="0">
              <a:solidFill>
                <a:srgbClr val="003366"/>
              </a:solidFill>
              <a:cs typeface="Arial" charset="0"/>
            </a:endParaRPr>
          </a:p>
          <a:p>
            <a:pPr algn="ctr">
              <a:lnSpc>
                <a:spcPct val="120000"/>
              </a:lnSpc>
            </a:pPr>
            <a:r>
              <a:rPr lang="en-GB" sz="1400" b="0" dirty="0" smtClean="0">
                <a:solidFill>
                  <a:srgbClr val="003366"/>
                </a:solidFill>
                <a:cs typeface="Arial" charset="0"/>
              </a:rPr>
              <a:t>Level </a:t>
            </a:r>
            <a:r>
              <a:rPr lang="en-GB" sz="1400" b="0" dirty="0">
                <a:solidFill>
                  <a:srgbClr val="003366"/>
                </a:solidFill>
                <a:cs typeface="Arial" charset="0"/>
              </a:rPr>
              <a:t>5, 10-16 </a:t>
            </a:r>
            <a:r>
              <a:rPr lang="en-GB" sz="1400" b="0" dirty="0" smtClean="0">
                <a:solidFill>
                  <a:srgbClr val="003366"/>
                </a:solidFill>
                <a:cs typeface="Arial" charset="0"/>
              </a:rPr>
              <a:t>Queen Street</a:t>
            </a:r>
            <a:endParaRPr lang="en-GB" sz="1400" b="0" dirty="0">
              <a:solidFill>
                <a:srgbClr val="003366"/>
              </a:solidFill>
              <a:cs typeface="Arial" charset="0"/>
            </a:endParaRPr>
          </a:p>
          <a:p>
            <a:pPr algn="ctr">
              <a:lnSpc>
                <a:spcPct val="120000"/>
              </a:lnSpc>
            </a:pPr>
            <a:r>
              <a:rPr lang="en-GB" sz="1400" b="0" dirty="0">
                <a:solidFill>
                  <a:srgbClr val="003366"/>
                </a:solidFill>
                <a:cs typeface="Arial" charset="0"/>
              </a:rPr>
              <a:t>Melbourne VIC 3000</a:t>
            </a:r>
          </a:p>
          <a:p>
            <a:pPr algn="ctr">
              <a:lnSpc>
                <a:spcPct val="120000"/>
              </a:lnSpc>
            </a:pPr>
            <a:r>
              <a:rPr lang="en-GB" sz="1400" b="0" dirty="0" smtClean="0">
                <a:solidFill>
                  <a:srgbClr val="003366"/>
                </a:solidFill>
                <a:cs typeface="Arial" charset="0"/>
              </a:rPr>
              <a:t>t +61 3 </a:t>
            </a:r>
            <a:r>
              <a:rPr lang="en-GB" sz="1400" b="0" dirty="0">
                <a:solidFill>
                  <a:srgbClr val="003366"/>
                </a:solidFill>
                <a:cs typeface="Arial" charset="0"/>
              </a:rPr>
              <a:t>9605 </a:t>
            </a:r>
            <a:r>
              <a:rPr lang="en-GB" sz="1400" b="0" dirty="0" smtClean="0">
                <a:solidFill>
                  <a:srgbClr val="003366"/>
                </a:solidFill>
                <a:cs typeface="Arial" charset="0"/>
              </a:rPr>
              <a:t>4900 </a:t>
            </a:r>
            <a:r>
              <a:rPr lang="en-GB" sz="1400" b="0" dirty="0" smtClean="0">
                <a:solidFill>
                  <a:srgbClr val="7086A8"/>
                </a:solidFill>
                <a:cs typeface="Arial" charset="0"/>
              </a:rPr>
              <a:t>|</a:t>
            </a:r>
            <a:r>
              <a:rPr lang="en-GB" sz="1400" b="0" dirty="0" smtClean="0">
                <a:solidFill>
                  <a:srgbClr val="003366"/>
                </a:solidFill>
                <a:cs typeface="Arial" charset="0"/>
              </a:rPr>
              <a:t> f +61 3 9620 7672</a:t>
            </a:r>
          </a:p>
          <a:p>
            <a:pPr algn="ctr">
              <a:lnSpc>
                <a:spcPct val="120000"/>
              </a:lnSpc>
            </a:pPr>
            <a:r>
              <a:rPr lang="en-GB" sz="1400" b="0" dirty="0" smtClean="0">
                <a:solidFill>
                  <a:srgbClr val="003366"/>
                </a:solidFill>
                <a:cs typeface="Arial" charset="0"/>
                <a:hlinkClick r:id="rId3"/>
              </a:rPr>
              <a:t>www.csba.com.au</a:t>
            </a:r>
            <a:endParaRPr lang="en-GB" sz="1400" b="0" dirty="0" smtClean="0">
              <a:solidFill>
                <a:srgbClr val="003366"/>
              </a:solidFill>
              <a:cs typeface="Arial" charset="0"/>
            </a:endParaRPr>
          </a:p>
          <a:p>
            <a:pPr algn="ctr">
              <a:lnSpc>
                <a:spcPct val="120000"/>
              </a:lnSpc>
            </a:pPr>
            <a:endParaRPr lang="en-GB" sz="1400" b="0" dirty="0" smtClean="0">
              <a:solidFill>
                <a:srgbClr val="003366"/>
              </a:solidFill>
              <a:cs typeface="Arial" charset="0"/>
            </a:endParaRPr>
          </a:p>
          <a:p>
            <a:pPr algn="ctr">
              <a:lnSpc>
                <a:spcPct val="120000"/>
              </a:lnSpc>
            </a:pPr>
            <a:endParaRPr lang="en-GB" sz="1400" b="0" dirty="0">
              <a:solidFill>
                <a:srgbClr val="003366"/>
              </a:solidFill>
              <a:cs typeface="Arial" charset="0"/>
            </a:endParaRPr>
          </a:p>
          <a:p>
            <a:pPr algn="ctr">
              <a:lnSpc>
                <a:spcPct val="120000"/>
              </a:lnSpc>
            </a:pPr>
            <a:r>
              <a:rPr lang="en-GB" sz="1400" b="0" dirty="0" smtClean="0">
                <a:solidFill>
                  <a:srgbClr val="003366"/>
                </a:solidFill>
                <a:cs typeface="Arial" charset="0"/>
              </a:rPr>
              <a:t>Managing Director – Paul Van Veenendaal</a:t>
            </a:r>
          </a:p>
          <a:p>
            <a:pPr algn="ctr">
              <a:lnSpc>
                <a:spcPct val="120000"/>
              </a:lnSpc>
            </a:pPr>
            <a:r>
              <a:rPr lang="en-GB" sz="1400" b="0" dirty="0" smtClean="0">
                <a:solidFill>
                  <a:srgbClr val="003366"/>
                </a:solidFill>
                <a:cs typeface="Arial" charset="0"/>
                <a:hlinkClick r:id="rId4"/>
              </a:rPr>
              <a:t>Paul.vanveenendaal@csba.com.au</a:t>
            </a:r>
            <a:endParaRPr lang="en-GB" sz="1400" b="0" dirty="0" smtClean="0">
              <a:solidFill>
                <a:srgbClr val="003366"/>
              </a:solidFill>
              <a:cs typeface="Arial" charset="0"/>
            </a:endParaRPr>
          </a:p>
          <a:p>
            <a:pPr algn="ctr">
              <a:lnSpc>
                <a:spcPct val="120000"/>
              </a:lnSpc>
            </a:pPr>
            <a:endParaRPr lang="en-GB" sz="1400" b="0" dirty="0">
              <a:solidFill>
                <a:srgbClr val="003366"/>
              </a:solidFill>
              <a:cs typeface="Arial" charset="0"/>
            </a:endParaRPr>
          </a:p>
          <a:p>
            <a:pPr algn="ctr">
              <a:lnSpc>
                <a:spcPct val="120000"/>
              </a:lnSpc>
            </a:pPr>
            <a:endParaRPr lang="en-GB" sz="1400" dirty="0">
              <a:solidFill>
                <a:srgbClr val="003366"/>
              </a:solidFill>
              <a:cs typeface="Arial" charset="0"/>
            </a:endParaRPr>
          </a:p>
          <a:p>
            <a:pPr algn="ctr">
              <a:lnSpc>
                <a:spcPct val="120000"/>
              </a:lnSpc>
            </a:pPr>
            <a:endParaRPr lang="en-GB" sz="1400" dirty="0">
              <a:solidFill>
                <a:srgbClr val="003366"/>
              </a:solidFill>
              <a:cs typeface="Arial" charset="0"/>
            </a:endParaRPr>
          </a:p>
          <a:p>
            <a:pPr algn="ctr">
              <a:lnSpc>
                <a:spcPct val="120000"/>
              </a:lnSpc>
            </a:pPr>
            <a:endParaRPr lang="en-AU" sz="1400" b="0" dirty="0">
              <a:solidFill>
                <a:srgbClr val="003366"/>
              </a:solidFill>
              <a:cs typeface="Arial" charset="0"/>
            </a:endParaRPr>
          </a:p>
        </p:txBody>
      </p:sp>
    </p:spTree>
    <p:extLst>
      <p:ext uri="{BB962C8B-B14F-4D97-AF65-F5344CB8AC3E}">
        <p14:creationId xmlns:p14="http://schemas.microsoft.com/office/powerpoint/2010/main" val="4289347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187624" y="21307"/>
            <a:ext cx="8108776" cy="887413"/>
          </a:xfrm>
          <a:prstGeom prst="rect">
            <a:avLst/>
          </a:prstGeom>
          <a:noFill/>
          <a:ln w="9525">
            <a:noFill/>
            <a:miter lim="800000"/>
            <a:headEnd/>
            <a:tailEnd/>
          </a:ln>
        </p:spPr>
        <p:txBody>
          <a:bodyPr vert="horz" wrap="square" lIns="91440" tIns="45720" rIns="324000" bIns="45720" numCol="1" anchor="ctr" anchorCtr="0" compatLnSpc="1">
            <a:prstTxWarp prst="textNoShape">
              <a:avLst/>
            </a:prstTxWarp>
          </a:bodyPr>
          <a:lstStyle>
            <a:lvl1pPr algn="r" rtl="0" eaLnBrk="0" fontAlgn="base" hangingPunct="0">
              <a:spcBef>
                <a:spcPct val="0"/>
              </a:spcBef>
              <a:spcAft>
                <a:spcPct val="0"/>
              </a:spcAft>
              <a:defRPr sz="2200" b="1">
                <a:solidFill>
                  <a:schemeClr val="bg1"/>
                </a:solidFill>
                <a:latin typeface="+mj-lt"/>
                <a:ea typeface="+mj-ea"/>
                <a:cs typeface="+mj-cs"/>
              </a:defRPr>
            </a:lvl1pPr>
            <a:lvl2pPr algn="r" rtl="0" eaLnBrk="0" fontAlgn="base" hangingPunct="0">
              <a:spcBef>
                <a:spcPct val="0"/>
              </a:spcBef>
              <a:spcAft>
                <a:spcPct val="0"/>
              </a:spcAft>
              <a:defRPr sz="2200" b="1">
                <a:solidFill>
                  <a:schemeClr val="bg1"/>
                </a:solidFill>
                <a:latin typeface="Verdana" pitchFamily="34" charset="0"/>
              </a:defRPr>
            </a:lvl2pPr>
            <a:lvl3pPr algn="r" rtl="0" eaLnBrk="0" fontAlgn="base" hangingPunct="0">
              <a:spcBef>
                <a:spcPct val="0"/>
              </a:spcBef>
              <a:spcAft>
                <a:spcPct val="0"/>
              </a:spcAft>
              <a:defRPr sz="2200" b="1">
                <a:solidFill>
                  <a:schemeClr val="bg1"/>
                </a:solidFill>
                <a:latin typeface="Verdana" pitchFamily="34" charset="0"/>
              </a:defRPr>
            </a:lvl3pPr>
            <a:lvl4pPr algn="r" rtl="0" eaLnBrk="0" fontAlgn="base" hangingPunct="0">
              <a:spcBef>
                <a:spcPct val="0"/>
              </a:spcBef>
              <a:spcAft>
                <a:spcPct val="0"/>
              </a:spcAft>
              <a:defRPr sz="2200" b="1">
                <a:solidFill>
                  <a:schemeClr val="bg1"/>
                </a:solidFill>
                <a:latin typeface="Verdana" pitchFamily="34" charset="0"/>
              </a:defRPr>
            </a:lvl4pPr>
            <a:lvl5pPr algn="r" rtl="0" eaLnBrk="0" fontAlgn="base" hangingPunct="0">
              <a:spcBef>
                <a:spcPct val="0"/>
              </a:spcBef>
              <a:spcAft>
                <a:spcPct val="0"/>
              </a:spcAft>
              <a:defRPr sz="2200" b="1">
                <a:solidFill>
                  <a:schemeClr val="bg1"/>
                </a:solidFill>
                <a:latin typeface="Verdana" pitchFamily="34" charset="0"/>
              </a:defRPr>
            </a:lvl5pPr>
            <a:lvl6pPr marL="457200" algn="r" rtl="0" fontAlgn="base">
              <a:spcBef>
                <a:spcPct val="0"/>
              </a:spcBef>
              <a:spcAft>
                <a:spcPct val="0"/>
              </a:spcAft>
              <a:defRPr sz="2200" b="1">
                <a:solidFill>
                  <a:srgbClr val="000066"/>
                </a:solidFill>
                <a:latin typeface="Verdana" pitchFamily="34" charset="0"/>
              </a:defRPr>
            </a:lvl6pPr>
            <a:lvl7pPr marL="914400" algn="r" rtl="0" fontAlgn="base">
              <a:spcBef>
                <a:spcPct val="0"/>
              </a:spcBef>
              <a:spcAft>
                <a:spcPct val="0"/>
              </a:spcAft>
              <a:defRPr sz="2200" b="1">
                <a:solidFill>
                  <a:srgbClr val="000066"/>
                </a:solidFill>
                <a:latin typeface="Verdana" pitchFamily="34" charset="0"/>
              </a:defRPr>
            </a:lvl7pPr>
            <a:lvl8pPr marL="1371600" algn="r" rtl="0" fontAlgn="base">
              <a:spcBef>
                <a:spcPct val="0"/>
              </a:spcBef>
              <a:spcAft>
                <a:spcPct val="0"/>
              </a:spcAft>
              <a:defRPr sz="2200" b="1">
                <a:solidFill>
                  <a:srgbClr val="000066"/>
                </a:solidFill>
                <a:latin typeface="Verdana" pitchFamily="34" charset="0"/>
              </a:defRPr>
            </a:lvl8pPr>
            <a:lvl9pPr marL="1828800" algn="r" rtl="0" fontAlgn="base">
              <a:spcBef>
                <a:spcPct val="0"/>
              </a:spcBef>
              <a:spcAft>
                <a:spcPct val="0"/>
              </a:spcAft>
              <a:defRPr sz="2200" b="1">
                <a:solidFill>
                  <a:srgbClr val="000066"/>
                </a:solidFill>
                <a:latin typeface="Verdana" pitchFamily="34" charset="0"/>
              </a:defRPr>
            </a:lvl9pPr>
          </a:lstStyle>
          <a:p>
            <a:r>
              <a:rPr lang="en-AU" sz="2100" kern="0" dirty="0" smtClean="0"/>
              <a:t/>
            </a:r>
            <a:br>
              <a:rPr lang="en-AU" sz="2100" kern="0" dirty="0" smtClean="0"/>
            </a:br>
            <a:r>
              <a:rPr lang="en-AU" sz="2100" kern="0" dirty="0" smtClean="0"/>
              <a:t>CSBA Methodology</a:t>
            </a:r>
            <a:br>
              <a:rPr lang="en-AU" sz="2100" kern="0" dirty="0" smtClean="0"/>
            </a:br>
            <a:r>
              <a:rPr lang="en-AU" sz="2000" b="0" kern="0" dirty="0" smtClean="0"/>
              <a:t>Performance Indices – Unsuccessful Calls and </a:t>
            </a:r>
          </a:p>
          <a:p>
            <a:r>
              <a:rPr lang="en-AU" sz="2000" b="0" kern="0" dirty="0" smtClean="0"/>
              <a:t>Successful Calls </a:t>
            </a:r>
            <a:r>
              <a:rPr lang="en-AU" sz="2000" kern="0" dirty="0" smtClean="0"/>
              <a:t/>
            </a:r>
            <a:br>
              <a:rPr lang="en-AU" sz="2000" kern="0" dirty="0" smtClean="0"/>
            </a:br>
            <a:r>
              <a:rPr lang="en-AU" sz="2000" kern="0" dirty="0" smtClean="0"/>
              <a:t> </a:t>
            </a:r>
            <a:endParaRPr lang="en-AU" sz="2000" kern="0" dirty="0"/>
          </a:p>
        </p:txBody>
      </p:sp>
      <p:sp>
        <p:nvSpPr>
          <p:cNvPr id="6" name="Content Placeholder 2"/>
          <p:cNvSpPr txBox="1">
            <a:spLocks/>
          </p:cNvSpPr>
          <p:nvPr/>
        </p:nvSpPr>
        <p:spPr bwMode="auto">
          <a:xfrm>
            <a:off x="107504" y="980728"/>
            <a:ext cx="8568952"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marL="0" indent="0">
              <a:buNone/>
            </a:pPr>
            <a:r>
              <a:rPr lang="en-AU" sz="900" b="1" dirty="0" smtClean="0">
                <a:solidFill>
                  <a:srgbClr val="003366"/>
                </a:solidFill>
              </a:rPr>
              <a:t>Attempted </a:t>
            </a:r>
            <a:r>
              <a:rPr lang="en-AU" sz="900" b="1" dirty="0">
                <a:solidFill>
                  <a:srgbClr val="003366"/>
                </a:solidFill>
              </a:rPr>
              <a:t>Calls </a:t>
            </a:r>
            <a:r>
              <a:rPr lang="en-AU" sz="900" b="1" dirty="0" smtClean="0">
                <a:solidFill>
                  <a:srgbClr val="003366"/>
                </a:solidFill>
              </a:rPr>
              <a:t>and </a:t>
            </a:r>
            <a:r>
              <a:rPr lang="en-AU" sz="900" b="1" dirty="0">
                <a:solidFill>
                  <a:srgbClr val="003366"/>
                </a:solidFill>
              </a:rPr>
              <a:t>Completed Calls</a:t>
            </a:r>
          </a:p>
          <a:p>
            <a:pPr marL="0" indent="0">
              <a:buNone/>
            </a:pPr>
            <a:r>
              <a:rPr lang="en-AU" kern="0" dirty="0" smtClean="0"/>
              <a:t>A </a:t>
            </a:r>
            <a:r>
              <a:rPr lang="en-AU" kern="0" dirty="0"/>
              <a:t>fundamental aspect of CSBA’s methodology is the inclusion of </a:t>
            </a:r>
            <a:r>
              <a:rPr lang="en-AU" kern="0" dirty="0" smtClean="0"/>
              <a:t>‘unsuccessful’ </a:t>
            </a:r>
            <a:r>
              <a:rPr lang="en-AU" kern="0" dirty="0"/>
              <a:t>calls in </a:t>
            </a:r>
            <a:r>
              <a:rPr lang="en-AU" kern="0" dirty="0" smtClean="0"/>
              <a:t>our assessment of customer service. CSBA believes that a </a:t>
            </a:r>
            <a:r>
              <a:rPr lang="en-AU" kern="0" dirty="0"/>
              <a:t>customer’s ability to get through to a retailer is an important factor in the overall customer experience. </a:t>
            </a:r>
            <a:r>
              <a:rPr lang="en-AU" kern="0" dirty="0" smtClean="0"/>
              <a:t>The charts below therefore show the proportion of successful and unsuccessful calls for each retailer.</a:t>
            </a:r>
          </a:p>
          <a:p>
            <a:pPr marL="0" indent="0" eaLnBrk="1" hangingPunct="1">
              <a:spcAft>
                <a:spcPct val="0"/>
              </a:spcAft>
              <a:buFont typeface="Wingdings" charset="2"/>
              <a:buNone/>
              <a:defRPr/>
            </a:pPr>
            <a:r>
              <a:rPr lang="en-US" kern="0" dirty="0" smtClean="0"/>
              <a:t>The Overall Performance, Getting </a:t>
            </a:r>
            <a:r>
              <a:rPr lang="en-US" kern="0" dirty="0"/>
              <a:t>Through and Service Delivery </a:t>
            </a:r>
            <a:r>
              <a:rPr lang="en-US" kern="0" dirty="0" smtClean="0"/>
              <a:t>indices </a:t>
            </a:r>
            <a:r>
              <a:rPr lang="en-US" kern="0" dirty="0"/>
              <a:t>are based on all calls made to the </a:t>
            </a:r>
            <a:r>
              <a:rPr lang="en-US" kern="0" dirty="0" smtClean="0"/>
              <a:t>retailers:</a:t>
            </a:r>
            <a:endParaRPr lang="en-GB" kern="0" dirty="0"/>
          </a:p>
          <a:p>
            <a:pPr marL="0" indent="0">
              <a:buNone/>
            </a:pPr>
            <a:endParaRPr lang="en-AU" sz="900" kern="0" dirty="0" smtClean="0"/>
          </a:p>
          <a:p>
            <a:pPr marL="0" indent="0">
              <a:buNone/>
            </a:pPr>
            <a:endParaRPr lang="en-AU" sz="900" kern="0" dirty="0"/>
          </a:p>
          <a:p>
            <a:pPr marL="0" indent="0">
              <a:buNone/>
            </a:pPr>
            <a:endParaRPr lang="en-AU" sz="900" kern="0" dirty="0" smtClean="0"/>
          </a:p>
          <a:p>
            <a:endParaRPr lang="en-US" sz="900" kern="0" dirty="0" smtClean="0"/>
          </a:p>
          <a:p>
            <a:pPr marL="0" indent="0">
              <a:buFont typeface="Wingdings" pitchFamily="2" charset="2"/>
              <a:buNone/>
            </a:pPr>
            <a:endParaRPr lang="en-AU" sz="900" kern="0" dirty="0" smtClean="0"/>
          </a:p>
        </p:txBody>
      </p:sp>
      <p:sp>
        <p:nvSpPr>
          <p:cNvPr id="8" name="Content Placeholder 2"/>
          <p:cNvSpPr txBox="1">
            <a:spLocks/>
          </p:cNvSpPr>
          <p:nvPr/>
        </p:nvSpPr>
        <p:spPr bwMode="auto">
          <a:xfrm>
            <a:off x="107504" y="2190539"/>
            <a:ext cx="5246712" cy="9504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just" rtl="0" eaLnBrk="0" fontAlgn="base" hangingPunct="0">
              <a:lnSpc>
                <a:spcPct val="110000"/>
              </a:lnSpc>
              <a:spcBef>
                <a:spcPts val="800"/>
              </a:spcBef>
              <a:spcAft>
                <a:spcPts val="300"/>
              </a:spcAft>
              <a:buClr>
                <a:srgbClr val="254061"/>
              </a:buClr>
              <a:buFont typeface="Wingdings" pitchFamily="2" charset="2"/>
              <a:buChar char="§"/>
              <a:defRPr sz="1000" b="0" i="0" baseline="0">
                <a:solidFill>
                  <a:schemeClr val="tx1"/>
                </a:solidFill>
                <a:latin typeface="+mn-lt"/>
                <a:ea typeface="+mn-ea"/>
                <a:cs typeface="+mn-cs"/>
              </a:defRPr>
            </a:lvl1pPr>
            <a:lvl2pPr marL="541338" indent="-179388" algn="just" rtl="0" eaLnBrk="0" fontAlgn="base" hangingPunct="0">
              <a:lnSpc>
                <a:spcPct val="110000"/>
              </a:lnSpc>
              <a:spcBef>
                <a:spcPts val="300"/>
              </a:spcBef>
              <a:spcAft>
                <a:spcPts val="300"/>
              </a:spcAft>
              <a:buClr>
                <a:srgbClr val="254061"/>
              </a:buClr>
              <a:buFont typeface="Verdana" pitchFamily="34" charset="0"/>
              <a:buChar char="-"/>
              <a:tabLst/>
              <a:defRPr sz="1000" b="0">
                <a:solidFill>
                  <a:schemeClr val="tx1"/>
                </a:solidFill>
                <a:latin typeface="+mn-lt"/>
              </a:defRPr>
            </a:lvl2pPr>
            <a:lvl3pPr marL="450850" indent="-152400"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3pPr>
            <a:lvl4pPr marL="801688" indent="-128588" algn="just" rtl="0" eaLnBrk="0" fontAlgn="base" hangingPunct="0">
              <a:lnSpc>
                <a:spcPct val="110000"/>
              </a:lnSpc>
              <a:spcBef>
                <a:spcPts val="300"/>
              </a:spcBef>
              <a:spcAft>
                <a:spcPts val="300"/>
              </a:spcAft>
              <a:buClr>
                <a:srgbClr val="254061"/>
              </a:buClr>
              <a:buFont typeface="Verdana" pitchFamily="34" charset="0"/>
              <a:buChar char="-"/>
              <a:defRPr sz="1000" b="0" baseline="0">
                <a:solidFill>
                  <a:schemeClr val="tx1"/>
                </a:solidFill>
                <a:latin typeface="+mn-lt"/>
              </a:defRPr>
            </a:lvl4pPr>
            <a:lvl5pPr marL="1162050" indent="-136525" algn="just" rtl="0" eaLnBrk="0" fontAlgn="base" hangingPunct="0">
              <a:lnSpc>
                <a:spcPct val="110000"/>
              </a:lnSpc>
              <a:spcBef>
                <a:spcPts val="300"/>
              </a:spcBef>
              <a:spcAft>
                <a:spcPts val="300"/>
              </a:spcAft>
              <a:buClr>
                <a:srgbClr val="254061"/>
              </a:buClr>
              <a:buFont typeface="Verdana" pitchFamily="34" charset="0"/>
              <a:buChar char="-"/>
              <a:defRPr sz="1000" b="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1200">
                <a:solidFill>
                  <a:schemeClr val="tx1"/>
                </a:solidFill>
                <a:latin typeface="+mn-lt"/>
              </a:defRPr>
            </a:lvl9pPr>
          </a:lstStyle>
          <a:p>
            <a:pPr lvl="1" algn="l" eaLnBrk="1" hangingPunct="1">
              <a:spcAft>
                <a:spcPct val="0"/>
              </a:spcAft>
              <a:defRPr/>
            </a:pPr>
            <a:r>
              <a:rPr lang="en-GB" sz="800" b="1" kern="0" dirty="0" smtClean="0"/>
              <a:t>Successful </a:t>
            </a:r>
            <a:r>
              <a:rPr lang="en-GB" sz="800" b="1" kern="0" dirty="0"/>
              <a:t>calls </a:t>
            </a:r>
            <a:r>
              <a:rPr lang="en-GB" sz="800" kern="0" dirty="0" smtClean="0"/>
              <a:t>are included </a:t>
            </a:r>
            <a:r>
              <a:rPr lang="en-GB" sz="800" kern="0" dirty="0"/>
              <a:t>in the Connect Time calculation </a:t>
            </a:r>
            <a:r>
              <a:rPr lang="en-GB" sz="800" kern="0" dirty="0" smtClean="0"/>
              <a:t>and scored for each other measure within the Getting Through and Service Delivery indices. </a:t>
            </a:r>
          </a:p>
          <a:p>
            <a:pPr lvl="1" algn="l" eaLnBrk="1" hangingPunct="1">
              <a:spcAft>
                <a:spcPct val="0"/>
              </a:spcAft>
              <a:defRPr/>
            </a:pPr>
            <a:r>
              <a:rPr lang="en-GB" sz="800" b="1" kern="0" dirty="0"/>
              <a:t>Unsuccessful calls </a:t>
            </a:r>
            <a:r>
              <a:rPr lang="en-GB" sz="800" kern="0" dirty="0"/>
              <a:t>(calls that exceed CSBA’s </a:t>
            </a:r>
            <a:r>
              <a:rPr lang="en-GB" sz="800" kern="0" dirty="0" smtClean="0"/>
              <a:t>Maximum Wait Time </a:t>
            </a:r>
            <a:r>
              <a:rPr lang="en-GB" sz="800" kern="0" dirty="0"/>
              <a:t>of four minutes) are included in the calculations for Connect Time and the Getting Through and Service Delivery </a:t>
            </a:r>
            <a:r>
              <a:rPr lang="en-GB" sz="800" kern="0" dirty="0" smtClean="0"/>
              <a:t>indices</a:t>
            </a:r>
            <a:r>
              <a:rPr lang="en-GB" sz="800" kern="0" dirty="0"/>
              <a:t>. </a:t>
            </a:r>
            <a:r>
              <a:rPr lang="en-GB" sz="800" kern="0" dirty="0" smtClean="0"/>
              <a:t>However, unsuccessful </a:t>
            </a:r>
            <a:r>
              <a:rPr lang="en-GB" sz="800" kern="0" dirty="0"/>
              <a:t>calls are not included in the scores for individual measures.</a:t>
            </a:r>
          </a:p>
          <a:p>
            <a:pPr marL="0" indent="0">
              <a:buNone/>
            </a:pPr>
            <a:endParaRPr lang="en-AU" sz="800" kern="0" dirty="0"/>
          </a:p>
          <a:p>
            <a:pPr marL="0" indent="0">
              <a:buNone/>
            </a:pPr>
            <a:endParaRPr lang="en-AU" sz="800" kern="0" dirty="0" smtClean="0"/>
          </a:p>
          <a:p>
            <a:endParaRPr lang="en-US" sz="800" kern="0" dirty="0" smtClean="0"/>
          </a:p>
          <a:p>
            <a:pPr marL="0" indent="0">
              <a:buFont typeface="Wingdings" pitchFamily="2" charset="2"/>
              <a:buNone/>
            </a:pPr>
            <a:endParaRPr lang="en-AU" sz="800" kern="0" dirty="0" smtClean="0"/>
          </a:p>
        </p:txBody>
      </p:sp>
      <p:sp>
        <p:nvSpPr>
          <p:cNvPr id="11" name="TextBox 10"/>
          <p:cNvSpPr txBox="1"/>
          <p:nvPr/>
        </p:nvSpPr>
        <p:spPr>
          <a:xfrm>
            <a:off x="6012160" y="3212976"/>
            <a:ext cx="1944216" cy="230832"/>
          </a:xfrm>
          <a:prstGeom prst="rect">
            <a:avLst/>
          </a:prstGeom>
          <a:noFill/>
        </p:spPr>
        <p:txBody>
          <a:bodyPr wrap="square" rtlCol="0">
            <a:spAutoFit/>
          </a:bodyPr>
          <a:lstStyle/>
          <a:p>
            <a:pPr algn="ctr"/>
            <a:r>
              <a:rPr lang="en-AU" sz="900" dirty="0" smtClean="0"/>
              <a:t>Hardship Calls </a:t>
            </a:r>
            <a:endParaRPr lang="en-AU" sz="900" dirty="0"/>
          </a:p>
        </p:txBody>
      </p:sp>
      <p:sp>
        <p:nvSpPr>
          <p:cNvPr id="15" name="TextBox 14"/>
          <p:cNvSpPr txBox="1"/>
          <p:nvPr/>
        </p:nvSpPr>
        <p:spPr>
          <a:xfrm>
            <a:off x="1547664" y="3212976"/>
            <a:ext cx="1944216" cy="230832"/>
          </a:xfrm>
          <a:prstGeom prst="rect">
            <a:avLst/>
          </a:prstGeom>
          <a:noFill/>
        </p:spPr>
        <p:txBody>
          <a:bodyPr wrap="square" rtlCol="0">
            <a:spAutoFit/>
          </a:bodyPr>
          <a:lstStyle/>
          <a:p>
            <a:pPr algn="ctr"/>
            <a:r>
              <a:rPr lang="en-AU" sz="900" dirty="0" smtClean="0"/>
              <a:t>General Calls </a:t>
            </a:r>
            <a:endParaRPr lang="en-AU" sz="900" dirty="0"/>
          </a:p>
        </p:txBody>
      </p:sp>
      <p:sp>
        <p:nvSpPr>
          <p:cNvPr id="16" name="Rectangle 15"/>
          <p:cNvSpPr/>
          <p:nvPr/>
        </p:nvSpPr>
        <p:spPr>
          <a:xfrm>
            <a:off x="3131840" y="5949280"/>
            <a:ext cx="5695440" cy="230832"/>
          </a:xfrm>
          <a:prstGeom prst="rect">
            <a:avLst/>
          </a:prstGeom>
          <a:solidFill>
            <a:schemeClr val="bg1">
              <a:lumMod val="95000"/>
            </a:schemeClr>
          </a:solidFill>
        </p:spPr>
        <p:txBody>
          <a:bodyPr wrap="square">
            <a:spAutoFit/>
          </a:bodyPr>
          <a:lstStyle/>
          <a:p>
            <a:r>
              <a:rPr lang="en-AU" sz="900" b="0" dirty="0" smtClean="0"/>
              <a:t>*Maximum Wait Time </a:t>
            </a:r>
            <a:r>
              <a:rPr lang="en-AU" sz="900" b="0" dirty="0"/>
              <a:t>for Hardship Calls </a:t>
            </a:r>
            <a:r>
              <a:rPr lang="en-AU" sz="900" b="0" dirty="0" smtClean="0"/>
              <a:t>to EnergyAustralia was extended </a:t>
            </a:r>
            <a:r>
              <a:rPr lang="en-AU" sz="900" b="0" dirty="0"/>
              <a:t>to 480 seconds.</a:t>
            </a:r>
          </a:p>
        </p:txBody>
      </p:sp>
      <p:sp>
        <p:nvSpPr>
          <p:cNvPr id="2" name="TextBox 1"/>
          <p:cNvSpPr txBox="1"/>
          <p:nvPr/>
        </p:nvSpPr>
        <p:spPr>
          <a:xfrm>
            <a:off x="4716016" y="5157192"/>
            <a:ext cx="909972" cy="215444"/>
          </a:xfrm>
          <a:prstGeom prst="rect">
            <a:avLst/>
          </a:prstGeom>
          <a:noFill/>
        </p:spPr>
        <p:txBody>
          <a:bodyPr wrap="square" rtlCol="0">
            <a:spAutoFit/>
          </a:bodyPr>
          <a:lstStyle/>
          <a:p>
            <a:r>
              <a:rPr lang="en-AU" sz="800" i="1" dirty="0" smtClean="0">
                <a:latin typeface="Arial Narrow" panose="020B0606020202030204" pitchFamily="34" charset="0"/>
              </a:rPr>
              <a:t>EnergyAustralia* </a:t>
            </a:r>
            <a:endParaRPr lang="en-AU" sz="800" i="1" dirty="0">
              <a:latin typeface="Arial Narrow" panose="020B0606020202030204" pitchFamily="34" charset="0"/>
            </a:endParaRPr>
          </a:p>
        </p:txBody>
      </p:sp>
      <p:graphicFrame>
        <p:nvGraphicFramePr>
          <p:cNvPr id="21" name="Chart 20"/>
          <p:cNvGraphicFramePr>
            <a:graphicFrameLocks/>
          </p:cNvGraphicFramePr>
          <p:nvPr>
            <p:extLst>
              <p:ext uri="{D42A27DB-BD31-4B8C-83A1-F6EECF244321}">
                <p14:modId xmlns:p14="http://schemas.microsoft.com/office/powerpoint/2010/main" val="3414325912"/>
              </p:ext>
            </p:extLst>
          </p:nvPr>
        </p:nvGraphicFramePr>
        <p:xfrm>
          <a:off x="4716016" y="3140968"/>
          <a:ext cx="4248471" cy="266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a:graphicFrameLocks/>
          </p:cNvGraphicFramePr>
          <p:nvPr>
            <p:extLst>
              <p:ext uri="{D42A27DB-BD31-4B8C-83A1-F6EECF244321}">
                <p14:modId xmlns:p14="http://schemas.microsoft.com/office/powerpoint/2010/main" val="3880304140"/>
              </p:ext>
            </p:extLst>
          </p:nvPr>
        </p:nvGraphicFramePr>
        <p:xfrm>
          <a:off x="323528" y="3140969"/>
          <a:ext cx="4248472" cy="26642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83250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1F497D"/>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35030</TotalTime>
  <Words>14232</Words>
  <Application>Microsoft Office PowerPoint</Application>
  <PresentationFormat>On-screen Show (4:3)</PresentationFormat>
  <Paragraphs>2440</Paragraphs>
  <Slides>83</Slides>
  <Notes>78</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Default Design</vt:lpstr>
      <vt:lpstr>PowerPoint Presentation</vt:lpstr>
      <vt:lpstr>Table of Contents </vt:lpstr>
      <vt:lpstr>Introduction</vt:lpstr>
      <vt:lpstr>Introduction</vt:lpstr>
      <vt:lpstr>Introduction (cont’d)</vt:lpstr>
      <vt:lpstr> Introduction (cont’d)   </vt:lpstr>
      <vt:lpstr> Introduction (cont’d)   </vt:lpstr>
      <vt:lpstr> CSBA Methodology Assessment Criteria and Performance Indices  </vt:lpstr>
      <vt:lpstr>PowerPoint Presentation</vt:lpstr>
      <vt:lpstr>CSBA Methodology Background to the Approach  </vt:lpstr>
      <vt:lpstr>Key Findings Summary of All Results</vt:lpstr>
      <vt:lpstr>Key Findings Hardship and General Calls Compared</vt:lpstr>
      <vt:lpstr>Key Findings Hardship Calls by Measure </vt:lpstr>
      <vt:lpstr>Key Findings Hardship Calls by Retailer </vt:lpstr>
      <vt:lpstr>Key Findings Hardship Calls by Retailer (cont’d) </vt:lpstr>
      <vt:lpstr>PowerPoint Presentation</vt:lpstr>
      <vt:lpstr>Key Findings Customer Satisfaction </vt:lpstr>
      <vt:lpstr>Key Findings Key Measures by Retailer</vt:lpstr>
      <vt:lpstr>PowerPoint Presentation</vt:lpstr>
      <vt:lpstr>Part 1 – Hardship and General Calls Compared All Retailers</vt:lpstr>
      <vt:lpstr>Hardship and General Calls Overall Performance</vt:lpstr>
      <vt:lpstr>PowerPoint Presentation</vt:lpstr>
      <vt:lpstr>Hardship and General Calls Getting Through: Connect Time </vt:lpstr>
      <vt:lpstr>Hardship and General Calls Getting Through: Greeting Skills</vt:lpstr>
      <vt:lpstr>Hardship and General Calls Service Delivery: Agent Manner </vt:lpstr>
      <vt:lpstr>Hardship and General Calls Service Delivery: Enquiry Resolution Skills</vt:lpstr>
      <vt:lpstr>Hardship and General Calls Communication Skills</vt:lpstr>
      <vt:lpstr>Part 2 – Hardship Calls Retailers Compared by Measure</vt:lpstr>
      <vt:lpstr>Getting Through</vt:lpstr>
      <vt:lpstr>Hardship Calls  Getting Through: Connect Time </vt:lpstr>
      <vt:lpstr>Hardship Calls Getting Through: Greeting Skills</vt:lpstr>
      <vt:lpstr>Hardship Calls Getting Through: Greeting Skills (Salutation)</vt:lpstr>
      <vt:lpstr>Hardship Calls Getting Through: Greeting Skills (Company Name)</vt:lpstr>
      <vt:lpstr>Hardship Calls Getting Through: Greeting Skills (Agent Name)</vt:lpstr>
      <vt:lpstr>Hardship Calls Getting Through: Greeting Skills (Offer to Help)</vt:lpstr>
      <vt:lpstr>Hardship Calls Getting Through: Greeting Skills (Sign Off)</vt:lpstr>
      <vt:lpstr>Service Delivery</vt:lpstr>
      <vt:lpstr>Hardship Calls Service Delivery: Agent Manner</vt:lpstr>
      <vt:lpstr>Hardship Calls Service Delivery: Enquiry Resolution Skills</vt:lpstr>
      <vt:lpstr>Hardship Calls Service Delivery: Enquiry Resolution (Clarified Needs)</vt:lpstr>
      <vt:lpstr>Hardship Calls Service Delivery: Enquiry Resolution (Product Knowledge)</vt:lpstr>
      <vt:lpstr>Hardship Calls Service Delivery: Enquiry Resolution (Clear Resolution)</vt:lpstr>
      <vt:lpstr>Hardship Calls Service Delivery: Enquiry Resolution (Courteous &amp; Helpful)</vt:lpstr>
      <vt:lpstr>Communications Skills</vt:lpstr>
      <vt:lpstr>Hardship Calls Communication Skills</vt:lpstr>
      <vt:lpstr>Hardship Calls Communication Skills (Matched Speech)</vt:lpstr>
      <vt:lpstr>Hardship Calls Communication Skills (Correct Grammar)</vt:lpstr>
      <vt:lpstr>Hardship Calls Communication Skills (Patient &amp; Tolerant)</vt:lpstr>
      <vt:lpstr>Hardship Calls Communication Skills (Avoided Interrupting)</vt:lpstr>
      <vt:lpstr>Hardship Calls Communication Skills (Developed Rapport)</vt:lpstr>
      <vt:lpstr>Hardship Calls Communication Skills (Maintained Contact)</vt:lpstr>
      <vt:lpstr>Hardship Calls Communication Skills (Projected Confidence)</vt:lpstr>
      <vt:lpstr>Hardship Calls Communications Skills (Avoided Slang/Jargon)</vt:lpstr>
      <vt:lpstr> Part 3 – Hardship Calls Results by Retailer</vt:lpstr>
      <vt:lpstr>Hardship Calls  Results by Retailer: ActewAGL</vt:lpstr>
      <vt:lpstr>PowerPoint Presentation</vt:lpstr>
      <vt:lpstr>Hardship Calls  Results by Retailer: AGL (SA)</vt:lpstr>
      <vt:lpstr>PowerPoint Presentation</vt:lpstr>
      <vt:lpstr>Hardship Calls  Results by Retailer: Alinta Energy</vt:lpstr>
      <vt:lpstr>PowerPoint Presentation</vt:lpstr>
      <vt:lpstr>Hardship Calls  Results by Retailer: Aurora Energy</vt:lpstr>
      <vt:lpstr>PowerPoint Presentation</vt:lpstr>
      <vt:lpstr>Hardship Calls  Results by Retailer: Lumo Energy</vt:lpstr>
      <vt:lpstr>PowerPoint Presentation</vt:lpstr>
      <vt:lpstr>Hardship Calls  Results by Retailer: Origin Energy</vt:lpstr>
      <vt:lpstr>PowerPoint Presentation</vt:lpstr>
      <vt:lpstr>Hardship Calls  Results by Retailer: Powerdirect</vt:lpstr>
      <vt:lpstr>PowerPoint Presentation</vt:lpstr>
      <vt:lpstr>Hardship Calls  Results by Retailer: Simply Energy</vt:lpstr>
      <vt:lpstr>PowerPoint Presentation</vt:lpstr>
      <vt:lpstr>Hardship Calls  Results by Retailer: EnergyAustralia</vt:lpstr>
      <vt:lpstr>PowerPoint Presentation</vt:lpstr>
      <vt:lpstr>APPENDICES</vt:lpstr>
      <vt:lpstr>Appendix 1  Examples of Scenarios for General Calls</vt:lpstr>
      <vt:lpstr>Appendix 2  Examples of Scenarios for Hardship Calls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Adelaide Service Quality Assurance Report   Monthly Report  September 2006</dc:title>
  <dc:creator>A</dc:creator>
  <cp:lastModifiedBy>Louise Kennedy</cp:lastModifiedBy>
  <cp:revision>4155</cp:revision>
  <cp:lastPrinted>2013-11-11T02:23:04Z</cp:lastPrinted>
  <dcterms:created xsi:type="dcterms:W3CDTF">2006-10-18T00:18:59Z</dcterms:created>
  <dcterms:modified xsi:type="dcterms:W3CDTF">2013-11-19T01:28:32Z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I">
    <vt:lpwstr>8082568</vt:lpwstr>
  </property>
  <property fmtid="{D5CDD505-2E9C-101B-9397-08002B2CF9AE}" pid="3" name="currfile">
    <vt:lpwstr>\\cbrvpwxfs01\home$\acrow\csba draft report version rece (D2013-00151114).pptx</vt:lpwstr>
  </property>
</Properties>
</file>