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1"/>
  </p:notesMasterIdLst>
  <p:handoutMasterIdLst>
    <p:handoutMasterId r:id="rId12"/>
  </p:handoutMasterIdLst>
  <p:sldIdLst>
    <p:sldId id="568" r:id="rId2"/>
    <p:sldId id="560" r:id="rId3"/>
    <p:sldId id="572" r:id="rId4"/>
    <p:sldId id="575" r:id="rId5"/>
    <p:sldId id="574" r:id="rId6"/>
    <p:sldId id="573" r:id="rId7"/>
    <p:sldId id="576" r:id="rId8"/>
    <p:sldId id="577" r:id="rId9"/>
    <p:sldId id="578" r:id="rId10"/>
  </p:sldIdLst>
  <p:sldSz cx="11520488" cy="6480175"/>
  <p:notesSz cx="6797675" cy="9926638"/>
  <p:defaultTextStyle>
    <a:defPPr>
      <a:defRPr lang="en-US"/>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35FE"/>
    <a:srgbClr val="00334E"/>
    <a:srgbClr val="62B5B8"/>
    <a:srgbClr val="FF6D6D"/>
    <a:srgbClr val="FF8585"/>
    <a:srgbClr val="FF4B4B"/>
    <a:srgbClr val="09FF78"/>
    <a:srgbClr val="646E78"/>
    <a:srgbClr val="1A6380"/>
    <a:srgbClr val="505A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howGuides="1">
      <p:cViewPr varScale="1">
        <p:scale>
          <a:sx n="78" d="100"/>
          <a:sy n="78" d="100"/>
        </p:scale>
        <p:origin x="348" y="78"/>
      </p:cViewPr>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76" d="100"/>
          <a:sy n="76" d="100"/>
        </p:scale>
        <p:origin x="2448" y="108"/>
      </p:cViewPr>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87F18F2-D5E9-4557-BF8F-7F84E6F90A13}" type="datetimeFigureOut">
              <a:rPr lang="en-AU" smtClean="0"/>
              <a:t>21/10/2019</a:t>
            </a:fld>
            <a:endParaRPr lang="en-AU"/>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D971298-281D-4256-BE1A-293732D40A08}" type="slidenum">
              <a:rPr lang="en-AU" smtClean="0"/>
              <a:t>‹#›</a:t>
            </a:fld>
            <a:endParaRPr lang="en-AU"/>
          </a:p>
        </p:txBody>
      </p:sp>
    </p:spTree>
    <p:extLst>
      <p:ext uri="{BB962C8B-B14F-4D97-AF65-F5344CB8AC3E}">
        <p14:creationId xmlns:p14="http://schemas.microsoft.com/office/powerpoint/2010/main" val="1362054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4" y="0"/>
            <a:ext cx="2945659" cy="498056"/>
          </a:xfrm>
          <a:prstGeom prst="rect">
            <a:avLst/>
          </a:prstGeom>
        </p:spPr>
        <p:txBody>
          <a:bodyPr vert="horz" lIns="91440" tIns="45720" rIns="91440" bIns="45720" rtlCol="0"/>
          <a:lstStyle>
            <a:lvl1pPr algn="r">
              <a:defRPr sz="1200"/>
            </a:lvl1pPr>
          </a:lstStyle>
          <a:p>
            <a:fld id="{21D86343-7E54-4D8D-811D-5F87E768FF1E}" type="datetimeFigureOut">
              <a:rPr lang="en-AU" smtClean="0"/>
              <a:t>21/10/2019</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5"/>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4" y="9428585"/>
            <a:ext cx="2945659" cy="498055"/>
          </a:xfrm>
          <a:prstGeom prst="rect">
            <a:avLst/>
          </a:prstGeom>
        </p:spPr>
        <p:txBody>
          <a:bodyPr vert="horz" lIns="91440" tIns="45720" rIns="91440" bIns="45720" rtlCol="0" anchor="b"/>
          <a:lstStyle>
            <a:lvl1pPr algn="r">
              <a:defRPr sz="1200"/>
            </a:lvl1pPr>
          </a:lstStyle>
          <a:p>
            <a:fld id="{E073C4BA-69A9-4C2B-96AE-BBBBD80172B0}" type="slidenum">
              <a:rPr lang="en-AU" smtClean="0"/>
              <a:t>‹#›</a:t>
            </a:fld>
            <a:endParaRPr lang="en-AU"/>
          </a:p>
        </p:txBody>
      </p:sp>
    </p:spTree>
    <p:extLst>
      <p:ext uri="{BB962C8B-B14F-4D97-AF65-F5344CB8AC3E}">
        <p14:creationId xmlns:p14="http://schemas.microsoft.com/office/powerpoint/2010/main" val="3009049893"/>
      </p:ext>
    </p:extLst>
  </p:cSld>
  <p:clrMap bg1="lt1" tx1="dk1" bg2="lt2" tx2="dk2" accent1="accent1" accent2="accent2" accent3="accent3" accent4="accent4" accent5="accent5" accent6="accent6" hlink="hlink" folHlink="folHlink"/>
  <p:notesStyle>
    <a:lvl1pPr marL="0" algn="l" defTabSz="864017" rtl="0" eaLnBrk="1" latinLnBrk="0" hangingPunct="1">
      <a:defRPr sz="1134" kern="1200">
        <a:solidFill>
          <a:schemeClr val="tx1"/>
        </a:solidFill>
        <a:latin typeface="+mn-lt"/>
        <a:ea typeface="+mn-ea"/>
        <a:cs typeface="+mn-cs"/>
      </a:defRPr>
    </a:lvl1pPr>
    <a:lvl2pPr marL="432008" algn="l" defTabSz="864017" rtl="0" eaLnBrk="1" latinLnBrk="0" hangingPunct="1">
      <a:defRPr sz="1134" kern="1200">
        <a:solidFill>
          <a:schemeClr val="tx1"/>
        </a:solidFill>
        <a:latin typeface="+mn-lt"/>
        <a:ea typeface="+mn-ea"/>
        <a:cs typeface="+mn-cs"/>
      </a:defRPr>
    </a:lvl2pPr>
    <a:lvl3pPr marL="864017" algn="l" defTabSz="864017" rtl="0" eaLnBrk="1" latinLnBrk="0" hangingPunct="1">
      <a:defRPr sz="1134" kern="1200">
        <a:solidFill>
          <a:schemeClr val="tx1"/>
        </a:solidFill>
        <a:latin typeface="+mn-lt"/>
        <a:ea typeface="+mn-ea"/>
        <a:cs typeface="+mn-cs"/>
      </a:defRPr>
    </a:lvl3pPr>
    <a:lvl4pPr marL="1296025" algn="l" defTabSz="864017" rtl="0" eaLnBrk="1" latinLnBrk="0" hangingPunct="1">
      <a:defRPr sz="1134" kern="1200">
        <a:solidFill>
          <a:schemeClr val="tx1"/>
        </a:solidFill>
        <a:latin typeface="+mn-lt"/>
        <a:ea typeface="+mn-ea"/>
        <a:cs typeface="+mn-cs"/>
      </a:defRPr>
    </a:lvl4pPr>
    <a:lvl5pPr marL="1728033" algn="l" defTabSz="864017" rtl="0" eaLnBrk="1" latinLnBrk="0" hangingPunct="1">
      <a:defRPr sz="1134" kern="1200">
        <a:solidFill>
          <a:schemeClr val="tx1"/>
        </a:solidFill>
        <a:latin typeface="+mn-lt"/>
        <a:ea typeface="+mn-ea"/>
        <a:cs typeface="+mn-cs"/>
      </a:defRPr>
    </a:lvl5pPr>
    <a:lvl6pPr marL="2160041" algn="l" defTabSz="864017" rtl="0" eaLnBrk="1" latinLnBrk="0" hangingPunct="1">
      <a:defRPr sz="1134" kern="1200">
        <a:solidFill>
          <a:schemeClr val="tx1"/>
        </a:solidFill>
        <a:latin typeface="+mn-lt"/>
        <a:ea typeface="+mn-ea"/>
        <a:cs typeface="+mn-cs"/>
      </a:defRPr>
    </a:lvl6pPr>
    <a:lvl7pPr marL="2592050" algn="l" defTabSz="864017" rtl="0" eaLnBrk="1" latinLnBrk="0" hangingPunct="1">
      <a:defRPr sz="1134" kern="1200">
        <a:solidFill>
          <a:schemeClr val="tx1"/>
        </a:solidFill>
        <a:latin typeface="+mn-lt"/>
        <a:ea typeface="+mn-ea"/>
        <a:cs typeface="+mn-cs"/>
      </a:defRPr>
    </a:lvl7pPr>
    <a:lvl8pPr marL="3024058" algn="l" defTabSz="864017" rtl="0" eaLnBrk="1" latinLnBrk="0" hangingPunct="1">
      <a:defRPr sz="1134" kern="1200">
        <a:solidFill>
          <a:schemeClr val="tx1"/>
        </a:solidFill>
        <a:latin typeface="+mn-lt"/>
        <a:ea typeface="+mn-ea"/>
        <a:cs typeface="+mn-cs"/>
      </a:defRPr>
    </a:lvl8pPr>
    <a:lvl9pPr marL="3456066" algn="l" defTabSz="864017" rtl="0" eaLnBrk="1" latinLnBrk="0" hangingPunct="1">
      <a:defRPr sz="11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4320244" y="4"/>
            <a:ext cx="7200000" cy="6480175"/>
          </a:xfrm>
        </p:spPr>
        <p:txBody>
          <a:bodyPr anchor="ctr"/>
          <a:lstStyle>
            <a:lvl1pPr marL="0" indent="0" algn="ctr">
              <a:buNone/>
              <a:defRPr>
                <a:solidFill>
                  <a:schemeClr val="tx2"/>
                </a:solidFill>
              </a:defRPr>
            </a:lvl1pPr>
          </a:lstStyle>
          <a:p>
            <a:r>
              <a:rPr lang="en-AU" dirty="0"/>
              <a:t>Insert picture, then recolour</a:t>
            </a:r>
          </a:p>
          <a:p>
            <a:endParaRPr lang="en-AU" dirty="0"/>
          </a:p>
          <a:p>
            <a:endParaRPr lang="en-AU"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3972" y="5256091"/>
            <a:ext cx="1848272" cy="859413"/>
          </a:xfrm>
          <a:prstGeom prst="rect">
            <a:avLst/>
          </a:prstGeom>
        </p:spPr>
      </p:pic>
      <p:sp>
        <p:nvSpPr>
          <p:cNvPr id="2" name="Title 1"/>
          <p:cNvSpPr>
            <a:spLocks noGrp="1"/>
          </p:cNvSpPr>
          <p:nvPr>
            <p:ph type="title" hasCustomPrompt="1"/>
          </p:nvPr>
        </p:nvSpPr>
        <p:spPr>
          <a:xfrm>
            <a:off x="360244" y="2007572"/>
            <a:ext cx="3600000" cy="1376515"/>
          </a:xfrm>
        </p:spPr>
        <p:txBody>
          <a:bodyPr>
            <a:noAutofit/>
          </a:bodyPr>
          <a:lstStyle>
            <a:lvl1pPr algn="l">
              <a:defRPr sz="3200" b="1" baseline="0">
                <a:solidFill>
                  <a:schemeClr val="tx2"/>
                </a:solidFill>
                <a:latin typeface="+mj-lt"/>
                <a:cs typeface="Nirmala UI" panose="020B0502040204020203" pitchFamily="34" charset="0"/>
              </a:defRPr>
            </a:lvl1pPr>
          </a:lstStyle>
          <a:p>
            <a:r>
              <a:rPr lang="en-AU" noProof="0" dirty="0"/>
              <a:t>INSERT TITLE</a:t>
            </a:r>
          </a:p>
        </p:txBody>
      </p:sp>
      <p:sp>
        <p:nvSpPr>
          <p:cNvPr id="10" name="Title 1"/>
          <p:cNvSpPr txBox="1">
            <a:spLocks/>
          </p:cNvSpPr>
          <p:nvPr userDrawn="1"/>
        </p:nvSpPr>
        <p:spPr>
          <a:xfrm>
            <a:off x="2495125" y="2638678"/>
            <a:ext cx="5897113" cy="438304"/>
          </a:xfrm>
          <a:prstGeom prst="rect">
            <a:avLst/>
          </a:prstGeom>
        </p:spPr>
        <p:txBody>
          <a:bodyPr vert="horz" lIns="91440" tIns="45721" rIns="91440" bIns="45721" rtlCol="0" anchor="ctr">
            <a:normAutofit fontScale="70000" lnSpcReduction="20000"/>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sz="4400" dirty="0"/>
          </a:p>
        </p:txBody>
      </p:sp>
      <p:sp>
        <p:nvSpPr>
          <p:cNvPr id="8" name="Text Placeholder 7"/>
          <p:cNvSpPr>
            <a:spLocks noGrp="1"/>
          </p:cNvSpPr>
          <p:nvPr>
            <p:ph type="body" sz="quarter" idx="13" hasCustomPrompt="1"/>
          </p:nvPr>
        </p:nvSpPr>
        <p:spPr>
          <a:xfrm>
            <a:off x="360244" y="3600087"/>
            <a:ext cx="3600000" cy="324643"/>
          </a:xfrm>
        </p:spPr>
        <p:txBody>
          <a:bodyPr>
            <a:noAutofit/>
          </a:bodyPr>
          <a:lstStyle>
            <a:lvl1pPr marL="0" indent="0">
              <a:spcBef>
                <a:spcPts val="0"/>
              </a:spcBef>
              <a:buNone/>
              <a:defRPr sz="1600" b="1"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AU" noProof="0" dirty="0"/>
              <a:t>INSERT SUB-TITLE (OPTIONAL)</a:t>
            </a:r>
          </a:p>
        </p:txBody>
      </p:sp>
      <p:sp>
        <p:nvSpPr>
          <p:cNvPr id="12" name="Picture Placeholder 3"/>
          <p:cNvSpPr>
            <a:spLocks noGrp="1"/>
          </p:cNvSpPr>
          <p:nvPr>
            <p:ph type="pic" sz="quarter" idx="10" hasCustomPrompt="1"/>
          </p:nvPr>
        </p:nvSpPr>
        <p:spPr>
          <a:xfrm>
            <a:off x="374965" y="360087"/>
            <a:ext cx="1857279" cy="809625"/>
          </a:xfrm>
        </p:spPr>
        <p:txBody>
          <a:bodyPr anchor="ctr">
            <a:normAutofit/>
          </a:bodyPr>
          <a:lstStyle>
            <a:lvl1pPr marL="0" indent="0" algn="ctr">
              <a:buNone/>
              <a:defRPr sz="1800" baseline="0">
                <a:solidFill>
                  <a:schemeClr val="tx2"/>
                </a:solidFill>
              </a:defRPr>
            </a:lvl1pPr>
          </a:lstStyle>
          <a:p>
            <a:r>
              <a:rPr lang="en-AU" dirty="0"/>
              <a:t>Client logo</a:t>
            </a:r>
          </a:p>
        </p:txBody>
      </p:sp>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335" t="10984" b="12717"/>
          <a:stretch/>
        </p:blipFill>
        <p:spPr>
          <a:xfrm>
            <a:off x="2640" y="6417876"/>
            <a:ext cx="3600000" cy="62211"/>
          </a:xfrm>
          <a:prstGeom prst="rect">
            <a:avLst/>
          </a:prstGeom>
        </p:spPr>
      </p:pic>
      <p:sp>
        <p:nvSpPr>
          <p:cNvPr id="9" name="Text Placeholder 7"/>
          <p:cNvSpPr>
            <a:spLocks noGrp="1"/>
          </p:cNvSpPr>
          <p:nvPr>
            <p:ph type="body" sz="quarter" idx="16" hasCustomPrompt="1"/>
          </p:nvPr>
        </p:nvSpPr>
        <p:spPr>
          <a:xfrm>
            <a:off x="369915" y="4352780"/>
            <a:ext cx="3600000" cy="324643"/>
          </a:xfrm>
        </p:spPr>
        <p:txBody>
          <a:bodyPr>
            <a:noAutofit/>
          </a:bodyPr>
          <a:lstStyle>
            <a:lvl1pPr marL="0" indent="0">
              <a:spcBef>
                <a:spcPts val="0"/>
              </a:spcBef>
              <a:buNone/>
              <a:defRPr sz="1600" b="1"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AU" noProof="0" dirty="0"/>
              <a:t>INSERT MONTH &amp; YEAR</a:t>
            </a:r>
          </a:p>
        </p:txBody>
      </p:sp>
      <p:cxnSp>
        <p:nvCxnSpPr>
          <p:cNvPr id="11" name="Straight Connector 10"/>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966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ew Section 1">
    <p:bg>
      <p:bgPr>
        <a:solidFill>
          <a:schemeClr val="accent2"/>
        </a:solidFill>
        <a:effectLst/>
      </p:bgPr>
    </p:bg>
    <p:spTree>
      <p:nvGrpSpPr>
        <p:cNvPr id="1" name=""/>
        <p:cNvGrpSpPr/>
        <p:nvPr/>
      </p:nvGrpSpPr>
      <p:grpSpPr>
        <a:xfrm>
          <a:off x="0" y="0"/>
          <a:ext cx="0" cy="0"/>
          <a:chOff x="0" y="0"/>
          <a:chExt cx="0" cy="0"/>
        </a:xfrm>
      </p:grpSpPr>
      <p:sp>
        <p:nvSpPr>
          <p:cNvPr id="11" name="Picture Placeholder 3"/>
          <p:cNvSpPr>
            <a:spLocks noGrp="1"/>
          </p:cNvSpPr>
          <p:nvPr>
            <p:ph type="pic" sz="quarter" idx="15" hasCustomPrompt="1"/>
          </p:nvPr>
        </p:nvSpPr>
        <p:spPr>
          <a:xfrm>
            <a:off x="4320243" y="0"/>
            <a:ext cx="7200245" cy="6480175"/>
          </a:xfrm>
        </p:spPr>
        <p:txBody>
          <a:bodyPr anchor="ctr"/>
          <a:lstStyle>
            <a:lvl1pPr marL="0" indent="0" algn="ctr">
              <a:buNone/>
              <a:defRPr>
                <a:solidFill>
                  <a:schemeClr val="bg1"/>
                </a:solidFill>
              </a:defRPr>
            </a:lvl1pPr>
          </a:lstStyle>
          <a:p>
            <a:r>
              <a:rPr lang="en-AU" dirty="0"/>
              <a:t>Insert picture, then recolour</a:t>
            </a:r>
          </a:p>
          <a:p>
            <a:endParaRPr lang="en-AU" dirty="0"/>
          </a:p>
          <a:p>
            <a:endParaRPr lang="en-AU" dirty="0"/>
          </a:p>
        </p:txBody>
      </p:sp>
      <p:sp>
        <p:nvSpPr>
          <p:cNvPr id="3" name="Title 1"/>
          <p:cNvSpPr>
            <a:spLocks noGrp="1"/>
          </p:cNvSpPr>
          <p:nvPr>
            <p:ph type="title" hasCustomPrompt="1"/>
          </p:nvPr>
        </p:nvSpPr>
        <p:spPr>
          <a:xfrm>
            <a:off x="360244" y="2520087"/>
            <a:ext cx="3600000" cy="1376515"/>
          </a:xfrm>
        </p:spPr>
        <p:txBody>
          <a:bodyPr>
            <a:noAutofit/>
          </a:bodyPr>
          <a:lstStyle>
            <a:lvl1pPr algn="l">
              <a:defRPr sz="3200" b="1" baseline="0">
                <a:solidFill>
                  <a:schemeClr val="bg1"/>
                </a:solidFill>
                <a:latin typeface="+mj-lt"/>
                <a:cs typeface="Nirmala UI" panose="020B0502040204020203" pitchFamily="34" charset="0"/>
              </a:defRPr>
            </a:lvl1pPr>
          </a:lstStyle>
          <a:p>
            <a:r>
              <a:rPr lang="en-AU" noProof="0" dirty="0"/>
              <a:t>SECTION HEADING</a:t>
            </a:r>
          </a:p>
        </p:txBody>
      </p:sp>
      <p:cxnSp>
        <p:nvCxnSpPr>
          <p:cNvPr id="4" name="Straight Connector 3"/>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944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Section 2">
    <p:bg>
      <p:bgPr>
        <a:solidFill>
          <a:schemeClr val="accent2"/>
        </a:solidFill>
        <a:effectLst/>
      </p:bgPr>
    </p:bg>
    <p:spTree>
      <p:nvGrpSpPr>
        <p:cNvPr id="1" name=""/>
        <p:cNvGrpSpPr/>
        <p:nvPr/>
      </p:nvGrpSpPr>
      <p:grpSpPr>
        <a:xfrm>
          <a:off x="0" y="0"/>
          <a:ext cx="0" cy="0"/>
          <a:chOff x="0" y="0"/>
          <a:chExt cx="0" cy="0"/>
        </a:xfrm>
      </p:grpSpPr>
      <p:sp>
        <p:nvSpPr>
          <p:cNvPr id="11" name="Picture Placeholder 3"/>
          <p:cNvSpPr>
            <a:spLocks noGrp="1"/>
          </p:cNvSpPr>
          <p:nvPr>
            <p:ph type="pic" sz="quarter" idx="15" hasCustomPrompt="1"/>
          </p:nvPr>
        </p:nvSpPr>
        <p:spPr>
          <a:xfrm>
            <a:off x="4320243" y="0"/>
            <a:ext cx="7200245" cy="6480175"/>
          </a:xfrm>
        </p:spPr>
        <p:txBody>
          <a:bodyPr anchor="ctr"/>
          <a:lstStyle>
            <a:lvl1pPr marL="0" indent="0" algn="ctr">
              <a:buNone/>
              <a:defRPr>
                <a:solidFill>
                  <a:schemeClr val="bg1"/>
                </a:solidFill>
              </a:defRPr>
            </a:lvl1pPr>
          </a:lstStyle>
          <a:p>
            <a:r>
              <a:rPr lang="en-AU" dirty="0"/>
              <a:t>Insert picture, then recolour</a:t>
            </a:r>
          </a:p>
          <a:p>
            <a:endParaRPr lang="en-AU" dirty="0"/>
          </a:p>
          <a:p>
            <a:endParaRPr lang="en-AU" dirty="0"/>
          </a:p>
        </p:txBody>
      </p:sp>
      <p:sp>
        <p:nvSpPr>
          <p:cNvPr id="3" name="Title 1"/>
          <p:cNvSpPr>
            <a:spLocks noGrp="1"/>
          </p:cNvSpPr>
          <p:nvPr>
            <p:ph type="title" hasCustomPrompt="1"/>
          </p:nvPr>
        </p:nvSpPr>
        <p:spPr>
          <a:xfrm>
            <a:off x="360244" y="1512087"/>
            <a:ext cx="2880000" cy="576000"/>
          </a:xfrm>
        </p:spPr>
        <p:txBody>
          <a:bodyPr anchor="ctr">
            <a:noAutofit/>
          </a:bodyPr>
          <a:lstStyle>
            <a:lvl1pPr algn="l">
              <a:defRPr sz="2400" b="1" baseline="0">
                <a:solidFill>
                  <a:schemeClr val="bg1"/>
                </a:solidFill>
                <a:latin typeface="Nirmala UI" panose="020B0502040204020203" pitchFamily="34" charset="0"/>
                <a:cs typeface="Nirmala UI" panose="020B0502040204020203" pitchFamily="34" charset="0"/>
              </a:defRPr>
            </a:lvl1pPr>
          </a:lstStyle>
          <a:p>
            <a:r>
              <a:rPr lang="en-AU" noProof="0" dirty="0"/>
              <a:t>SECTION 1</a:t>
            </a:r>
          </a:p>
        </p:txBody>
      </p:sp>
      <p:cxnSp>
        <p:nvCxnSpPr>
          <p:cNvPr id="4" name="Straight Connector 3"/>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6" hasCustomPrompt="1"/>
          </p:nvPr>
        </p:nvSpPr>
        <p:spPr>
          <a:xfrm>
            <a:off x="3384244" y="1511300"/>
            <a:ext cx="576000" cy="576263"/>
          </a:xfrm>
        </p:spPr>
        <p:txBody>
          <a:bodyPr>
            <a:normAutofit/>
          </a:bodyPr>
          <a:lstStyle>
            <a:lvl1pPr marL="0" indent="0">
              <a:buNone/>
              <a:defRPr sz="1000"/>
            </a:lvl1pPr>
          </a:lstStyle>
          <a:p>
            <a:r>
              <a:rPr lang="en-AU" dirty="0"/>
              <a:t>Icon</a:t>
            </a:r>
          </a:p>
        </p:txBody>
      </p:sp>
      <p:sp>
        <p:nvSpPr>
          <p:cNvPr id="12" name="Picture Placeholder 8"/>
          <p:cNvSpPr>
            <a:spLocks noGrp="1"/>
          </p:cNvSpPr>
          <p:nvPr>
            <p:ph type="pic" sz="quarter" idx="17" hasCustomPrompt="1"/>
          </p:nvPr>
        </p:nvSpPr>
        <p:spPr>
          <a:xfrm>
            <a:off x="3384244" y="4392087"/>
            <a:ext cx="576000" cy="576263"/>
          </a:xfrm>
        </p:spPr>
        <p:txBody>
          <a:bodyPr>
            <a:normAutofit/>
          </a:bodyPr>
          <a:lstStyle>
            <a:lvl1pPr marL="0" indent="0">
              <a:buNone/>
              <a:defRPr sz="1000"/>
            </a:lvl1pPr>
          </a:lstStyle>
          <a:p>
            <a:r>
              <a:rPr lang="en-AU" dirty="0"/>
              <a:t>Icon</a:t>
            </a:r>
          </a:p>
        </p:txBody>
      </p:sp>
      <p:sp>
        <p:nvSpPr>
          <p:cNvPr id="13" name="Picture Placeholder 8"/>
          <p:cNvSpPr>
            <a:spLocks noGrp="1"/>
          </p:cNvSpPr>
          <p:nvPr>
            <p:ph type="pic" sz="quarter" idx="18" hasCustomPrompt="1"/>
          </p:nvPr>
        </p:nvSpPr>
        <p:spPr>
          <a:xfrm>
            <a:off x="3384244" y="2231497"/>
            <a:ext cx="576000" cy="576263"/>
          </a:xfrm>
        </p:spPr>
        <p:txBody>
          <a:bodyPr>
            <a:normAutofit/>
          </a:bodyPr>
          <a:lstStyle>
            <a:lvl1pPr marL="0" indent="0">
              <a:buNone/>
              <a:defRPr sz="1000"/>
            </a:lvl1pPr>
          </a:lstStyle>
          <a:p>
            <a:r>
              <a:rPr lang="en-AU" dirty="0"/>
              <a:t>Icon</a:t>
            </a:r>
          </a:p>
        </p:txBody>
      </p:sp>
      <p:sp>
        <p:nvSpPr>
          <p:cNvPr id="14" name="Picture Placeholder 8"/>
          <p:cNvSpPr>
            <a:spLocks noGrp="1"/>
          </p:cNvSpPr>
          <p:nvPr>
            <p:ph type="pic" sz="quarter" idx="19" hasCustomPrompt="1"/>
          </p:nvPr>
        </p:nvSpPr>
        <p:spPr>
          <a:xfrm>
            <a:off x="3384244" y="2951694"/>
            <a:ext cx="576000" cy="576263"/>
          </a:xfrm>
        </p:spPr>
        <p:txBody>
          <a:bodyPr>
            <a:normAutofit/>
          </a:bodyPr>
          <a:lstStyle>
            <a:lvl1pPr marL="0" indent="0">
              <a:buNone/>
              <a:defRPr sz="1000"/>
            </a:lvl1pPr>
          </a:lstStyle>
          <a:p>
            <a:r>
              <a:rPr lang="en-AU" dirty="0"/>
              <a:t>Icon</a:t>
            </a:r>
          </a:p>
        </p:txBody>
      </p:sp>
      <p:sp>
        <p:nvSpPr>
          <p:cNvPr id="15" name="Picture Placeholder 8"/>
          <p:cNvSpPr>
            <a:spLocks noGrp="1"/>
          </p:cNvSpPr>
          <p:nvPr>
            <p:ph type="pic" sz="quarter" idx="20" hasCustomPrompt="1"/>
          </p:nvPr>
        </p:nvSpPr>
        <p:spPr>
          <a:xfrm>
            <a:off x="3384244" y="3671891"/>
            <a:ext cx="576000" cy="576263"/>
          </a:xfrm>
        </p:spPr>
        <p:txBody>
          <a:bodyPr>
            <a:normAutofit/>
          </a:bodyPr>
          <a:lstStyle>
            <a:lvl1pPr marL="0" indent="0">
              <a:buNone/>
              <a:defRPr sz="1000"/>
            </a:lvl1pPr>
          </a:lstStyle>
          <a:p>
            <a:r>
              <a:rPr lang="en-AU" dirty="0"/>
              <a:t>Icon</a:t>
            </a:r>
          </a:p>
        </p:txBody>
      </p:sp>
      <p:sp>
        <p:nvSpPr>
          <p:cNvPr id="20" name="Text Placeholder 19"/>
          <p:cNvSpPr>
            <a:spLocks noGrp="1"/>
          </p:cNvSpPr>
          <p:nvPr>
            <p:ph type="body" sz="quarter" idx="21" hasCustomPrompt="1"/>
          </p:nvPr>
        </p:nvSpPr>
        <p:spPr>
          <a:xfrm>
            <a:off x="360244" y="2232087"/>
            <a:ext cx="2879725" cy="576263"/>
          </a:xfrm>
        </p:spPr>
        <p:txBody>
          <a:bodyPr anchor="ctr">
            <a:noAutofit/>
          </a:bodyPr>
          <a:lstStyle>
            <a:lvl1pPr marL="0" indent="0">
              <a:buNone/>
              <a:defRPr sz="2400">
                <a:solidFill>
                  <a:schemeClr val="bg1"/>
                </a:solidFill>
              </a:defRPr>
            </a:lvl1pPr>
          </a:lstStyle>
          <a:p>
            <a:pPr lvl="0"/>
            <a:r>
              <a:rPr lang="en-AU" noProof="0" dirty="0"/>
              <a:t>SECTION 2</a:t>
            </a:r>
          </a:p>
        </p:txBody>
      </p:sp>
      <p:sp>
        <p:nvSpPr>
          <p:cNvPr id="22" name="Text Placeholder 21"/>
          <p:cNvSpPr>
            <a:spLocks noGrp="1"/>
          </p:cNvSpPr>
          <p:nvPr>
            <p:ph type="body" sz="quarter" idx="22" hasCustomPrompt="1"/>
          </p:nvPr>
        </p:nvSpPr>
        <p:spPr>
          <a:xfrm>
            <a:off x="360244" y="2952350"/>
            <a:ext cx="2879725" cy="576262"/>
          </a:xfrm>
        </p:spPr>
        <p:txBody>
          <a:bodyPr anchor="ctr">
            <a:noAutofit/>
          </a:bodyPr>
          <a:lstStyle>
            <a:lvl1pPr marL="0" indent="0">
              <a:buNone/>
              <a:defRPr sz="2400">
                <a:solidFill>
                  <a:schemeClr val="bg1"/>
                </a:solidFill>
              </a:defRPr>
            </a:lvl1pPr>
          </a:lstStyle>
          <a:p>
            <a:pPr lvl="0"/>
            <a:r>
              <a:rPr lang="en-AU" noProof="0" dirty="0"/>
              <a:t>SECTION 3</a:t>
            </a:r>
          </a:p>
        </p:txBody>
      </p:sp>
      <p:sp>
        <p:nvSpPr>
          <p:cNvPr id="24" name="Text Placeholder 23"/>
          <p:cNvSpPr>
            <a:spLocks noGrp="1"/>
          </p:cNvSpPr>
          <p:nvPr>
            <p:ph type="body" sz="quarter" idx="23" hasCustomPrompt="1"/>
          </p:nvPr>
        </p:nvSpPr>
        <p:spPr>
          <a:xfrm>
            <a:off x="360244" y="3672612"/>
            <a:ext cx="2880000" cy="576000"/>
          </a:xfrm>
        </p:spPr>
        <p:txBody>
          <a:bodyPr anchor="ctr">
            <a:noAutofit/>
          </a:bodyPr>
          <a:lstStyle>
            <a:lvl1pPr marL="0" indent="0">
              <a:buNone/>
              <a:defRPr sz="2400">
                <a:solidFill>
                  <a:schemeClr val="bg1"/>
                </a:solidFill>
              </a:defRPr>
            </a:lvl1pPr>
          </a:lstStyle>
          <a:p>
            <a:pPr lvl="0"/>
            <a:r>
              <a:rPr lang="en-AU" noProof="0" dirty="0"/>
              <a:t>SECTION 4</a:t>
            </a:r>
          </a:p>
        </p:txBody>
      </p:sp>
      <p:sp>
        <p:nvSpPr>
          <p:cNvPr id="26" name="Text Placeholder 25"/>
          <p:cNvSpPr>
            <a:spLocks noGrp="1"/>
          </p:cNvSpPr>
          <p:nvPr>
            <p:ph type="body" sz="quarter" idx="24" hasCustomPrompt="1"/>
          </p:nvPr>
        </p:nvSpPr>
        <p:spPr>
          <a:xfrm>
            <a:off x="360244" y="4392613"/>
            <a:ext cx="2879725" cy="576262"/>
          </a:xfrm>
        </p:spPr>
        <p:txBody>
          <a:bodyPr anchor="ctr">
            <a:noAutofit/>
          </a:bodyPr>
          <a:lstStyle>
            <a:lvl1pPr marL="0" indent="0">
              <a:buNone/>
              <a:defRPr sz="2400">
                <a:solidFill>
                  <a:schemeClr val="bg1"/>
                </a:solidFill>
              </a:defRPr>
            </a:lvl1pPr>
          </a:lstStyle>
          <a:p>
            <a:pPr lvl="0"/>
            <a:r>
              <a:rPr lang="en-AU" noProof="0" dirty="0"/>
              <a:t>SECTION 5</a:t>
            </a:r>
          </a:p>
        </p:txBody>
      </p:sp>
    </p:spTree>
    <p:extLst>
      <p:ext uri="{BB962C8B-B14F-4D97-AF65-F5344CB8AC3E}">
        <p14:creationId xmlns:p14="http://schemas.microsoft.com/office/powerpoint/2010/main" val="899753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al 1 colum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
        <p:nvSpPr>
          <p:cNvPr id="6" name="TextBox 5"/>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tx2"/>
                </a:solidFill>
              </a:rPr>
              <a:pPr algn="r"/>
              <a:t>‹#›</a:t>
            </a:fld>
            <a:endParaRPr lang="en-AU" sz="1400" dirty="0">
              <a:solidFill>
                <a:schemeClr val="tx2"/>
              </a:solidFill>
            </a:endParaRPr>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13" name="Text Placeholder 12"/>
          <p:cNvSpPr>
            <a:spLocks noGrp="1"/>
          </p:cNvSpPr>
          <p:nvPr>
            <p:ph type="body" sz="quarter" idx="11" hasCustomPrompt="1"/>
          </p:nvPr>
        </p:nvSpPr>
        <p:spPr>
          <a:xfrm>
            <a:off x="243" y="149712"/>
            <a:ext cx="10799519"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5" name="Content Placeholder 14"/>
          <p:cNvSpPr>
            <a:spLocks noGrp="1"/>
          </p:cNvSpPr>
          <p:nvPr>
            <p:ph sz="quarter" idx="12" hasCustomPrompt="1"/>
          </p:nvPr>
        </p:nvSpPr>
        <p:spPr>
          <a:xfrm>
            <a:off x="720725" y="1079500"/>
            <a:ext cx="10079038" cy="4321175"/>
          </a:xfrm>
        </p:spPr>
        <p:txBody>
          <a:bodyPr>
            <a:noAutofit/>
          </a:bodyPr>
          <a:lstStyle>
            <a:lvl1pPr>
              <a:spcBef>
                <a:spcPts val="0"/>
              </a:spcBef>
              <a:defRPr sz="1600" baseline="0"/>
            </a:lvl1pPr>
          </a:lstStyle>
          <a:p>
            <a:pPr lvl="0"/>
            <a:r>
              <a:rPr lang="en-AU" noProof="0" dirty="0"/>
              <a:t>Insert text or chart</a:t>
            </a:r>
          </a:p>
        </p:txBody>
      </p:sp>
    </p:spTree>
    <p:extLst>
      <p:ext uri="{BB962C8B-B14F-4D97-AF65-F5344CB8AC3E}">
        <p14:creationId xmlns:p14="http://schemas.microsoft.com/office/powerpoint/2010/main" val="284573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al 2 columns">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15" name="Content Placeholder 14"/>
          <p:cNvSpPr>
            <a:spLocks noGrp="1"/>
          </p:cNvSpPr>
          <p:nvPr>
            <p:ph sz="quarter" idx="12" hasCustomPrompt="1"/>
          </p:nvPr>
        </p:nvSpPr>
        <p:spPr>
          <a:xfrm>
            <a:off x="720725" y="1079500"/>
            <a:ext cx="4679519" cy="4321175"/>
          </a:xfrm>
        </p:spPr>
        <p:txBody>
          <a:bodyPr>
            <a:noAutofit/>
          </a:bodyPr>
          <a:lstStyle>
            <a:lvl1pPr>
              <a:spcBef>
                <a:spcPts val="0"/>
              </a:spcBef>
              <a:defRPr sz="1600" baseline="0"/>
            </a:lvl1pPr>
          </a:lstStyle>
          <a:p>
            <a:pPr lvl="0"/>
            <a:r>
              <a:rPr lang="en-AU" noProof="0" dirty="0"/>
              <a:t>Insert text or chart</a:t>
            </a:r>
          </a:p>
        </p:txBody>
      </p:sp>
      <p:sp>
        <p:nvSpPr>
          <p:cNvPr id="7" name="Content Placeholder 14"/>
          <p:cNvSpPr>
            <a:spLocks noGrp="1"/>
          </p:cNvSpPr>
          <p:nvPr>
            <p:ph sz="quarter" idx="13" hasCustomPrompt="1"/>
          </p:nvPr>
        </p:nvSpPr>
        <p:spPr>
          <a:xfrm>
            <a:off x="6120245" y="1084387"/>
            <a:ext cx="4679518" cy="4321175"/>
          </a:xfrm>
        </p:spPr>
        <p:txBody>
          <a:bodyPr>
            <a:noAutofit/>
          </a:bodyPr>
          <a:lstStyle>
            <a:lvl1pPr>
              <a:spcBef>
                <a:spcPts val="0"/>
              </a:spcBef>
              <a:defRPr sz="1600" baseline="0"/>
            </a:lvl1pPr>
          </a:lstStyle>
          <a:p>
            <a:pPr lvl="0"/>
            <a:r>
              <a:rPr lang="en-AU" noProof="0" dirty="0"/>
              <a:t>Insert text or chart</a:t>
            </a:r>
          </a:p>
        </p:txBody>
      </p:sp>
      <p:sp>
        <p:nvSpPr>
          <p:cNvPr id="8" name="Text Placeholder 12"/>
          <p:cNvSpPr>
            <a:spLocks noGrp="1"/>
          </p:cNvSpPr>
          <p:nvPr>
            <p:ph type="body" sz="quarter" idx="11" hasCustomPrompt="1"/>
          </p:nvPr>
        </p:nvSpPr>
        <p:spPr>
          <a:xfrm>
            <a:off x="243" y="149712"/>
            <a:ext cx="10799519"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0" name="TextBox 9"/>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tx2"/>
                </a:solidFill>
              </a:rPr>
              <a:pPr algn="r"/>
              <a:t>‹#›</a:t>
            </a:fld>
            <a:endParaRPr lang="en-AU" sz="1400" dirty="0">
              <a:solidFill>
                <a:schemeClr val="tx2"/>
              </a:solidFill>
            </a:endParaRP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35878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ant 1 column">
    <p:bg>
      <p:bgPr>
        <a:solidFill>
          <a:schemeClr val="accent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
        <p:nvSpPr>
          <p:cNvPr id="2" name="Rectangle 1"/>
          <p:cNvSpPr/>
          <p:nvPr userDrawn="1"/>
        </p:nvSpPr>
        <p:spPr>
          <a:xfrm>
            <a:off x="0" y="-10555"/>
            <a:ext cx="9360244" cy="6490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3" name="Text Placeholder 2"/>
          <p:cNvSpPr>
            <a:spLocks noGrp="1"/>
          </p:cNvSpPr>
          <p:nvPr>
            <p:ph type="body" sz="quarter" idx="12" hasCustomPrompt="1"/>
          </p:nvPr>
        </p:nvSpPr>
        <p:spPr>
          <a:xfrm>
            <a:off x="9432244" y="1079500"/>
            <a:ext cx="2016000" cy="4321175"/>
          </a:xfrm>
        </p:spPr>
        <p:txBody>
          <a:bodyPr anchor="ctr">
            <a:noAutofit/>
          </a:bodyPr>
          <a:lstStyle>
            <a:lvl1pPr>
              <a:spcBef>
                <a:spcPts val="0"/>
              </a:spcBef>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AU" noProof="0" dirty="0"/>
              <a:t>Insert insight statements</a:t>
            </a:r>
          </a:p>
        </p:txBody>
      </p:sp>
      <p:sp>
        <p:nvSpPr>
          <p:cNvPr id="8" name="Text Placeholder 7"/>
          <p:cNvSpPr>
            <a:spLocks noGrp="1"/>
          </p:cNvSpPr>
          <p:nvPr>
            <p:ph type="body" sz="quarter" idx="13" hasCustomPrompt="1"/>
          </p:nvPr>
        </p:nvSpPr>
        <p:spPr>
          <a:xfrm>
            <a:off x="0" y="5759450"/>
            <a:ext cx="8640000" cy="720725"/>
          </a:xfrm>
        </p:spPr>
        <p:txBody>
          <a:bodyPr anchor="b">
            <a:noAutofit/>
          </a:bodyPr>
          <a:lstStyle>
            <a:lvl1pPr marL="0" indent="0">
              <a:spcBef>
                <a:spcPts val="0"/>
              </a:spcBef>
              <a:buNone/>
              <a:defRPr sz="1000" baseline="0"/>
            </a:lvl1pPr>
            <a:lvl2pPr marL="431997" indent="0">
              <a:buNone/>
              <a:defRPr sz="1000"/>
            </a:lvl2pPr>
            <a:lvl3pPr marL="863995" indent="0">
              <a:buNone/>
              <a:defRPr sz="1000"/>
            </a:lvl3pPr>
            <a:lvl4pPr marL="1295993" indent="0">
              <a:buNone/>
              <a:defRPr sz="1000"/>
            </a:lvl4pPr>
            <a:lvl5pPr marL="1727990" indent="0">
              <a:buNone/>
              <a:defRPr sz="1000"/>
            </a:lvl5pPr>
          </a:lstStyle>
          <a:p>
            <a:pPr lvl="0"/>
            <a:r>
              <a:rPr lang="en-AU" noProof="0" dirty="0"/>
              <a:t>Insert question &amp; base</a:t>
            </a:r>
          </a:p>
        </p:txBody>
      </p:sp>
      <p:sp>
        <p:nvSpPr>
          <p:cNvPr id="10" name="Content Placeholder 9"/>
          <p:cNvSpPr>
            <a:spLocks noGrp="1"/>
          </p:cNvSpPr>
          <p:nvPr>
            <p:ph sz="quarter" idx="14" hasCustomPrompt="1"/>
          </p:nvPr>
        </p:nvSpPr>
        <p:spPr>
          <a:xfrm>
            <a:off x="720725" y="1079500"/>
            <a:ext cx="7920038" cy="4321175"/>
          </a:xfrm>
        </p:spPr>
        <p:txBody>
          <a:bodyPr>
            <a:noAutofit/>
          </a:bodyPr>
          <a:lstStyle>
            <a:lvl1pPr>
              <a:spcBef>
                <a:spcPts val="0"/>
              </a:spcBef>
              <a:defRPr sz="1600"/>
            </a:lvl1pPr>
          </a:lstStyle>
          <a:p>
            <a:pPr lvl="0"/>
            <a:r>
              <a:rPr lang="en-AU" noProof="0" dirty="0"/>
              <a:t>Insert text or chart</a:t>
            </a:r>
          </a:p>
        </p:txBody>
      </p:sp>
      <p:sp>
        <p:nvSpPr>
          <p:cNvPr id="9" name="Text Placeholder 12"/>
          <p:cNvSpPr>
            <a:spLocks noGrp="1"/>
          </p:cNvSpPr>
          <p:nvPr>
            <p:ph type="body" sz="quarter" idx="11" hasCustomPrompt="1"/>
          </p:nvPr>
        </p:nvSpPr>
        <p:spPr>
          <a:xfrm>
            <a:off x="244" y="149712"/>
            <a:ext cx="8639756"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2" name="TextBox 11"/>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16" name="Picture 15"/>
          <p:cNvPicPr>
            <a:picLocks noChangeAspect="1"/>
          </p:cNvPicPr>
          <p:nvPr userDrawn="1"/>
        </p:nvPicPr>
        <p:blipFill rotWithShape="1">
          <a:blip r:embed="rId4"/>
          <a:srcRect l="24995" t="49895" r="47067"/>
          <a:stretch/>
        </p:blipFill>
        <p:spPr>
          <a:xfrm flipV="1">
            <a:off x="9360244" y="6176723"/>
            <a:ext cx="321919" cy="303364"/>
          </a:xfrm>
          <a:prstGeom prst="rect">
            <a:avLst/>
          </a:prstGeom>
        </p:spPr>
      </p:pic>
    </p:spTree>
    <p:extLst>
      <p:ext uri="{BB962C8B-B14F-4D97-AF65-F5344CB8AC3E}">
        <p14:creationId xmlns:p14="http://schemas.microsoft.com/office/powerpoint/2010/main" val="2285206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nt 2 columns">
    <p:bg>
      <p:bgPr>
        <a:solidFill>
          <a:schemeClr val="accent2"/>
        </a:solidFill>
        <a:effectLst/>
      </p:bgPr>
    </p:bg>
    <p:spTree>
      <p:nvGrpSpPr>
        <p:cNvPr id="1" name=""/>
        <p:cNvGrpSpPr/>
        <p:nvPr/>
      </p:nvGrpSpPr>
      <p:grpSpPr>
        <a:xfrm>
          <a:off x="0" y="0"/>
          <a:ext cx="0" cy="0"/>
          <a:chOff x="0" y="0"/>
          <a:chExt cx="0" cy="0"/>
        </a:xfrm>
      </p:grpSpPr>
      <p:sp>
        <p:nvSpPr>
          <p:cNvPr id="2" name="Rectangle 1"/>
          <p:cNvSpPr/>
          <p:nvPr userDrawn="1"/>
        </p:nvSpPr>
        <p:spPr>
          <a:xfrm>
            <a:off x="0" y="-10555"/>
            <a:ext cx="9360244" cy="6490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3" name="Text Placeholder 2"/>
          <p:cNvSpPr>
            <a:spLocks noGrp="1"/>
          </p:cNvSpPr>
          <p:nvPr>
            <p:ph type="body" sz="quarter" idx="12" hasCustomPrompt="1"/>
          </p:nvPr>
        </p:nvSpPr>
        <p:spPr>
          <a:xfrm>
            <a:off x="9432244" y="1079500"/>
            <a:ext cx="2016000" cy="4321175"/>
          </a:xfrm>
        </p:spPr>
        <p:txBody>
          <a:bodyPr anchor="ctr">
            <a:noAutofit/>
          </a:bodyPr>
          <a:lstStyle>
            <a:lvl1pPr>
              <a:spcBef>
                <a:spcPts val="0"/>
              </a:spcBef>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AU" noProof="0" dirty="0"/>
              <a:t>Insert insight statements</a:t>
            </a:r>
          </a:p>
        </p:txBody>
      </p:sp>
      <p:sp>
        <p:nvSpPr>
          <p:cNvPr id="8" name="Text Placeholder 7"/>
          <p:cNvSpPr>
            <a:spLocks noGrp="1"/>
          </p:cNvSpPr>
          <p:nvPr>
            <p:ph type="body" sz="quarter" idx="13" hasCustomPrompt="1"/>
          </p:nvPr>
        </p:nvSpPr>
        <p:spPr>
          <a:xfrm>
            <a:off x="0" y="5759450"/>
            <a:ext cx="8640000" cy="720725"/>
          </a:xfrm>
        </p:spPr>
        <p:txBody>
          <a:bodyPr anchor="b">
            <a:noAutofit/>
          </a:bodyPr>
          <a:lstStyle>
            <a:lvl1pPr marL="0" indent="0">
              <a:spcBef>
                <a:spcPts val="0"/>
              </a:spcBef>
              <a:buNone/>
              <a:defRPr sz="1000" baseline="0"/>
            </a:lvl1pPr>
            <a:lvl2pPr marL="431997" indent="0">
              <a:buNone/>
              <a:defRPr sz="1000"/>
            </a:lvl2pPr>
            <a:lvl3pPr marL="863995" indent="0">
              <a:buNone/>
              <a:defRPr sz="1000"/>
            </a:lvl3pPr>
            <a:lvl4pPr marL="1295993" indent="0">
              <a:buNone/>
              <a:defRPr sz="1000"/>
            </a:lvl4pPr>
            <a:lvl5pPr marL="1727990" indent="0">
              <a:buNone/>
              <a:defRPr sz="1000"/>
            </a:lvl5pPr>
          </a:lstStyle>
          <a:p>
            <a:pPr lvl="0"/>
            <a:r>
              <a:rPr lang="en-AU" noProof="0" dirty="0"/>
              <a:t>Insert question &amp; base</a:t>
            </a:r>
          </a:p>
        </p:txBody>
      </p:sp>
      <p:sp>
        <p:nvSpPr>
          <p:cNvPr id="10" name="Content Placeholder 9"/>
          <p:cNvSpPr>
            <a:spLocks noGrp="1"/>
          </p:cNvSpPr>
          <p:nvPr>
            <p:ph sz="quarter" idx="14" hasCustomPrompt="1"/>
          </p:nvPr>
        </p:nvSpPr>
        <p:spPr>
          <a:xfrm>
            <a:off x="720725" y="1079500"/>
            <a:ext cx="3599519" cy="4321175"/>
          </a:xfrm>
        </p:spPr>
        <p:txBody>
          <a:bodyPr>
            <a:noAutofit/>
          </a:bodyPr>
          <a:lstStyle>
            <a:lvl1pPr>
              <a:spcBef>
                <a:spcPts val="0"/>
              </a:spcBef>
              <a:defRPr sz="1600"/>
            </a:lvl1pPr>
          </a:lstStyle>
          <a:p>
            <a:pPr lvl="0"/>
            <a:r>
              <a:rPr lang="en-AU" noProof="0" dirty="0"/>
              <a:t>Insert text or chart</a:t>
            </a:r>
          </a:p>
        </p:txBody>
      </p:sp>
      <p:sp>
        <p:nvSpPr>
          <p:cNvPr id="9" name="Text Placeholder 12"/>
          <p:cNvSpPr>
            <a:spLocks noGrp="1"/>
          </p:cNvSpPr>
          <p:nvPr>
            <p:ph type="body" sz="quarter" idx="11" hasCustomPrompt="1"/>
          </p:nvPr>
        </p:nvSpPr>
        <p:spPr>
          <a:xfrm>
            <a:off x="244" y="149712"/>
            <a:ext cx="8639756"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2" name="TextBox 11"/>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16" name="Picture 15"/>
          <p:cNvPicPr>
            <a:picLocks noChangeAspect="1"/>
          </p:cNvPicPr>
          <p:nvPr userDrawn="1"/>
        </p:nvPicPr>
        <p:blipFill rotWithShape="1">
          <a:blip r:embed="rId3"/>
          <a:srcRect l="24995" t="49895" r="47067"/>
          <a:stretch/>
        </p:blipFill>
        <p:spPr>
          <a:xfrm flipV="1">
            <a:off x="9360244" y="6176723"/>
            <a:ext cx="321919" cy="303364"/>
          </a:xfrm>
          <a:prstGeom prst="rect">
            <a:avLst/>
          </a:prstGeom>
        </p:spPr>
      </p:pic>
      <p:sp>
        <p:nvSpPr>
          <p:cNvPr id="15" name="Content Placeholder 9"/>
          <p:cNvSpPr>
            <a:spLocks noGrp="1"/>
          </p:cNvSpPr>
          <p:nvPr>
            <p:ph sz="quarter" idx="15" hasCustomPrompt="1"/>
          </p:nvPr>
        </p:nvSpPr>
        <p:spPr>
          <a:xfrm>
            <a:off x="5040481" y="1079500"/>
            <a:ext cx="3599519" cy="4321175"/>
          </a:xfrm>
        </p:spPr>
        <p:txBody>
          <a:bodyPr>
            <a:noAutofit/>
          </a:bodyPr>
          <a:lstStyle>
            <a:lvl1pPr>
              <a:spcBef>
                <a:spcPts val="0"/>
              </a:spcBef>
              <a:defRPr sz="1600"/>
            </a:lvl1pPr>
          </a:lstStyle>
          <a:p>
            <a:pPr lvl="0"/>
            <a:r>
              <a:rPr lang="en-AU" noProof="0" dirty="0"/>
              <a:t>Insert text or chart</a:t>
            </a:r>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2173336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mmary">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720725" y="1079500"/>
            <a:ext cx="10079038" cy="4321175"/>
          </a:xfrm>
        </p:spPr>
        <p:txBody>
          <a:bodyPr>
            <a:noAutofit/>
          </a:bodyPr>
          <a:lstStyle>
            <a:lvl1pPr>
              <a:spcBef>
                <a:spcPts val="0"/>
              </a:spcBef>
              <a:defRPr sz="1600">
                <a:solidFill>
                  <a:schemeClr val="bg1"/>
                </a:solidFill>
              </a:defRPr>
            </a:lvl1pPr>
            <a:lvl2pPr>
              <a:spcBef>
                <a:spcPts val="0"/>
              </a:spcBef>
              <a:defRPr sz="1600">
                <a:solidFill>
                  <a:schemeClr val="bg1"/>
                </a:solidFill>
              </a:defRPr>
            </a:lvl2pPr>
            <a:lvl3pPr>
              <a:spcBef>
                <a:spcPts val="0"/>
              </a:spcBef>
              <a:defRPr sz="1600">
                <a:solidFill>
                  <a:schemeClr val="bg1"/>
                </a:solidFill>
              </a:defRPr>
            </a:lvl3pPr>
            <a:lvl4pPr>
              <a:spcBef>
                <a:spcPts val="0"/>
              </a:spcBef>
              <a:defRPr sz="1600">
                <a:solidFill>
                  <a:schemeClr val="bg1"/>
                </a:solidFill>
              </a:defRPr>
            </a:lvl4pPr>
            <a:lvl5pPr>
              <a:spcBef>
                <a:spcPts val="0"/>
              </a:spcBef>
              <a:defRPr sz="1600">
                <a:solidFill>
                  <a:schemeClr val="bg1"/>
                </a:solidFill>
              </a:defRPr>
            </a:lvl5pPr>
          </a:lstStyle>
          <a:p>
            <a:pPr lvl="0"/>
            <a:r>
              <a:rPr lang="en-AU" noProof="0" dirty="0"/>
              <a:t>Click to edit Master text styles</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p:txBody>
      </p:sp>
      <p:sp>
        <p:nvSpPr>
          <p:cNvPr id="13" name="Text Placeholder 12"/>
          <p:cNvSpPr>
            <a:spLocks noGrp="1"/>
          </p:cNvSpPr>
          <p:nvPr>
            <p:ph type="body" sz="quarter" idx="11" hasCustomPrompt="1"/>
          </p:nvPr>
        </p:nvSpPr>
        <p:spPr>
          <a:xfrm>
            <a:off x="244" y="149712"/>
            <a:ext cx="10655518" cy="714375"/>
          </a:xfrm>
        </p:spPr>
        <p:txBody>
          <a:bodyPr anchor="t">
            <a:noAutofit/>
          </a:bodyPr>
          <a:lstStyle>
            <a:lvl1pPr marL="0" indent="0">
              <a:spcBef>
                <a:spcPts val="0"/>
              </a:spcBef>
              <a:buNone/>
              <a:defRPr sz="2800" b="1" baseline="0">
                <a:solidFill>
                  <a:schemeClr val="bg1"/>
                </a:solidFill>
              </a:defRPr>
            </a:lvl1pPr>
          </a:lstStyle>
          <a:p>
            <a:pPr lvl="0"/>
            <a:r>
              <a:rPr lang="en-AU" noProof="0" dirty="0"/>
              <a:t>INSERT HEADING</a:t>
            </a:r>
          </a:p>
        </p:txBody>
      </p:sp>
      <p:sp>
        <p:nvSpPr>
          <p:cNvPr id="5" name="TextBox 4"/>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136609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246" t="53766" b="15401"/>
          <a:stretch/>
        </p:blipFill>
        <p:spPr>
          <a:xfrm>
            <a:off x="0" y="3816084"/>
            <a:ext cx="11520000" cy="2670568"/>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95098" y="172513"/>
            <a:ext cx="1848272" cy="859413"/>
          </a:xfrm>
          <a:prstGeom prst="rect">
            <a:avLst/>
          </a:prstGeom>
        </p:spPr>
      </p:pic>
      <p:sp>
        <p:nvSpPr>
          <p:cNvPr id="5" name="Round Same Side Corner Rectangle 4"/>
          <p:cNvSpPr/>
          <p:nvPr userDrawn="1"/>
        </p:nvSpPr>
        <p:spPr>
          <a:xfrm rot="16200000">
            <a:off x="2851651" y="187483"/>
            <a:ext cx="2217194" cy="5040008"/>
          </a:xfrm>
          <a:prstGeom prst="round2SameRect">
            <a:avLst/>
          </a:pr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Woolcott Research &amp; Engagement</a:t>
            </a:r>
          </a:p>
          <a:p>
            <a:pPr algn="ctr">
              <a:lnSpc>
                <a:spcPct val="114000"/>
              </a:lnSpc>
              <a:spcBef>
                <a:spcPts val="600"/>
              </a:spcBef>
              <a:spcAft>
                <a:spcPts val="600"/>
              </a:spcAft>
            </a:pPr>
            <a:r>
              <a:rPr lang="en-AU" sz="1800" dirty="0">
                <a:solidFill>
                  <a:schemeClr val="tx2"/>
                </a:solidFill>
                <a:latin typeface="+mj-lt"/>
                <a:ea typeface="Arial Unicode MS" panose="020B0604020202020204" pitchFamily="34" charset="-128"/>
                <a:cs typeface="Arial Unicode MS" panose="020B0604020202020204" pitchFamily="34" charset="-128"/>
              </a:rPr>
              <a:t>L6, 104 Mount Street, North Sydney 2060</a:t>
            </a:r>
          </a:p>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	+61 29261 5221</a:t>
            </a:r>
          </a:p>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	woolcott.com.au</a:t>
            </a:r>
          </a:p>
        </p:txBody>
      </p:sp>
      <p:sp>
        <p:nvSpPr>
          <p:cNvPr id="6" name="Round Same Side Corner Rectangle 5"/>
          <p:cNvSpPr/>
          <p:nvPr userDrawn="1"/>
        </p:nvSpPr>
        <p:spPr>
          <a:xfrm rot="5400000">
            <a:off x="7171647" y="907491"/>
            <a:ext cx="2217197" cy="3599994"/>
          </a:xfrm>
          <a:prstGeom prst="round2SameRect">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701"/>
          </a:p>
        </p:txBody>
      </p:sp>
      <p:pic>
        <p:nvPicPr>
          <p:cNvPr id="7" name="Picture 2" descr="Image result for phone"/>
          <p:cNvPicPr>
            <a:picLocks noChangeAspect="1" noChangeArrowheads="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05505" y="2740995"/>
            <a:ext cx="385400" cy="3853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world wide web icon"/>
          <p:cNvPicPr>
            <a:picLocks noChangeAspect="1" noChangeArrowheads="1"/>
          </p:cNvPicPr>
          <p:nvPr userDrawn="1"/>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76194" y="3143808"/>
            <a:ext cx="426598" cy="426598"/>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sz="quarter" idx="10" hasCustomPrompt="1"/>
          </p:nvPr>
        </p:nvSpPr>
        <p:spPr>
          <a:xfrm>
            <a:off x="6743702" y="1865998"/>
            <a:ext cx="3121025" cy="1704975"/>
          </a:xfrm>
        </p:spPr>
        <p:txBody>
          <a:bodyPr anchor="ctr">
            <a:noAutofit/>
          </a:bodyPr>
          <a:lstStyle>
            <a:lvl1pPr marL="0" indent="0">
              <a:buNone/>
              <a:defRPr sz="1800" b="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AU" noProof="0" dirty="0"/>
              <a:t>Insert name of research, name of client and researcher name</a:t>
            </a:r>
          </a:p>
        </p:txBody>
      </p:sp>
    </p:spTree>
    <p:extLst>
      <p:ext uri="{BB962C8B-B14F-4D97-AF65-F5344CB8AC3E}">
        <p14:creationId xmlns:p14="http://schemas.microsoft.com/office/powerpoint/2010/main" val="2574163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246" y="360088"/>
            <a:ext cx="10080000" cy="1237457"/>
          </a:xfrm>
          <a:prstGeom prst="rect">
            <a:avLst/>
          </a:prstGeom>
        </p:spPr>
        <p:txBody>
          <a:bodyPr vert="horz" lIns="91440" tIns="45720" rIns="91440" bIns="45720" rtlCol="0" anchor="ctr">
            <a:noAutofit/>
          </a:bodyPr>
          <a:lstStyle/>
          <a:p>
            <a:r>
              <a:rPr lang="en-AU" noProof="0" dirty="0"/>
              <a:t>CLICK TO EDIT MASTER TITLE STYLE</a:t>
            </a:r>
          </a:p>
        </p:txBody>
      </p:sp>
      <p:sp>
        <p:nvSpPr>
          <p:cNvPr id="3" name="Text Placeholder 2"/>
          <p:cNvSpPr>
            <a:spLocks noGrp="1"/>
          </p:cNvSpPr>
          <p:nvPr>
            <p:ph type="body" idx="1"/>
          </p:nvPr>
        </p:nvSpPr>
        <p:spPr>
          <a:xfrm>
            <a:off x="720246" y="1800087"/>
            <a:ext cx="10080000" cy="3960000"/>
          </a:xfrm>
          <a:prstGeom prst="rect">
            <a:avLst/>
          </a:prstGeom>
        </p:spPr>
        <p:txBody>
          <a:bodyPr vert="horz" lIns="91440" tIns="45720" rIns="91440" bIns="45720" rtlCol="0">
            <a:noAutofit/>
          </a:bodyPr>
          <a:lstStyle/>
          <a:p>
            <a:pPr lvl="0"/>
            <a:r>
              <a:rPr lang="en-AU" noProof="0" dirty="0"/>
              <a:t>Click to edit Master text styles</a:t>
            </a:r>
          </a:p>
          <a:p>
            <a:pPr lvl="1"/>
            <a:r>
              <a:rPr lang="en-AU" noProof="0" dirty="0"/>
              <a:t>Second level</a:t>
            </a:r>
          </a:p>
          <a:p>
            <a:pPr lvl="2"/>
            <a:r>
              <a:rPr lang="en-AU" noProof="0" dirty="0"/>
              <a:t>Third level</a:t>
            </a:r>
          </a:p>
          <a:p>
            <a:pPr lvl="3"/>
            <a:r>
              <a:rPr lang="en-AU" noProof="0" dirty="0"/>
              <a:t>Fourth level</a:t>
            </a:r>
          </a:p>
          <a:p>
            <a:pPr lvl="4"/>
            <a:r>
              <a:rPr lang="en-AU" noProof="0" dirty="0"/>
              <a:t>Fifth level</a:t>
            </a:r>
          </a:p>
        </p:txBody>
      </p:sp>
      <p:sp>
        <p:nvSpPr>
          <p:cNvPr id="4" name="Date Placeholder 3"/>
          <p:cNvSpPr>
            <a:spLocks noGrp="1"/>
          </p:cNvSpPr>
          <p:nvPr>
            <p:ph type="dt" sz="half" idx="2"/>
          </p:nvPr>
        </p:nvSpPr>
        <p:spPr>
          <a:xfrm>
            <a:off x="720244" y="5991081"/>
            <a:ext cx="2592110" cy="345009"/>
          </a:xfrm>
          <a:prstGeom prst="rect">
            <a:avLst/>
          </a:prstGeom>
        </p:spPr>
        <p:txBody>
          <a:bodyPr vert="horz" lIns="91440" tIns="45720" rIns="91440" bIns="45720" rtlCol="0" anchor="ctr"/>
          <a:lstStyle>
            <a:lvl1pPr algn="l">
              <a:defRPr sz="1600">
                <a:solidFill>
                  <a:schemeClr val="tx2"/>
                </a:solidFill>
                <a:latin typeface="+mj-lt"/>
              </a:defRPr>
            </a:lvl1pPr>
          </a:lstStyle>
          <a:p>
            <a:endParaRPr lang="en-AU" noProof="0" dirty="0"/>
          </a:p>
        </p:txBody>
      </p:sp>
      <p:sp>
        <p:nvSpPr>
          <p:cNvPr id="5" name="Footer Placeholder 4"/>
          <p:cNvSpPr>
            <a:spLocks noGrp="1"/>
          </p:cNvSpPr>
          <p:nvPr>
            <p:ph type="ftr" sz="quarter" idx="3"/>
          </p:nvPr>
        </p:nvSpPr>
        <p:spPr>
          <a:xfrm>
            <a:off x="3816162" y="5991082"/>
            <a:ext cx="3888165" cy="345009"/>
          </a:xfrm>
          <a:prstGeom prst="rect">
            <a:avLst/>
          </a:prstGeom>
        </p:spPr>
        <p:txBody>
          <a:bodyPr vert="horz" lIns="91440" tIns="45720" rIns="91440" bIns="45720" rtlCol="0" anchor="ctr"/>
          <a:lstStyle>
            <a:lvl1pPr algn="ctr">
              <a:defRPr sz="1600">
                <a:solidFill>
                  <a:schemeClr val="tx2"/>
                </a:solidFill>
                <a:latin typeface="+mj-lt"/>
              </a:defRPr>
            </a:lvl1pPr>
          </a:lstStyle>
          <a:p>
            <a:endParaRPr lang="en-AU" dirty="0"/>
          </a:p>
        </p:txBody>
      </p:sp>
      <p:sp>
        <p:nvSpPr>
          <p:cNvPr id="6" name="Slide Number Placeholder 5"/>
          <p:cNvSpPr>
            <a:spLocks noGrp="1"/>
          </p:cNvSpPr>
          <p:nvPr>
            <p:ph type="sldNum" sz="quarter" idx="4"/>
          </p:nvPr>
        </p:nvSpPr>
        <p:spPr>
          <a:xfrm>
            <a:off x="8208134" y="5991082"/>
            <a:ext cx="2592110" cy="345009"/>
          </a:xfrm>
          <a:prstGeom prst="rect">
            <a:avLst/>
          </a:prstGeom>
        </p:spPr>
        <p:txBody>
          <a:bodyPr vert="horz" lIns="91440" tIns="45720" rIns="91440" bIns="45720" rtlCol="0" anchor="ctr"/>
          <a:lstStyle>
            <a:lvl1pPr algn="r">
              <a:defRPr sz="1600">
                <a:solidFill>
                  <a:schemeClr val="tx2"/>
                </a:solidFill>
                <a:latin typeface="+mj-lt"/>
              </a:defRPr>
            </a:lvl1pPr>
          </a:lstStyle>
          <a:p>
            <a:fld id="{3303909C-81E8-477F-910D-1DFE3A20FC12}" type="slidenum">
              <a:rPr lang="en-AU" smtClean="0"/>
              <a:pPr/>
              <a:t>‹#›</a:t>
            </a:fld>
            <a:endParaRPr lang="en-AU" dirty="0"/>
          </a:p>
        </p:txBody>
      </p:sp>
    </p:spTree>
    <p:extLst>
      <p:ext uri="{BB962C8B-B14F-4D97-AF65-F5344CB8AC3E}">
        <p14:creationId xmlns:p14="http://schemas.microsoft.com/office/powerpoint/2010/main" val="3561344514"/>
      </p:ext>
    </p:extLst>
  </p:cSld>
  <p:clrMap bg1="lt1" tx1="dk1" bg2="lt2" tx2="dk2" accent1="accent1" accent2="accent2" accent3="accent3" accent4="accent4" accent5="accent5" accent6="accent6" hlink="hlink" folHlink="folHlink"/>
  <p:sldLayoutIdLst>
    <p:sldLayoutId id="2147483714" r:id="rId1"/>
    <p:sldLayoutId id="2147483698" r:id="rId2"/>
    <p:sldLayoutId id="2147483724" r:id="rId3"/>
    <p:sldLayoutId id="2147483715" r:id="rId4"/>
    <p:sldLayoutId id="2147483723" r:id="rId5"/>
    <p:sldLayoutId id="2147483725" r:id="rId6"/>
    <p:sldLayoutId id="2147483727" r:id="rId7"/>
    <p:sldLayoutId id="2147483717" r:id="rId8"/>
    <p:sldLayoutId id="2147483710" r:id="rId9"/>
  </p:sldLayoutIdLst>
  <p:hf hdr="0" ftr="0" dt="0"/>
  <p:txStyles>
    <p:titleStyle>
      <a:lvl1pPr algn="l" defTabSz="863996" rtl="0" eaLnBrk="1" latinLnBrk="0" hangingPunct="1">
        <a:lnSpc>
          <a:spcPct val="100000"/>
        </a:lnSpc>
        <a:spcBef>
          <a:spcPct val="0"/>
        </a:spcBef>
        <a:buNone/>
        <a:defRPr sz="3600" b="1" kern="1200">
          <a:solidFill>
            <a:schemeClr val="tx2"/>
          </a:solidFill>
          <a:latin typeface="+mj-lt"/>
          <a:ea typeface="+mj-ea"/>
          <a:cs typeface="Nirmala UI" panose="020B0502040204020203" pitchFamily="34" charset="0"/>
        </a:defRPr>
      </a:lvl1pPr>
    </p:titleStyle>
    <p:bodyStyle>
      <a:lvl1pPr marL="21599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en-US"/>
      </a:defPPr>
      <a:lvl1pPr marL="0" algn="l" defTabSz="863996" rtl="0" eaLnBrk="1" latinLnBrk="0" hangingPunct="1">
        <a:defRPr sz="1701" kern="1200">
          <a:solidFill>
            <a:schemeClr val="tx1"/>
          </a:solidFill>
          <a:latin typeface="+mn-lt"/>
          <a:ea typeface="+mn-ea"/>
          <a:cs typeface="+mn-cs"/>
        </a:defRPr>
      </a:lvl1pPr>
      <a:lvl2pPr marL="431997" algn="l" defTabSz="863996" rtl="0" eaLnBrk="1" latinLnBrk="0" hangingPunct="1">
        <a:defRPr sz="1701" kern="1200">
          <a:solidFill>
            <a:schemeClr val="tx1"/>
          </a:solidFill>
          <a:latin typeface="+mn-lt"/>
          <a:ea typeface="+mn-ea"/>
          <a:cs typeface="+mn-cs"/>
        </a:defRPr>
      </a:lvl2pPr>
      <a:lvl3pPr marL="863996" algn="l" defTabSz="863996" rtl="0" eaLnBrk="1" latinLnBrk="0" hangingPunct="1">
        <a:defRPr sz="1701" kern="1200">
          <a:solidFill>
            <a:schemeClr val="tx1"/>
          </a:solidFill>
          <a:latin typeface="+mn-lt"/>
          <a:ea typeface="+mn-ea"/>
          <a:cs typeface="+mn-cs"/>
        </a:defRPr>
      </a:lvl3pPr>
      <a:lvl4pPr marL="1295993" algn="l" defTabSz="863996" rtl="0" eaLnBrk="1" latinLnBrk="0" hangingPunct="1">
        <a:defRPr sz="1701" kern="1200">
          <a:solidFill>
            <a:schemeClr val="tx1"/>
          </a:solidFill>
          <a:latin typeface="+mn-lt"/>
          <a:ea typeface="+mn-ea"/>
          <a:cs typeface="+mn-cs"/>
        </a:defRPr>
      </a:lvl4pPr>
      <a:lvl5pPr marL="1727990" algn="l" defTabSz="863996" rtl="0" eaLnBrk="1" latinLnBrk="0" hangingPunct="1">
        <a:defRPr sz="1701" kern="1200">
          <a:solidFill>
            <a:schemeClr val="tx1"/>
          </a:solidFill>
          <a:latin typeface="+mn-lt"/>
          <a:ea typeface="+mn-ea"/>
          <a:cs typeface="+mn-cs"/>
        </a:defRPr>
      </a:lvl5pPr>
      <a:lvl6pPr marL="2159987" algn="l" defTabSz="863996" rtl="0" eaLnBrk="1" latinLnBrk="0" hangingPunct="1">
        <a:defRPr sz="1701" kern="1200">
          <a:solidFill>
            <a:schemeClr val="tx1"/>
          </a:solidFill>
          <a:latin typeface="+mn-lt"/>
          <a:ea typeface="+mn-ea"/>
          <a:cs typeface="+mn-cs"/>
        </a:defRPr>
      </a:lvl6pPr>
      <a:lvl7pPr marL="2591986" algn="l" defTabSz="863996" rtl="0" eaLnBrk="1" latinLnBrk="0" hangingPunct="1">
        <a:defRPr sz="1701" kern="1200">
          <a:solidFill>
            <a:schemeClr val="tx1"/>
          </a:solidFill>
          <a:latin typeface="+mn-lt"/>
          <a:ea typeface="+mn-ea"/>
          <a:cs typeface="+mn-cs"/>
        </a:defRPr>
      </a:lvl7pPr>
      <a:lvl8pPr marL="3023983" algn="l" defTabSz="863996" rtl="0" eaLnBrk="1" latinLnBrk="0" hangingPunct="1">
        <a:defRPr sz="1701" kern="1200">
          <a:solidFill>
            <a:schemeClr val="tx1"/>
          </a:solidFill>
          <a:latin typeface="+mn-lt"/>
          <a:ea typeface="+mn-ea"/>
          <a:cs typeface="+mn-cs"/>
        </a:defRPr>
      </a:lvl8pPr>
      <a:lvl9pPr marL="3455980" algn="l" defTabSz="863996" rtl="0" eaLnBrk="1" latinLnBrk="0" hangingPunct="1">
        <a:defRPr sz="1701"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948" userDrawn="1">
          <p15:clr>
            <a:srgbClr val="000000"/>
          </p15:clr>
        </p15:guide>
        <p15:guide id="4" orient="horz" pos="907"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0"/>
            <a:ext cx="4320243" cy="6480175"/>
          </a:xfrm>
          <a:prstGeom prst="rect">
            <a:avLst/>
          </a:prstGeom>
          <a:solidFill>
            <a:srgbClr val="0235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a:t>CitiPower</a:t>
            </a:r>
            <a:br>
              <a:rPr lang="en-AU" dirty="0"/>
            </a:br>
            <a:r>
              <a:rPr lang="en-AU" dirty="0"/>
              <a:t>integrated summary report</a:t>
            </a:r>
            <a:br>
              <a:rPr lang="en-AU" dirty="0"/>
            </a:br>
            <a:br>
              <a:rPr lang="en-AU" dirty="0"/>
            </a:br>
            <a:r>
              <a:rPr lang="en-AU" sz="2400" dirty="0"/>
              <a:t>August 2019</a:t>
            </a:r>
          </a:p>
        </p:txBody>
      </p:sp>
      <p:sp>
        <p:nvSpPr>
          <p:cNvPr id="6" name="Picture Placeholder 5"/>
          <p:cNvSpPr>
            <a:spLocks noGrp="1"/>
          </p:cNvSpPr>
          <p:nvPr>
            <p:ph type="pic" sz="quarter" idx="15"/>
          </p:nvPr>
        </p:nvSpPr>
        <p:spPr>
          <a:solidFill>
            <a:schemeClr val="bg1"/>
          </a:solidFill>
        </p:spPr>
      </p:sp>
      <p:pic>
        <p:nvPicPr>
          <p:cNvPr id="8" name="Picture 7"/>
          <p:cNvPicPr>
            <a:picLocks noChangeAspect="1"/>
          </p:cNvPicPr>
          <p:nvPr/>
        </p:nvPicPr>
        <p:blipFill rotWithShape="1">
          <a:blip r:embed="rId2"/>
          <a:srcRect r="50803"/>
          <a:stretch/>
        </p:blipFill>
        <p:spPr>
          <a:xfrm>
            <a:off x="4352192" y="504087"/>
            <a:ext cx="7168296" cy="5273529"/>
          </a:xfrm>
          <a:prstGeom prst="rect">
            <a:avLst/>
          </a:prstGeom>
        </p:spPr>
      </p:pic>
    </p:spTree>
    <p:extLst>
      <p:ext uri="{BB962C8B-B14F-4D97-AF65-F5344CB8AC3E}">
        <p14:creationId xmlns:p14="http://schemas.microsoft.com/office/powerpoint/2010/main" val="1748340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88244" y="432087"/>
            <a:ext cx="10584000" cy="2160000"/>
          </a:xfrm>
        </p:spPr>
        <p:txBody>
          <a:bodyPr/>
          <a:lstStyle/>
          <a:p>
            <a:pPr marL="0" indent="0" algn="just">
              <a:buNone/>
            </a:pPr>
            <a:r>
              <a:rPr lang="en-AU" sz="1400" b="1" dirty="0">
                <a:solidFill>
                  <a:schemeClr val="tx2"/>
                </a:solidFill>
                <a:latin typeface="Calibri" panose="020F0502020204030204" pitchFamily="34" charset="0"/>
                <a:ea typeface="Segoe UI Black" panose="020B0A02040204020203" pitchFamily="34" charset="0"/>
                <a:cs typeface="Calibri" panose="020F0502020204030204" pitchFamily="34" charset="0"/>
              </a:rPr>
              <a:t>Background</a:t>
            </a:r>
          </a:p>
          <a:p>
            <a:pPr marL="0" indent="0" algn="just">
              <a:buNone/>
            </a:pPr>
            <a:endPar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endParaRPr>
          </a:p>
          <a:p>
            <a:pPr marL="0" indent="0" algn="just">
              <a:buNone/>
            </a:pPr>
            <a:r>
              <a:rPr lang="en-AU" sz="1200" dirty="0">
                <a:latin typeface="Calibri" panose="020F0502020204030204" pitchFamily="34" charset="0"/>
                <a:cs typeface="Calibri" panose="020F0502020204030204" pitchFamily="34" charset="0"/>
              </a:rPr>
              <a:t>CitiPower is currently developing its proposal to the Australian Energy Regulator (AER) for the 2021-2026 regulatory period. Customers’ opinions and feedback are an important consideration in the development of the proposal so this business has developed the Energised 2021-2026 program which includes four phases of customer engagement. </a:t>
            </a:r>
          </a:p>
          <a:p>
            <a:pPr marL="0" indent="0" algn="just">
              <a:buNone/>
            </a:pPr>
            <a:endParaRPr lang="en-AU" sz="1200" dirty="0">
              <a:latin typeface="Calibri" panose="020F0502020204030204" pitchFamily="34" charset="0"/>
              <a:cs typeface="Calibri" panose="020F0502020204030204" pitchFamily="34" charset="0"/>
            </a:endParaRPr>
          </a:p>
          <a:p>
            <a:pPr marL="0" indent="0" algn="just">
              <a:buNone/>
            </a:pPr>
            <a:r>
              <a:rPr lang="en-AU" sz="1200" dirty="0">
                <a:latin typeface="Calibri" panose="020F0502020204030204" pitchFamily="34" charset="0"/>
                <a:cs typeface="Calibri" panose="020F0502020204030204" pitchFamily="34" charset="0"/>
              </a:rPr>
              <a:t>This report provides a summary of the key findings from all phases of the engagement program.</a:t>
            </a:r>
          </a:p>
          <a:p>
            <a:pPr marL="0" indent="0" algn="just">
              <a:buNone/>
            </a:pPr>
            <a:endPar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142262095"/>
              </p:ext>
            </p:extLst>
          </p:nvPr>
        </p:nvGraphicFramePr>
        <p:xfrm>
          <a:off x="432244" y="1944087"/>
          <a:ext cx="10440000" cy="1817380"/>
        </p:xfrm>
        <a:graphic>
          <a:graphicData uri="http://schemas.openxmlformats.org/drawingml/2006/table">
            <a:tbl>
              <a:tblPr firstRow="1" bandRow="1">
                <a:tableStyleId>{21E4AEA4-8DFA-4A89-87EB-49C32662AFE0}</a:tableStyleId>
              </a:tblPr>
              <a:tblGrid>
                <a:gridCol w="878118">
                  <a:extLst>
                    <a:ext uri="{9D8B030D-6E8A-4147-A177-3AD203B41FA5}">
                      <a16:colId xmlns:a16="http://schemas.microsoft.com/office/drawing/2014/main" val="20000"/>
                    </a:ext>
                  </a:extLst>
                </a:gridCol>
                <a:gridCol w="5169882">
                  <a:extLst>
                    <a:ext uri="{9D8B030D-6E8A-4147-A177-3AD203B41FA5}">
                      <a16:colId xmlns:a16="http://schemas.microsoft.com/office/drawing/2014/main" val="20001"/>
                    </a:ext>
                  </a:extLst>
                </a:gridCol>
                <a:gridCol w="878400">
                  <a:extLst>
                    <a:ext uri="{9D8B030D-6E8A-4147-A177-3AD203B41FA5}">
                      <a16:colId xmlns:a16="http://schemas.microsoft.com/office/drawing/2014/main" val="20002"/>
                    </a:ext>
                  </a:extLst>
                </a:gridCol>
                <a:gridCol w="878400">
                  <a:extLst>
                    <a:ext uri="{9D8B030D-6E8A-4147-A177-3AD203B41FA5}">
                      <a16:colId xmlns:a16="http://schemas.microsoft.com/office/drawing/2014/main" val="20003"/>
                    </a:ext>
                  </a:extLst>
                </a:gridCol>
                <a:gridCol w="878400">
                  <a:extLst>
                    <a:ext uri="{9D8B030D-6E8A-4147-A177-3AD203B41FA5}">
                      <a16:colId xmlns:a16="http://schemas.microsoft.com/office/drawing/2014/main" val="20004"/>
                    </a:ext>
                  </a:extLst>
                </a:gridCol>
                <a:gridCol w="878400">
                  <a:extLst>
                    <a:ext uri="{9D8B030D-6E8A-4147-A177-3AD203B41FA5}">
                      <a16:colId xmlns:a16="http://schemas.microsoft.com/office/drawing/2014/main" val="20005"/>
                    </a:ext>
                  </a:extLst>
                </a:gridCol>
                <a:gridCol w="878400">
                  <a:extLst>
                    <a:ext uri="{9D8B030D-6E8A-4147-A177-3AD203B41FA5}">
                      <a16:colId xmlns:a16="http://schemas.microsoft.com/office/drawing/2014/main" val="20006"/>
                    </a:ext>
                  </a:extLst>
                </a:gridCol>
              </a:tblGrid>
              <a:tr h="346030">
                <a:tc>
                  <a:txBody>
                    <a:bodyPr/>
                    <a:lstStyle/>
                    <a:p>
                      <a:r>
                        <a:rPr lang="en-AU" sz="1100" dirty="0">
                          <a:latin typeface="Calibri" panose="020F0502020204030204" pitchFamily="34" charset="0"/>
                          <a:cs typeface="Calibri" panose="020F0502020204030204" pitchFamily="34" charset="0"/>
                        </a:rPr>
                        <a:t>Phases</a:t>
                      </a:r>
                    </a:p>
                  </a:txBody>
                  <a:tcPr>
                    <a:solidFill>
                      <a:srgbClr val="0235FE"/>
                    </a:solidFill>
                  </a:tcPr>
                </a:tc>
                <a:tc>
                  <a:txBody>
                    <a:bodyPr/>
                    <a:lstStyle/>
                    <a:p>
                      <a:r>
                        <a:rPr lang="en-AU" sz="1100" dirty="0">
                          <a:latin typeface="Calibri" panose="020F0502020204030204" pitchFamily="34" charset="0"/>
                          <a:cs typeface="Calibri" panose="020F0502020204030204" pitchFamily="34" charset="0"/>
                        </a:rPr>
                        <a:t>Objectives</a:t>
                      </a:r>
                    </a:p>
                  </a:txBody>
                  <a:tcP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Residents</a:t>
                      </a:r>
                    </a:p>
                  </a:txBody>
                  <a:tcP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CALD/</a:t>
                      </a:r>
                    </a:p>
                    <a:p>
                      <a:pPr algn="ctr"/>
                      <a:r>
                        <a:rPr lang="en-AU" sz="1100" dirty="0" err="1">
                          <a:latin typeface="Calibri" panose="020F0502020204030204" pitchFamily="34" charset="0"/>
                          <a:cs typeface="Calibri" panose="020F0502020204030204" pitchFamily="34" charset="0"/>
                        </a:rPr>
                        <a:t>Vulnerables</a:t>
                      </a:r>
                      <a:endParaRPr lang="en-AU" sz="1100" dirty="0">
                        <a:latin typeface="Calibri" panose="020F0502020204030204" pitchFamily="34" charset="0"/>
                        <a:cs typeface="Calibri" panose="020F0502020204030204" pitchFamily="34" charset="0"/>
                      </a:endParaRPr>
                    </a:p>
                  </a:txBody>
                  <a:tcP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SME’s</a:t>
                      </a:r>
                    </a:p>
                  </a:txBody>
                  <a:tcP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C&amp;I’s</a:t>
                      </a:r>
                    </a:p>
                  </a:txBody>
                  <a:tcP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COL’s</a:t>
                      </a:r>
                    </a:p>
                  </a:txBody>
                  <a:tcPr>
                    <a:solidFill>
                      <a:srgbClr val="0235FE"/>
                    </a:solidFill>
                  </a:tcPr>
                </a:tc>
                <a:extLst>
                  <a:ext uri="{0D108BD9-81ED-4DB2-BD59-A6C34878D82A}">
                    <a16:rowId xmlns:a16="http://schemas.microsoft.com/office/drawing/2014/main" val="10000"/>
                  </a:ext>
                </a:extLst>
              </a:tr>
              <a:tr h="481970">
                <a:tc>
                  <a:txBody>
                    <a:bodyPr/>
                    <a:lstStyle/>
                    <a:p>
                      <a:pPr algn="ctr"/>
                      <a:r>
                        <a:rPr lang="en-AU" sz="1100" b="1" dirty="0">
                          <a:latin typeface="Calibri" panose="020F0502020204030204" pitchFamily="34" charset="0"/>
                          <a:cs typeface="Calibri" panose="020F0502020204030204" pitchFamily="34" charset="0"/>
                        </a:rPr>
                        <a:t>I &amp; 2</a:t>
                      </a:r>
                    </a:p>
                    <a:p>
                      <a:pPr algn="ctr"/>
                      <a:r>
                        <a:rPr lang="en-AU" sz="1100" b="1" dirty="0">
                          <a:latin typeface="Calibri" panose="020F0502020204030204" pitchFamily="34" charset="0"/>
                          <a:cs typeface="Calibri" panose="020F0502020204030204" pitchFamily="34" charset="0"/>
                        </a:rPr>
                        <a:t>(2017)</a:t>
                      </a:r>
                    </a:p>
                  </a:txBody>
                  <a:tcPr/>
                </a:tc>
                <a:tc>
                  <a:txBody>
                    <a:bodyPr/>
                    <a:lstStyle/>
                    <a:p>
                      <a:pPr marL="171450" indent="-171450">
                        <a:buFont typeface="Arial" panose="020B0604020202020204" pitchFamily="34" charset="0"/>
                        <a:buChar char="•"/>
                      </a:pPr>
                      <a:r>
                        <a:rPr lang="en-AU" sz="1100" kern="1200" dirty="0">
                          <a:solidFill>
                            <a:schemeClr val="dk1"/>
                          </a:solidFill>
                          <a:effectLst/>
                          <a:latin typeface="Calibri" panose="020F0502020204030204" pitchFamily="34" charset="0"/>
                          <a:ea typeface="+mn-ea"/>
                          <a:cs typeface="Calibri" panose="020F0502020204030204" pitchFamily="34" charset="0"/>
                        </a:rPr>
                        <a:t>Identified and confirmed CitiPower’s key audiences and engagement framework</a:t>
                      </a:r>
                    </a:p>
                    <a:p>
                      <a:pPr marL="171450" indent="-171450">
                        <a:buFont typeface="Arial" panose="020B0604020202020204" pitchFamily="34" charset="0"/>
                        <a:buChar char="•"/>
                      </a:pPr>
                      <a:r>
                        <a:rPr lang="en-AU" sz="1100" kern="1200" dirty="0">
                          <a:solidFill>
                            <a:schemeClr val="dk1"/>
                          </a:solidFill>
                          <a:effectLst/>
                          <a:latin typeface="Calibri" panose="020F0502020204030204" pitchFamily="34" charset="0"/>
                          <a:ea typeface="+mn-ea"/>
                          <a:cs typeface="Calibri" panose="020F0502020204030204" pitchFamily="34" charset="0"/>
                        </a:rPr>
                        <a:t>Explored customers’ initial views on regulatory issues</a:t>
                      </a:r>
                    </a:p>
                  </a:txBody>
                  <a:tcPr/>
                </a:tc>
                <a:tc>
                  <a:txBody>
                    <a:bodyPr/>
                    <a:lstStyle/>
                    <a:p>
                      <a:pPr algn="ctr"/>
                      <a:r>
                        <a:rPr lang="en-AU" sz="1100" dirty="0">
                          <a:latin typeface="Calibri" panose="020F0502020204030204" pitchFamily="34" charset="0"/>
                          <a:cs typeface="Calibri" panose="020F0502020204030204" pitchFamily="34" charset="0"/>
                        </a:rPr>
                        <a:t>Surveys</a:t>
                      </a:r>
                    </a:p>
                    <a:p>
                      <a:pPr algn="ctr"/>
                      <a:r>
                        <a:rPr lang="en-AU" sz="1100" dirty="0">
                          <a:latin typeface="Calibri" panose="020F0502020204030204" pitchFamily="34" charset="0"/>
                          <a:cs typeface="Calibri" panose="020F0502020204030204" pitchFamily="34" charset="0"/>
                        </a:rPr>
                        <a:t>Mini groups</a:t>
                      </a:r>
                    </a:p>
                  </a:txBody>
                  <a:tcPr/>
                </a:tc>
                <a:tc>
                  <a:txBody>
                    <a:bodyPr/>
                    <a:lstStyle/>
                    <a:p>
                      <a:pPr algn="ctr"/>
                      <a:r>
                        <a:rPr lang="en-AU" sz="1100" dirty="0">
                          <a:latin typeface="Calibri" panose="020F0502020204030204" pitchFamily="34" charset="0"/>
                          <a:cs typeface="Calibri" panose="020F0502020204030204" pitchFamily="34" charset="0"/>
                        </a:rPr>
                        <a:t>-</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Surveys</a:t>
                      </a:r>
                    </a:p>
                    <a:p>
                      <a:pPr algn="ctr"/>
                      <a:endParaRPr lang="en-AU" sz="1100" dirty="0">
                        <a:latin typeface="Calibri" panose="020F0502020204030204" pitchFamily="34" charset="0"/>
                        <a:cs typeface="Calibri" panose="020F0502020204030204" pitchFamily="34" charset="0"/>
                      </a:endParaRP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In-depth interviews</a:t>
                      </a:r>
                    </a:p>
                  </a:txBody>
                  <a:tcPr/>
                </a:tc>
                <a:tc>
                  <a:txBody>
                    <a:bodyPr/>
                    <a:lstStyle/>
                    <a:p>
                      <a:pPr algn="ctr"/>
                      <a:r>
                        <a:rPr lang="en-AU" sz="1100" dirty="0">
                          <a:latin typeface="Calibri" panose="020F0502020204030204" pitchFamily="34" charset="0"/>
                          <a:cs typeface="Calibri" panose="020F0502020204030204" pitchFamily="34" charset="0"/>
                        </a:rPr>
                        <a:t>-</a:t>
                      </a:r>
                    </a:p>
                  </a:txBody>
                  <a:tcPr/>
                </a:tc>
                <a:extLst>
                  <a:ext uri="{0D108BD9-81ED-4DB2-BD59-A6C34878D82A}">
                    <a16:rowId xmlns:a16="http://schemas.microsoft.com/office/drawing/2014/main" val="10001"/>
                  </a:ext>
                </a:extLst>
              </a:tr>
              <a:tr h="481970">
                <a:tc>
                  <a:txBody>
                    <a:bodyPr/>
                    <a:lstStyle/>
                    <a:p>
                      <a:pPr algn="ctr"/>
                      <a:r>
                        <a:rPr lang="en-AU" sz="1100" b="1" dirty="0">
                          <a:latin typeface="Calibri" panose="020F0502020204030204" pitchFamily="34" charset="0"/>
                          <a:cs typeface="Calibri" panose="020F0502020204030204" pitchFamily="34" charset="0"/>
                        </a:rPr>
                        <a:t>3</a:t>
                      </a:r>
                    </a:p>
                    <a:p>
                      <a:pPr algn="ctr"/>
                      <a:r>
                        <a:rPr lang="en-AU" sz="1100" b="1" dirty="0">
                          <a:latin typeface="Calibri" panose="020F0502020204030204" pitchFamily="34" charset="0"/>
                          <a:cs typeface="Calibri" panose="020F0502020204030204" pitchFamily="34" charset="0"/>
                        </a:rPr>
                        <a:t>(2018)</a:t>
                      </a:r>
                    </a:p>
                  </a:txBody>
                  <a:tcPr/>
                </a:tc>
                <a:tc>
                  <a:txBody>
                    <a:bodyPr/>
                    <a:lstStyle/>
                    <a:p>
                      <a:pPr marL="171450" indent="-171450">
                        <a:buFont typeface="Arial" panose="020B0604020202020204" pitchFamily="34" charset="0"/>
                        <a:buChar char="•"/>
                      </a:pPr>
                      <a:r>
                        <a:rPr lang="en-AU" sz="1100" dirty="0">
                          <a:latin typeface="Calibri" panose="020F0502020204030204" pitchFamily="34" charset="0"/>
                          <a:cs typeface="Calibri" panose="020F0502020204030204" pitchFamily="34" charset="0"/>
                        </a:rPr>
                        <a:t>Involved community opinion leaders on identifying local energy issues</a:t>
                      </a:r>
                    </a:p>
                    <a:p>
                      <a:pPr marL="171450" indent="-171450">
                        <a:buFont typeface="Arial" panose="020B0604020202020204" pitchFamily="34" charset="0"/>
                        <a:buChar char="•"/>
                      </a:pPr>
                      <a:r>
                        <a:rPr lang="en-AU" sz="1100" dirty="0">
                          <a:latin typeface="Calibri" panose="020F0502020204030204" pitchFamily="34" charset="0"/>
                          <a:cs typeface="Calibri" panose="020F0502020204030204" pitchFamily="34" charset="0"/>
                        </a:rPr>
                        <a:t>Feedback on initial proposals and investment options</a:t>
                      </a:r>
                    </a:p>
                  </a:txBody>
                  <a:tcPr/>
                </a:tc>
                <a:tc>
                  <a:txBody>
                    <a:bodyPr/>
                    <a:lstStyle/>
                    <a:p>
                      <a:pPr algn="ctr"/>
                      <a:r>
                        <a:rPr lang="en-AU" sz="1100" dirty="0">
                          <a:latin typeface="Calibri" panose="020F0502020204030204" pitchFamily="34" charset="0"/>
                          <a:cs typeface="Calibri" panose="020F0502020204030204" pitchFamily="34" charset="0"/>
                        </a:rPr>
                        <a:t>Surveys</a:t>
                      </a:r>
                    </a:p>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Forums</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endParaRPr lang="en-AU" sz="1100" dirty="0">
                        <a:latin typeface="Calibri" panose="020F0502020204030204" pitchFamily="34" charset="0"/>
                        <a:cs typeface="Calibri" panose="020F0502020204030204" pitchFamily="34" charset="0"/>
                      </a:endParaRPr>
                    </a:p>
                  </a:txBody>
                  <a:tcPr/>
                </a:tc>
                <a:tc>
                  <a:txBody>
                    <a:bodyPr/>
                    <a:lstStyle/>
                    <a:p>
                      <a:pPr algn="ctr"/>
                      <a:r>
                        <a:rPr lang="en-AU" sz="1100" dirty="0">
                          <a:latin typeface="Calibri" panose="020F0502020204030204" pitchFamily="34" charset="0"/>
                          <a:cs typeface="Calibri" panose="020F0502020204030204" pitchFamily="34" charset="0"/>
                        </a:rPr>
                        <a:t>Surveys</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In-depth interviews</a:t>
                      </a:r>
                    </a:p>
                  </a:txBody>
                  <a:tcPr/>
                </a:tc>
                <a:tc>
                  <a:txBody>
                    <a:bodyPr/>
                    <a:lstStyle/>
                    <a:p>
                      <a:pPr algn="ctr"/>
                      <a:r>
                        <a:rPr lang="en-AU" sz="1100" dirty="0">
                          <a:latin typeface="Calibri" panose="020F0502020204030204" pitchFamily="34" charset="0"/>
                          <a:cs typeface="Calibri" panose="020F0502020204030204" pitchFamily="34" charset="0"/>
                        </a:rPr>
                        <a:t>Forums</a:t>
                      </a:r>
                    </a:p>
                  </a:txBody>
                  <a:tcPr/>
                </a:tc>
                <a:extLst>
                  <a:ext uri="{0D108BD9-81ED-4DB2-BD59-A6C34878D82A}">
                    <a16:rowId xmlns:a16="http://schemas.microsoft.com/office/drawing/2014/main" val="10002"/>
                  </a:ext>
                </a:extLst>
              </a:tr>
              <a:tr h="346030">
                <a:tc>
                  <a:txBody>
                    <a:bodyPr/>
                    <a:lstStyle/>
                    <a:p>
                      <a:pPr algn="ctr"/>
                      <a:r>
                        <a:rPr lang="en-AU" sz="1100" b="1" dirty="0">
                          <a:latin typeface="Calibri" panose="020F0502020204030204" pitchFamily="34" charset="0"/>
                          <a:cs typeface="Calibri" panose="020F0502020204030204" pitchFamily="34" charset="0"/>
                        </a:rPr>
                        <a:t>4</a:t>
                      </a:r>
                    </a:p>
                    <a:p>
                      <a:pPr algn="ctr"/>
                      <a:r>
                        <a:rPr lang="en-AU" sz="1100" b="1" dirty="0">
                          <a:latin typeface="Calibri" panose="020F0502020204030204" pitchFamily="34" charset="0"/>
                          <a:cs typeface="Calibri" panose="020F0502020204030204" pitchFamily="34" charset="0"/>
                        </a:rPr>
                        <a:t>(2019)</a:t>
                      </a:r>
                    </a:p>
                  </a:txBody>
                  <a:tcPr/>
                </a:tc>
                <a:tc>
                  <a:txBody>
                    <a:bodyPr/>
                    <a:lstStyle/>
                    <a:p>
                      <a:pPr marL="171450" indent="-171450">
                        <a:buFont typeface="Arial" panose="020B0604020202020204" pitchFamily="34" charset="0"/>
                        <a:buChar char="•"/>
                      </a:pPr>
                      <a:r>
                        <a:rPr lang="en-AU" sz="1100" dirty="0">
                          <a:latin typeface="Calibri" panose="020F0502020204030204" pitchFamily="34" charset="0"/>
                          <a:cs typeface="Calibri" panose="020F0502020204030204" pitchFamily="34" charset="0"/>
                        </a:rPr>
                        <a:t>Investigated</a:t>
                      </a:r>
                      <a:r>
                        <a:rPr lang="en-AU" sz="1100" baseline="0" dirty="0">
                          <a:latin typeface="Calibri" panose="020F0502020204030204" pitchFamily="34" charset="0"/>
                          <a:cs typeface="Calibri" panose="020F0502020204030204" pitchFamily="34" charset="0"/>
                        </a:rPr>
                        <a:t> key issues for the network</a:t>
                      </a:r>
                    </a:p>
                    <a:p>
                      <a:pPr marL="171450" indent="-171450">
                        <a:buFont typeface="Arial" panose="020B0604020202020204" pitchFamily="34" charset="0"/>
                        <a:buChar char="•"/>
                      </a:pPr>
                      <a:r>
                        <a:rPr lang="en-AU" sz="1100" baseline="0" dirty="0">
                          <a:latin typeface="Calibri" panose="020F0502020204030204" pitchFamily="34" charset="0"/>
                          <a:cs typeface="Calibri" panose="020F0502020204030204" pitchFamily="34" charset="0"/>
                        </a:rPr>
                        <a:t>Fine tuned proposals for the Draft Proposal</a:t>
                      </a:r>
                      <a:endParaRPr lang="en-AU" sz="1100" dirty="0">
                        <a:latin typeface="Calibri" panose="020F0502020204030204" pitchFamily="34" charset="0"/>
                        <a:cs typeface="Calibri" panose="020F0502020204030204" pitchFamily="34" charset="0"/>
                      </a:endParaRPr>
                    </a:p>
                  </a:txBody>
                  <a:tcPr/>
                </a:tc>
                <a:tc>
                  <a:txBody>
                    <a:bodyPr/>
                    <a:lstStyle/>
                    <a:p>
                      <a:pPr algn="ctr"/>
                      <a:r>
                        <a:rPr lang="en-AU" sz="1100" dirty="0">
                          <a:latin typeface="Calibri" panose="020F0502020204030204" pitchFamily="34" charset="0"/>
                          <a:cs typeface="Calibri" panose="020F0502020204030204" pitchFamily="34" charset="0"/>
                        </a:rPr>
                        <a:t>Surveys</a:t>
                      </a:r>
                    </a:p>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Forums</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Mini groups</a:t>
                      </a:r>
                    </a:p>
                  </a:txBody>
                  <a:tcPr/>
                </a:tc>
                <a:tc>
                  <a:txBody>
                    <a:bodyPr/>
                    <a:lstStyle/>
                    <a:p>
                      <a:pPr algn="ctr"/>
                      <a:r>
                        <a:rPr lang="en-AU" sz="1100" dirty="0">
                          <a:latin typeface="Calibri" panose="020F0502020204030204" pitchFamily="34" charset="0"/>
                          <a:cs typeface="Calibri" panose="020F0502020204030204" pitchFamily="34" charset="0"/>
                        </a:rPr>
                        <a:t>Surveys</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In-depth interviews</a:t>
                      </a:r>
                    </a:p>
                  </a:txBody>
                  <a:tcPr/>
                </a:tc>
                <a:tc>
                  <a:txBody>
                    <a:bodyPr/>
                    <a:lstStyle/>
                    <a:p>
                      <a:pPr marL="0" marR="0" lvl="0" indent="0" algn="ctr" defTabSz="863996"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100" dirty="0">
                          <a:latin typeface="Calibri" panose="020F0502020204030204" pitchFamily="34" charset="0"/>
                          <a:cs typeface="Calibri" panose="020F0502020204030204" pitchFamily="34" charset="0"/>
                        </a:rPr>
                        <a:t>Forums</a:t>
                      </a:r>
                    </a:p>
                    <a:p>
                      <a:pPr marL="0" indent="0" algn="ctr">
                        <a:buFont typeface="Arial" panose="020B0604020202020204" pitchFamily="34" charset="0"/>
                        <a:buNone/>
                      </a:pPr>
                      <a:endParaRPr lang="en-AU"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001423663"/>
              </p:ext>
            </p:extLst>
          </p:nvPr>
        </p:nvGraphicFramePr>
        <p:xfrm>
          <a:off x="422726" y="4173630"/>
          <a:ext cx="8237898" cy="1749896"/>
        </p:xfrm>
        <a:graphic>
          <a:graphicData uri="http://schemas.openxmlformats.org/drawingml/2006/table">
            <a:tbl>
              <a:tblPr firstRow="1" bandRow="1">
                <a:tableStyleId>{21E4AEA4-8DFA-4A89-87EB-49C32662AFE0}</a:tableStyleId>
              </a:tblPr>
              <a:tblGrid>
                <a:gridCol w="3773899">
                  <a:extLst>
                    <a:ext uri="{9D8B030D-6E8A-4147-A177-3AD203B41FA5}">
                      <a16:colId xmlns:a16="http://schemas.microsoft.com/office/drawing/2014/main" val="20000"/>
                    </a:ext>
                  </a:extLst>
                </a:gridCol>
                <a:gridCol w="1440000">
                  <a:extLst>
                    <a:ext uri="{9D8B030D-6E8A-4147-A177-3AD203B41FA5}">
                      <a16:colId xmlns:a16="http://schemas.microsoft.com/office/drawing/2014/main" val="20001"/>
                    </a:ext>
                  </a:extLst>
                </a:gridCol>
                <a:gridCol w="1440000">
                  <a:extLst>
                    <a:ext uri="{9D8B030D-6E8A-4147-A177-3AD203B41FA5}">
                      <a16:colId xmlns:a16="http://schemas.microsoft.com/office/drawing/2014/main" val="20002"/>
                    </a:ext>
                  </a:extLst>
                </a:gridCol>
                <a:gridCol w="1583999">
                  <a:extLst>
                    <a:ext uri="{9D8B030D-6E8A-4147-A177-3AD203B41FA5}">
                      <a16:colId xmlns:a16="http://schemas.microsoft.com/office/drawing/2014/main" val="20003"/>
                    </a:ext>
                  </a:extLst>
                </a:gridCol>
              </a:tblGrid>
              <a:tr h="323738">
                <a:tc>
                  <a:txBody>
                    <a:bodyPr/>
                    <a:lstStyle/>
                    <a:p>
                      <a:endParaRPr lang="en-AU" sz="1100" dirty="0">
                        <a:latin typeface="Calibri" panose="020F0502020204030204" pitchFamily="34" charset="0"/>
                        <a:cs typeface="Calibri" panose="020F0502020204030204" pitchFamily="34" charset="0"/>
                      </a:endParaRPr>
                    </a:p>
                  </a:txBody>
                  <a:tcPr anchor="ct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Total Qual</a:t>
                      </a:r>
                    </a:p>
                    <a:p>
                      <a:pPr algn="ctr"/>
                      <a:r>
                        <a:rPr lang="en-AU" sz="1100" dirty="0">
                          <a:latin typeface="Calibri" panose="020F0502020204030204" pitchFamily="34" charset="0"/>
                          <a:cs typeface="Calibri" panose="020F0502020204030204" pitchFamily="34" charset="0"/>
                        </a:rPr>
                        <a:t>N=</a:t>
                      </a:r>
                    </a:p>
                  </a:txBody>
                  <a:tcPr anchor="ct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Total Quant</a:t>
                      </a:r>
                    </a:p>
                    <a:p>
                      <a:pPr algn="ctr"/>
                      <a:r>
                        <a:rPr lang="en-AU" sz="1100" dirty="0">
                          <a:latin typeface="Calibri" panose="020F0502020204030204" pitchFamily="34" charset="0"/>
                          <a:cs typeface="Calibri" panose="020F0502020204030204" pitchFamily="34" charset="0"/>
                        </a:rPr>
                        <a:t>N=</a:t>
                      </a:r>
                    </a:p>
                  </a:txBody>
                  <a:tcPr anchor="ctr">
                    <a:solidFill>
                      <a:srgbClr val="0235FE"/>
                    </a:solidFill>
                  </a:tcPr>
                </a:tc>
                <a:tc>
                  <a:txBody>
                    <a:bodyPr/>
                    <a:lstStyle/>
                    <a:p>
                      <a:pPr algn="ctr"/>
                      <a:r>
                        <a:rPr lang="en-AU" sz="1100" dirty="0">
                          <a:latin typeface="Calibri" panose="020F0502020204030204" pitchFamily="34" charset="0"/>
                          <a:cs typeface="Calibri" panose="020F0502020204030204" pitchFamily="34" charset="0"/>
                        </a:rPr>
                        <a:t>TOTAL</a:t>
                      </a:r>
                    </a:p>
                  </a:txBody>
                  <a:tcPr anchor="ctr">
                    <a:solidFill>
                      <a:srgbClr val="0235FE"/>
                    </a:solidFill>
                  </a:tcPr>
                </a:tc>
                <a:extLst>
                  <a:ext uri="{0D108BD9-81ED-4DB2-BD59-A6C34878D82A}">
                    <a16:rowId xmlns:a16="http://schemas.microsoft.com/office/drawing/2014/main" val="10000"/>
                  </a:ext>
                </a:extLst>
              </a:tr>
              <a:tr h="266024">
                <a:tc>
                  <a:txBody>
                    <a:bodyPr/>
                    <a:lstStyle/>
                    <a:p>
                      <a:r>
                        <a:rPr lang="en-AU" sz="1100" dirty="0">
                          <a:latin typeface="Calibri" panose="020F0502020204030204" pitchFamily="34" charset="0"/>
                          <a:cs typeface="Calibri" panose="020F0502020204030204" pitchFamily="34" charset="0"/>
                        </a:rPr>
                        <a:t>Residents</a:t>
                      </a:r>
                    </a:p>
                  </a:txBody>
                  <a:tcPr anchor="ct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143</a:t>
                      </a:r>
                    </a:p>
                  </a:txBody>
                  <a:tcPr anchor="ct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100" dirty="0">
                          <a:latin typeface="Calibri" panose="020F0502020204030204" pitchFamily="34" charset="0"/>
                          <a:cs typeface="Calibri" panose="020F0502020204030204" pitchFamily="34" charset="0"/>
                        </a:rPr>
                        <a:t>1867</a:t>
                      </a:r>
                    </a:p>
                  </a:txBody>
                  <a:tcPr anchor="ctr"/>
                </a:tc>
                <a:tc>
                  <a:txBody>
                    <a:bodyPr/>
                    <a:lstStyle/>
                    <a:p>
                      <a:pPr algn="ctr"/>
                      <a:r>
                        <a:rPr lang="en-US" sz="1100" dirty="0">
                          <a:latin typeface="Calibri" panose="020F0502020204030204" pitchFamily="34" charset="0"/>
                          <a:cs typeface="Calibri" panose="020F0502020204030204" pitchFamily="34" charset="0"/>
                        </a:rPr>
                        <a:t>2</a:t>
                      </a:r>
                      <a:r>
                        <a:rPr lang="en-AU" sz="1100" dirty="0">
                          <a:latin typeface="Calibri" panose="020F0502020204030204" pitchFamily="34" charset="0"/>
                          <a:cs typeface="Calibri" panose="020F0502020204030204" pitchFamily="34" charset="0"/>
                        </a:rPr>
                        <a:t>010</a:t>
                      </a:r>
                    </a:p>
                  </a:txBody>
                  <a:tcPr anchor="ctr"/>
                </a:tc>
                <a:extLst>
                  <a:ext uri="{0D108BD9-81ED-4DB2-BD59-A6C34878D82A}">
                    <a16:rowId xmlns:a16="http://schemas.microsoft.com/office/drawing/2014/main" val="10001"/>
                  </a:ext>
                </a:extLst>
              </a:tr>
              <a:tr h="266024">
                <a:tc>
                  <a:txBody>
                    <a:bodyPr/>
                    <a:lstStyle/>
                    <a:p>
                      <a:r>
                        <a:rPr lang="en-AU" sz="1100" dirty="0">
                          <a:latin typeface="Calibri" panose="020F0502020204030204" pitchFamily="34" charset="0"/>
                          <a:cs typeface="Calibri" panose="020F0502020204030204" pitchFamily="34" charset="0"/>
                        </a:rPr>
                        <a:t>SME</a:t>
                      </a:r>
                    </a:p>
                  </a:txBody>
                  <a:tcPr anchor="ctr"/>
                </a:tc>
                <a:tc>
                  <a:txBody>
                    <a:bodyPr/>
                    <a:lstStyle/>
                    <a:p>
                      <a:pPr algn="ctr"/>
                      <a:r>
                        <a:rPr lang="en-AU" sz="1100" dirty="0">
                          <a:latin typeface="Calibri" panose="020F0502020204030204" pitchFamily="34" charset="0"/>
                          <a:cs typeface="Calibri" panose="020F0502020204030204" pitchFamily="34" charset="0"/>
                        </a:rPr>
                        <a:t>14</a:t>
                      </a:r>
                    </a:p>
                  </a:txBody>
                  <a:tcPr anchor="ctr"/>
                </a:tc>
                <a:tc>
                  <a:txBody>
                    <a:bodyPr/>
                    <a:lstStyle/>
                    <a:p>
                      <a:pPr algn="ctr"/>
                      <a:r>
                        <a:rPr lang="en-AU" sz="1100" dirty="0">
                          <a:latin typeface="Calibri" panose="020F0502020204030204" pitchFamily="34" charset="0"/>
                          <a:cs typeface="Calibri" panose="020F0502020204030204" pitchFamily="34" charset="0"/>
                        </a:rPr>
                        <a:t>601</a:t>
                      </a:r>
                    </a:p>
                  </a:txBody>
                  <a:tcPr anchor="ctr"/>
                </a:tc>
                <a:tc>
                  <a:txBody>
                    <a:bodyPr/>
                    <a:lstStyle/>
                    <a:p>
                      <a:pPr algn="ctr"/>
                      <a:r>
                        <a:rPr lang="en-US" sz="1100" dirty="0">
                          <a:latin typeface="Calibri" panose="020F0502020204030204" pitchFamily="34" charset="0"/>
                          <a:cs typeface="Calibri" panose="020F0502020204030204" pitchFamily="34" charset="0"/>
                        </a:rPr>
                        <a:t>6</a:t>
                      </a:r>
                      <a:r>
                        <a:rPr lang="en-AU" sz="1100" dirty="0">
                          <a:latin typeface="Calibri" panose="020F0502020204030204" pitchFamily="34" charset="0"/>
                          <a:cs typeface="Calibri" panose="020F0502020204030204" pitchFamily="34" charset="0"/>
                        </a:rPr>
                        <a:t>15</a:t>
                      </a:r>
                    </a:p>
                  </a:txBody>
                  <a:tcPr anchor="ctr"/>
                </a:tc>
                <a:extLst>
                  <a:ext uri="{0D108BD9-81ED-4DB2-BD59-A6C34878D82A}">
                    <a16:rowId xmlns:a16="http://schemas.microsoft.com/office/drawing/2014/main" val="10002"/>
                  </a:ext>
                </a:extLst>
              </a:tr>
              <a:tr h="266024">
                <a:tc>
                  <a:txBody>
                    <a:bodyPr/>
                    <a:lstStyle/>
                    <a:p>
                      <a:r>
                        <a:rPr lang="en-AU" sz="1100" dirty="0">
                          <a:latin typeface="Calibri" panose="020F0502020204030204" pitchFamily="34" charset="0"/>
                          <a:cs typeface="Calibri" panose="020F0502020204030204" pitchFamily="34" charset="0"/>
                        </a:rPr>
                        <a:t>C&amp;I</a:t>
                      </a:r>
                    </a:p>
                  </a:txBody>
                  <a:tcPr anchor="ctr"/>
                </a:tc>
                <a:tc>
                  <a:txBody>
                    <a:bodyPr/>
                    <a:lstStyle/>
                    <a:p>
                      <a:pPr algn="ctr"/>
                      <a:r>
                        <a:rPr lang="en-AU" sz="1100" dirty="0">
                          <a:latin typeface="Calibri" panose="020F0502020204030204" pitchFamily="34" charset="0"/>
                          <a:cs typeface="Calibri" panose="020F0502020204030204" pitchFamily="34" charset="0"/>
                        </a:rPr>
                        <a:t>15</a:t>
                      </a:r>
                    </a:p>
                  </a:txBody>
                  <a:tcPr anchor="ctr"/>
                </a:tc>
                <a:tc>
                  <a:txBody>
                    <a:bodyPr/>
                    <a:lstStyle/>
                    <a:p>
                      <a:pPr algn="ctr"/>
                      <a:r>
                        <a:rPr lang="en-AU" sz="1100" dirty="0">
                          <a:latin typeface="Calibri" panose="020F0502020204030204" pitchFamily="34" charset="0"/>
                          <a:cs typeface="Calibri" panose="020F0502020204030204" pitchFamily="34" charset="0"/>
                        </a:rPr>
                        <a:t>-</a:t>
                      </a:r>
                    </a:p>
                  </a:txBody>
                  <a:tcPr anchor="ctr"/>
                </a:tc>
                <a:tc>
                  <a:txBody>
                    <a:bodyPr/>
                    <a:lstStyle/>
                    <a:p>
                      <a:pPr algn="ctr"/>
                      <a:r>
                        <a:rPr lang="en-AU" sz="1100" dirty="0">
                          <a:latin typeface="Calibri" panose="020F0502020204030204" pitchFamily="34" charset="0"/>
                          <a:cs typeface="Calibri" panose="020F0502020204030204" pitchFamily="34" charset="0"/>
                        </a:rPr>
                        <a:t>15</a:t>
                      </a:r>
                    </a:p>
                  </a:txBody>
                  <a:tcPr anchor="ctr"/>
                </a:tc>
                <a:extLst>
                  <a:ext uri="{0D108BD9-81ED-4DB2-BD59-A6C34878D82A}">
                    <a16:rowId xmlns:a16="http://schemas.microsoft.com/office/drawing/2014/main" val="10003"/>
                  </a:ext>
                </a:extLst>
              </a:tr>
              <a:tr h="266024">
                <a:tc>
                  <a:txBody>
                    <a:bodyPr/>
                    <a:lstStyle/>
                    <a:p>
                      <a:r>
                        <a:rPr lang="en-AU" sz="1100" dirty="0">
                          <a:latin typeface="Calibri" panose="020F0502020204030204" pitchFamily="34" charset="0"/>
                          <a:cs typeface="Calibri" panose="020F0502020204030204" pitchFamily="34" charset="0"/>
                        </a:rPr>
                        <a:t>Opinion</a:t>
                      </a:r>
                      <a:r>
                        <a:rPr lang="en-AU" sz="1100" baseline="0" dirty="0">
                          <a:latin typeface="Calibri" panose="020F0502020204030204" pitchFamily="34" charset="0"/>
                          <a:cs typeface="Calibri" panose="020F0502020204030204" pitchFamily="34" charset="0"/>
                        </a:rPr>
                        <a:t> Leaders</a:t>
                      </a:r>
                      <a:endParaRPr lang="en-AU" sz="1100" dirty="0">
                        <a:latin typeface="Calibri" panose="020F0502020204030204" pitchFamily="34" charset="0"/>
                        <a:cs typeface="Calibri" panose="020F0502020204030204" pitchFamily="34" charset="0"/>
                      </a:endParaRPr>
                    </a:p>
                  </a:txBody>
                  <a:tcPr anchor="ctr"/>
                </a:tc>
                <a:tc>
                  <a:txBody>
                    <a:bodyPr/>
                    <a:lstStyle/>
                    <a:p>
                      <a:pPr algn="ctr"/>
                      <a:r>
                        <a:rPr lang="en-AU" sz="1100" dirty="0">
                          <a:latin typeface="Calibri" panose="020F0502020204030204" pitchFamily="34" charset="0"/>
                          <a:cs typeface="Calibri" panose="020F0502020204030204" pitchFamily="34" charset="0"/>
                        </a:rPr>
                        <a:t>16</a:t>
                      </a:r>
                    </a:p>
                  </a:txBody>
                  <a:tcPr anchor="ctr"/>
                </a:tc>
                <a:tc>
                  <a:txBody>
                    <a:bodyPr/>
                    <a:lstStyle/>
                    <a:p>
                      <a:pPr algn="ctr"/>
                      <a:r>
                        <a:rPr lang="en-AU" sz="1100" dirty="0">
                          <a:latin typeface="Calibri" panose="020F0502020204030204" pitchFamily="34" charset="0"/>
                          <a:cs typeface="Calibri" panose="020F0502020204030204" pitchFamily="34" charset="0"/>
                        </a:rPr>
                        <a:t>-</a:t>
                      </a:r>
                    </a:p>
                  </a:txBody>
                  <a:tcPr anchor="ctr"/>
                </a:tc>
                <a:tc>
                  <a:txBody>
                    <a:bodyPr/>
                    <a:lstStyle/>
                    <a:p>
                      <a:pPr algn="ctr"/>
                      <a:r>
                        <a:rPr lang="en-AU" sz="1100" dirty="0">
                          <a:latin typeface="Calibri" panose="020F0502020204030204" pitchFamily="34" charset="0"/>
                          <a:cs typeface="Calibri" panose="020F0502020204030204" pitchFamily="34" charset="0"/>
                        </a:rPr>
                        <a:t>16</a:t>
                      </a:r>
                    </a:p>
                  </a:txBody>
                  <a:tcPr anchor="ctr"/>
                </a:tc>
                <a:extLst>
                  <a:ext uri="{0D108BD9-81ED-4DB2-BD59-A6C34878D82A}">
                    <a16:rowId xmlns:a16="http://schemas.microsoft.com/office/drawing/2014/main" val="10004"/>
                  </a:ext>
                </a:extLst>
              </a:tr>
              <a:tr h="196555">
                <a:tc>
                  <a:txBody>
                    <a:bodyPr/>
                    <a:lstStyle/>
                    <a:p>
                      <a:r>
                        <a:rPr lang="en-AU" sz="1100" b="1" dirty="0">
                          <a:latin typeface="Calibri" panose="020F0502020204030204" pitchFamily="34" charset="0"/>
                          <a:cs typeface="Calibri" panose="020F0502020204030204" pitchFamily="34" charset="0"/>
                        </a:rPr>
                        <a:t>TOTAL</a:t>
                      </a:r>
                    </a:p>
                  </a:txBody>
                  <a:tcPr anchor="ctr"/>
                </a:tc>
                <a:tc>
                  <a:txBody>
                    <a:bodyPr/>
                    <a:lstStyle/>
                    <a:p>
                      <a:pPr algn="ctr"/>
                      <a:r>
                        <a:rPr lang="en-AU" sz="1100" b="1" dirty="0">
                          <a:latin typeface="Calibri" panose="020F0502020204030204" pitchFamily="34" charset="0"/>
                          <a:cs typeface="Calibri" panose="020F0502020204030204" pitchFamily="34" charset="0"/>
                        </a:rPr>
                        <a:t>188</a:t>
                      </a:r>
                    </a:p>
                  </a:txBody>
                  <a:tcPr anchor="ctr"/>
                </a:tc>
                <a:tc>
                  <a:txBody>
                    <a:bodyPr/>
                    <a:lstStyle/>
                    <a:p>
                      <a:pPr algn="ctr"/>
                      <a:r>
                        <a:rPr lang="en-US" sz="1100" b="1" dirty="0">
                          <a:latin typeface="Calibri" panose="020F0502020204030204" pitchFamily="34" charset="0"/>
                          <a:cs typeface="Calibri" panose="020F0502020204030204" pitchFamily="34" charset="0"/>
                        </a:rPr>
                        <a:t>2</a:t>
                      </a:r>
                      <a:r>
                        <a:rPr lang="en-AU" sz="1100" b="1" dirty="0">
                          <a:latin typeface="Calibri" panose="020F0502020204030204" pitchFamily="34" charset="0"/>
                          <a:cs typeface="Calibri" panose="020F0502020204030204" pitchFamily="34" charset="0"/>
                        </a:rPr>
                        <a:t>468</a:t>
                      </a:r>
                    </a:p>
                  </a:txBody>
                  <a:tcPr anchor="ctr"/>
                </a:tc>
                <a:tc>
                  <a:txBody>
                    <a:bodyPr/>
                    <a:lstStyle/>
                    <a:p>
                      <a:pPr algn="ctr"/>
                      <a:r>
                        <a:rPr lang="en-US" sz="1100" b="1" dirty="0">
                          <a:latin typeface="Calibri" panose="020F0502020204030204" pitchFamily="34" charset="0"/>
                          <a:cs typeface="Calibri" panose="020F0502020204030204" pitchFamily="34" charset="0"/>
                        </a:rPr>
                        <a:t>26</a:t>
                      </a:r>
                      <a:r>
                        <a:rPr lang="en-AU" sz="1100" b="1" dirty="0">
                          <a:latin typeface="Calibri" panose="020F0502020204030204" pitchFamily="34" charset="0"/>
                          <a:cs typeface="Calibri" panose="020F0502020204030204" pitchFamily="34" charset="0"/>
                        </a:rPr>
                        <a:t>56</a:t>
                      </a:r>
                    </a:p>
                  </a:txBody>
                  <a:tcPr anchor="ctr"/>
                </a:tc>
                <a:extLst>
                  <a:ext uri="{0D108BD9-81ED-4DB2-BD59-A6C34878D82A}">
                    <a16:rowId xmlns:a16="http://schemas.microsoft.com/office/drawing/2014/main" val="10005"/>
                  </a:ext>
                </a:extLst>
              </a:tr>
            </a:tbl>
          </a:graphicData>
        </a:graphic>
      </p:graphicFrame>
      <p:sp>
        <p:nvSpPr>
          <p:cNvPr id="10" name="Rectangle 9"/>
          <p:cNvSpPr/>
          <p:nvPr/>
        </p:nvSpPr>
        <p:spPr>
          <a:xfrm>
            <a:off x="415562" y="3815199"/>
            <a:ext cx="9072000" cy="292259"/>
          </a:xfrm>
          <a:prstGeom prst="rect">
            <a:avLst/>
          </a:prstGeom>
        </p:spPr>
        <p:txBody>
          <a:bodyPr wrap="square">
            <a:spAutoFit/>
          </a:bodyPr>
          <a:lstStyle/>
          <a:p>
            <a:pPr>
              <a:lnSpc>
                <a:spcPct val="115000"/>
              </a:lnSpc>
              <a:spcAft>
                <a:spcPts val="1200"/>
              </a:spcAft>
            </a:pPr>
            <a:r>
              <a:rPr lang="en-AU" sz="1200" dirty="0">
                <a:latin typeface="Calibri" panose="020F0502020204030204" pitchFamily="34" charset="0"/>
                <a:cs typeface="Calibri" panose="020F0502020204030204" pitchFamily="34" charset="0"/>
              </a:rPr>
              <a:t>In total, the following interactions have taken place in CitiPower’s engagement program conducted by </a:t>
            </a:r>
            <a:r>
              <a:rPr lang="en-AU" sz="1200" dirty="0" err="1">
                <a:latin typeface="Calibri" panose="020F0502020204030204" pitchFamily="34" charset="0"/>
                <a:cs typeface="Calibri" panose="020F0502020204030204" pitchFamily="34" charset="0"/>
              </a:rPr>
              <a:t>Woolcott</a:t>
            </a:r>
            <a:r>
              <a:rPr lang="en-AU" sz="1200" dirty="0">
                <a:latin typeface="Calibri" panose="020F0502020204030204" pitchFamily="34" charset="0"/>
                <a:cs typeface="Calibri" panose="020F0502020204030204" pitchFamily="34" charset="0"/>
              </a:rPr>
              <a:t> Research:</a:t>
            </a:r>
          </a:p>
        </p:txBody>
      </p:sp>
      <p:sp>
        <p:nvSpPr>
          <p:cNvPr id="3" name="Rectangle 2"/>
          <p:cNvSpPr/>
          <p:nvPr/>
        </p:nvSpPr>
        <p:spPr>
          <a:xfrm>
            <a:off x="8928244" y="4384414"/>
            <a:ext cx="1944000" cy="1200329"/>
          </a:xfrm>
          <a:prstGeom prst="rect">
            <a:avLst/>
          </a:prstGeom>
        </p:spPr>
        <p:txBody>
          <a:bodyPr wrap="square">
            <a:spAutoFit/>
          </a:bodyPr>
          <a:lstStyle/>
          <a:p>
            <a:pPr algn="just" defTabSz="863996"/>
            <a:r>
              <a:rPr lang="en-AU" sz="1200" dirty="0">
                <a:latin typeface="Calibri" panose="020F0502020204030204" pitchFamily="34" charset="0"/>
                <a:cs typeface="Calibri" panose="020F0502020204030204" pitchFamily="34" charset="0"/>
              </a:rPr>
              <a:t>In addition to customers, CitiPower has also had more than 1,500 interactions with stakeholders in one-on-one meetings, workshops, deep dives and correspondence.</a:t>
            </a:r>
          </a:p>
        </p:txBody>
      </p:sp>
    </p:spTree>
    <p:extLst>
      <p:ext uri="{BB962C8B-B14F-4D97-AF65-F5344CB8AC3E}">
        <p14:creationId xmlns:p14="http://schemas.microsoft.com/office/powerpoint/2010/main" val="701527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13487" y="360087"/>
            <a:ext cx="5309934" cy="3599999"/>
          </a:xfrm>
        </p:spPr>
        <p:txBody>
          <a:bodyPr/>
          <a:lstStyle/>
          <a:p>
            <a:pPr marL="0" indent="0" algn="just">
              <a:buNone/>
            </a:pPr>
            <a:r>
              <a:rPr lang="en-AU" sz="1400" b="1" dirty="0">
                <a:latin typeface="Calibri" panose="020F0502020204030204" pitchFamily="34" charset="0"/>
                <a:cs typeface="Calibri" panose="020F0502020204030204" pitchFamily="34" charset="0"/>
              </a:rPr>
              <a:t>1. Energy Literacy </a:t>
            </a:r>
            <a:endParaRPr lang="en-AU" sz="14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Unprompted awareness of CitiPower was low to moderate in 2017 (Residents 43%, SMEs 59%). This was lower in 2018 (Residents 22%, SMEs 29%) and 2019 (Residents 19%, SMEs 28%).</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There was stronger awareness of what a distributor does, most commonly seen as: </a:t>
            </a:r>
          </a:p>
          <a:p>
            <a:pPr lvl="1" algn="just"/>
            <a:r>
              <a:rPr lang="en-AU" sz="1200" dirty="0">
                <a:latin typeface="Calibri" panose="020F0502020204030204" pitchFamily="34" charset="0"/>
                <a:cs typeface="Calibri" panose="020F0502020204030204" pitchFamily="34" charset="0"/>
              </a:rPr>
              <a:t>responds to outages (2019: Residents 60%, SMEs 57%)</a:t>
            </a:r>
          </a:p>
          <a:p>
            <a:pPr lvl="1" algn="just"/>
            <a:r>
              <a:rPr lang="en-AU" sz="1200" dirty="0">
                <a:latin typeface="Calibri" panose="020F0502020204030204" pitchFamily="34" charset="0"/>
                <a:cs typeface="Calibri" panose="020F0502020204030204" pitchFamily="34" charset="0"/>
              </a:rPr>
              <a:t>getting electricity to home/business (2019: Residents 57%, SMEs 54%)</a:t>
            </a:r>
          </a:p>
          <a:p>
            <a:pPr lvl="1" algn="just"/>
            <a:r>
              <a:rPr lang="en-AU" sz="1200" dirty="0">
                <a:latin typeface="Calibri" panose="020F0502020204030204" pitchFamily="34" charset="0"/>
                <a:cs typeface="Calibri" panose="020F0502020204030204" pitchFamily="34" charset="0"/>
              </a:rPr>
              <a:t>maintains poles &amp; wires (2019: Residents 55%, SMEs 55%)</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There was limited awareness of peripheral roles such as tree trimming (many assumed that Local Councils do this).</a:t>
            </a:r>
          </a:p>
          <a:p>
            <a:pPr lvl="1"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Energy literacy was poor for terms such as, power quality, reliability and security of supply and so CitiPower should be mindful of this when communicating to customers.</a:t>
            </a:r>
          </a:p>
          <a:p>
            <a:pPr lvl="1" algn="just"/>
            <a:endParaRPr lang="en-AU" sz="1200" dirty="0">
              <a:latin typeface="Calibri" panose="020F0502020204030204" pitchFamily="34" charset="0"/>
              <a:cs typeface="Calibri" panose="020F0502020204030204" pitchFamily="34" charset="0"/>
            </a:endParaRPr>
          </a:p>
          <a:p>
            <a:pPr marL="0" indent="0" algn="just">
              <a:buNone/>
            </a:pPr>
            <a:endPar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3" name="Content Placeholder 1"/>
          <p:cNvSpPr>
            <a:spLocks noGrp="1"/>
          </p:cNvSpPr>
          <p:nvPr>
            <p:ph sz="quarter" idx="12"/>
          </p:nvPr>
        </p:nvSpPr>
        <p:spPr>
          <a:xfrm>
            <a:off x="288244" y="4284088"/>
            <a:ext cx="5235177" cy="1836000"/>
          </a:xfrm>
        </p:spPr>
        <p:txBody>
          <a:bodyPr/>
          <a:lstStyle/>
          <a:p>
            <a:pPr marL="0" indent="0" algn="just">
              <a:buNone/>
            </a:pPr>
            <a:r>
              <a:rPr lang="en-AU" sz="1400" b="1" dirty="0">
                <a:latin typeface="Calibri" panose="020F0502020204030204" pitchFamily="34" charset="0"/>
                <a:cs typeface="Calibri" panose="020F0502020204030204" pitchFamily="34" charset="0"/>
              </a:rPr>
              <a:t>2.Energy Values</a:t>
            </a:r>
            <a:endParaRPr lang="en-AU" sz="14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Throughout the engagement it was clear that residents valued a reliable service (77%) at an affordable price (71%) and assumed that safety is a given. They also expected CitiPower to be a future focussed organisation working towards enabling the grid to connect more renewable energy sources. </a:t>
            </a:r>
          </a:p>
          <a:p>
            <a:pPr algn="just"/>
            <a:endParaRPr lang="en-AU" sz="1200" dirty="0">
              <a:latin typeface="Calibri" panose="020F0502020204030204" pitchFamily="34" charset="0"/>
              <a:cs typeface="Calibri" panose="020F0502020204030204" pitchFamily="34" charset="0"/>
            </a:endParaRPr>
          </a:p>
          <a:p>
            <a:pPr marL="0" indent="0" algn="just">
              <a:buNone/>
            </a:pPr>
            <a:endParaRPr lang="en-AU" sz="1200" dirty="0">
              <a:latin typeface="Calibri" panose="020F0502020204030204" pitchFamily="34" charset="0"/>
              <a:cs typeface="Calibri" panose="020F0502020204030204" pitchFamily="34" charset="0"/>
            </a:endParaRPr>
          </a:p>
        </p:txBody>
      </p:sp>
      <p:cxnSp>
        <p:nvCxnSpPr>
          <p:cNvPr id="5" name="Straight Connector 4"/>
          <p:cNvCxnSpPr/>
          <p:nvPr/>
        </p:nvCxnSpPr>
        <p:spPr>
          <a:xfrm>
            <a:off x="5832244" y="360087"/>
            <a:ext cx="0" cy="5976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Content Placeholder 1"/>
          <p:cNvSpPr>
            <a:spLocks noGrp="1"/>
          </p:cNvSpPr>
          <p:nvPr>
            <p:ph sz="quarter" idx="12"/>
          </p:nvPr>
        </p:nvSpPr>
        <p:spPr>
          <a:xfrm>
            <a:off x="6010610" y="2664088"/>
            <a:ext cx="5217973" cy="3599999"/>
          </a:xfrm>
        </p:spPr>
        <p:txBody>
          <a:bodyPr/>
          <a:lstStyle/>
          <a:p>
            <a:pPr marL="0" indent="0" algn="just">
              <a:buNone/>
            </a:pPr>
            <a:r>
              <a:rPr lang="en-AU" sz="1400" b="1" dirty="0">
                <a:latin typeface="Calibri" panose="020F0502020204030204" pitchFamily="34" charset="0"/>
                <a:cs typeface="Calibri" panose="020F0502020204030204" pitchFamily="34" charset="0"/>
              </a:rPr>
              <a:t>3. Customer service and communication</a:t>
            </a:r>
            <a:endParaRPr lang="en-AU" sz="1400" dirty="0">
              <a:latin typeface="Calibri" panose="020F0502020204030204" pitchFamily="34" charset="0"/>
              <a:cs typeface="Calibri" panose="020F0502020204030204" pitchFamily="34" charset="0"/>
            </a:endParaRPr>
          </a:p>
          <a:p>
            <a:pPr lvl="0"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Increasing communication and transparency, simplifying customer processes and improving customer service was seen as highly or extremely important by over two thirds of residents and over half of businesses (68% Residents and 58% SMEs). However, they did not think that answering the general enquiries line in under 30 seconds was worth paying an extra $2 a year for.</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Residential and SME customers wanted more communication about what CitiPower is planning for the future.</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The level of communication with C&amp;Is was thought to be low and they desired a closer relationship, greater understanding of the reasons for power issues and more dialogue and collaboration on capacity and availability of electricity for business planning purposes. Some were also keen to discuss demand management and battery installation further.</a:t>
            </a:r>
          </a:p>
          <a:p>
            <a:pPr algn="just"/>
            <a:endParaRPr lang="en-AU" sz="1200" dirty="0">
              <a:latin typeface="Calibri" panose="020F0502020204030204" pitchFamily="34" charset="0"/>
              <a:cs typeface="Calibri" panose="020F0502020204030204" pitchFamily="34" charset="0"/>
            </a:endParaRPr>
          </a:p>
          <a:p>
            <a:pPr marL="431997" lvl="1" indent="0" algn="just">
              <a:buNone/>
            </a:pPr>
            <a:endParaRPr lang="en-AU" sz="1200" dirty="0">
              <a:latin typeface="Calibri" panose="020F0502020204030204" pitchFamily="34" charset="0"/>
              <a:cs typeface="Calibri" panose="020F0502020204030204" pitchFamily="34" charset="0"/>
            </a:endParaRPr>
          </a:p>
          <a:p>
            <a:pPr marL="0" indent="0" algn="just">
              <a:buNone/>
            </a:pPr>
            <a:endPar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9" name="Content Placeholder 1">
            <a:extLst>
              <a:ext uri="{FF2B5EF4-FFF2-40B4-BE49-F238E27FC236}">
                <a16:creationId xmlns:a16="http://schemas.microsoft.com/office/drawing/2014/main" id="{D9DA70AC-C9A7-4D2A-9042-C8E0FE2DB5FE}"/>
              </a:ext>
            </a:extLst>
          </p:cNvPr>
          <p:cNvSpPr txBox="1">
            <a:spLocks/>
          </p:cNvSpPr>
          <p:nvPr/>
        </p:nvSpPr>
        <p:spPr>
          <a:xfrm>
            <a:off x="324369" y="720087"/>
            <a:ext cx="5147875" cy="512550"/>
          </a:xfrm>
          <a:prstGeom prst="rect">
            <a:avLst/>
          </a:prstGeom>
          <a:solidFill>
            <a:srgbClr val="0235FE"/>
          </a:solidFill>
          <a:ln>
            <a:solidFill>
              <a:srgbClr val="0235FE"/>
            </a:solidFill>
          </a:ln>
        </p:spPr>
        <p:txBody>
          <a:bodyPr vert="horz" lIns="91440" tIns="45720" rIns="91440" bIns="45720" rtlCol="0">
            <a:noAutofit/>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baseline="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AU" sz="1200" b="1" dirty="0">
                <a:solidFill>
                  <a:schemeClr val="bg1"/>
                </a:solidFill>
                <a:latin typeface="Calibri" panose="020F0502020204030204" pitchFamily="34" charset="0"/>
                <a:cs typeface="Calibri" panose="020F0502020204030204" pitchFamily="34" charset="0"/>
              </a:rPr>
              <a:t>Residential and SME customers are generally not highly energy literate and there is limited awareness of CitiPower and its role.</a:t>
            </a:r>
            <a:endPar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10" name="Content Placeholder 1">
            <a:extLst>
              <a:ext uri="{FF2B5EF4-FFF2-40B4-BE49-F238E27FC236}">
                <a16:creationId xmlns:a16="http://schemas.microsoft.com/office/drawing/2014/main" id="{26B25271-4F8C-4122-804B-8330487A0E37}"/>
              </a:ext>
            </a:extLst>
          </p:cNvPr>
          <p:cNvSpPr txBox="1">
            <a:spLocks/>
          </p:cNvSpPr>
          <p:nvPr/>
        </p:nvSpPr>
        <p:spPr>
          <a:xfrm>
            <a:off x="375549" y="4608087"/>
            <a:ext cx="5147875" cy="512550"/>
          </a:xfrm>
          <a:prstGeom prst="rect">
            <a:avLst/>
          </a:prstGeom>
          <a:solidFill>
            <a:srgbClr val="0235FE"/>
          </a:solidFill>
          <a:ln>
            <a:solidFill>
              <a:srgbClr val="0235FE"/>
            </a:solidFill>
          </a:ln>
        </p:spPr>
        <p:txBody>
          <a:bodyPr vert="horz" lIns="91440" tIns="45720" rIns="91440" bIns="45720" rtlCol="0">
            <a:noAutofit/>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baseline="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AU" sz="1200" b="1" dirty="0">
                <a:solidFill>
                  <a:schemeClr val="bg1"/>
                </a:solidFill>
                <a:latin typeface="Calibri" panose="020F0502020204030204" pitchFamily="34" charset="0"/>
                <a:cs typeface="Calibri" panose="020F0502020204030204" pitchFamily="34" charset="0"/>
              </a:rPr>
              <a:t>Reliability and cost are the key priorities for all customers and the areas that CitiPower should focus on.</a:t>
            </a:r>
            <a:endPar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11" name="Content Placeholder 1">
            <a:extLst>
              <a:ext uri="{FF2B5EF4-FFF2-40B4-BE49-F238E27FC236}">
                <a16:creationId xmlns:a16="http://schemas.microsoft.com/office/drawing/2014/main" id="{D88FC4E8-C8A2-42AE-8D16-D91F041E0DDE}"/>
              </a:ext>
            </a:extLst>
          </p:cNvPr>
          <p:cNvSpPr txBox="1">
            <a:spLocks/>
          </p:cNvSpPr>
          <p:nvPr/>
        </p:nvSpPr>
        <p:spPr>
          <a:xfrm>
            <a:off x="5976244" y="435282"/>
            <a:ext cx="5255998" cy="2952000"/>
          </a:xfrm>
          <a:prstGeom prst="rect">
            <a:avLst/>
          </a:prstGeom>
        </p:spPr>
        <p:txBody>
          <a:bodyPr vert="horz" lIns="91440" tIns="45720" rIns="91440" bIns="45720" rtlCol="0">
            <a:noAutofit/>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baseline="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algn="just"/>
            <a:r>
              <a:rPr lang="en-AU" sz="1200" dirty="0">
                <a:latin typeface="Calibri" panose="020F0502020204030204" pitchFamily="34" charset="0"/>
                <a:cs typeface="Calibri" panose="020F0502020204030204" pitchFamily="34" charset="0"/>
              </a:rPr>
              <a:t>SMEs valued receiving a reliable supply (91%) at an affordable price (76%) even more so than residents.</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Priorities for C&amp;I customers were power quality and cost – in particular power variations and capacity issues across the network that impact business planning.</a:t>
            </a:r>
          </a:p>
          <a:p>
            <a:pPr algn="just"/>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Opinion Leaders valued leadership, collaboration and innovation from CitiPower. They wanted CitiPower to be more future focussed, collaborating/partnering with local businesses to provide innovative solutions to energy needs (current and future).</a:t>
            </a:r>
            <a:endPar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12" name="Content Placeholder 1">
            <a:extLst>
              <a:ext uri="{FF2B5EF4-FFF2-40B4-BE49-F238E27FC236}">
                <a16:creationId xmlns:a16="http://schemas.microsoft.com/office/drawing/2014/main" id="{23A3E287-84AC-4E01-8C5E-416EDCBABCA0}"/>
              </a:ext>
            </a:extLst>
          </p:cNvPr>
          <p:cNvSpPr txBox="1">
            <a:spLocks/>
          </p:cNvSpPr>
          <p:nvPr/>
        </p:nvSpPr>
        <p:spPr>
          <a:xfrm>
            <a:off x="6084367" y="3024087"/>
            <a:ext cx="5147875" cy="512550"/>
          </a:xfrm>
          <a:prstGeom prst="rect">
            <a:avLst/>
          </a:prstGeom>
          <a:solidFill>
            <a:srgbClr val="0235FE"/>
          </a:solidFill>
          <a:ln>
            <a:solidFill>
              <a:srgbClr val="0235FE"/>
            </a:solidFill>
          </a:ln>
        </p:spPr>
        <p:txBody>
          <a:bodyPr vert="horz" lIns="91440" tIns="45720" rIns="91440" bIns="45720" rtlCol="0">
            <a:noAutofit/>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baseline="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AU" sz="1200" b="1" dirty="0">
                <a:solidFill>
                  <a:schemeClr val="bg1"/>
                </a:solidFill>
                <a:latin typeface="Calibri" panose="020F0502020204030204" pitchFamily="34" charset="0"/>
                <a:cs typeface="Calibri" panose="020F0502020204030204" pitchFamily="34" charset="0"/>
              </a:rPr>
              <a:t>Customer service and communication is an area that is key for C&amp;I customers and becoming increasingly important for other customers.</a:t>
            </a:r>
            <a:endParaRPr lang="en-AU" sz="1200" b="1" dirty="0">
              <a:solidFill>
                <a:schemeClr val="bg1"/>
              </a:solidFill>
              <a:highlight>
                <a:srgbClr val="FFFF00"/>
              </a:highlight>
              <a:latin typeface="Calibri" panose="020F0502020204030204" pitchFamily="34" charset="0"/>
              <a:ea typeface="Segoe UI Black" panose="020B0A02040204020203" pitchFamily="34" charset="0"/>
              <a:cs typeface="Calibri" panose="020F0502020204030204" pitchFamily="34" charset="0"/>
            </a:endParaRPr>
          </a:p>
        </p:txBody>
      </p:sp>
    </p:spTree>
    <p:extLst>
      <p:ext uri="{BB962C8B-B14F-4D97-AF65-F5344CB8AC3E}">
        <p14:creationId xmlns:p14="http://schemas.microsoft.com/office/powerpoint/2010/main" val="2048473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360244" y="517384"/>
            <a:ext cx="10800000" cy="2146703"/>
          </a:xfrm>
          <a:solidFill>
            <a:srgbClr val="0235FE"/>
          </a:solidFill>
          <a:ln>
            <a:solidFill>
              <a:srgbClr val="0235FE"/>
            </a:solidFill>
          </a:ln>
        </p:spPr>
        <p:txBody>
          <a:bodyPr/>
          <a:lstStyle/>
          <a:p>
            <a:pPr marL="0" lvl="0" indent="0" algn="just">
              <a:buNone/>
            </a:pPr>
            <a:r>
              <a:rPr lang="en-AU" sz="1200" b="1" dirty="0">
                <a:solidFill>
                  <a:schemeClr val="bg1"/>
                </a:solidFill>
                <a:latin typeface="Calibri" panose="020F0502020204030204" pitchFamily="34" charset="0"/>
                <a:cs typeface="Calibri" panose="020F0502020204030204" pitchFamily="34" charset="0"/>
              </a:rPr>
              <a:t>What customers want</a:t>
            </a:r>
          </a:p>
          <a:p>
            <a:pPr marL="0" lvl="0" indent="0" algn="just">
              <a:buNone/>
            </a:pPr>
            <a:endParaRPr lang="en-AU" sz="1200"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Customers are very satisfied with reliability and power quality and want levels maintained, C&amp;Is would like power quality improved.</a:t>
            </a:r>
          </a:p>
          <a:p>
            <a:endParaRPr lang="en-AU" sz="1200" b="1"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Customers are not willing to trade off current reliability for cost savings.</a:t>
            </a:r>
          </a:p>
          <a:p>
            <a:endParaRPr lang="en-AU" sz="1200" b="1"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They would like CitiPower to focus on investing in areas with lower reliability and support the use of compensation payments in the meantime.</a:t>
            </a:r>
          </a:p>
          <a:p>
            <a:endParaRPr lang="en-AU" sz="1200" b="1"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Safety is seen as a given, and therefore too important to be a ‘value’ or traded off.  Customers want safety to be maintained and improved where possible across the network, although balanced with cost, and they were supportive of CitiPower’s plans in this area.</a:t>
            </a:r>
          </a:p>
          <a:p>
            <a:pPr marL="431997" lvl="1" indent="0">
              <a:buNone/>
            </a:pPr>
            <a:endParaRPr lang="en-AU" sz="1200" b="1" dirty="0">
              <a:solidFill>
                <a:schemeClr val="bg1"/>
              </a:solidFill>
              <a:latin typeface="Calibri" panose="020F0502020204030204" pitchFamily="34" charset="0"/>
              <a:cs typeface="Calibri" panose="020F0502020204030204" pitchFamily="34" charset="0"/>
            </a:endParaRPr>
          </a:p>
        </p:txBody>
      </p:sp>
      <p:sp>
        <p:nvSpPr>
          <p:cNvPr id="8" name="Content Placeholder 1"/>
          <p:cNvSpPr>
            <a:spLocks noGrp="1"/>
          </p:cNvSpPr>
          <p:nvPr>
            <p:ph sz="quarter" idx="12"/>
          </p:nvPr>
        </p:nvSpPr>
        <p:spPr>
          <a:xfrm>
            <a:off x="360244" y="2752417"/>
            <a:ext cx="10800000" cy="3017353"/>
          </a:xfrm>
        </p:spPr>
        <p:txBody>
          <a:bodyPr/>
          <a:lstStyle/>
          <a:p>
            <a:pPr marL="0" lv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A reliable supply of electricity</a:t>
            </a:r>
          </a:p>
          <a:p>
            <a:pPr marL="0" lvl="0" indent="0" algn="just">
              <a:buNone/>
            </a:pPr>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Most residential and SME customers were satisfied with their current level of reliability (85% residents, 90% SMEs) and would like it maintained. They were not willing to accept lower reliability for lower cost (22</a:t>
            </a:r>
            <a:r>
              <a:rPr lang="en-US" sz="1200" dirty="0">
                <a:latin typeface="Calibri" panose="020F0502020204030204" pitchFamily="34" charset="0"/>
                <a:cs typeface="Calibri" panose="020F0502020204030204" pitchFamily="34" charset="0"/>
              </a:rPr>
              <a:t>% of residents and 9% of SMEs)</a:t>
            </a:r>
            <a:r>
              <a:rPr lang="en-AU" sz="1200" dirty="0">
                <a:latin typeface="Calibri" panose="020F0502020204030204" pitchFamily="34" charset="0"/>
                <a:cs typeface="Calibri" panose="020F0502020204030204" pitchFamily="34" charset="0"/>
              </a:rPr>
              <a:t>. </a:t>
            </a:r>
          </a:p>
          <a:p>
            <a:pPr algn="just"/>
            <a:r>
              <a:rPr lang="en-AU" sz="1200" dirty="0">
                <a:latin typeface="Calibri" panose="020F0502020204030204" pitchFamily="34" charset="0"/>
                <a:cs typeface="Calibri" panose="020F0502020204030204" pitchFamily="34" charset="0"/>
              </a:rPr>
              <a:t>However, they were concerned about worst served areas (6% of residents and 4% of SMEs were not satisfied with their reliability) and believe that these areas should be a focus. 67% indicated CitiPower should invest more to improve reliability in worst served areas. 50% of residents and 58% of SMEs rated a similar standard of reliability across the network as very important (scores of 9-10). </a:t>
            </a:r>
          </a:p>
          <a:p>
            <a:pPr algn="just"/>
            <a:r>
              <a:rPr lang="en-AU" sz="1200" dirty="0">
                <a:latin typeface="Calibri" panose="020F0502020204030204" pitchFamily="34" charset="0"/>
                <a:cs typeface="Calibri" panose="020F0502020204030204" pitchFamily="34" charset="0"/>
              </a:rPr>
              <a:t>They were supportive of the concept of compensation payments for those receiving lower levels of reliability until the level can be brought up and 43% of residents even thought they should increase. </a:t>
            </a:r>
          </a:p>
          <a:p>
            <a:pPr algn="just"/>
            <a:r>
              <a:rPr lang="en-AU" sz="1200" dirty="0">
                <a:latin typeface="Calibri" panose="020F0502020204030204" pitchFamily="34" charset="0"/>
                <a:cs typeface="Calibri" panose="020F0502020204030204" pitchFamily="34" charset="0"/>
              </a:rPr>
              <a:t>Most were also satisfied with power quality (</a:t>
            </a:r>
            <a:r>
              <a:rPr lang="en-US" sz="1200" dirty="0">
                <a:latin typeface="Calibri" panose="020F0502020204030204" pitchFamily="34" charset="0"/>
                <a:cs typeface="Calibri" panose="020F0502020204030204" pitchFamily="34" charset="0"/>
              </a:rPr>
              <a:t>58% of residents and 63% of SMEs gave a score of 9-10 out of 10).</a:t>
            </a:r>
          </a:p>
          <a:p>
            <a:pPr algn="just"/>
            <a:r>
              <a:rPr lang="en-AU" sz="1200" dirty="0">
                <a:latin typeface="Calibri" panose="020F0502020204030204" pitchFamily="34" charset="0"/>
                <a:cs typeface="Calibri" panose="020F0502020204030204" pitchFamily="34" charset="0"/>
              </a:rPr>
              <a:t>There was little awareness amongst all customer groups that an increase in renewables on the network affects power quality for everyone. CitiPower should manage customer expectations about the cost of integrating more renewables and how two-way flows of electricity will be managed.</a:t>
            </a:r>
          </a:p>
          <a:p>
            <a:pPr algn="just"/>
            <a:r>
              <a:rPr lang="en-AU" sz="1200" dirty="0">
                <a:latin typeface="Calibri" panose="020F0502020204030204" pitchFamily="34" charset="0"/>
                <a:cs typeface="Calibri" panose="020F0502020204030204" pitchFamily="34" charset="0"/>
              </a:rPr>
              <a:t>SMEs were less willing to pay more for an increase in reliability and power quality than SMEs in </a:t>
            </a:r>
            <a:r>
              <a:rPr lang="en-AU" sz="1200" dirty="0" err="1">
                <a:latin typeface="Calibri" panose="020F0502020204030204" pitchFamily="34" charset="0"/>
                <a:cs typeface="Calibri" panose="020F0502020204030204" pitchFamily="34" charset="0"/>
              </a:rPr>
              <a:t>Powercor</a:t>
            </a:r>
            <a:r>
              <a:rPr lang="en-AU" sz="1200" dirty="0">
                <a:latin typeface="Calibri" panose="020F0502020204030204" pitchFamily="34" charset="0"/>
                <a:cs typeface="Calibri" panose="020F0502020204030204" pitchFamily="34" charset="0"/>
              </a:rPr>
              <a:t> (SMEs - Reliability 51%, Quality 44%) however residents had similar views to those in </a:t>
            </a:r>
            <a:r>
              <a:rPr lang="en-AU" sz="1200" dirty="0" err="1">
                <a:latin typeface="Calibri" panose="020F0502020204030204" pitchFamily="34" charset="0"/>
                <a:cs typeface="Calibri" panose="020F0502020204030204" pitchFamily="34" charset="0"/>
              </a:rPr>
              <a:t>Powercor</a:t>
            </a:r>
            <a:r>
              <a:rPr lang="en-AU" sz="1200" dirty="0">
                <a:latin typeface="Calibri" panose="020F0502020204030204" pitchFamily="34" charset="0"/>
                <a:cs typeface="Calibri" panose="020F0502020204030204" pitchFamily="34" charset="0"/>
              </a:rPr>
              <a:t> (Residents - Reliability 46%, Quality 45%) </a:t>
            </a:r>
          </a:p>
          <a:p>
            <a:pPr algn="just"/>
            <a:r>
              <a:rPr lang="en-AU" sz="1200" dirty="0">
                <a:latin typeface="Calibri" panose="020F0502020204030204" pitchFamily="34" charset="0"/>
                <a:cs typeface="Calibri" panose="020F0502020204030204" pitchFamily="34" charset="0"/>
              </a:rPr>
              <a:t>For C&amp;I’s, having a reliable power supply is important but it is power quality that they were most concerned about as these issues are more frequent and have large and wide ranging impacts on their businesses. They wanted </a:t>
            </a:r>
            <a:r>
              <a:rPr lang="en-AU" sz="1200" dirty="0" err="1">
                <a:latin typeface="Calibri" panose="020F0502020204030204" pitchFamily="34" charset="0"/>
                <a:cs typeface="Calibri" panose="020F0502020204030204" pitchFamily="34" charset="0"/>
              </a:rPr>
              <a:t>Powercor</a:t>
            </a:r>
            <a:r>
              <a:rPr lang="en-AU" sz="1200" dirty="0">
                <a:latin typeface="Calibri" panose="020F0502020204030204" pitchFamily="34" charset="0"/>
                <a:cs typeface="Calibri" panose="020F0502020204030204" pitchFamily="34" charset="0"/>
              </a:rPr>
              <a:t> to prioritise fixing these issues and to provide clear and timely communication during these incidents, as well as more notification of planned outages. </a:t>
            </a:r>
          </a:p>
        </p:txBody>
      </p:sp>
      <p:sp>
        <p:nvSpPr>
          <p:cNvPr id="9" name="Rectangle 8"/>
          <p:cNvSpPr/>
          <p:nvPr/>
        </p:nvSpPr>
        <p:spPr>
          <a:xfrm>
            <a:off x="288244" y="113479"/>
            <a:ext cx="1903021"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4. Resilient Network</a:t>
            </a:r>
            <a:endParaRPr lang="en-AU"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6624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p:cNvSpPr>
            <a:spLocks noGrp="1"/>
          </p:cNvSpPr>
          <p:nvPr>
            <p:ph sz="quarter" idx="12"/>
          </p:nvPr>
        </p:nvSpPr>
        <p:spPr>
          <a:xfrm>
            <a:off x="185652" y="648088"/>
            <a:ext cx="10944000" cy="1295999"/>
          </a:xfrm>
        </p:spPr>
        <p:txBody>
          <a:bodyPr/>
          <a:lstStyle/>
          <a:p>
            <a:pPr marL="0" indent="0">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A safe environment for its customers and workers</a:t>
            </a:r>
            <a:endParaRPr lang="en-AU" sz="1200" dirty="0">
              <a:latin typeface="Calibri" panose="020F0502020204030204" pitchFamily="34" charset="0"/>
              <a:cs typeface="Calibri" panose="020F0502020204030204" pitchFamily="34" charset="0"/>
            </a:endParaRPr>
          </a:p>
          <a:p>
            <a:pPr marL="0" lvl="0" indent="0" algn="just">
              <a:buNone/>
            </a:pPr>
            <a:endParaRPr lang="en-AU" sz="1200" dirty="0">
              <a:latin typeface="Calibri" panose="020F0502020204030204" pitchFamily="34" charset="0"/>
              <a:cs typeface="Calibri" panose="020F0502020204030204" pitchFamily="34" charset="0"/>
            </a:endParaRPr>
          </a:p>
          <a:p>
            <a:pPr lvl="0"/>
            <a:r>
              <a:rPr lang="en-AU" sz="1200" dirty="0">
                <a:latin typeface="Calibri" panose="020F0502020204030204" pitchFamily="34" charset="0"/>
                <a:cs typeface="Calibri" panose="020F0502020204030204" pitchFamily="34" charset="0"/>
              </a:rPr>
              <a:t>There was a strong view that safety is a given, i.e. too important to be a ‘value’ or traded off and it must be maintained and improved where possible across the network. In general customers emphasised that safety should always be the top priority, but any investment should be justified and not linked to gold plating the network.</a:t>
            </a:r>
          </a:p>
          <a:p>
            <a:pPr lvl="0"/>
            <a:endParaRPr lang="en-AU" sz="1200" dirty="0">
              <a:latin typeface="Calibri" panose="020F0502020204030204" pitchFamily="34" charset="0"/>
              <a:cs typeface="Calibri" panose="020F0502020204030204" pitchFamily="34" charset="0"/>
            </a:endParaRPr>
          </a:p>
          <a:p>
            <a:pPr lvl="0"/>
            <a:r>
              <a:rPr lang="en-AU" sz="1200" dirty="0">
                <a:latin typeface="Calibri" panose="020F0502020204030204" pitchFamily="34" charset="0"/>
                <a:cs typeface="Calibri" panose="020F0502020204030204" pitchFamily="34" charset="0"/>
              </a:rPr>
              <a:t>Residents supported CitiPower unlocking capacity in AMI meters to detect potentially faulty assets (89%). They wanted the testing and replacing of faulty neutrals (32 out of 32) and the replacement of high priority underground pits and moderate priority within 5 years (23 out of 32) as well as the replacement of high priority dog bones and moderate priority within 5 years (26 out of 32). </a:t>
            </a:r>
          </a:p>
        </p:txBody>
      </p:sp>
      <p:sp>
        <p:nvSpPr>
          <p:cNvPr id="9" name="Rectangle 8"/>
          <p:cNvSpPr/>
          <p:nvPr/>
        </p:nvSpPr>
        <p:spPr>
          <a:xfrm>
            <a:off x="185652" y="165533"/>
            <a:ext cx="2983702"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4. Safe and Dependable Network</a:t>
            </a:r>
            <a:endParaRPr lang="en-AU" sz="1600" dirty="0">
              <a:latin typeface="Calibri" panose="020F0502020204030204" pitchFamily="34" charset="0"/>
              <a:cs typeface="Calibri" panose="020F0502020204030204" pitchFamily="34" charset="0"/>
            </a:endParaRPr>
          </a:p>
        </p:txBody>
      </p:sp>
      <p:sp>
        <p:nvSpPr>
          <p:cNvPr id="6" name="Content Placeholder 1"/>
          <p:cNvSpPr>
            <a:spLocks noGrp="1"/>
          </p:cNvSpPr>
          <p:nvPr>
            <p:ph sz="quarter" idx="12"/>
          </p:nvPr>
        </p:nvSpPr>
        <p:spPr>
          <a:xfrm>
            <a:off x="185652" y="2304087"/>
            <a:ext cx="10944000" cy="1512000"/>
          </a:xfrm>
        </p:spPr>
        <p:txBody>
          <a:bodyPr/>
          <a:lstStyle/>
          <a:p>
            <a:pPr marL="0" indent="0">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A safe network that mitigates bushfire risks </a:t>
            </a:r>
            <a:endParaRPr lang="en-AU" sz="1200" dirty="0">
              <a:latin typeface="Calibri" panose="020F0502020204030204" pitchFamily="34" charset="0"/>
              <a:cs typeface="Calibri" panose="020F0502020204030204" pitchFamily="34" charset="0"/>
            </a:endParaRPr>
          </a:p>
          <a:p>
            <a:pPr marL="0" indent="0">
              <a:buNone/>
            </a:pPr>
            <a:endParaRPr lang="en-AU" sz="1200" dirty="0">
              <a:latin typeface="Calibri" panose="020F0502020204030204" pitchFamily="34" charset="0"/>
              <a:cs typeface="Calibri" panose="020F0502020204030204" pitchFamily="34" charset="0"/>
            </a:endParaRPr>
          </a:p>
          <a:p>
            <a:r>
              <a:rPr lang="en-AU" sz="1200" dirty="0">
                <a:latin typeface="Calibri" panose="020F0502020204030204" pitchFamily="34" charset="0"/>
                <a:cs typeface="Calibri" panose="020F0502020204030204" pitchFamily="34" charset="0"/>
              </a:rPr>
              <a:t>Satisfaction with the actual safety of powerlines (to reduce fires) was given 9-10 scores by 43% of residential &amp; 35% of SME customers (well below half). Most gave 6-8 scores.</a:t>
            </a:r>
          </a:p>
          <a:p>
            <a:endParaRPr lang="en-AU" sz="1200" dirty="0">
              <a:latin typeface="Calibri" panose="020F0502020204030204" pitchFamily="34" charset="0"/>
              <a:cs typeface="Calibri" panose="020F0502020204030204" pitchFamily="34" charset="0"/>
            </a:endParaRPr>
          </a:p>
          <a:p>
            <a:r>
              <a:rPr lang="en-AU" sz="1200" dirty="0">
                <a:latin typeface="Calibri" panose="020F0502020204030204" pitchFamily="34" charset="0"/>
                <a:cs typeface="Calibri" panose="020F0502020204030204" pitchFamily="34" charset="0"/>
              </a:rPr>
              <a:t>70% of residents and SMEs were interested in paying an extra $3.50 a year to invest in technology to improve reliability and safety. </a:t>
            </a:r>
          </a:p>
          <a:p>
            <a:endParaRPr lang="en-AU" sz="1200" dirty="0">
              <a:latin typeface="Calibri" panose="020F0502020204030204" pitchFamily="34" charset="0"/>
              <a:cs typeface="Calibri" panose="020F0502020204030204" pitchFamily="34" charset="0"/>
            </a:endParaRPr>
          </a:p>
          <a:p>
            <a:r>
              <a:rPr lang="en-AU" sz="1200" dirty="0">
                <a:latin typeface="Calibri" panose="020F0502020204030204" pitchFamily="34" charset="0"/>
                <a:cs typeface="Calibri" panose="020F0502020204030204" pitchFamily="34" charset="0"/>
              </a:rPr>
              <a:t>Residential (58%) and SME customers (64%) stated they were willing to pay &lt;$1 per month to reduce bushfire risks and &lt;$1 per month to safeguard network during extreme events (Residents 60%, SMEs 65%).</a:t>
            </a:r>
          </a:p>
          <a:p>
            <a:endParaRPr lang="en-AU"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Most were happy with 1000 pole replacements a year (57%), although two in five residents (43%) were willing to pay more to increase the number to 2000+. SMEs were 50/50 </a:t>
            </a:r>
            <a:r>
              <a:rPr lang="en-US" sz="1200">
                <a:latin typeface="Calibri" panose="020F0502020204030204" pitchFamily="34" charset="0"/>
                <a:cs typeface="Calibri" panose="020F0502020204030204" pitchFamily="34" charset="0"/>
              </a:rPr>
              <a:t>on this.</a:t>
            </a:r>
            <a:endParaRPr lang="en-AU" sz="1200" dirty="0">
              <a:latin typeface="Calibri" panose="020F0502020204030204" pitchFamily="34" charset="0"/>
              <a:cs typeface="Calibri" panose="020F0502020204030204" pitchFamily="34" charset="0"/>
            </a:endParaRPr>
          </a:p>
          <a:p>
            <a:endParaRPr lang="en-AU" sz="1200" dirty="0">
              <a:latin typeface="Calibri" panose="020F0502020204030204" pitchFamily="34" charset="0"/>
              <a:cs typeface="Calibri" panose="020F0502020204030204" pitchFamily="34" charset="0"/>
            </a:endParaRPr>
          </a:p>
          <a:p>
            <a:r>
              <a:rPr lang="en-US" sz="1200" dirty="0">
                <a:latin typeface="Calibri" panose="020F0502020204030204" pitchFamily="34" charset="0"/>
                <a:cs typeface="Calibri" panose="020F0502020204030204" pitchFamily="34" charset="0"/>
              </a:rPr>
              <a:t>67% of residents and 70% of SMEs felt that even though it was a cost to consumers, </a:t>
            </a:r>
            <a:r>
              <a:rPr lang="en-US" sz="1200" dirty="0" err="1">
                <a:latin typeface="Calibri" panose="020F0502020204030204" pitchFamily="34" charset="0"/>
                <a:cs typeface="Calibri" panose="020F0502020204030204" pitchFamily="34" charset="0"/>
              </a:rPr>
              <a:t>CitiPower</a:t>
            </a:r>
            <a:r>
              <a:rPr lang="en-US" sz="1200" dirty="0">
                <a:latin typeface="Calibri" panose="020F0502020204030204" pitchFamily="34" charset="0"/>
                <a:cs typeface="Calibri" panose="020F0502020204030204" pitchFamily="34" charset="0"/>
              </a:rPr>
              <a:t> should invest in undergrounding its assets. </a:t>
            </a:r>
            <a:endParaRPr lang="en-AU" sz="1200" dirty="0">
              <a:latin typeface="Calibri" panose="020F0502020204030204" pitchFamily="34" charset="0"/>
              <a:cs typeface="Calibri" panose="020F0502020204030204" pitchFamily="34" charset="0"/>
            </a:endParaRPr>
          </a:p>
          <a:p>
            <a:endParaRPr lang="en-AU" sz="1200" dirty="0">
              <a:latin typeface="Calibri" panose="020F0502020204030204" pitchFamily="34" charset="0"/>
              <a:cs typeface="Calibri" panose="020F0502020204030204" pitchFamily="34" charset="0"/>
            </a:endParaRPr>
          </a:p>
          <a:p>
            <a:r>
              <a:rPr lang="en-AU" sz="1200" dirty="0">
                <a:latin typeface="Calibri" panose="020F0502020204030204" pitchFamily="34" charset="0"/>
                <a:cs typeface="Calibri" panose="020F0502020204030204" pitchFamily="34" charset="0"/>
              </a:rPr>
              <a:t>However, there were not strong feelings about vegetation - most wanted trimming to remain at the same level and frequency as now (Residents 51%, SMEs 49%).  Around half (49% of residents and 55% of SMEs) thought that some vegetation should be removed and replaced with more appropriate and manageable species.</a:t>
            </a:r>
          </a:p>
        </p:txBody>
      </p:sp>
    </p:spTree>
    <p:extLst>
      <p:ext uri="{BB962C8B-B14F-4D97-AF65-F5344CB8AC3E}">
        <p14:creationId xmlns:p14="http://schemas.microsoft.com/office/powerpoint/2010/main" val="235492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396244" y="461195"/>
            <a:ext cx="10872000" cy="2706892"/>
          </a:xfrm>
          <a:solidFill>
            <a:srgbClr val="0235FE"/>
          </a:solidFill>
          <a:ln>
            <a:solidFill>
              <a:srgbClr val="0235FE"/>
            </a:solidFill>
          </a:ln>
        </p:spPr>
        <p:txBody>
          <a:bodyPr/>
          <a:lstStyle/>
          <a:p>
            <a:pPr marL="0" lvl="0" indent="0" algn="just">
              <a:buNone/>
            </a:pPr>
            <a:r>
              <a:rPr lang="en-AU" sz="1200" b="1" dirty="0">
                <a:solidFill>
                  <a:schemeClr val="bg1"/>
                </a:solidFill>
                <a:latin typeface="Calibri" panose="020F0502020204030204" pitchFamily="34" charset="0"/>
                <a:cs typeface="Calibri" panose="020F0502020204030204" pitchFamily="34" charset="0"/>
              </a:rPr>
              <a:t>What customers want</a:t>
            </a:r>
          </a:p>
          <a:p>
            <a:pPr marL="0" lvl="0" indent="0" algn="just">
              <a:buNone/>
            </a:pPr>
            <a:endParaRPr lang="en-AU" sz="1200"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Customers have a vision for a greener future and they expect an increase in the use of renewables </a:t>
            </a:r>
            <a:r>
              <a:rPr lang="en-US" sz="1200" b="1" dirty="0">
                <a:solidFill>
                  <a:schemeClr val="bg1"/>
                </a:solidFill>
                <a:latin typeface="Calibri" panose="020F0502020204030204" pitchFamily="34" charset="0"/>
                <a:cs typeface="Calibri" panose="020F0502020204030204" pitchFamily="34" charset="0"/>
              </a:rPr>
              <a:t>(solar and batteries) – both large and small scale</a:t>
            </a:r>
            <a:r>
              <a:rPr lang="en-AU" sz="1200" b="1" dirty="0">
                <a:solidFill>
                  <a:schemeClr val="bg1"/>
                </a:solidFill>
                <a:latin typeface="Calibri" panose="020F0502020204030204" pitchFamily="34" charset="0"/>
                <a:cs typeface="Calibri" panose="020F0502020204030204" pitchFamily="34" charset="0"/>
              </a:rPr>
              <a:t>.</a:t>
            </a:r>
          </a:p>
          <a:p>
            <a:endParaRPr lang="en-AU" sz="1200" b="1"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Customers want the network to facilitate and cater for this increased renewable uptake – both ensuring consistent quality of supply for all customers and enabling export for solar customers.</a:t>
            </a:r>
            <a:r>
              <a:rPr lang="en-US" sz="1200" b="1" dirty="0">
                <a:solidFill>
                  <a:schemeClr val="bg1"/>
                </a:solidFill>
                <a:latin typeface="Calibri" panose="020F0502020204030204" pitchFamily="34" charset="0"/>
                <a:cs typeface="Calibri" panose="020F0502020204030204" pitchFamily="34" charset="0"/>
              </a:rPr>
              <a:t> They would like to see CitiPower being proactive rather than reactive and implementing plans for an increase in renewables now. </a:t>
            </a:r>
          </a:p>
          <a:p>
            <a:endParaRPr lang="en-US" sz="1200" b="1" dirty="0">
              <a:solidFill>
                <a:schemeClr val="bg1"/>
              </a:solidFill>
              <a:latin typeface="Calibri" panose="020F0502020204030204" pitchFamily="34" charset="0"/>
              <a:cs typeface="Calibri" panose="020F0502020204030204" pitchFamily="34" charset="0"/>
            </a:endParaRPr>
          </a:p>
          <a:p>
            <a:r>
              <a:rPr lang="en-US" sz="1200" b="1" dirty="0">
                <a:solidFill>
                  <a:schemeClr val="bg1"/>
                </a:solidFill>
                <a:latin typeface="Calibri" panose="020F0502020204030204" pitchFamily="34" charset="0"/>
                <a:cs typeface="Calibri" panose="020F0502020204030204" pitchFamily="34" charset="0"/>
              </a:rPr>
              <a:t>CitiPower should be careful about stating that it will continue to operate at capacity because this concerns customers – it seems to indicate that there is no ‘slack’ in the network so a lack of forward planning and little capacity for growth.</a:t>
            </a:r>
            <a:endParaRPr lang="en-AU" sz="1200" b="1" dirty="0">
              <a:solidFill>
                <a:schemeClr val="bg1"/>
              </a:solidFill>
              <a:latin typeface="Calibri" panose="020F0502020204030204" pitchFamily="34" charset="0"/>
              <a:cs typeface="Calibri" panose="020F0502020204030204" pitchFamily="34" charset="0"/>
            </a:endParaRPr>
          </a:p>
          <a:p>
            <a:endParaRPr lang="en-US" sz="1200" b="1" dirty="0">
              <a:solidFill>
                <a:schemeClr val="bg1"/>
              </a:solidFill>
              <a:latin typeface="Calibri" panose="020F0502020204030204" pitchFamily="34" charset="0"/>
              <a:cs typeface="Calibri" panose="020F0502020204030204" pitchFamily="34" charset="0"/>
            </a:endParaRPr>
          </a:p>
          <a:p>
            <a:r>
              <a:rPr lang="en-US" sz="1200" b="1" dirty="0">
                <a:solidFill>
                  <a:schemeClr val="bg1"/>
                </a:solidFill>
                <a:latin typeface="Calibri" panose="020F0502020204030204" pitchFamily="34" charset="0"/>
                <a:cs typeface="Calibri" panose="020F0502020204030204" pitchFamily="34" charset="0"/>
              </a:rPr>
              <a:t>If everyone benefits from investment then customers are willing to pay (solar and non-solar) whereas if just solar customers benefit  (e.g. being able to export) then there is a feeling they should pay.</a:t>
            </a:r>
          </a:p>
          <a:p>
            <a:endParaRPr lang="en-US" sz="1200" b="1" dirty="0">
              <a:solidFill>
                <a:schemeClr val="bg1"/>
              </a:solidFill>
              <a:latin typeface="Calibri" panose="020F0502020204030204" pitchFamily="34" charset="0"/>
              <a:cs typeface="Calibri" panose="020F0502020204030204" pitchFamily="34" charset="0"/>
            </a:endParaRPr>
          </a:p>
          <a:p>
            <a:r>
              <a:rPr lang="en-US" sz="1200" b="1" dirty="0">
                <a:solidFill>
                  <a:schemeClr val="bg1"/>
                </a:solidFill>
                <a:latin typeface="Calibri" panose="020F0502020204030204" pitchFamily="34" charset="0"/>
                <a:cs typeface="Calibri" panose="020F0502020204030204" pitchFamily="34" charset="0"/>
              </a:rPr>
              <a:t>Most  liked the idea of access to real time energy usage data, but were not willing to pay more for this.  They did not want </a:t>
            </a:r>
            <a:r>
              <a:rPr lang="en-US" sz="1200" b="1" dirty="0" err="1">
                <a:solidFill>
                  <a:schemeClr val="bg1"/>
                </a:solidFill>
                <a:latin typeface="Calibri" panose="020F0502020204030204" pitchFamily="34" charset="0"/>
                <a:cs typeface="Calibri" panose="020F0502020204030204" pitchFamily="34" charset="0"/>
              </a:rPr>
              <a:t>CitiPower</a:t>
            </a:r>
            <a:r>
              <a:rPr lang="en-US" sz="1200" b="1" dirty="0">
                <a:solidFill>
                  <a:schemeClr val="bg1"/>
                </a:solidFill>
                <a:latin typeface="Calibri" panose="020F0502020204030204" pitchFamily="34" charset="0"/>
                <a:cs typeface="Calibri" panose="020F0502020204030204" pitchFamily="34" charset="0"/>
              </a:rPr>
              <a:t> controlling appliances remotely.</a:t>
            </a:r>
            <a:endParaRPr lang="en-AU" sz="1200" b="1" dirty="0">
              <a:solidFill>
                <a:schemeClr val="bg1"/>
              </a:solidFill>
              <a:latin typeface="Calibri" panose="020F0502020204030204" pitchFamily="34" charset="0"/>
              <a:cs typeface="Calibri" panose="020F0502020204030204" pitchFamily="34" charset="0"/>
            </a:endParaRPr>
          </a:p>
          <a:p>
            <a:endPar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endParaRPr>
          </a:p>
        </p:txBody>
      </p:sp>
      <p:sp>
        <p:nvSpPr>
          <p:cNvPr id="8" name="Content Placeholder 1"/>
          <p:cNvSpPr>
            <a:spLocks noGrp="1"/>
          </p:cNvSpPr>
          <p:nvPr>
            <p:ph sz="quarter" idx="12"/>
          </p:nvPr>
        </p:nvSpPr>
        <p:spPr>
          <a:xfrm>
            <a:off x="324244" y="3227848"/>
            <a:ext cx="10944000" cy="3331778"/>
          </a:xfrm>
        </p:spPr>
        <p:txBody>
          <a:bodyPr/>
          <a:lstStyle/>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Making it easier to export solar and use batteries</a:t>
            </a:r>
          </a:p>
          <a:p>
            <a:pPr marL="0" indent="0" algn="just">
              <a:buNone/>
            </a:pPr>
            <a:endParaRPr lang="en-AU" sz="1200" dirty="0">
              <a:latin typeface="Calibri" panose="020F0502020204030204" pitchFamily="34" charset="0"/>
              <a:cs typeface="Calibri" panose="020F0502020204030204" pitchFamily="34" charset="0"/>
            </a:endParaRPr>
          </a:p>
          <a:p>
            <a:pPr algn="just"/>
            <a:r>
              <a:rPr lang="en-US" sz="1200" dirty="0">
                <a:latin typeface="Calibri" panose="020F0502020204030204" pitchFamily="34" charset="0"/>
                <a:cs typeface="Calibri" panose="020F0502020204030204" pitchFamily="34" charset="0"/>
              </a:rPr>
              <a:t>Only a small number of those surveyed had solar panels installed (10%-14% both residents and SMEs). Customers expected to use more renewables in the future and foresaw future EV use. Individual solar panels was the most likely adoption by residents (30%) followed by EVs (27%). SMEs were also most likely to install solar (27%) followed by batteries (23%). </a:t>
            </a:r>
          </a:p>
          <a:p>
            <a:pPr algn="just"/>
            <a:r>
              <a:rPr lang="en-US" sz="1200" dirty="0">
                <a:latin typeface="Calibri" panose="020F0502020204030204" pitchFamily="34" charset="0"/>
                <a:cs typeface="Calibri" panose="020F0502020204030204" pitchFamily="34" charset="0"/>
              </a:rPr>
              <a:t>More than half of residents (56%) and just over a third of businesses (36%) were interested in solar export, and over three quarters stated that customers should be able to export if they want to. Indeed, Although 71% of residents and just over half of SMEs with solar said they would still have got it if they couldn’t export, only two in five of residents considering and just over a third of SMEs considering indicated that they would get it if they could not export back to the grid.</a:t>
            </a:r>
          </a:p>
          <a:p>
            <a:pPr algn="just"/>
            <a:r>
              <a:rPr lang="en-US" sz="1200" dirty="0">
                <a:latin typeface="Calibri" panose="020F0502020204030204" pitchFamily="34" charset="0"/>
                <a:cs typeface="Calibri" panose="020F0502020204030204" pitchFamily="34" charset="0"/>
              </a:rPr>
              <a:t>In </a:t>
            </a:r>
            <a:r>
              <a:rPr lang="en-US" sz="1200" dirty="0" err="1">
                <a:latin typeface="Calibri" panose="020F0502020204030204" pitchFamily="34" charset="0"/>
                <a:cs typeface="Calibri" panose="020F0502020204030204" pitchFamily="34" charset="0"/>
              </a:rPr>
              <a:t>CitiPower</a:t>
            </a:r>
            <a:r>
              <a:rPr lang="en-US" sz="1200" dirty="0">
                <a:latin typeface="Calibri" panose="020F0502020204030204" pitchFamily="34" charset="0"/>
                <a:cs typeface="Calibri" panose="020F0502020204030204" pitchFamily="34" charset="0"/>
              </a:rPr>
              <a:t>, a number of C&amp;Is are moving towards renewables but will need significant base load energy. Constraints on feeders are challenging. Essential service customers want to work with DBs to forward plan infrastructure and install 'make for break' connections so generators can </a:t>
            </a:r>
            <a:r>
              <a:rPr lang="en-US" sz="1200" dirty="0" err="1">
                <a:latin typeface="Calibri" panose="020F0502020204030204" pitchFamily="34" charset="0"/>
                <a:cs typeface="Calibri" panose="020F0502020204030204" pitchFamily="34" charset="0"/>
              </a:rPr>
              <a:t>minimise</a:t>
            </a:r>
            <a:r>
              <a:rPr lang="en-US" sz="1200" dirty="0">
                <a:latin typeface="Calibri" panose="020F0502020204030204" pitchFamily="34" charset="0"/>
                <a:cs typeface="Calibri" panose="020F0502020204030204" pitchFamily="34" charset="0"/>
              </a:rPr>
              <a:t> disruptions. Capital investment in infrastructure was said to be a missing value proposition and could impede business expansion. </a:t>
            </a:r>
          </a:p>
          <a:p>
            <a:pPr algn="just"/>
            <a:r>
              <a:rPr lang="en-AU" sz="1200" dirty="0">
                <a:latin typeface="Calibri" panose="020F0502020204030204" pitchFamily="34" charset="0"/>
                <a:cs typeface="Calibri" panose="020F0502020204030204" pitchFamily="34" charset="0"/>
              </a:rPr>
              <a:t>There is interest by customers and stakeholders in large scale renewables, virtual power plants, micro-grids, grid scale batteries and community power hubs.</a:t>
            </a:r>
          </a:p>
          <a:p>
            <a:pPr algn="just"/>
            <a:r>
              <a:rPr lang="en-AU" sz="1200" dirty="0">
                <a:latin typeface="Calibri" panose="020F0502020204030204" pitchFamily="34" charset="0"/>
                <a:cs typeface="Calibri" panose="020F0502020204030204" pitchFamily="34" charset="0"/>
              </a:rPr>
              <a:t>Customers and stakeholders potentially see the shift to renewables happening faster than CitiPower. </a:t>
            </a:r>
            <a:r>
              <a:rPr lang="en-US" sz="1200" dirty="0">
                <a:latin typeface="Calibri" panose="020F0502020204030204" pitchFamily="34" charset="0"/>
                <a:cs typeface="Calibri" panose="020F0502020204030204" pitchFamily="34" charset="0"/>
              </a:rPr>
              <a:t>Overall 59% of residents and 61% of SMEs surveyed thought the network should be upgraded faster than it is currently to allow for more renewable energy connections and export</a:t>
            </a:r>
            <a:r>
              <a:rPr lang="en-AU" sz="1200" dirty="0">
                <a:latin typeface="Calibri" panose="020F0502020204030204" pitchFamily="34" charset="0"/>
                <a:cs typeface="Calibri" panose="020F0502020204030204" pitchFamily="34" charset="0"/>
              </a:rPr>
              <a:t>. </a:t>
            </a:r>
          </a:p>
          <a:p>
            <a:pPr algn="just"/>
            <a:r>
              <a:rPr lang="en-US" sz="1200" dirty="0">
                <a:latin typeface="Calibri" panose="020F0502020204030204" pitchFamily="34" charset="0"/>
                <a:cs typeface="Calibri" panose="020F0502020204030204" pitchFamily="34" charset="0"/>
              </a:rPr>
              <a:t>60% of residents and 68% of SMEs would pay a little more on their bills for more renewables to be connected to the grid (&lt;$1 a </a:t>
            </a:r>
            <a:r>
              <a:rPr lang="en-US" sz="1200" dirty="0" err="1">
                <a:latin typeface="Calibri" panose="020F0502020204030204" pitchFamily="34" charset="0"/>
                <a:cs typeface="Calibri" panose="020F0502020204030204" pitchFamily="34" charset="0"/>
              </a:rPr>
              <a:t>mth</a:t>
            </a:r>
            <a:r>
              <a:rPr lang="en-US" sz="1200" dirty="0">
                <a:latin typeface="Calibri" panose="020F0502020204030204" pitchFamily="34" charset="0"/>
                <a:cs typeface="Calibri" panose="020F0502020204030204" pitchFamily="34" charset="0"/>
              </a:rPr>
              <a:t>). </a:t>
            </a:r>
          </a:p>
          <a:p>
            <a:pPr algn="just"/>
            <a:r>
              <a:rPr lang="en-AU" sz="1200" dirty="0">
                <a:latin typeface="Calibri" panose="020F0502020204030204" pitchFamily="34" charset="0"/>
                <a:cs typeface="Calibri" panose="020F0502020204030204" pitchFamily="34" charset="0"/>
              </a:rPr>
              <a:t>Most customers wanted CitiPower to implement flexible grid technology, but some also wanted CitiPower to continue to build the capacity of the network to cope with future exporting. </a:t>
            </a:r>
            <a:r>
              <a:rPr lang="en-US" sz="1200" dirty="0">
                <a:latin typeface="Calibri" panose="020F0502020204030204" pitchFamily="34" charset="0"/>
                <a:cs typeface="Calibri" panose="020F0502020204030204" pitchFamily="34" charset="0"/>
              </a:rPr>
              <a:t>53% of residents surveyed and 62% of SMEs would pay a small increase (&lt;$1 a </a:t>
            </a:r>
            <a:r>
              <a:rPr lang="en-US" sz="1200" dirty="0" err="1">
                <a:latin typeface="Calibri" panose="020F0502020204030204" pitchFamily="34" charset="0"/>
                <a:cs typeface="Calibri" panose="020F0502020204030204" pitchFamily="34" charset="0"/>
              </a:rPr>
              <a:t>mth</a:t>
            </a:r>
            <a:r>
              <a:rPr lang="en-US" sz="1200" dirty="0">
                <a:latin typeface="Calibri" panose="020F0502020204030204" pitchFamily="34" charset="0"/>
                <a:cs typeface="Calibri" panose="020F0502020204030204" pitchFamily="34" charset="0"/>
              </a:rPr>
              <a:t>) to upgrade the network to manage load. </a:t>
            </a:r>
          </a:p>
          <a:p>
            <a:pPr marL="0" indent="0" algn="just">
              <a:buNone/>
            </a:pPr>
            <a:endParaRPr lang="en-AU" sz="1200" b="1" dirty="0">
              <a:solidFill>
                <a:schemeClr val="accent2"/>
              </a:solidFill>
              <a:latin typeface="Calibri" panose="020F0502020204030204" pitchFamily="34" charset="0"/>
              <a:cs typeface="Calibri" panose="020F0502020204030204" pitchFamily="34" charset="0"/>
            </a:endParaRPr>
          </a:p>
        </p:txBody>
      </p:sp>
      <p:sp>
        <p:nvSpPr>
          <p:cNvPr id="9" name="Rectangle 8"/>
          <p:cNvSpPr/>
          <p:nvPr/>
        </p:nvSpPr>
        <p:spPr>
          <a:xfrm>
            <a:off x="376534" y="122641"/>
            <a:ext cx="1721625"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5. Digital Network</a:t>
            </a:r>
            <a:endParaRPr lang="en-AU"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8756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p:cNvSpPr>
            <a:spLocks noGrp="1"/>
          </p:cNvSpPr>
          <p:nvPr>
            <p:ph sz="quarter" idx="12"/>
          </p:nvPr>
        </p:nvSpPr>
        <p:spPr>
          <a:xfrm>
            <a:off x="360244" y="720088"/>
            <a:ext cx="10944000" cy="3024000"/>
          </a:xfrm>
        </p:spPr>
        <p:txBody>
          <a:bodyPr/>
          <a:lstStyle/>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Making it easier for customers to get a new connection</a:t>
            </a:r>
          </a:p>
          <a:p>
            <a:pPr marL="0" indent="0" algn="just">
              <a:buNone/>
            </a:pPr>
            <a:endParaRPr lang="en-AU" sz="1200" b="1" dirty="0">
              <a:latin typeface="Calibri" panose="020F0502020204030204" pitchFamily="34" charset="0"/>
              <a:cs typeface="Calibri" panose="020F0502020204030204" pitchFamily="34" charset="0"/>
            </a:endParaRPr>
          </a:p>
          <a:p>
            <a:pPr algn="just"/>
            <a:r>
              <a:rPr lang="en-US" sz="1200" dirty="0">
                <a:latin typeface="Calibri" panose="020F0502020204030204" pitchFamily="34" charset="0"/>
                <a:cs typeface="Calibri" panose="020F0502020204030204" pitchFamily="34" charset="0"/>
              </a:rPr>
              <a:t>Only a small number of residents (14%) and SMEs (10%) had experienced a greenfield connection but most were satisfied (74% of residents and 86% of SMEs). Those who were dissatisfied asked for a quicker connection &amp; better communication (in line with C&amp;I customer feedback in other engagements). </a:t>
            </a:r>
          </a:p>
          <a:p>
            <a:pPr algn="just"/>
            <a:r>
              <a:rPr lang="en-US" sz="1200" dirty="0">
                <a:latin typeface="Calibri" panose="020F0502020204030204" pitchFamily="34" charset="0"/>
                <a:cs typeface="Calibri" panose="020F0502020204030204" pitchFamily="34" charset="0"/>
              </a:rPr>
              <a:t>There were mixed responses to the fast track user pays approach in the forum and survey. Around half of residents (51%) and SMEs (52%) thought the concept of a fast track user pays approach was a good idea in the survey. C&amp;I’s were not overly supportive of this either, they just generally factored the time into the planning process. However, there was some criticism of the usability of the eConnect portal.</a:t>
            </a:r>
          </a:p>
          <a:p>
            <a:pPr marL="0" lvl="0" indent="0" algn="just">
              <a:buNone/>
            </a:pPr>
            <a:endParaRPr lang="en-AU" sz="1200" b="1" dirty="0">
              <a:solidFill>
                <a:schemeClr val="accent2"/>
              </a:solidFill>
              <a:latin typeface="Calibri" panose="020F0502020204030204" pitchFamily="34" charset="0"/>
              <a:cs typeface="Calibri" panose="020F0502020204030204" pitchFamily="34" charset="0"/>
            </a:endParaRPr>
          </a:p>
          <a:p>
            <a:pPr marL="0" lv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Making is easier for customers to use their data to make informed energy choices</a:t>
            </a:r>
          </a:p>
          <a:p>
            <a:pPr marL="0" lvl="0" indent="0" algn="just">
              <a:buNone/>
            </a:pPr>
            <a:endParaRPr lang="en-AU" sz="1200" b="1"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Customers agreed that they have little knowledge about their own energy use which limits their ability to: manage their own demand, make informed choices about their retailer, decide on a preferred tariff structure. </a:t>
            </a:r>
          </a:p>
          <a:p>
            <a:pPr marL="0" lvl="0" indent="0" algn="just">
              <a:buNone/>
            </a:pPr>
            <a:endParaRPr lang="en-AU" sz="1200" b="1" dirty="0">
              <a:latin typeface="Calibri" panose="020F0502020204030204" pitchFamily="34" charset="0"/>
              <a:cs typeface="Calibri" panose="020F0502020204030204" pitchFamily="34" charset="0"/>
            </a:endParaRPr>
          </a:p>
          <a:p>
            <a:pPr marL="0" lvl="0" indent="0" algn="just">
              <a:buNone/>
            </a:pPr>
            <a:r>
              <a:rPr lang="en-AU" sz="1200" b="1" i="1" dirty="0">
                <a:latin typeface="Calibri" panose="020F0502020204030204" pitchFamily="34" charset="0"/>
                <a:cs typeface="Calibri" panose="020F0502020204030204" pitchFamily="34" charset="0"/>
              </a:rPr>
              <a:t>One stop shop</a:t>
            </a:r>
          </a:p>
          <a:p>
            <a:pPr algn="just"/>
            <a:r>
              <a:rPr lang="en-AU" sz="1200" dirty="0">
                <a:latin typeface="Calibri" panose="020F0502020204030204" pitchFamily="34" charset="0"/>
                <a:cs typeface="Calibri" panose="020F0502020204030204" pitchFamily="34" charset="0"/>
              </a:rPr>
              <a:t>They responded well to the one-stop-shop portal proposal. It was seen as a way of simplifying things for customers, and providing them with information that they could use to make better decisions for themselves.</a:t>
            </a:r>
          </a:p>
          <a:p>
            <a:pPr algn="just"/>
            <a:endParaRPr lang="en-AU" sz="1200" dirty="0">
              <a:latin typeface="Calibri" panose="020F0502020204030204" pitchFamily="34" charset="0"/>
              <a:cs typeface="Calibri" panose="020F0502020204030204" pitchFamily="34" charset="0"/>
            </a:endParaRPr>
          </a:p>
          <a:p>
            <a:pPr marL="0" indent="0" algn="just">
              <a:buNone/>
            </a:pPr>
            <a:r>
              <a:rPr lang="en-AU" sz="1200" b="1" i="1" dirty="0">
                <a:latin typeface="Calibri" panose="020F0502020204030204" pitchFamily="34" charset="0"/>
                <a:cs typeface="Calibri" panose="020F0502020204030204" pitchFamily="34" charset="0"/>
              </a:rPr>
              <a:t>Real time energy usage data</a:t>
            </a:r>
          </a:p>
          <a:p>
            <a:pPr algn="just"/>
            <a:r>
              <a:rPr lang="en-AU" sz="1200" dirty="0">
                <a:latin typeface="Calibri" panose="020F0502020204030204" pitchFamily="34" charset="0"/>
                <a:cs typeface="Calibri" panose="020F0502020204030204" pitchFamily="34" charset="0"/>
              </a:rPr>
              <a:t>65% said they would be interested in accessing real time data and just under three-quarters of residents would use this data to seek rebates or savings.</a:t>
            </a:r>
            <a:r>
              <a:rPr lang="en-US" sz="1200" dirty="0">
                <a:latin typeface="Calibri" panose="020F0502020204030204" pitchFamily="34" charset="0"/>
                <a:cs typeface="Calibri" panose="020F0502020204030204" pitchFamily="34" charset="0"/>
              </a:rPr>
              <a:t> However, in the recent survey </a:t>
            </a:r>
            <a:r>
              <a:rPr lang="en-AU" sz="1200" dirty="0"/>
              <a:t>less than half (46%) of residents and SMEs were willing to pay extra for more timely data.</a:t>
            </a:r>
          </a:p>
          <a:p>
            <a:pPr algn="just"/>
            <a:r>
              <a:rPr lang="en-AU" sz="1200" dirty="0">
                <a:latin typeface="Calibri" panose="020F0502020204030204" pitchFamily="34" charset="0"/>
                <a:cs typeface="Calibri" panose="020F0502020204030204" pitchFamily="34" charset="0"/>
              </a:rPr>
              <a:t>Most C&amp;Is already have real time data for their large assets that they can source the next day. However, they like the idea of network-wide data going beyond a single, large site (spanning multi-sites) and the ability to also disaggregate energy usage data. Most saw access to real time data as a general customer expectation nowadays.</a:t>
            </a:r>
          </a:p>
          <a:p>
            <a:pPr algn="just"/>
            <a:endParaRPr lang="en-AU" sz="1200" dirty="0">
              <a:latin typeface="Calibri" panose="020F0502020204030204" pitchFamily="34" charset="0"/>
              <a:cs typeface="Calibri" panose="020F0502020204030204" pitchFamily="34" charset="0"/>
            </a:endParaRPr>
          </a:p>
          <a:p>
            <a:pPr marL="0" indent="0" algn="just">
              <a:buNone/>
            </a:pPr>
            <a:r>
              <a:rPr lang="en-AU" sz="1200" b="1" i="1" dirty="0">
                <a:latin typeface="Calibri" panose="020F0502020204030204" pitchFamily="34" charset="0"/>
                <a:cs typeface="Calibri" panose="020F0502020204030204" pitchFamily="34" charset="0"/>
              </a:rPr>
              <a:t>Data security</a:t>
            </a:r>
          </a:p>
          <a:p>
            <a:pPr algn="just"/>
            <a:r>
              <a:rPr lang="en-AU" sz="1200" dirty="0">
                <a:latin typeface="Calibri" panose="020F0502020204030204" pitchFamily="34" charset="0"/>
                <a:cs typeface="Calibri" panose="020F0502020204030204" pitchFamily="34" charset="0"/>
              </a:rPr>
              <a:t>The majority of customers agreed with ensuring data security as this was seen to be vital in current times. </a:t>
            </a:r>
          </a:p>
          <a:p>
            <a:pPr algn="just"/>
            <a:endParaRPr lang="en-AU" sz="1200" b="1" i="1" dirty="0">
              <a:latin typeface="Calibri" panose="020F0502020204030204" pitchFamily="34" charset="0"/>
              <a:cs typeface="Calibri" panose="020F0502020204030204" pitchFamily="34" charset="0"/>
            </a:endParaRPr>
          </a:p>
          <a:p>
            <a:pPr marL="0" indent="0" algn="just">
              <a:buNone/>
            </a:pPr>
            <a:r>
              <a:rPr lang="en-AU" sz="1200" b="1" i="1" dirty="0">
                <a:latin typeface="Calibri" panose="020F0502020204030204" pitchFamily="34" charset="0"/>
                <a:cs typeface="Calibri" panose="020F0502020204030204" pitchFamily="34" charset="0"/>
              </a:rPr>
              <a:t>Remote adjustment of energy usage</a:t>
            </a:r>
          </a:p>
          <a:p>
            <a:pPr algn="just"/>
            <a:r>
              <a:rPr lang="en-AU" sz="1200" dirty="0">
                <a:latin typeface="Calibri" panose="020F0502020204030204" pitchFamily="34" charset="0"/>
                <a:cs typeface="Calibri" panose="020F0502020204030204" pitchFamily="34" charset="0"/>
              </a:rPr>
              <a:t>Customers did not support the idea of the supplier being able to adjust their energy use remotely (disliked by 56% of forum attendees). </a:t>
            </a:r>
          </a:p>
          <a:p>
            <a:pPr algn="just"/>
            <a:r>
              <a:rPr lang="en-AU" sz="1200" dirty="0">
                <a:latin typeface="Calibri" panose="020F0502020204030204" pitchFamily="34" charset="0"/>
                <a:cs typeface="Calibri" panose="020F0502020204030204" pitchFamily="34" charset="0"/>
              </a:rPr>
              <a:t>In the survey, when asked if they would be interested in a small incentive (e.g. $10-$15) to enable CitiPower to adjust their energy use for appliances remotely (if they didn't notice a large difference in heating/cooling), nearly half of residents (49%) indicated they'd be happy, but only a third of businesses (35%) did. </a:t>
            </a:r>
          </a:p>
        </p:txBody>
      </p:sp>
      <p:sp>
        <p:nvSpPr>
          <p:cNvPr id="9" name="Rectangle 8"/>
          <p:cNvSpPr/>
          <p:nvPr/>
        </p:nvSpPr>
        <p:spPr>
          <a:xfrm>
            <a:off x="340534" y="216087"/>
            <a:ext cx="1721625"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5. Digital Network</a:t>
            </a:r>
            <a:endParaRPr lang="en-AU"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68051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88244" y="648087"/>
            <a:ext cx="10944000" cy="1944000"/>
          </a:xfrm>
          <a:solidFill>
            <a:srgbClr val="0235FE"/>
          </a:solidFill>
          <a:ln>
            <a:solidFill>
              <a:srgbClr val="0235FE"/>
            </a:solidFill>
          </a:ln>
        </p:spPr>
        <p:txBody>
          <a:bodyPr/>
          <a:lstStyle/>
          <a:p>
            <a:pPr marL="0" lvl="0" indent="0" algn="just">
              <a:buNone/>
            </a:pPr>
            <a:r>
              <a:rPr lang="en-AU" sz="1200" b="1" dirty="0">
                <a:solidFill>
                  <a:schemeClr val="bg1"/>
                </a:solidFill>
                <a:latin typeface="Calibri" panose="020F0502020204030204" pitchFamily="34" charset="0"/>
                <a:cs typeface="Calibri" panose="020F0502020204030204" pitchFamily="34" charset="0"/>
              </a:rPr>
              <a:t>What customers want</a:t>
            </a:r>
          </a:p>
          <a:p>
            <a:pPr marL="0" lvl="0" indent="0" algn="just">
              <a:buNone/>
            </a:pPr>
            <a:endParaRPr lang="en-AU" sz="1200"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cs typeface="Calibri" panose="020F0502020204030204" pitchFamily="34" charset="0"/>
              </a:rPr>
              <a:t>Affordability is highly valued and many see current electricity prices as too expensive in relation to other utilities.</a:t>
            </a:r>
          </a:p>
          <a:p>
            <a:endParaRPr lang="en-AU" sz="1200" b="1" dirty="0">
              <a:solidFill>
                <a:schemeClr val="bg1"/>
              </a:solidFill>
              <a:latin typeface="Calibri" panose="020F0502020204030204" pitchFamily="34" charset="0"/>
              <a:cs typeface="Calibri" panose="020F0502020204030204" pitchFamily="34" charset="0"/>
            </a:endParaRPr>
          </a:p>
          <a:p>
            <a:r>
              <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rPr>
              <a:t>There is low understanding of pricing structures and how to influence bills. </a:t>
            </a:r>
          </a:p>
          <a:p>
            <a:endPar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endParaRPr>
          </a:p>
          <a:p>
            <a:r>
              <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rPr>
              <a:t>Customers expect a choice of tariff options and assistance in choosing which is the most suitable for them.</a:t>
            </a:r>
          </a:p>
          <a:p>
            <a:endPar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endParaRPr>
          </a:p>
          <a:p>
            <a:r>
              <a:rPr lang="en-AU" sz="1200" b="1" dirty="0">
                <a:solidFill>
                  <a:schemeClr val="bg1"/>
                </a:solidFill>
                <a:latin typeface="Calibri" panose="020F0502020204030204" pitchFamily="34" charset="0"/>
                <a:ea typeface="Segoe UI Black" panose="020B0A02040204020203" pitchFamily="34" charset="0"/>
                <a:cs typeface="Calibri" panose="020F0502020204030204" pitchFamily="34" charset="0"/>
              </a:rPr>
              <a:t>Customers are interested in receiving rewards and incentives for participating in demand management schemes and programs, and some C&amp;I customers would like further dialogue with CitiPower regarding this.</a:t>
            </a:r>
          </a:p>
        </p:txBody>
      </p:sp>
      <p:sp>
        <p:nvSpPr>
          <p:cNvPr id="8" name="Content Placeholder 1"/>
          <p:cNvSpPr>
            <a:spLocks noGrp="1"/>
          </p:cNvSpPr>
          <p:nvPr>
            <p:ph sz="quarter" idx="12"/>
          </p:nvPr>
        </p:nvSpPr>
        <p:spPr>
          <a:xfrm>
            <a:off x="288244" y="2685945"/>
            <a:ext cx="10944000" cy="3599999"/>
          </a:xfrm>
        </p:spPr>
        <p:txBody>
          <a:bodyPr/>
          <a:lstStyle/>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Affordability</a:t>
            </a:r>
          </a:p>
          <a:p>
            <a:pPr marL="0" indent="0" algn="just">
              <a:buNone/>
            </a:pPr>
            <a:endParaRPr lang="en-AU" sz="1200" dirty="0">
              <a:latin typeface="Calibri" panose="020F0502020204030204" pitchFamily="34" charset="0"/>
              <a:cs typeface="Calibri" panose="020F0502020204030204" pitchFamily="34" charset="0"/>
            </a:endParaRPr>
          </a:p>
          <a:p>
            <a:pPr algn="just"/>
            <a:r>
              <a:rPr lang="en-US" sz="1200" dirty="0">
                <a:latin typeface="Calibri" panose="020F0502020204030204" pitchFamily="34" charset="0"/>
                <a:cs typeface="Calibri" panose="020F0502020204030204" pitchFamily="34" charset="0"/>
              </a:rPr>
              <a:t>71% of residents and SMEs rated affordability in the 9-10 range in the 2017 network-wide survey (the second most important value behind reliability for both). </a:t>
            </a:r>
            <a:endParaRPr lang="en-AU" sz="1200" dirty="0">
              <a:latin typeface="Calibri" panose="020F0502020204030204" pitchFamily="34" charset="0"/>
              <a:cs typeface="Calibri" panose="020F0502020204030204" pitchFamily="34" charset="0"/>
            </a:endParaRPr>
          </a:p>
          <a:p>
            <a:pPr algn="just"/>
            <a:r>
              <a:rPr lang="en-AU" sz="1200" dirty="0">
                <a:latin typeface="Calibri" panose="020F0502020204030204" pitchFamily="34" charset="0"/>
                <a:cs typeface="Calibri" panose="020F0502020204030204" pitchFamily="34" charset="0"/>
              </a:rPr>
              <a:t>Two thirds of residents (62%) and over half of SMEs (54%) perceived their electricity bills to be too expensive (not affordable) however most stated that they did not have difficulty paying their bills (83%) except for vulnerable customers.</a:t>
            </a:r>
          </a:p>
          <a:p>
            <a:pPr algn="just"/>
            <a:r>
              <a:rPr lang="en-AU" sz="1200" dirty="0">
                <a:latin typeface="Calibri" panose="020F0502020204030204" pitchFamily="34" charset="0"/>
                <a:cs typeface="Calibri" panose="020F0502020204030204" pitchFamily="34" charset="0"/>
              </a:rPr>
              <a:t>For most C&amp;I customers, the cost of electricity was the most critical issue alongside power quality. S</a:t>
            </a:r>
            <a:r>
              <a:rPr lang="en-US" sz="1200" dirty="0" err="1">
                <a:latin typeface="Calibri" panose="020F0502020204030204" pitchFamily="34" charset="0"/>
                <a:cs typeface="Calibri" panose="020F0502020204030204" pitchFamily="34" charset="0"/>
              </a:rPr>
              <a:t>ome</a:t>
            </a:r>
            <a:r>
              <a:rPr lang="en-US" sz="1200" dirty="0">
                <a:latin typeface="Calibri" panose="020F0502020204030204" pitchFamily="34" charset="0"/>
                <a:cs typeface="Calibri" panose="020F0502020204030204" pitchFamily="34" charset="0"/>
              </a:rPr>
              <a:t> quoted increases in their electricity bills of 20% to 75% in the last couple of years.</a:t>
            </a:r>
            <a:endParaRPr lang="en-AU" sz="1200" dirty="0">
              <a:latin typeface="Calibri" panose="020F0502020204030204" pitchFamily="34" charset="0"/>
              <a:cs typeface="Calibri" panose="020F0502020204030204" pitchFamily="34" charset="0"/>
            </a:endParaRPr>
          </a:p>
          <a:p>
            <a:pPr algn="just"/>
            <a:r>
              <a:rPr lang="en-US" sz="1200" dirty="0">
                <a:latin typeface="Calibri" panose="020F0502020204030204" pitchFamily="34" charset="0"/>
                <a:cs typeface="Calibri" panose="020F0502020204030204" pitchFamily="34" charset="0"/>
              </a:rPr>
              <a:t>Reactions to the $25 reduction in residential network charges and $94 in business charges in 2021 were largely positive, however, the amounts were seen to be quite small. There was concern that the retailers may not pass these amounts on, particularly by vulnerable customers. It was thought that the entire reduction should be introduced in the first year as opposed to spreading the savings over the whole period.</a:t>
            </a:r>
          </a:p>
          <a:p>
            <a:pPr algn="just"/>
            <a:endParaRPr lang="en-AU" sz="1200" dirty="0">
              <a:latin typeface="Calibri" panose="020F0502020204030204" pitchFamily="34" charset="0"/>
              <a:cs typeface="Calibri" panose="020F0502020204030204" pitchFamily="34" charset="0"/>
            </a:endParaRPr>
          </a:p>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Pricing literacy</a:t>
            </a:r>
          </a:p>
          <a:p>
            <a:pPr marL="0" indent="0" algn="just">
              <a:buNone/>
            </a:pPr>
            <a:endParaRPr lang="en-AU" sz="1200" b="1" dirty="0">
              <a:latin typeface="Calibri" panose="020F0502020204030204" pitchFamily="34" charset="0"/>
              <a:cs typeface="Calibri" panose="020F0502020204030204" pitchFamily="34" charset="0"/>
            </a:endParaRPr>
          </a:p>
          <a:p>
            <a:pPr algn="just"/>
            <a:r>
              <a:rPr lang="en-AU" sz="1200" dirty="0">
                <a:solidFill>
                  <a:srgbClr val="646E78"/>
                </a:solidFill>
                <a:latin typeface="Calibri" panose="020F0502020204030204" pitchFamily="34" charset="0"/>
                <a:ea typeface="Segoe UI Black" panose="020B0A02040204020203" pitchFamily="34" charset="0"/>
                <a:cs typeface="Calibri" panose="020F0502020204030204" pitchFamily="34" charset="0"/>
              </a:rPr>
              <a:t>Around one in three were unaware of the tariff they were on (Residents 30%, SMEs 31%). 31% of residents and 36% of SMEs thought they were on time of use pricing and 34% of residents and 30% of SMEs thought they were on a flat rate. </a:t>
            </a:r>
          </a:p>
          <a:p>
            <a:pPr algn="just"/>
            <a:r>
              <a:rPr lang="en-AU" sz="1200" dirty="0">
                <a:latin typeface="Calibri" panose="020F0502020204030204" pitchFamily="34" charset="0"/>
                <a:cs typeface="Calibri" panose="020F0502020204030204" pitchFamily="34" charset="0"/>
              </a:rPr>
              <a:t>Whereas residents and SMEs had low understanding, C&amp;Is had a very good understanding of their distributor, their energy bills and tariff structure but not necessarily of the proportion of the bill that goes to CitiPower (most thought it was half). </a:t>
            </a:r>
          </a:p>
          <a:p>
            <a:pPr algn="just"/>
            <a:r>
              <a:rPr lang="en-US" sz="1200" dirty="0">
                <a:latin typeface="Calibri" panose="020F0502020204030204" pitchFamily="34" charset="0"/>
                <a:cs typeface="Calibri" panose="020F0502020204030204" pitchFamily="34" charset="0"/>
              </a:rPr>
              <a:t>81% of residents were interested in finding out more about pricing.</a:t>
            </a:r>
            <a:endParaRPr lang="en-AU" sz="1200" dirty="0">
              <a:latin typeface="Calibri" panose="020F0502020204030204" pitchFamily="34" charset="0"/>
              <a:cs typeface="Calibri" panose="020F0502020204030204" pitchFamily="34" charset="0"/>
            </a:endParaRPr>
          </a:p>
          <a:p>
            <a:pPr marL="0" indent="0" algn="just">
              <a:buNone/>
            </a:pPr>
            <a:endParaRPr lang="en-AU" sz="1200" b="1" dirty="0">
              <a:solidFill>
                <a:schemeClr val="accent2"/>
              </a:solidFill>
              <a:latin typeface="Calibri" panose="020F0502020204030204" pitchFamily="34" charset="0"/>
              <a:cs typeface="Calibri" panose="020F0502020204030204" pitchFamily="34" charset="0"/>
            </a:endParaRPr>
          </a:p>
        </p:txBody>
      </p:sp>
      <p:sp>
        <p:nvSpPr>
          <p:cNvPr id="9" name="Rectangle 8"/>
          <p:cNvSpPr/>
          <p:nvPr/>
        </p:nvSpPr>
        <p:spPr>
          <a:xfrm>
            <a:off x="158787" y="216087"/>
            <a:ext cx="2085123"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6. Affordable Network</a:t>
            </a:r>
            <a:endParaRPr lang="en-AU"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4968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p:cNvSpPr>
            <a:spLocks noGrp="1"/>
          </p:cNvSpPr>
          <p:nvPr>
            <p:ph sz="quarter" idx="12"/>
          </p:nvPr>
        </p:nvSpPr>
        <p:spPr>
          <a:xfrm>
            <a:off x="360244" y="720087"/>
            <a:ext cx="10944000" cy="5544001"/>
          </a:xfrm>
        </p:spPr>
        <p:txBody>
          <a:bodyPr/>
          <a:lstStyle/>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Tariff options</a:t>
            </a:r>
          </a:p>
          <a:p>
            <a:pPr algn="just"/>
            <a:r>
              <a:rPr lang="en-US" sz="1200" dirty="0">
                <a:latin typeface="Calibri" panose="020F0502020204030204" pitchFamily="34" charset="0"/>
                <a:cs typeface="Calibri" panose="020F0502020204030204" pitchFamily="34" charset="0"/>
              </a:rPr>
              <a:t>In feedback at the Draft Proposals Forums, participants liked the idea of considering different tariff options - most agreed that consumers needed choice to be able to select the plan that best suited them. </a:t>
            </a:r>
          </a:p>
          <a:p>
            <a:pPr algn="just"/>
            <a:r>
              <a:rPr lang="en-US" sz="1200" dirty="0">
                <a:latin typeface="Calibri" panose="020F0502020204030204" pitchFamily="34" charset="0"/>
                <a:cs typeface="Calibri" panose="020F0502020204030204" pitchFamily="34" charset="0"/>
              </a:rPr>
              <a:t>They also believed that the options needed to be simple and easy to understand, with no lock-in contracts. A flat rate was thought to be easy to understand, but does not encourage customers to change usage. Of the other options, time of use was the easiest to understand and the one that seemed to be the most popular. </a:t>
            </a:r>
          </a:p>
          <a:p>
            <a:pPr algn="just"/>
            <a:r>
              <a:rPr lang="en-US" sz="1200" dirty="0">
                <a:latin typeface="Calibri" panose="020F0502020204030204" pitchFamily="34" charset="0"/>
                <a:cs typeface="Calibri" panose="020F0502020204030204" pitchFamily="34" charset="0"/>
              </a:rPr>
              <a:t>Customers thought that CitiPower (or other option) should help people choose the tariff that best suited their energy needs, e.g. through the provision of a calculator that compared pricing options for </a:t>
            </a:r>
            <a:r>
              <a:rPr lang="en-US" sz="1200" dirty="0" err="1">
                <a:latin typeface="Calibri" panose="020F0502020204030204" pitchFamily="34" charset="0"/>
                <a:cs typeface="Calibri" panose="020F0502020204030204" pitchFamily="34" charset="0"/>
              </a:rPr>
              <a:t>personalised</a:t>
            </a:r>
            <a:r>
              <a:rPr lang="en-US" sz="1200" dirty="0">
                <a:latin typeface="Calibri" panose="020F0502020204030204" pitchFamily="34" charset="0"/>
                <a:cs typeface="Calibri" panose="020F0502020204030204" pitchFamily="34" charset="0"/>
              </a:rPr>
              <a:t> usage. </a:t>
            </a:r>
          </a:p>
          <a:p>
            <a:pPr algn="just"/>
            <a:r>
              <a:rPr lang="en-US" sz="1200" dirty="0">
                <a:latin typeface="Calibri" panose="020F0502020204030204" pitchFamily="34" charset="0"/>
                <a:cs typeface="Calibri" panose="020F0502020204030204" pitchFamily="34" charset="0"/>
              </a:rPr>
              <a:t>Almost half of residents (48%) thought that a time of use tariff would suit them best, and a similar number 43% thought a flat rate would. 51% of SMEs felt they should be on a time of use tariff, while 40% saw a flat rate as suitable. Most residents (59%) and two in five SMEs (41%) were willing to change their electricity usage times to save money. </a:t>
            </a:r>
          </a:p>
          <a:p>
            <a:pPr algn="just"/>
            <a:r>
              <a:rPr lang="en-US" sz="1200" dirty="0">
                <a:latin typeface="Calibri" panose="020F0502020204030204" pitchFamily="34" charset="0"/>
                <a:cs typeface="Calibri" panose="020F0502020204030204" pitchFamily="34" charset="0"/>
              </a:rPr>
              <a:t>C&amp;Is saw their usage needs as unique and wanted tailored tariffs/solutions. They wanted innovative tariffs incorporating newer technology or co-investment - if the customer flattens demand with a battery, then CitiPower shares the savings with the customer. They wanted </a:t>
            </a:r>
            <a:r>
              <a:rPr lang="en-US" sz="1200" dirty="0" err="1">
                <a:latin typeface="Calibri" panose="020F0502020204030204" pitchFamily="34" charset="0"/>
                <a:cs typeface="Calibri" panose="020F0502020204030204" pitchFamily="34" charset="0"/>
              </a:rPr>
              <a:t>annualised</a:t>
            </a:r>
            <a:r>
              <a:rPr lang="en-US" sz="1200" dirty="0">
                <a:latin typeface="Calibri" panose="020F0502020204030204" pitchFamily="34" charset="0"/>
                <a:cs typeface="Calibri" panose="020F0502020204030204" pitchFamily="34" charset="0"/>
              </a:rPr>
              <a:t> demand responsive tariffs versus </a:t>
            </a:r>
            <a:r>
              <a:rPr lang="en-US" sz="1200" dirty="0" err="1">
                <a:latin typeface="Calibri" panose="020F0502020204030204" pitchFamily="34" charset="0"/>
                <a:cs typeface="Calibri" panose="020F0502020204030204" pitchFamily="34" charset="0"/>
              </a:rPr>
              <a:t>annualised</a:t>
            </a:r>
            <a:r>
              <a:rPr lang="en-US" sz="1200" dirty="0">
                <a:latin typeface="Calibri" panose="020F0502020204030204" pitchFamily="34" charset="0"/>
                <a:cs typeface="Calibri" panose="020F0502020204030204" pitchFamily="34" charset="0"/>
              </a:rPr>
              <a:t> costs. </a:t>
            </a:r>
          </a:p>
          <a:p>
            <a:pPr algn="just"/>
            <a:r>
              <a:rPr lang="en-US" sz="1200" dirty="0">
                <a:latin typeface="Calibri" panose="020F0502020204030204" pitchFamily="34" charset="0"/>
                <a:cs typeface="Calibri" panose="020F0502020204030204" pitchFamily="34" charset="0"/>
              </a:rPr>
              <a:t>When asked if they would prefer to be automatically assigned to a new tariff or opt in to choose a new tariff, the largest proportion felt that an opt-in system would be preferable (Residents 49%, SMEs 43%). </a:t>
            </a:r>
          </a:p>
          <a:p>
            <a:pPr algn="just"/>
            <a:r>
              <a:rPr lang="en-US" sz="1200" dirty="0">
                <a:latin typeface="Calibri" panose="020F0502020204030204" pitchFamily="34" charset="0"/>
                <a:cs typeface="Calibri" panose="020F0502020204030204" pitchFamily="34" charset="0"/>
              </a:rPr>
              <a:t>The stakeholders and opinion leaders were quite concerned with presenting customers with pricing options that they may not understand. They felt any new tariff would need to be carefully implemented.</a:t>
            </a:r>
          </a:p>
          <a:p>
            <a:pPr algn="just"/>
            <a:endParaRPr lang="en-US" sz="1200" dirty="0">
              <a:latin typeface="Calibri" panose="020F0502020204030204" pitchFamily="34" charset="0"/>
              <a:cs typeface="Calibri" panose="020F0502020204030204" pitchFamily="34" charset="0"/>
            </a:endParaRPr>
          </a:p>
          <a:p>
            <a:pPr marL="0" indent="0" algn="just">
              <a:buNone/>
            </a:pPr>
            <a:r>
              <a:rPr lang="en-AU" sz="1200" b="1" dirty="0">
                <a:solidFill>
                  <a:schemeClr val="accent2"/>
                </a:solidFill>
                <a:latin typeface="Calibri" panose="020F0502020204030204" pitchFamily="34" charset="0"/>
                <a:cs typeface="Calibri" panose="020F0502020204030204" pitchFamily="34" charset="0"/>
              </a:rPr>
              <a:t>Detailed Summary – </a:t>
            </a:r>
            <a:r>
              <a:rPr lang="en-AU" sz="1200" b="1" dirty="0">
                <a:latin typeface="Calibri" panose="020F0502020204030204" pitchFamily="34" charset="0"/>
                <a:cs typeface="Calibri" panose="020F0502020204030204" pitchFamily="34" charset="0"/>
              </a:rPr>
              <a:t>Incentives for demand management</a:t>
            </a:r>
          </a:p>
          <a:p>
            <a:pPr algn="just"/>
            <a:r>
              <a:rPr lang="en-US" sz="1200" dirty="0">
                <a:latin typeface="Calibri" panose="020F0502020204030204" pitchFamily="34" charset="0"/>
                <a:cs typeface="Calibri" panose="020F0502020204030204" pitchFamily="34" charset="0"/>
              </a:rPr>
              <a:t>Demand management schemes and programs were viewed positively.</a:t>
            </a:r>
          </a:p>
          <a:p>
            <a:pPr algn="just"/>
            <a:r>
              <a:rPr lang="en-US" sz="1200" dirty="0">
                <a:latin typeface="Calibri" panose="020F0502020204030204" pitchFamily="34" charset="0"/>
                <a:cs typeface="Calibri" panose="020F0502020204030204" pitchFamily="34" charset="0"/>
              </a:rPr>
              <a:t>In the 2018 survey, over two thirds of residents (69%) indicated that they would be likely to participate in trials or programs to receive a financial incentive. This compared with only just over a third of SMEs (36%). In the 2019 survey </a:t>
            </a:r>
            <a:r>
              <a:rPr lang="en-AU" sz="1200" dirty="0">
                <a:latin typeface="Calibri" panose="020F0502020204030204" pitchFamily="34" charset="0"/>
                <a:cs typeface="Calibri" panose="020F0502020204030204" pitchFamily="34" charset="0"/>
              </a:rPr>
              <a:t>two thirds of residents and a half of SMEs were interested in shifting their usage if they receive a monetary incentive with a further 7-12% interested dependant on the payment amount.</a:t>
            </a:r>
            <a:endParaRPr lang="en-US" sz="1200" dirty="0">
              <a:latin typeface="Calibri" panose="020F0502020204030204" pitchFamily="34" charset="0"/>
              <a:cs typeface="Calibri" panose="020F0502020204030204" pitchFamily="34" charset="0"/>
            </a:endParaRPr>
          </a:p>
          <a:p>
            <a:pPr algn="just"/>
            <a:r>
              <a:rPr lang="en-US" sz="1200" dirty="0">
                <a:latin typeface="Calibri" panose="020F0502020204030204" pitchFamily="34" charset="0"/>
                <a:cs typeface="Calibri" panose="020F0502020204030204" pitchFamily="34" charset="0"/>
              </a:rPr>
              <a:t>49% of residents were interested in a simple $2 rebate, with 18-34 </a:t>
            </a:r>
            <a:r>
              <a:rPr lang="en-US" sz="1200" dirty="0" err="1">
                <a:latin typeface="Calibri" panose="020F0502020204030204" pitchFamily="34" charset="0"/>
                <a:cs typeface="Calibri" panose="020F0502020204030204" pitchFamily="34" charset="0"/>
              </a:rPr>
              <a:t>yr</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olds</a:t>
            </a:r>
            <a:r>
              <a:rPr lang="en-US" sz="1200" dirty="0">
                <a:latin typeface="Calibri" panose="020F0502020204030204" pitchFamily="34" charset="0"/>
                <a:cs typeface="Calibri" panose="020F0502020204030204" pitchFamily="34" charset="0"/>
              </a:rPr>
              <a:t> more interested than others in all amounts. A $4 rebate interested 54% of residential customers and 65% were interested in a $6 rebate. 75% of SMEs were interested in a $30 rebate,  63% were interested in $20 &amp; 52% in $10. </a:t>
            </a:r>
          </a:p>
          <a:p>
            <a:pPr algn="just"/>
            <a:r>
              <a:rPr lang="en-US" sz="1200" dirty="0">
                <a:latin typeface="Calibri" panose="020F0502020204030204" pitchFamily="34" charset="0"/>
                <a:cs typeface="Calibri" panose="020F0502020204030204" pitchFamily="34" charset="0"/>
              </a:rPr>
              <a:t>Over three quarters of SMEs (78%) indicated they would respond to a peak pricing signal to reduce their power usage. The average expected rebate amount for reduced power usage was $152.51.</a:t>
            </a:r>
          </a:p>
          <a:p>
            <a:pPr algn="just"/>
            <a:r>
              <a:rPr lang="en-US" sz="1200" dirty="0">
                <a:latin typeface="Calibri" panose="020F0502020204030204" pitchFamily="34" charset="0"/>
                <a:cs typeface="Calibri" panose="020F0502020204030204" pitchFamily="34" charset="0"/>
              </a:rPr>
              <a:t>Large customers wanted the capacity to adjust usage in response to peak pricing -  C&amp;Is would drop between 1 and 60 mw to receive rebates. For some, this would have to be a demand response 'option' to pursue or decline in the context of operations. </a:t>
            </a:r>
            <a:endParaRPr lang="en-AU" sz="1200" dirty="0">
              <a:latin typeface="Calibri" panose="020F0502020204030204" pitchFamily="34" charset="0"/>
              <a:cs typeface="Calibri" panose="020F0502020204030204" pitchFamily="34" charset="0"/>
            </a:endParaRPr>
          </a:p>
        </p:txBody>
      </p:sp>
      <p:sp>
        <p:nvSpPr>
          <p:cNvPr id="9" name="Rectangle 8"/>
          <p:cNvSpPr/>
          <p:nvPr/>
        </p:nvSpPr>
        <p:spPr>
          <a:xfrm>
            <a:off x="158787" y="216087"/>
            <a:ext cx="2085123" cy="338554"/>
          </a:xfrm>
          <a:prstGeom prst="rect">
            <a:avLst/>
          </a:prstGeom>
        </p:spPr>
        <p:txBody>
          <a:bodyPr wrap="none">
            <a:spAutoFit/>
          </a:bodyPr>
          <a:lstStyle/>
          <a:p>
            <a:pPr algn="just"/>
            <a:r>
              <a:rPr lang="en-AU" sz="1600" b="1" dirty="0">
                <a:latin typeface="Calibri" panose="020F0502020204030204" pitchFamily="34" charset="0"/>
                <a:cs typeface="Calibri" panose="020F0502020204030204" pitchFamily="34" charset="0"/>
              </a:rPr>
              <a:t>6. Affordable Network</a:t>
            </a:r>
            <a:endParaRPr lang="en-AU"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72044710"/>
      </p:ext>
    </p:extLst>
  </p:cSld>
  <p:clrMapOvr>
    <a:masterClrMapping/>
  </p:clrMapOvr>
</p:sld>
</file>

<file path=ppt/theme/theme1.xml><?xml version="1.0" encoding="utf-8"?>
<a:theme xmlns:a="http://schemas.openxmlformats.org/drawingml/2006/main" name="Woolcott New Template">
  <a:themeElements>
    <a:clrScheme name="Woolcott Research &amp; Engagement">
      <a:dk1>
        <a:srgbClr val="646E78"/>
      </a:dk1>
      <a:lt1>
        <a:srgbClr val="FFFFFF"/>
      </a:lt1>
      <a:dk2>
        <a:srgbClr val="114154"/>
      </a:dk2>
      <a:lt2>
        <a:srgbClr val="D7E0E3"/>
      </a:lt2>
      <a:accent1>
        <a:srgbClr val="00A4E4"/>
      </a:accent1>
      <a:accent2>
        <a:srgbClr val="055E8D"/>
      </a:accent2>
      <a:accent3>
        <a:srgbClr val="B1CC50"/>
      </a:accent3>
      <a:accent4>
        <a:srgbClr val="71A83C"/>
      </a:accent4>
      <a:accent5>
        <a:srgbClr val="2E7C8E"/>
      </a:accent5>
      <a:accent6>
        <a:srgbClr val="62B5B8"/>
      </a:accent6>
      <a:hlink>
        <a:srgbClr val="0070C0"/>
      </a:hlink>
      <a:folHlink>
        <a:srgbClr val="954F72"/>
      </a:folHlink>
    </a:clrScheme>
    <a:fontScheme name="Woolcott Presentation">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oolcott 2018 Template_CHARTS.potx" id="{201A029A-EDA1-497D-AD07-892D9C81A7B7}" vid="{A2A96941-E139-429C-BFDA-67CF91AE43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WR 2018 Template_BLANK</Template>
  <TotalTime>57</TotalTime>
  <Words>3750</Words>
  <Application>Microsoft Office PowerPoint</Application>
  <PresentationFormat>Custom</PresentationFormat>
  <Paragraphs>230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Nirmala UI</vt:lpstr>
      <vt:lpstr>Segoe UI</vt:lpstr>
      <vt:lpstr>Woolcott New Template</vt:lpstr>
      <vt:lpstr>CitiPower integrated summary report  August 2019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Hayden Evans</dc:creator>
  <cp:lastModifiedBy>Liz Sparham</cp:lastModifiedBy>
  <cp:revision>304</cp:revision>
  <cp:lastPrinted>2019-06-14T02:45:28Z</cp:lastPrinted>
  <dcterms:created xsi:type="dcterms:W3CDTF">2019-05-15T01:04:55Z</dcterms:created>
  <dcterms:modified xsi:type="dcterms:W3CDTF">2019-10-21T05:34:04Z</dcterms:modified>
</cp:coreProperties>
</file>