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65" r:id="rId3"/>
    <p:sldId id="307" r:id="rId4"/>
    <p:sldId id="308" r:id="rId5"/>
    <p:sldId id="299" r:id="rId6"/>
    <p:sldId id="300" r:id="rId7"/>
    <p:sldId id="303" r:id="rId8"/>
    <p:sldId id="302" r:id="rId9"/>
    <p:sldId id="304" r:id="rId10"/>
    <p:sldId id="305" r:id="rId11"/>
    <p:sldId id="306" r:id="rId12"/>
    <p:sldId id="291" r:id="rId13"/>
    <p:sldId id="292" r:id="rId14"/>
    <p:sldId id="270" r:id="rId15"/>
    <p:sldId id="293" r:id="rId16"/>
    <p:sldId id="294" r:id="rId17"/>
    <p:sldId id="295" r:id="rId18"/>
    <p:sldId id="283" r:id="rId19"/>
    <p:sldId id="298" r:id="rId20"/>
    <p:sldId id="29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F2D7F"/>
    <a:srgbClr val="DC50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662" autoAdjust="0"/>
    <p:restoredTop sz="94660"/>
  </p:normalViewPr>
  <p:slideViewPr>
    <p:cSldViewPr>
      <p:cViewPr varScale="1">
        <p:scale>
          <a:sx n="87" d="100"/>
          <a:sy n="87" d="100"/>
        </p:scale>
        <p:origin x="-2022"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314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4BA58C-90E1-4FBA-B3DE-1C79FCF19764}" type="datetimeFigureOut">
              <a:rPr lang="en-AU" smtClean="0"/>
              <a:t>19/10/2017</a:t>
            </a:fld>
            <a:endParaRPr lang="en-AU"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08CA7E-3DB0-4BA0-9777-FDEC129B9069}" type="slidenum">
              <a:rPr lang="en-AU" smtClean="0"/>
              <a:t>‹#›</a:t>
            </a:fld>
            <a:endParaRPr lang="en-AU" dirty="0"/>
          </a:p>
        </p:txBody>
      </p:sp>
    </p:spTree>
    <p:extLst>
      <p:ext uri="{BB962C8B-B14F-4D97-AF65-F5344CB8AC3E}">
        <p14:creationId xmlns:p14="http://schemas.microsoft.com/office/powerpoint/2010/main" val="1993502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a:t>
            </a:fld>
            <a:endParaRPr lang="en-AU" dirty="0"/>
          </a:p>
        </p:txBody>
      </p:sp>
    </p:spTree>
    <p:extLst>
      <p:ext uri="{BB962C8B-B14F-4D97-AF65-F5344CB8AC3E}">
        <p14:creationId xmlns:p14="http://schemas.microsoft.com/office/powerpoint/2010/main" val="3043444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10</a:t>
            </a:fld>
            <a:endParaRPr lang="en-AU" dirty="0"/>
          </a:p>
        </p:txBody>
      </p:sp>
    </p:spTree>
    <p:extLst>
      <p:ext uri="{BB962C8B-B14F-4D97-AF65-F5344CB8AC3E}">
        <p14:creationId xmlns:p14="http://schemas.microsoft.com/office/powerpoint/2010/main" val="1808858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11</a:t>
            </a:fld>
            <a:endParaRPr lang="en-AU" dirty="0"/>
          </a:p>
        </p:txBody>
      </p:sp>
    </p:spTree>
    <p:extLst>
      <p:ext uri="{BB962C8B-B14F-4D97-AF65-F5344CB8AC3E}">
        <p14:creationId xmlns:p14="http://schemas.microsoft.com/office/powerpoint/2010/main" val="130139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12</a:t>
            </a:fld>
            <a:endParaRPr lang="en-AU" dirty="0"/>
          </a:p>
        </p:txBody>
      </p:sp>
    </p:spTree>
    <p:extLst>
      <p:ext uri="{BB962C8B-B14F-4D97-AF65-F5344CB8AC3E}">
        <p14:creationId xmlns:p14="http://schemas.microsoft.com/office/powerpoint/2010/main" val="2653266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13</a:t>
            </a:fld>
            <a:endParaRPr lang="en-AU" dirty="0"/>
          </a:p>
        </p:txBody>
      </p:sp>
    </p:spTree>
    <p:extLst>
      <p:ext uri="{BB962C8B-B14F-4D97-AF65-F5344CB8AC3E}">
        <p14:creationId xmlns:p14="http://schemas.microsoft.com/office/powerpoint/2010/main" val="1068000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14</a:t>
            </a:fld>
            <a:endParaRPr lang="en-AU" dirty="0"/>
          </a:p>
        </p:txBody>
      </p:sp>
    </p:spTree>
    <p:extLst>
      <p:ext uri="{BB962C8B-B14F-4D97-AF65-F5344CB8AC3E}">
        <p14:creationId xmlns:p14="http://schemas.microsoft.com/office/powerpoint/2010/main" val="20134664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15</a:t>
            </a:fld>
            <a:endParaRPr lang="en-AU" dirty="0"/>
          </a:p>
        </p:txBody>
      </p:sp>
    </p:spTree>
    <p:extLst>
      <p:ext uri="{BB962C8B-B14F-4D97-AF65-F5344CB8AC3E}">
        <p14:creationId xmlns:p14="http://schemas.microsoft.com/office/powerpoint/2010/main" val="36846380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16</a:t>
            </a:fld>
            <a:endParaRPr lang="en-AU" dirty="0"/>
          </a:p>
        </p:txBody>
      </p:sp>
    </p:spTree>
    <p:extLst>
      <p:ext uri="{BB962C8B-B14F-4D97-AF65-F5344CB8AC3E}">
        <p14:creationId xmlns:p14="http://schemas.microsoft.com/office/powerpoint/2010/main" val="23193212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17</a:t>
            </a:fld>
            <a:endParaRPr lang="en-AU" dirty="0"/>
          </a:p>
        </p:txBody>
      </p:sp>
    </p:spTree>
    <p:extLst>
      <p:ext uri="{BB962C8B-B14F-4D97-AF65-F5344CB8AC3E}">
        <p14:creationId xmlns:p14="http://schemas.microsoft.com/office/powerpoint/2010/main" val="10254687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18</a:t>
            </a:fld>
            <a:endParaRPr lang="en-AU" dirty="0"/>
          </a:p>
        </p:txBody>
      </p:sp>
    </p:spTree>
    <p:extLst>
      <p:ext uri="{BB962C8B-B14F-4D97-AF65-F5344CB8AC3E}">
        <p14:creationId xmlns:p14="http://schemas.microsoft.com/office/powerpoint/2010/main" val="34779942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19</a:t>
            </a:fld>
            <a:endParaRPr lang="en-AU" dirty="0"/>
          </a:p>
        </p:txBody>
      </p:sp>
    </p:spTree>
    <p:extLst>
      <p:ext uri="{BB962C8B-B14F-4D97-AF65-F5344CB8AC3E}">
        <p14:creationId xmlns:p14="http://schemas.microsoft.com/office/powerpoint/2010/main" val="1668338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2</a:t>
            </a:fld>
            <a:endParaRPr lang="en-AU" dirty="0"/>
          </a:p>
        </p:txBody>
      </p:sp>
    </p:spTree>
    <p:extLst>
      <p:ext uri="{BB962C8B-B14F-4D97-AF65-F5344CB8AC3E}">
        <p14:creationId xmlns:p14="http://schemas.microsoft.com/office/powerpoint/2010/main" val="1889460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3</a:t>
            </a:fld>
            <a:endParaRPr lang="en-AU" dirty="0"/>
          </a:p>
        </p:txBody>
      </p:sp>
    </p:spTree>
    <p:extLst>
      <p:ext uri="{BB962C8B-B14F-4D97-AF65-F5344CB8AC3E}">
        <p14:creationId xmlns:p14="http://schemas.microsoft.com/office/powerpoint/2010/main" val="387464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4</a:t>
            </a:fld>
            <a:endParaRPr lang="en-AU" dirty="0"/>
          </a:p>
        </p:txBody>
      </p:sp>
    </p:spTree>
    <p:extLst>
      <p:ext uri="{BB962C8B-B14F-4D97-AF65-F5344CB8AC3E}">
        <p14:creationId xmlns:p14="http://schemas.microsoft.com/office/powerpoint/2010/main" val="3804891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5</a:t>
            </a:fld>
            <a:endParaRPr lang="en-AU" dirty="0"/>
          </a:p>
        </p:txBody>
      </p:sp>
    </p:spTree>
    <p:extLst>
      <p:ext uri="{BB962C8B-B14F-4D97-AF65-F5344CB8AC3E}">
        <p14:creationId xmlns:p14="http://schemas.microsoft.com/office/powerpoint/2010/main" val="51883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6</a:t>
            </a:fld>
            <a:endParaRPr lang="en-AU" dirty="0"/>
          </a:p>
        </p:txBody>
      </p:sp>
    </p:spTree>
    <p:extLst>
      <p:ext uri="{BB962C8B-B14F-4D97-AF65-F5344CB8AC3E}">
        <p14:creationId xmlns:p14="http://schemas.microsoft.com/office/powerpoint/2010/main" val="86209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7</a:t>
            </a:fld>
            <a:endParaRPr lang="en-AU" dirty="0"/>
          </a:p>
        </p:txBody>
      </p:sp>
    </p:spTree>
    <p:extLst>
      <p:ext uri="{BB962C8B-B14F-4D97-AF65-F5344CB8AC3E}">
        <p14:creationId xmlns:p14="http://schemas.microsoft.com/office/powerpoint/2010/main" val="158543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8</a:t>
            </a:fld>
            <a:endParaRPr lang="en-AU" dirty="0"/>
          </a:p>
        </p:txBody>
      </p:sp>
    </p:spTree>
    <p:extLst>
      <p:ext uri="{BB962C8B-B14F-4D97-AF65-F5344CB8AC3E}">
        <p14:creationId xmlns:p14="http://schemas.microsoft.com/office/powerpoint/2010/main" val="2407387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C08CA7E-3DB0-4BA0-9777-FDEC129B9069}" type="slidenum">
              <a:rPr lang="en-AU" smtClean="0"/>
              <a:t>9</a:t>
            </a:fld>
            <a:endParaRPr lang="en-AU" dirty="0"/>
          </a:p>
        </p:txBody>
      </p:sp>
    </p:spTree>
    <p:extLst>
      <p:ext uri="{BB962C8B-B14F-4D97-AF65-F5344CB8AC3E}">
        <p14:creationId xmlns:p14="http://schemas.microsoft.com/office/powerpoint/2010/main" val="778357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132856"/>
            <a:ext cx="7772400" cy="1872208"/>
          </a:xfrm>
        </p:spPr>
        <p:txBody>
          <a:bodyPr/>
          <a:lstStyle>
            <a:lvl1pPr>
              <a:defRPr>
                <a:solidFill>
                  <a:srgbClr val="4F2D7F"/>
                </a:solidFill>
                <a:latin typeface="Lucida Fax" pitchFamily="18" charset="0"/>
              </a:defRPr>
            </a:lvl1pPr>
          </a:lstStyle>
          <a:p>
            <a:r>
              <a:rPr lang="en-US"/>
              <a:t>Click to edit Master title style</a:t>
            </a:r>
            <a:endParaRPr lang="en-AU" dirty="0"/>
          </a:p>
        </p:txBody>
      </p:sp>
      <p:sp>
        <p:nvSpPr>
          <p:cNvPr id="3" name="Subtitle 2"/>
          <p:cNvSpPr>
            <a:spLocks noGrp="1"/>
          </p:cNvSpPr>
          <p:nvPr>
            <p:ph type="subTitle" idx="1"/>
          </p:nvPr>
        </p:nvSpPr>
        <p:spPr>
          <a:xfrm>
            <a:off x="1547664" y="4365104"/>
            <a:ext cx="6400800" cy="648072"/>
          </a:xfrm>
        </p:spPr>
        <p:txBody>
          <a:bodyPr>
            <a:normAutofit/>
          </a:bodyPr>
          <a:lstStyle>
            <a:lvl1pPr marL="0" indent="0" algn="ctr">
              <a:buNone/>
              <a:defRPr sz="2000">
                <a:solidFill>
                  <a:srgbClr val="DC5034"/>
                </a:solidFill>
                <a:latin typeface="Lucida Fax"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dirty="0"/>
          </a:p>
        </p:txBody>
      </p:sp>
      <p:pic>
        <p:nvPicPr>
          <p:cNvPr id="4" name="Picture 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09714" y="980728"/>
            <a:ext cx="3834494" cy="115850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674642"/>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9"/>
            <a:ext cx="6019800" cy="567464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ounded Rectangle 5"/>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en-US"/>
              <a:t>Click to edit Master title style</a:t>
            </a:r>
          </a:p>
        </p:txBody>
      </p:sp>
      <p:sp>
        <p:nvSpPr>
          <p:cNvPr id="20" name="Subtitle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7" name="Date Placeholder 18"/>
          <p:cNvSpPr>
            <a:spLocks noGrp="1"/>
          </p:cNvSpPr>
          <p:nvPr>
            <p:ph type="dt" sz="half" idx="10"/>
          </p:nvPr>
        </p:nvSpPr>
        <p:spPr/>
        <p:txBody>
          <a:bodyPr/>
          <a:lstStyle>
            <a:lvl1pPr>
              <a:defRPr/>
            </a:lvl1pPr>
            <a:extLst/>
          </a:lstStyle>
          <a:p>
            <a:pPr>
              <a:defRPr/>
            </a:pPr>
            <a:fld id="{DAF39DE6-EACB-43F0-A845-7D30CA090570}" type="datetime1">
              <a:rPr lang="en-AU">
                <a:solidFill>
                  <a:srgbClr val="E3DED1">
                    <a:shade val="50000"/>
                  </a:srgbClr>
                </a:solidFill>
              </a:rPr>
              <a:pPr>
                <a:defRPr/>
              </a:pPr>
              <a:t>19/10/2017</a:t>
            </a:fld>
            <a:endParaRPr lang="en-AU" dirty="0">
              <a:solidFill>
                <a:srgbClr val="E3DED1">
                  <a:shade val="50000"/>
                </a:srgbClr>
              </a:solidFill>
            </a:endParaRPr>
          </a:p>
        </p:txBody>
      </p:sp>
      <p:sp>
        <p:nvSpPr>
          <p:cNvPr id="8" name="Footer Placeholder 7"/>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9" name="Slide Number Placeholder 10"/>
          <p:cNvSpPr>
            <a:spLocks noGrp="1"/>
          </p:cNvSpPr>
          <p:nvPr>
            <p:ph type="sldNum" sz="quarter" idx="12"/>
          </p:nvPr>
        </p:nvSpPr>
        <p:spPr/>
        <p:txBody>
          <a:bodyPr/>
          <a:lstStyle>
            <a:lvl1pPr>
              <a:defRPr/>
            </a:lvl1pPr>
            <a:extLst/>
          </a:lstStyle>
          <a:p>
            <a:pPr>
              <a:defRPr/>
            </a:pPr>
            <a:fld id="{7C95FE82-ED7A-4D99-A1F2-F952DDCFFDD7}"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3939309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Content Placeholder 2"/>
          <p:cNvSpPr>
            <a:spLocks noGrp="1"/>
          </p:cNvSpPr>
          <p:nvPr>
            <p:ph idx="1"/>
          </p:nvPr>
        </p:nvSpPr>
        <p:spPr>
          <a:xfrm>
            <a:off x="502920" y="530352"/>
            <a:ext cx="8183880" cy="41879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0B145D08-A089-44D2-8853-80C7640D3E24}" type="datetime1">
              <a:rPr lang="en-AU">
                <a:solidFill>
                  <a:srgbClr val="E3DED1">
                    <a:shade val="50000"/>
                  </a:srgbClr>
                </a:solidFill>
              </a:rPr>
              <a:pPr>
                <a:defRPr/>
              </a:pPr>
              <a:t>19/10/2017</a:t>
            </a:fld>
            <a:endParaRPr lang="en-AU" dirty="0">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85912EB4-6A1B-4311-A037-CDFEF51A90EF}"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43963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ounded Rectangle 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5" name="Rounded Rectangle 4"/>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en-US"/>
              <a:t>Click to edit Master title style</a:t>
            </a:r>
          </a:p>
        </p:txBody>
      </p:sp>
      <p:sp>
        <p:nvSpPr>
          <p:cNvPr id="3" name="Text Placeholder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B79F1AF4-FE70-490E-8A8F-BA164A3CB662}" type="datetime1">
              <a:rPr lang="en-AU">
                <a:solidFill>
                  <a:srgbClr val="E3DED1">
                    <a:shade val="50000"/>
                  </a:srgbClr>
                </a:solidFill>
              </a:rPr>
              <a:pPr>
                <a:defRPr/>
              </a:pPr>
              <a:t>19/10/2017</a:t>
            </a:fld>
            <a:endParaRPr lang="en-AU" dirty="0">
              <a:solidFill>
                <a:srgbClr val="E3DED1">
                  <a:shade val="50000"/>
                </a:srgbClr>
              </a:solidFill>
            </a:endParaRPr>
          </a:p>
        </p:txBody>
      </p:sp>
      <p:sp>
        <p:nvSpPr>
          <p:cNvPr id="7" name="Footer Placeholder 4"/>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8" name="Slide Number Placeholder 5"/>
          <p:cNvSpPr>
            <a:spLocks noGrp="1"/>
          </p:cNvSpPr>
          <p:nvPr>
            <p:ph type="sldNum" sz="quarter" idx="12"/>
          </p:nvPr>
        </p:nvSpPr>
        <p:spPr/>
        <p:txBody>
          <a:bodyPr/>
          <a:lstStyle>
            <a:lvl1pPr>
              <a:defRPr/>
            </a:lvl1pPr>
            <a:extLst/>
          </a:lstStyle>
          <a:p>
            <a:pPr>
              <a:defRPr/>
            </a:pPr>
            <a:fld id="{6666E5EF-6B9B-4D25-B494-51BFFD8F8691}"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279446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p:cNvSpPr>
            <a:spLocks noGrp="1"/>
          </p:cNvSpPr>
          <p:nvPr>
            <p:ph type="dt" sz="half" idx="10"/>
          </p:nvPr>
        </p:nvSpPr>
        <p:spPr/>
        <p:txBody>
          <a:bodyPr/>
          <a:lstStyle>
            <a:lvl1pPr>
              <a:defRPr/>
            </a:lvl1pPr>
          </a:lstStyle>
          <a:p>
            <a:pPr>
              <a:defRPr/>
            </a:pPr>
            <a:fld id="{54EE7CA5-BD0E-46B8-B414-8FE93F0EA040}" type="datetime1">
              <a:rPr lang="en-AU">
                <a:solidFill>
                  <a:srgbClr val="E3DED1">
                    <a:shade val="50000"/>
                  </a:srgbClr>
                </a:solidFill>
              </a:rPr>
              <a:pPr>
                <a:defRPr/>
              </a:pPr>
              <a:t>19/10/2017</a:t>
            </a:fld>
            <a:endParaRPr lang="en-AU" dirty="0">
              <a:solidFill>
                <a:srgbClr val="E3DED1">
                  <a:shade val="50000"/>
                </a:srgbClr>
              </a:solidFill>
            </a:endParaRPr>
          </a:p>
        </p:txBody>
      </p:sp>
      <p:sp>
        <p:nvSpPr>
          <p:cNvPr id="6"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1D43B074-1C6D-487F-90F9-3B95FB2482C0}"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8527113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lvl1pPr>
              <a:defRPr b="1"/>
            </a:lvl1pPr>
            <a:extLst/>
          </a:lstStyle>
          <a:p>
            <a:r>
              <a:rPr lang="en-US"/>
              <a:t>Click to edit Master title style</a:t>
            </a:r>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4"/>
          <p:cNvSpPr>
            <a:spLocks noGrp="1"/>
          </p:cNvSpPr>
          <p:nvPr>
            <p:ph type="dt" sz="half" idx="10"/>
          </p:nvPr>
        </p:nvSpPr>
        <p:spPr/>
        <p:txBody>
          <a:bodyPr/>
          <a:lstStyle>
            <a:lvl1pPr>
              <a:defRPr/>
            </a:lvl1pPr>
          </a:lstStyle>
          <a:p>
            <a:pPr>
              <a:defRPr/>
            </a:pPr>
            <a:fld id="{77AF8B8C-4C82-4E41-81E8-022402BB3E90}" type="datetime1">
              <a:rPr lang="en-AU">
                <a:solidFill>
                  <a:srgbClr val="E3DED1">
                    <a:shade val="50000"/>
                  </a:srgbClr>
                </a:solidFill>
              </a:rPr>
              <a:pPr>
                <a:defRPr/>
              </a:pPr>
              <a:t>19/10/2017</a:t>
            </a:fld>
            <a:endParaRPr lang="en-AU" dirty="0">
              <a:solidFill>
                <a:srgbClr val="E3DED1">
                  <a:shade val="50000"/>
                </a:srgbClr>
              </a:solidFill>
            </a:endParaRPr>
          </a:p>
        </p:txBody>
      </p:sp>
      <p:sp>
        <p:nvSpPr>
          <p:cNvPr id="8"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9" name="Slide Number Placeholder 4"/>
          <p:cNvSpPr>
            <a:spLocks noGrp="1"/>
          </p:cNvSpPr>
          <p:nvPr>
            <p:ph type="sldNum" sz="quarter" idx="12"/>
          </p:nvPr>
        </p:nvSpPr>
        <p:spPr/>
        <p:txBody>
          <a:bodyPr/>
          <a:lstStyle>
            <a:lvl1pPr>
              <a:defRPr/>
            </a:lvl1pPr>
          </a:lstStyle>
          <a:p>
            <a:pPr>
              <a:defRPr/>
            </a:pPr>
            <a:fld id="{0F0BD310-D959-4E8B-B433-9D36BDD99140}"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5209364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4"/>
          <p:cNvSpPr>
            <a:spLocks noGrp="1"/>
          </p:cNvSpPr>
          <p:nvPr>
            <p:ph type="dt" sz="half" idx="10"/>
          </p:nvPr>
        </p:nvSpPr>
        <p:spPr/>
        <p:txBody>
          <a:bodyPr/>
          <a:lstStyle>
            <a:lvl1pPr>
              <a:defRPr/>
            </a:lvl1pPr>
          </a:lstStyle>
          <a:p>
            <a:pPr>
              <a:defRPr/>
            </a:pPr>
            <a:fld id="{6341AB89-1587-42ED-AB9A-07CBFB21F3C8}" type="datetime1">
              <a:rPr lang="en-AU">
                <a:solidFill>
                  <a:srgbClr val="E3DED1">
                    <a:shade val="50000"/>
                  </a:srgbClr>
                </a:solidFill>
              </a:rPr>
              <a:pPr>
                <a:defRPr/>
              </a:pPr>
              <a:t>19/10/2017</a:t>
            </a:fld>
            <a:endParaRPr lang="en-AU" dirty="0">
              <a:solidFill>
                <a:srgbClr val="E3DED1">
                  <a:shade val="50000"/>
                </a:srgbClr>
              </a:solidFill>
            </a:endParaRPr>
          </a:p>
        </p:txBody>
      </p:sp>
      <p:sp>
        <p:nvSpPr>
          <p:cNvPr id="4"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5" name="Slide Number Placeholder 4"/>
          <p:cNvSpPr>
            <a:spLocks noGrp="1"/>
          </p:cNvSpPr>
          <p:nvPr>
            <p:ph type="sldNum" sz="quarter" idx="12"/>
          </p:nvPr>
        </p:nvSpPr>
        <p:spPr/>
        <p:txBody>
          <a:bodyPr/>
          <a:lstStyle>
            <a:lvl1pPr>
              <a:defRPr/>
            </a:lvl1pPr>
          </a:lstStyle>
          <a:p>
            <a:pPr>
              <a:defRPr/>
            </a:pPr>
            <a:fld id="{C09A9905-571D-41F5-83D9-26BFF394BAC0}"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3508932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ounded Rectangle 1"/>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3" name="Date Placeholder 1"/>
          <p:cNvSpPr>
            <a:spLocks noGrp="1"/>
          </p:cNvSpPr>
          <p:nvPr>
            <p:ph type="dt" sz="half" idx="10"/>
          </p:nvPr>
        </p:nvSpPr>
        <p:spPr/>
        <p:txBody>
          <a:bodyPr/>
          <a:lstStyle>
            <a:lvl1pPr>
              <a:defRPr/>
            </a:lvl1pPr>
            <a:extLst/>
          </a:lstStyle>
          <a:p>
            <a:pPr>
              <a:defRPr/>
            </a:pPr>
            <a:fld id="{48E923C0-859D-4205-928D-7E2BED21073D}" type="datetime1">
              <a:rPr lang="en-AU">
                <a:solidFill>
                  <a:srgbClr val="E3DED1">
                    <a:shade val="50000"/>
                  </a:srgbClr>
                </a:solidFill>
              </a:rPr>
              <a:pPr>
                <a:defRPr/>
              </a:pPr>
              <a:t>19/10/2017</a:t>
            </a:fld>
            <a:endParaRPr lang="en-AU" dirty="0">
              <a:solidFill>
                <a:srgbClr val="E3DED1">
                  <a:shade val="50000"/>
                </a:srgbClr>
              </a:solidFill>
            </a:endParaRPr>
          </a:p>
        </p:txBody>
      </p:sp>
      <p:sp>
        <p:nvSpPr>
          <p:cNvPr id="4" name="Footer Placeholder 2"/>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5" name="Slide Number Placeholder 3"/>
          <p:cNvSpPr>
            <a:spLocks noGrp="1"/>
          </p:cNvSpPr>
          <p:nvPr>
            <p:ph type="sldNum" sz="quarter" idx="12"/>
          </p:nvPr>
        </p:nvSpPr>
        <p:spPr/>
        <p:txBody>
          <a:bodyPr/>
          <a:lstStyle>
            <a:lvl1pPr>
              <a:defRPr/>
            </a:lvl1pPr>
            <a:extLst/>
          </a:lstStyle>
          <a:p>
            <a:pPr>
              <a:defRPr/>
            </a:pPr>
            <a:fld id="{44732822-9B9D-4546-8247-53B11C2D6532}"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284661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en-US"/>
              <a:t>Click to edit Master title style</a:t>
            </a:r>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4"/>
          <p:cNvSpPr>
            <a:spLocks noGrp="1"/>
          </p:cNvSpPr>
          <p:nvPr>
            <p:ph type="dt" sz="half" idx="10"/>
          </p:nvPr>
        </p:nvSpPr>
        <p:spPr/>
        <p:txBody>
          <a:bodyPr/>
          <a:lstStyle>
            <a:lvl1pPr>
              <a:defRPr/>
            </a:lvl1pPr>
          </a:lstStyle>
          <a:p>
            <a:pPr>
              <a:defRPr/>
            </a:pPr>
            <a:fld id="{4B494537-F3A3-45C5-8104-346664B9DF9C}" type="datetime1">
              <a:rPr lang="en-AU">
                <a:solidFill>
                  <a:srgbClr val="E3DED1">
                    <a:shade val="50000"/>
                  </a:srgbClr>
                </a:solidFill>
              </a:rPr>
              <a:pPr>
                <a:defRPr/>
              </a:pPr>
              <a:t>19/10/2017</a:t>
            </a:fld>
            <a:endParaRPr lang="en-AU" dirty="0">
              <a:solidFill>
                <a:srgbClr val="E3DED1">
                  <a:shade val="50000"/>
                </a:srgbClr>
              </a:solidFill>
            </a:endParaRPr>
          </a:p>
        </p:txBody>
      </p:sp>
      <p:sp>
        <p:nvSpPr>
          <p:cNvPr id="6"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406449A8-44F5-4222-B2C6-E05C056F6F8B}"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606074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ounded Rectangle 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6" name="Round Single Corner Rectangle 5"/>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en-US"/>
              <a:t>Click to edit Master title style</a:t>
            </a:r>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en-US" noProof="0" dirty="0"/>
              <a:t>Click icon to add picture</a:t>
            </a:r>
          </a:p>
        </p:txBody>
      </p:sp>
      <p:sp>
        <p:nvSpPr>
          <p:cNvPr id="7" name="Date Placeholder 4"/>
          <p:cNvSpPr>
            <a:spLocks noGrp="1"/>
          </p:cNvSpPr>
          <p:nvPr>
            <p:ph type="dt" sz="half" idx="10"/>
          </p:nvPr>
        </p:nvSpPr>
        <p:spPr/>
        <p:txBody>
          <a:bodyPr/>
          <a:lstStyle>
            <a:lvl1pPr>
              <a:defRPr/>
            </a:lvl1pPr>
            <a:extLst/>
          </a:lstStyle>
          <a:p>
            <a:pPr>
              <a:defRPr/>
            </a:pPr>
            <a:fld id="{E8325771-D896-4D13-804C-611932C7434A}" type="datetime1">
              <a:rPr lang="en-AU">
                <a:solidFill>
                  <a:srgbClr val="E3DED1">
                    <a:shade val="50000"/>
                  </a:srgbClr>
                </a:solidFill>
              </a:rPr>
              <a:pPr>
                <a:defRPr/>
              </a:pPr>
              <a:t>19/10/2017</a:t>
            </a:fld>
            <a:endParaRPr lang="en-AU" dirty="0">
              <a:solidFill>
                <a:srgbClr val="E3DED1">
                  <a:shade val="50000"/>
                </a:srgbClr>
              </a:solidFill>
            </a:endParaRPr>
          </a:p>
        </p:txBody>
      </p:sp>
      <p:sp>
        <p:nvSpPr>
          <p:cNvPr id="8" name="Footer Placeholder 5"/>
          <p:cNvSpPr>
            <a:spLocks noGrp="1"/>
          </p:cNvSpPr>
          <p:nvPr>
            <p:ph type="ftr" sz="quarter" idx="11"/>
          </p:nvPr>
        </p:nvSpPr>
        <p:spPr/>
        <p:txBody>
          <a:bodyPr/>
          <a:lstStyle>
            <a:lvl1pPr>
              <a:defRPr/>
            </a:lvl1pPr>
            <a:extLst/>
          </a:lstStyle>
          <a:p>
            <a:pPr>
              <a:defRPr/>
            </a:pPr>
            <a:endParaRPr lang="en-AU" dirty="0">
              <a:solidFill>
                <a:srgbClr val="E3DED1">
                  <a:shade val="50000"/>
                </a:srgbClr>
              </a:solidFill>
            </a:endParaRPr>
          </a:p>
        </p:txBody>
      </p:sp>
      <p:sp>
        <p:nvSpPr>
          <p:cNvPr id="9" name="Slide Number Placeholder 6"/>
          <p:cNvSpPr>
            <a:spLocks noGrp="1"/>
          </p:cNvSpPr>
          <p:nvPr>
            <p:ph type="sldNum" sz="quarter" idx="12"/>
          </p:nvPr>
        </p:nvSpPr>
        <p:spPr/>
        <p:txBody>
          <a:bodyPr/>
          <a:lstStyle>
            <a:lvl1pPr>
              <a:defRPr/>
            </a:lvl1pPr>
            <a:extLst/>
          </a:lstStyle>
          <a:p>
            <a:pPr>
              <a:defRPr/>
            </a:pPr>
            <a:fld id="{80C98A27-96F1-4C01-AD7A-34BA7A17606A}"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2337736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lang="en-US"/>
              <a:t>Click to edit Master title style</a:t>
            </a:r>
          </a:p>
        </p:txBody>
      </p:sp>
      <p:sp>
        <p:nvSpPr>
          <p:cNvPr id="3" name="Vertical Text Placeholder 2"/>
          <p:cNvSpPr>
            <a:spLocks noGrp="1"/>
          </p:cNvSpPr>
          <p:nvPr>
            <p:ph type="body" orient="vert" idx="1"/>
          </p:nvPr>
        </p:nvSpPr>
        <p:spPr>
          <a:xfrm>
            <a:off x="502920" y="530352"/>
            <a:ext cx="8183880" cy="418795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E672DCF0-B1CA-40B5-A70A-198FD12C329B}" type="datetime1">
              <a:rPr lang="en-AU">
                <a:solidFill>
                  <a:srgbClr val="E3DED1">
                    <a:shade val="50000"/>
                  </a:srgbClr>
                </a:solidFill>
              </a:rPr>
              <a:pPr>
                <a:defRPr/>
              </a:pPr>
              <a:t>19/10/2017</a:t>
            </a:fld>
            <a:endParaRPr lang="en-AU" dirty="0">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BB46D366-922F-4230-864D-DF18D46FB811}"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34113181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533402"/>
            <a:ext cx="5943600" cy="52578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p:cNvSpPr>
            <a:spLocks noGrp="1"/>
          </p:cNvSpPr>
          <p:nvPr>
            <p:ph type="dt" sz="half" idx="10"/>
          </p:nvPr>
        </p:nvSpPr>
        <p:spPr/>
        <p:txBody>
          <a:bodyPr/>
          <a:lstStyle>
            <a:lvl1pPr>
              <a:defRPr/>
            </a:lvl1pPr>
          </a:lstStyle>
          <a:p>
            <a:pPr>
              <a:defRPr/>
            </a:pPr>
            <a:fld id="{36AB8ED3-9556-40FD-8F1D-E01A60BC0F18}" type="datetime1">
              <a:rPr lang="en-AU">
                <a:solidFill>
                  <a:srgbClr val="E3DED1">
                    <a:shade val="50000"/>
                  </a:srgbClr>
                </a:solidFill>
              </a:rPr>
              <a:pPr>
                <a:defRPr/>
              </a:pPr>
              <a:t>19/10/2017</a:t>
            </a:fld>
            <a:endParaRPr lang="en-AU" dirty="0">
              <a:solidFill>
                <a:srgbClr val="E3DED1">
                  <a:shade val="50000"/>
                </a:srgbClr>
              </a:solidFill>
            </a:endParaRPr>
          </a:p>
        </p:txBody>
      </p:sp>
      <p:sp>
        <p:nvSpPr>
          <p:cNvPr id="5" name="Footer Placeholder 17"/>
          <p:cNvSpPr>
            <a:spLocks noGrp="1"/>
          </p:cNvSpPr>
          <p:nvPr>
            <p:ph type="ftr" sz="quarter" idx="11"/>
          </p:nvPr>
        </p:nvSpPr>
        <p:spPr/>
        <p:txBody>
          <a:bodyPr/>
          <a:lstStyle>
            <a:lvl1pPr>
              <a:defRPr/>
            </a:lvl1pPr>
          </a:lstStyle>
          <a:p>
            <a:pPr>
              <a:defRPr/>
            </a:pPr>
            <a:endParaRPr lang="en-AU" dirty="0">
              <a:solidFill>
                <a:srgbClr val="E3DED1">
                  <a:shade val="50000"/>
                </a:srgbClr>
              </a:solidFill>
            </a:endParaRPr>
          </a:p>
        </p:txBody>
      </p:sp>
      <p:sp>
        <p:nvSpPr>
          <p:cNvPr id="6" name="Slide Number Placeholder 4"/>
          <p:cNvSpPr>
            <a:spLocks noGrp="1"/>
          </p:cNvSpPr>
          <p:nvPr>
            <p:ph type="sldNum" sz="quarter" idx="12"/>
          </p:nvPr>
        </p:nvSpPr>
        <p:spPr/>
        <p:txBody>
          <a:bodyPr/>
          <a:lstStyle>
            <a:lvl1pPr>
              <a:defRPr/>
            </a:lvl1pPr>
          </a:lstStyle>
          <a:p>
            <a:pPr>
              <a:defRPr/>
            </a:pPr>
            <a:fld id="{55CEB6BC-461E-447A-AA6B-DE2640350D5E}"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916628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1"/>
            <a:ext cx="4038600" cy="4277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1"/>
            <a:ext cx="4038600" cy="42770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7023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7023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1"/>
            <a:ext cx="5111750" cy="56762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1"/>
            <a:ext cx="3008313" cy="4514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p:cNvSpPr>
            <a:spLocks noGrp="1"/>
          </p:cNvSpPr>
          <p:nvPr>
            <p:ph type="body" sz="half" idx="2"/>
          </p:nvPr>
        </p:nvSpPr>
        <p:spPr>
          <a:xfrm>
            <a:off x="1792288" y="5367338"/>
            <a:ext cx="5486400" cy="50993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 name="Rectangle 5"/>
          <p:cNvSpPr/>
          <p:nvPr/>
        </p:nvSpPr>
        <p:spPr>
          <a:xfrm>
            <a:off x="251520" y="260648"/>
            <a:ext cx="8640960" cy="6336704"/>
          </a:xfrm>
          <a:prstGeom prst="rect">
            <a:avLst/>
          </a:prstGeom>
          <a:solidFill>
            <a:srgbClr val="000000">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dirty="0"/>
          </a:p>
        </p:txBody>
      </p:sp>
      <p:sp>
        <p:nvSpPr>
          <p:cNvPr id="3" name="Text Placeholder 2"/>
          <p:cNvSpPr>
            <a:spLocks noGrp="1"/>
          </p:cNvSpPr>
          <p:nvPr>
            <p:ph type="body" idx="1"/>
          </p:nvPr>
        </p:nvSpPr>
        <p:spPr>
          <a:xfrm>
            <a:off x="457200" y="1600201"/>
            <a:ext cx="8229600" cy="427707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kern="1200">
          <a:solidFill>
            <a:srgbClr val="4F2D7F"/>
          </a:solidFill>
          <a:latin typeface="Lucida Fax"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443C29"/>
        </a:solidFill>
        <a:effectLst/>
      </p:bgPr>
    </p:bg>
    <p:spTree>
      <p:nvGrpSpPr>
        <p:cNvPr id="1" name=""/>
        <p:cNvGrpSpPr/>
        <p:nvPr/>
      </p:nvGrpSpPr>
      <p:grpSpPr>
        <a:xfrm>
          <a:off x="0" y="0"/>
          <a:ext cx="0" cy="0"/>
          <a:chOff x="0" y="0"/>
          <a:chExt cx="0" cy="0"/>
        </a:xfrm>
      </p:grpSpPr>
      <p:sp>
        <p:nvSpPr>
          <p:cNvPr id="7" name="Rounded Rectangle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prstClr val="white"/>
              </a:solidFill>
            </a:endParaRPr>
          </a:p>
        </p:txBody>
      </p:sp>
      <p:sp>
        <p:nvSpPr>
          <p:cNvPr id="13" name="Title Placeholder 12"/>
          <p:cNvSpPr>
            <a:spLocks noGrp="1"/>
          </p:cNvSpPr>
          <p:nvPr>
            <p:ph type="title"/>
          </p:nvPr>
        </p:nvSpPr>
        <p:spPr>
          <a:xfrm>
            <a:off x="503238" y="4986338"/>
            <a:ext cx="8183562" cy="1050925"/>
          </a:xfrm>
          <a:prstGeom prst="rect">
            <a:avLst/>
          </a:prstGeom>
        </p:spPr>
        <p:txBody>
          <a:bodyPr vert="horz" anchor="b">
            <a:normAutofit/>
          </a:bodyPr>
          <a:lstStyle/>
          <a:p>
            <a:r>
              <a:rPr lang="en-US"/>
              <a:t>Click to edit Master title style</a:t>
            </a:r>
          </a:p>
        </p:txBody>
      </p:sp>
      <p:sp>
        <p:nvSpPr>
          <p:cNvPr id="1031" name="Text Placeholder 3"/>
          <p:cNvSpPr>
            <a:spLocks noGrp="1"/>
          </p:cNvSpPr>
          <p:nvPr>
            <p:ph type="body" idx="1"/>
          </p:nvPr>
        </p:nvSpPr>
        <p:spPr bwMode="auto">
          <a:xfrm>
            <a:off x="503238" y="530225"/>
            <a:ext cx="8183562" cy="418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82880" tIns="9144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5" name="Date Placeholder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8A8DF19A-7C92-4988-8836-FCEE33EC71E9}" type="datetime1">
              <a:rPr lang="en-AU">
                <a:solidFill>
                  <a:srgbClr val="E3DED1">
                    <a:shade val="50000"/>
                  </a:srgbClr>
                </a:solidFill>
              </a:rPr>
              <a:pPr>
                <a:defRPr/>
              </a:pPr>
              <a:t>19/10/2017</a:t>
            </a:fld>
            <a:endParaRPr lang="en-AU" dirty="0">
              <a:solidFill>
                <a:srgbClr val="E3DED1">
                  <a:shade val="50000"/>
                </a:srgbClr>
              </a:solidFill>
            </a:endParaRPr>
          </a:p>
        </p:txBody>
      </p:sp>
      <p:sp>
        <p:nvSpPr>
          <p:cNvPr id="18" name="Footer Placeholder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defRPr>
            </a:lvl1pPr>
            <a:extLst/>
          </a:lstStyle>
          <a:p>
            <a:pPr>
              <a:defRPr/>
            </a:pPr>
            <a:endParaRPr lang="en-AU" dirty="0">
              <a:solidFill>
                <a:srgbClr val="E3DED1">
                  <a:shade val="50000"/>
                </a:srgbClr>
              </a:solidFill>
            </a:endParaRPr>
          </a:p>
        </p:txBody>
      </p:sp>
      <p:sp>
        <p:nvSpPr>
          <p:cNvPr id="5" name="Slide Number Placehold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a:solidFill>
                  <a:schemeClr val="bg2">
                    <a:shade val="50000"/>
                  </a:schemeClr>
                </a:solidFill>
                <a:latin typeface="+mn-lt"/>
              </a:defRPr>
            </a:lvl1pPr>
            <a:extLst/>
          </a:lstStyle>
          <a:p>
            <a:pPr>
              <a:defRPr/>
            </a:pPr>
            <a:fld id="{44C872B5-AEF4-4D22-A796-F23313E04C1D}" type="slidenum">
              <a:rPr lang="en-AU">
                <a:solidFill>
                  <a:srgbClr val="E3DED1">
                    <a:shade val="50000"/>
                  </a:srgbClr>
                </a:solidFill>
              </a:rPr>
              <a:pPr>
                <a:defRPr/>
              </a:pPr>
              <a:t>‹#›</a:t>
            </a:fld>
            <a:endParaRPr lang="en-AU" dirty="0">
              <a:solidFill>
                <a:srgbClr val="E3DED1">
                  <a:shade val="50000"/>
                </a:srgbClr>
              </a:solidFill>
            </a:endParaRPr>
          </a:p>
        </p:txBody>
      </p:sp>
    </p:spTree>
    <p:extLst>
      <p:ext uri="{BB962C8B-B14F-4D97-AF65-F5344CB8AC3E}">
        <p14:creationId xmlns:p14="http://schemas.microsoft.com/office/powerpoint/2010/main" val="1640737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0" fontAlgn="base" hangingPunct="0">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eaLnBrk="0" fontAlgn="base" hangingPunct="0">
        <a:spcBef>
          <a:spcPct val="0"/>
        </a:spcBef>
        <a:spcAft>
          <a:spcPct val="0"/>
        </a:spcAft>
        <a:defRPr sz="3600" b="1">
          <a:solidFill>
            <a:srgbClr val="FF8D3E"/>
          </a:solidFill>
          <a:latin typeface="Verdana" pitchFamily="34" charset="0"/>
        </a:defRPr>
      </a:lvl2pPr>
      <a:lvl3pPr algn="l" rtl="0" eaLnBrk="0" fontAlgn="base" hangingPunct="0">
        <a:spcBef>
          <a:spcPct val="0"/>
        </a:spcBef>
        <a:spcAft>
          <a:spcPct val="0"/>
        </a:spcAft>
        <a:defRPr sz="3600" b="1">
          <a:solidFill>
            <a:srgbClr val="FF8D3E"/>
          </a:solidFill>
          <a:latin typeface="Verdana" pitchFamily="34" charset="0"/>
        </a:defRPr>
      </a:lvl3pPr>
      <a:lvl4pPr algn="l" rtl="0" eaLnBrk="0" fontAlgn="base" hangingPunct="0">
        <a:spcBef>
          <a:spcPct val="0"/>
        </a:spcBef>
        <a:spcAft>
          <a:spcPct val="0"/>
        </a:spcAft>
        <a:defRPr sz="3600" b="1">
          <a:solidFill>
            <a:srgbClr val="FF8D3E"/>
          </a:solidFill>
          <a:latin typeface="Verdana" pitchFamily="34" charset="0"/>
        </a:defRPr>
      </a:lvl4pPr>
      <a:lvl5pPr algn="l" rtl="0" eaLnBrk="0" fontAlgn="base" hangingPunct="0">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eaLnBrk="0" fontAlgn="base" hangingPunct="0">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eaLnBrk="0" fontAlgn="base" hangingPunct="0">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eaLnBrk="0" fontAlgn="base" hangingPunct="0">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eaLnBrk="0" fontAlgn="base" hangingPunct="0">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eaLnBrk="0" fontAlgn="base" hangingPunct="0">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623" y="1772816"/>
            <a:ext cx="8208143" cy="864096"/>
          </a:xfrm>
        </p:spPr>
        <p:txBody>
          <a:bodyPr>
            <a:normAutofit fontScale="90000"/>
          </a:bodyPr>
          <a:lstStyle/>
          <a:p>
            <a:pPr algn="ctr" eaLnBrk="1" fontAlgn="auto" hangingPunct="1">
              <a:spcAft>
                <a:spcPts val="0"/>
              </a:spcAft>
              <a:defRPr/>
            </a:pPr>
            <a:r>
              <a:rPr lang="en-AU" sz="4400" dirty="0"/>
              <a:t>Pre-Determination Conference Murraylink</a:t>
            </a:r>
            <a:br>
              <a:rPr lang="en-AU" sz="4400" dirty="0"/>
            </a:br>
            <a:r>
              <a:rPr lang="en-AU" sz="4400" dirty="0"/>
              <a:t>11 October 2017</a:t>
            </a:r>
          </a:p>
        </p:txBody>
      </p:sp>
      <p:pic>
        <p:nvPicPr>
          <p:cNvPr id="1026" name="Picture 2" descr="C:\Documents and Settings\lkeog\Local Settings\Temporary Internet Files\Content.IE5\2AIR206U\MP900403216[1].jpg"/>
          <p:cNvPicPr>
            <a:picLocks noChangeAspect="1" noChangeArrowheads="1"/>
          </p:cNvPicPr>
          <p:nvPr/>
        </p:nvPicPr>
        <p:blipFill>
          <a:blip r:embed="rId3" cstate="print"/>
          <a:stretch>
            <a:fillRect/>
          </a:stretch>
        </p:blipFill>
        <p:spPr bwMode="auto">
          <a:xfrm>
            <a:off x="3779912" y="2853357"/>
            <a:ext cx="2016927" cy="302391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18436" name="Picture 5" descr="D10 1334418  AER logo_landscape_RGB 300dpi.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67544" y="5829421"/>
            <a:ext cx="2162175"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Group 4"/>
          <p:cNvGrpSpPr/>
          <p:nvPr/>
        </p:nvGrpSpPr>
        <p:grpSpPr>
          <a:xfrm>
            <a:off x="7452320" y="5198866"/>
            <a:ext cx="1287145" cy="1170305"/>
            <a:chOff x="0" y="-7316"/>
            <a:chExt cx="1287475" cy="1170432"/>
          </a:xfrm>
        </p:grpSpPr>
        <p:pic>
          <p:nvPicPr>
            <p:cNvPr id="6"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7316"/>
              <a:ext cx="1287475" cy="1170432"/>
            </a:xfrm>
            <a:prstGeom prst="rect">
              <a:avLst/>
            </a:prstGeom>
            <a:noFill/>
          </p:spPr>
        </p:pic>
        <p:sp>
          <p:nvSpPr>
            <p:cNvPr id="7" name="Text Box 2"/>
            <p:cNvSpPr txBox="1">
              <a:spLocks noChangeArrowheads="1"/>
            </p:cNvSpPr>
            <p:nvPr/>
          </p:nvSpPr>
          <p:spPr bwMode="auto">
            <a:xfrm>
              <a:off x="95097" y="51207"/>
              <a:ext cx="1068019" cy="1060704"/>
            </a:xfrm>
            <a:prstGeom prst="rect">
              <a:avLst/>
            </a:prstGeom>
            <a:noFill/>
            <a:ln w="9525">
              <a:noFill/>
              <a:miter lim="800000"/>
              <a:headEnd/>
              <a:tailEnd/>
            </a:ln>
          </p:spPr>
          <p:txBody>
            <a:bodyPr rot="0" vert="horz" wrap="square" lIns="91440" tIns="45720" rIns="91440" bIns="45720" anchor="t" anchorCtr="0">
              <a:spAutoFit/>
            </a:bodyPr>
            <a:lstStyle/>
            <a:p>
              <a:pPr>
                <a:lnSpc>
                  <a:spcPct val="115000"/>
                </a:lnSpc>
                <a:spcAft>
                  <a:spcPts val="0"/>
                </a:spcAft>
              </a:pPr>
              <a:r>
                <a:rPr lang="en-AU" sz="1800" b="1" dirty="0">
                  <a:solidFill>
                    <a:srgbClr val="F79646"/>
                  </a:solidFill>
                  <a:effectLst/>
                  <a:latin typeface="Calibri"/>
                  <a:ea typeface="Calibri"/>
                  <a:cs typeface="Times New Roman"/>
                </a:rPr>
                <a:t>C</a:t>
              </a:r>
              <a:r>
                <a:rPr lang="en-AU" sz="1600" dirty="0">
                  <a:solidFill>
                    <a:srgbClr val="FFFFFF"/>
                  </a:solidFill>
                  <a:effectLst/>
                  <a:latin typeface="Calibri"/>
                  <a:ea typeface="Calibri"/>
                  <a:cs typeface="Times New Roman"/>
                </a:rPr>
                <a:t>onsumer </a:t>
              </a:r>
              <a:endParaRPr lang="en-AU" sz="1100" dirty="0">
                <a:effectLst/>
                <a:latin typeface="Calibri"/>
                <a:ea typeface="Calibri"/>
                <a:cs typeface="Times New Roman"/>
              </a:endParaRPr>
            </a:p>
            <a:p>
              <a:pPr>
                <a:lnSpc>
                  <a:spcPct val="115000"/>
                </a:lnSpc>
                <a:spcAft>
                  <a:spcPts val="0"/>
                </a:spcAft>
              </a:pPr>
              <a:r>
                <a:rPr lang="en-AU" sz="1800" b="1" dirty="0">
                  <a:solidFill>
                    <a:srgbClr val="F79646"/>
                  </a:solidFill>
                  <a:effectLst/>
                  <a:latin typeface="Calibri"/>
                  <a:ea typeface="Calibri"/>
                  <a:cs typeface="Times New Roman"/>
                </a:rPr>
                <a:t>C</a:t>
              </a:r>
              <a:r>
                <a:rPr lang="en-AU" sz="1600" dirty="0">
                  <a:solidFill>
                    <a:srgbClr val="FFFFFF"/>
                  </a:solidFill>
                  <a:effectLst/>
                  <a:latin typeface="Calibri"/>
                  <a:ea typeface="Calibri"/>
                  <a:cs typeface="Times New Roman"/>
                </a:rPr>
                <a:t>hallenge</a:t>
              </a:r>
              <a:endParaRPr lang="en-AU" sz="1100" dirty="0">
                <a:effectLst/>
                <a:latin typeface="Calibri"/>
                <a:ea typeface="Calibri"/>
                <a:cs typeface="Times New Roman"/>
              </a:endParaRPr>
            </a:p>
            <a:p>
              <a:pPr>
                <a:lnSpc>
                  <a:spcPct val="115000"/>
                </a:lnSpc>
                <a:spcAft>
                  <a:spcPts val="0"/>
                </a:spcAft>
              </a:pPr>
              <a:r>
                <a:rPr lang="en-AU" sz="1800" b="1" dirty="0">
                  <a:solidFill>
                    <a:srgbClr val="F79646"/>
                  </a:solidFill>
                  <a:effectLst/>
                  <a:latin typeface="Calibri"/>
                  <a:ea typeface="Calibri"/>
                  <a:cs typeface="Times New Roman"/>
                </a:rPr>
                <a:t>P</a:t>
              </a:r>
              <a:r>
                <a:rPr lang="en-AU" sz="1600" dirty="0">
                  <a:solidFill>
                    <a:srgbClr val="FFFFFF"/>
                  </a:solidFill>
                  <a:effectLst/>
                  <a:latin typeface="Calibri"/>
                  <a:ea typeface="Calibri"/>
                  <a:cs typeface="Times New Roman"/>
                </a:rPr>
                <a:t>anel</a:t>
              </a:r>
              <a:endParaRPr lang="en-AU" sz="1100" dirty="0">
                <a:effectLst/>
                <a:latin typeface="Calibri"/>
                <a:ea typeface="Calibri"/>
                <a:cs typeface="Times New Roman"/>
              </a:endParaRPr>
            </a:p>
          </p:txBody>
        </p:sp>
      </p:grpSp>
    </p:spTree>
    <p:extLst>
      <p:ext uri="{BB962C8B-B14F-4D97-AF65-F5344CB8AC3E}">
        <p14:creationId xmlns:p14="http://schemas.microsoft.com/office/powerpoint/2010/main" val="3540527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E9DC4C-FEF4-4F18-96CC-341829579218}"/>
              </a:ext>
            </a:extLst>
          </p:cNvPr>
          <p:cNvSpPr>
            <a:spLocks noGrp="1"/>
          </p:cNvSpPr>
          <p:nvPr>
            <p:ph type="title"/>
          </p:nvPr>
        </p:nvSpPr>
        <p:spPr/>
        <p:txBody>
          <a:bodyPr/>
          <a:lstStyle/>
          <a:p>
            <a:r>
              <a:rPr lang="en-AU" dirty="0"/>
              <a:t>Capex (3)</a:t>
            </a:r>
          </a:p>
        </p:txBody>
      </p:sp>
      <p:sp>
        <p:nvSpPr>
          <p:cNvPr id="3" name="Content Placeholder 2">
            <a:extLst>
              <a:ext uri="{FF2B5EF4-FFF2-40B4-BE49-F238E27FC236}">
                <a16:creationId xmlns:a16="http://schemas.microsoft.com/office/drawing/2014/main" xmlns="" id="{23986910-57A5-4E06-A6CF-D81C87F4839E}"/>
              </a:ext>
            </a:extLst>
          </p:cNvPr>
          <p:cNvSpPr>
            <a:spLocks noGrp="1"/>
          </p:cNvSpPr>
          <p:nvPr>
            <p:ph idx="1"/>
          </p:nvPr>
        </p:nvSpPr>
        <p:spPr/>
        <p:txBody>
          <a:bodyPr/>
          <a:lstStyle/>
          <a:p>
            <a:r>
              <a:rPr lang="en-AU" dirty="0"/>
              <a:t>Murraylink has a potentially important role in ElectraNet’s ‘SA Energy Transformation’ RIT-T</a:t>
            </a:r>
          </a:p>
          <a:p>
            <a:r>
              <a:rPr lang="en-AU" dirty="0"/>
              <a:t>Contingent project need remains to be determined</a:t>
            </a:r>
          </a:p>
          <a:p>
            <a:r>
              <a:rPr lang="en-AU" dirty="0"/>
              <a:t>CCP remains concerned by limited economic justification for capex</a:t>
            </a:r>
          </a:p>
          <a:p>
            <a:r>
              <a:rPr lang="en-AU" dirty="0"/>
              <a:t>RIT-T for Control System replacement is an opportunity for Murraylink to improve engagement with consumers and to provide robust business cases for expenditure</a:t>
            </a:r>
          </a:p>
        </p:txBody>
      </p:sp>
    </p:spTree>
    <p:extLst>
      <p:ext uri="{BB962C8B-B14F-4D97-AF65-F5344CB8AC3E}">
        <p14:creationId xmlns:p14="http://schemas.microsoft.com/office/powerpoint/2010/main" val="423716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2D23A5-6564-41FB-AC95-BDF8168D075E}"/>
              </a:ext>
            </a:extLst>
          </p:cNvPr>
          <p:cNvSpPr>
            <a:spLocks noGrp="1"/>
          </p:cNvSpPr>
          <p:nvPr>
            <p:ph type="title"/>
          </p:nvPr>
        </p:nvSpPr>
        <p:spPr/>
        <p:txBody>
          <a:bodyPr/>
          <a:lstStyle/>
          <a:p>
            <a:r>
              <a:rPr lang="en-AU" dirty="0"/>
              <a:t>Weighted Average Cost of Capital</a:t>
            </a:r>
          </a:p>
        </p:txBody>
      </p:sp>
      <p:sp>
        <p:nvSpPr>
          <p:cNvPr id="3" name="Content Placeholder 2">
            <a:extLst>
              <a:ext uri="{FF2B5EF4-FFF2-40B4-BE49-F238E27FC236}">
                <a16:creationId xmlns:a16="http://schemas.microsoft.com/office/drawing/2014/main" xmlns="" id="{3B06372D-337A-4BA8-B3A9-D2ED411640BE}"/>
              </a:ext>
            </a:extLst>
          </p:cNvPr>
          <p:cNvSpPr>
            <a:spLocks noGrp="1"/>
          </p:cNvSpPr>
          <p:nvPr>
            <p:ph idx="1"/>
          </p:nvPr>
        </p:nvSpPr>
        <p:spPr/>
        <p:txBody>
          <a:bodyPr>
            <a:normAutofit lnSpcReduction="10000"/>
          </a:bodyPr>
          <a:lstStyle/>
          <a:p>
            <a:r>
              <a:rPr lang="en-AU" sz="2200" dirty="0"/>
              <a:t>ML proposal: 6.54% (vanilla)</a:t>
            </a:r>
          </a:p>
          <a:p>
            <a:pPr lvl="1"/>
            <a:r>
              <a:rPr lang="en-AU" sz="1800" dirty="0"/>
              <a:t>Rejected the RoR guidelines on CAPM approach, MRP, Beta, inflation, and gamma (value of imputation credits)</a:t>
            </a:r>
          </a:p>
          <a:p>
            <a:r>
              <a:rPr lang="en-AU" sz="2200" dirty="0"/>
              <a:t>CCP 9 advice:</a:t>
            </a:r>
          </a:p>
          <a:p>
            <a:pPr lvl="1"/>
            <a:r>
              <a:rPr lang="en-AU" sz="1800" dirty="0"/>
              <a:t>Evidence suggest current approach errs of the high side</a:t>
            </a:r>
          </a:p>
          <a:p>
            <a:pPr lvl="1"/>
            <a:r>
              <a:rPr lang="en-AU" sz="1800" dirty="0"/>
              <a:t>AER should reject variations from the RoR guidelines</a:t>
            </a:r>
          </a:p>
          <a:p>
            <a:r>
              <a:rPr lang="en-AU" sz="2200" dirty="0"/>
              <a:t>AER draft decision: 5.7% (vanilla)</a:t>
            </a:r>
          </a:p>
          <a:p>
            <a:pPr lvl="1"/>
            <a:r>
              <a:rPr lang="en-AU" sz="1800" dirty="0"/>
              <a:t>Consistent with current guidelines and CCP 9 advice. Key changes:</a:t>
            </a:r>
          </a:p>
          <a:p>
            <a:pPr lvl="2"/>
            <a:r>
              <a:rPr lang="en-AU" sz="1600" dirty="0"/>
              <a:t>MRP – 6.5% (cf Murraylink proposal of 7.18%)</a:t>
            </a:r>
          </a:p>
          <a:p>
            <a:pPr lvl="2"/>
            <a:r>
              <a:rPr lang="en-AU" sz="1600" dirty="0"/>
              <a:t>Beta – 0.7 (cf 0.8)</a:t>
            </a:r>
          </a:p>
          <a:p>
            <a:pPr lvl="2"/>
            <a:r>
              <a:rPr lang="en-AU" sz="1600" dirty="0"/>
              <a:t>Return on Debt – 4.78 (cf 5.16)</a:t>
            </a:r>
          </a:p>
          <a:p>
            <a:pPr lvl="2"/>
            <a:r>
              <a:rPr lang="en-AU" sz="1600" dirty="0"/>
              <a:t>Inflation – 2.5% (cf 2.0)</a:t>
            </a:r>
          </a:p>
          <a:p>
            <a:pPr lvl="2"/>
            <a:r>
              <a:rPr lang="en-AU" sz="1600" dirty="0"/>
              <a:t>Gamma – 0.4 (cf 0.25)</a:t>
            </a:r>
          </a:p>
          <a:p>
            <a:pPr lvl="1"/>
            <a:endParaRPr lang="en-AU" sz="1800" dirty="0"/>
          </a:p>
          <a:p>
            <a:endParaRPr lang="en-AU" dirty="0"/>
          </a:p>
        </p:txBody>
      </p:sp>
    </p:spTree>
    <p:extLst>
      <p:ext uri="{BB962C8B-B14F-4D97-AF65-F5344CB8AC3E}">
        <p14:creationId xmlns:p14="http://schemas.microsoft.com/office/powerpoint/2010/main" val="3150403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3CD057-07B7-400C-94B2-F1BE24843986}"/>
              </a:ext>
            </a:extLst>
          </p:cNvPr>
          <p:cNvSpPr>
            <a:spLocks noGrp="1"/>
          </p:cNvSpPr>
          <p:nvPr>
            <p:ph type="title"/>
          </p:nvPr>
        </p:nvSpPr>
        <p:spPr/>
        <p:txBody>
          <a:bodyPr/>
          <a:lstStyle/>
          <a:p>
            <a:r>
              <a:rPr lang="en-AU" dirty="0"/>
              <a:t>Draft Decision on WACC</a:t>
            </a:r>
          </a:p>
        </p:txBody>
      </p:sp>
      <p:sp>
        <p:nvSpPr>
          <p:cNvPr id="3" name="Content Placeholder 2">
            <a:extLst>
              <a:ext uri="{FF2B5EF4-FFF2-40B4-BE49-F238E27FC236}">
                <a16:creationId xmlns:a16="http://schemas.microsoft.com/office/drawing/2014/main" xmlns="" id="{CEE50F67-A0CC-437F-9879-EC4ADF787AD0}"/>
              </a:ext>
            </a:extLst>
          </p:cNvPr>
          <p:cNvSpPr>
            <a:spLocks noGrp="1"/>
          </p:cNvSpPr>
          <p:nvPr>
            <p:ph idx="1"/>
          </p:nvPr>
        </p:nvSpPr>
        <p:spPr>
          <a:xfrm>
            <a:off x="457200" y="1268760"/>
            <a:ext cx="8229600" cy="4608513"/>
          </a:xfrm>
        </p:spPr>
        <p:txBody>
          <a:bodyPr/>
          <a:lstStyle/>
          <a:p>
            <a:r>
              <a:rPr lang="en-GB" dirty="0"/>
              <a:t>CCP 9 supports the AER decision on WACC</a:t>
            </a:r>
          </a:p>
          <a:p>
            <a:pPr lvl="1"/>
            <a:r>
              <a:rPr lang="en-GB" dirty="0"/>
              <a:t>AER has applied the current guideline having regard to:</a:t>
            </a:r>
          </a:p>
          <a:p>
            <a:pPr lvl="2"/>
            <a:r>
              <a:rPr lang="en-GB" dirty="0"/>
              <a:t>Current market conditions</a:t>
            </a:r>
          </a:p>
          <a:p>
            <a:pPr lvl="2"/>
            <a:r>
              <a:rPr lang="en-GB" dirty="0"/>
              <a:t>Recent decisions of the ACT and Federal Court</a:t>
            </a:r>
          </a:p>
          <a:p>
            <a:r>
              <a:rPr lang="en-GB" dirty="0"/>
              <a:t>We accept the decision should not pre-empt the WACC review just commenced.  </a:t>
            </a:r>
          </a:p>
          <a:p>
            <a:r>
              <a:rPr lang="en-GB" dirty="0"/>
              <a:t>But evidence suggests the current approach errs on the high side, as indicated by</a:t>
            </a:r>
          </a:p>
          <a:p>
            <a:pPr marL="914400" lvl="1" indent="-457200">
              <a:buFont typeface="+mj-lt"/>
              <a:buAutoNum type="alphaLcPeriod"/>
            </a:pPr>
            <a:r>
              <a:rPr lang="en-GB" dirty="0"/>
              <a:t>Strong investment proposed</a:t>
            </a:r>
          </a:p>
          <a:p>
            <a:pPr marL="914400" lvl="1" indent="-457200">
              <a:buFont typeface="+mj-lt"/>
              <a:buAutoNum type="alphaLcPeriod"/>
            </a:pPr>
            <a:r>
              <a:rPr lang="en-GB" dirty="0"/>
              <a:t>The premium paid above RAB for regulated businesses</a:t>
            </a:r>
          </a:p>
          <a:p>
            <a:r>
              <a:rPr lang="en-GB" dirty="0"/>
              <a:t>Decision supports (a) but doesn’t engage on (b)</a:t>
            </a:r>
          </a:p>
          <a:p>
            <a:endParaRPr lang="en-AU" dirty="0"/>
          </a:p>
        </p:txBody>
      </p:sp>
    </p:spTree>
    <p:extLst>
      <p:ext uri="{BB962C8B-B14F-4D97-AF65-F5344CB8AC3E}">
        <p14:creationId xmlns:p14="http://schemas.microsoft.com/office/powerpoint/2010/main" val="1497348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Approach to Estimating Return on Equity</a:t>
            </a:r>
          </a:p>
        </p:txBody>
      </p:sp>
      <p:sp>
        <p:nvSpPr>
          <p:cNvPr id="3" name="Content Placeholder 2"/>
          <p:cNvSpPr>
            <a:spLocks noGrp="1"/>
          </p:cNvSpPr>
          <p:nvPr>
            <p:ph idx="1"/>
          </p:nvPr>
        </p:nvSpPr>
        <p:spPr>
          <a:xfrm>
            <a:off x="904731" y="1340768"/>
            <a:ext cx="7699717" cy="4277072"/>
          </a:xfrm>
        </p:spPr>
        <p:txBody>
          <a:bodyPr>
            <a:normAutofit lnSpcReduction="10000"/>
          </a:bodyPr>
          <a:lstStyle/>
          <a:p>
            <a:r>
              <a:rPr lang="en-AU" dirty="0"/>
              <a:t>ML proposed different approach to implementing CAPM:</a:t>
            </a:r>
          </a:p>
          <a:p>
            <a:pPr lvl="1"/>
            <a:r>
              <a:rPr lang="en-AU" dirty="0"/>
              <a:t>Based on estimates of past and current expected nominal market return instead of separate estimates of RFR and MRP</a:t>
            </a:r>
          </a:p>
          <a:p>
            <a:pPr lvl="2"/>
            <a:r>
              <a:rPr lang="en-AU" dirty="0"/>
              <a:t>MRP implied by deduction</a:t>
            </a:r>
          </a:p>
          <a:p>
            <a:r>
              <a:rPr lang="en-AU" dirty="0"/>
              <a:t>CCP response</a:t>
            </a:r>
          </a:p>
          <a:p>
            <a:pPr lvl="1"/>
            <a:r>
              <a:rPr lang="en-AU" dirty="0"/>
              <a:t>Rejected criticism of AER approach – it is a valid, widely used application of CAPM</a:t>
            </a:r>
          </a:p>
          <a:p>
            <a:pPr lvl="1"/>
            <a:r>
              <a:rPr lang="en-AU" dirty="0"/>
              <a:t>The case for focussing on past </a:t>
            </a:r>
            <a:r>
              <a:rPr lang="en-AU" i="1" dirty="0"/>
              <a:t>nominal</a:t>
            </a:r>
            <a:r>
              <a:rPr lang="en-AU" dirty="0"/>
              <a:t> returns is weak (the ‘Wright’ approach assumes constant </a:t>
            </a:r>
            <a:r>
              <a:rPr lang="en-AU" i="1" dirty="0"/>
              <a:t>real</a:t>
            </a:r>
            <a:r>
              <a:rPr lang="en-AU" dirty="0"/>
              <a:t> returns)</a:t>
            </a:r>
          </a:p>
          <a:p>
            <a:pPr lvl="1"/>
            <a:r>
              <a:rPr lang="en-AU" dirty="0"/>
              <a:t>Increase in implied MRP is not be supported by other market data </a:t>
            </a:r>
          </a:p>
        </p:txBody>
      </p:sp>
    </p:spTree>
    <p:extLst>
      <p:ext uri="{BB962C8B-B14F-4D97-AF65-F5344CB8AC3E}">
        <p14:creationId xmlns:p14="http://schemas.microsoft.com/office/powerpoint/2010/main" val="24691732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CA5695-68E2-4470-812F-03C61F030897}"/>
              </a:ext>
            </a:extLst>
          </p:cNvPr>
          <p:cNvSpPr>
            <a:spLocks noGrp="1"/>
          </p:cNvSpPr>
          <p:nvPr>
            <p:ph type="title"/>
          </p:nvPr>
        </p:nvSpPr>
        <p:spPr/>
        <p:txBody>
          <a:bodyPr/>
          <a:lstStyle/>
          <a:p>
            <a:r>
              <a:rPr lang="en-AU" dirty="0"/>
              <a:t>Market Risk Premium</a:t>
            </a:r>
          </a:p>
        </p:txBody>
      </p:sp>
      <p:sp>
        <p:nvSpPr>
          <p:cNvPr id="3" name="Content Placeholder 2">
            <a:extLst>
              <a:ext uri="{FF2B5EF4-FFF2-40B4-BE49-F238E27FC236}">
                <a16:creationId xmlns:a16="http://schemas.microsoft.com/office/drawing/2014/main" xmlns="" id="{981BD2D6-3FEC-4D01-AF90-FA56A0C15548}"/>
              </a:ext>
            </a:extLst>
          </p:cNvPr>
          <p:cNvSpPr>
            <a:spLocks noGrp="1"/>
          </p:cNvSpPr>
          <p:nvPr>
            <p:ph idx="1"/>
          </p:nvPr>
        </p:nvSpPr>
        <p:spPr>
          <a:xfrm>
            <a:off x="457200" y="1340768"/>
            <a:ext cx="8229600" cy="4536505"/>
          </a:xfrm>
        </p:spPr>
        <p:txBody>
          <a:bodyPr>
            <a:normAutofit fontScale="92500" lnSpcReduction="20000"/>
          </a:bodyPr>
          <a:lstStyle/>
          <a:p>
            <a:r>
              <a:rPr lang="en-AU" sz="2200" dirty="0"/>
              <a:t>ML (by implication) gives greater weight to current estimates</a:t>
            </a:r>
          </a:p>
          <a:p>
            <a:r>
              <a:rPr lang="en-AU" sz="2200" dirty="0"/>
              <a:t>WACC guideline requires a structured consideration of a wide range of information </a:t>
            </a:r>
          </a:p>
          <a:p>
            <a:r>
              <a:rPr lang="en-GB" sz="2200" dirty="0"/>
              <a:t>E</a:t>
            </a:r>
            <a:r>
              <a:rPr lang="en-AU" sz="2200" dirty="0"/>
              <a:t>vidence suggests current approach to RoE errs on high side. </a:t>
            </a:r>
          </a:p>
          <a:p>
            <a:pPr lvl="1"/>
            <a:r>
              <a:rPr lang="en-AU" sz="1800" dirty="0"/>
              <a:t>E.g acquisition values, broker reports, and capex plans. </a:t>
            </a:r>
          </a:p>
          <a:p>
            <a:pPr lvl="1"/>
            <a:r>
              <a:rPr lang="en-AU" sz="1800" dirty="0"/>
              <a:t>Other regulators give weight to RAB multiples</a:t>
            </a:r>
          </a:p>
          <a:p>
            <a:r>
              <a:rPr lang="en-AU" sz="2200" dirty="0"/>
              <a:t>MRP is reward for risk – no evidence of increased risk</a:t>
            </a:r>
          </a:p>
          <a:p>
            <a:pPr lvl="1"/>
            <a:r>
              <a:rPr lang="en-AU" sz="1800" dirty="0"/>
              <a:t>MRP should reflect relative uncertainty and risks – measures (e.g. VIX, debt premiums) don’t suggest higher risk/uncertainty.</a:t>
            </a:r>
          </a:p>
          <a:p>
            <a:r>
              <a:rPr lang="en-AU" sz="2200" dirty="0"/>
              <a:t>DGM estimates may be anomalous or biased</a:t>
            </a:r>
          </a:p>
          <a:p>
            <a:pPr lvl="1"/>
            <a:r>
              <a:rPr lang="en-AU" sz="1800" dirty="0"/>
              <a:t>Reported results appear inconsistent with international estimates and fundamentals</a:t>
            </a:r>
          </a:p>
          <a:p>
            <a:pPr lvl="1"/>
            <a:r>
              <a:rPr lang="en-AU" sz="1800" dirty="0"/>
              <a:t>Some reviews suggest DGM estimates may be biased upwards in the current climate</a:t>
            </a:r>
          </a:p>
          <a:p>
            <a:pPr lvl="1"/>
            <a:r>
              <a:rPr lang="en-AU" sz="1800" dirty="0"/>
              <a:t>DGM is a long term model but influenced by market noise  </a:t>
            </a:r>
          </a:p>
          <a:p>
            <a:pPr lvl="1"/>
            <a:r>
              <a:rPr lang="en-AU" sz="1800" dirty="0"/>
              <a:t>Caution needed in interpreting estimates</a:t>
            </a:r>
            <a:endParaRPr lang="en-AU" dirty="0"/>
          </a:p>
        </p:txBody>
      </p:sp>
    </p:spTree>
    <p:extLst>
      <p:ext uri="{BB962C8B-B14F-4D97-AF65-F5344CB8AC3E}">
        <p14:creationId xmlns:p14="http://schemas.microsoft.com/office/powerpoint/2010/main" val="179689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A6B3A-FC4C-4291-897F-A3B6EB780965}"/>
              </a:ext>
            </a:extLst>
          </p:cNvPr>
          <p:cNvSpPr>
            <a:spLocks noGrp="1"/>
          </p:cNvSpPr>
          <p:nvPr>
            <p:ph type="title"/>
          </p:nvPr>
        </p:nvSpPr>
        <p:spPr/>
        <p:txBody>
          <a:bodyPr/>
          <a:lstStyle/>
          <a:p>
            <a:r>
              <a:rPr lang="en-AU" dirty="0"/>
              <a:t>Draft decision on MRP</a:t>
            </a:r>
          </a:p>
        </p:txBody>
      </p:sp>
      <p:sp>
        <p:nvSpPr>
          <p:cNvPr id="3" name="Content Placeholder 2">
            <a:extLst>
              <a:ext uri="{FF2B5EF4-FFF2-40B4-BE49-F238E27FC236}">
                <a16:creationId xmlns:a16="http://schemas.microsoft.com/office/drawing/2014/main" xmlns="" id="{35B4240B-A181-416D-99C6-1C7313D07E38}"/>
              </a:ext>
            </a:extLst>
          </p:cNvPr>
          <p:cNvSpPr>
            <a:spLocks noGrp="1"/>
          </p:cNvSpPr>
          <p:nvPr>
            <p:ph idx="1"/>
          </p:nvPr>
        </p:nvSpPr>
        <p:spPr/>
        <p:txBody>
          <a:bodyPr>
            <a:normAutofit/>
          </a:bodyPr>
          <a:lstStyle/>
          <a:p>
            <a:r>
              <a:rPr lang="en-AU" dirty="0"/>
              <a:t>The AER draft decision reached similar conclusions</a:t>
            </a:r>
          </a:p>
          <a:p>
            <a:pPr lvl="1"/>
            <a:r>
              <a:rPr lang="en-AU" sz="1800" dirty="0"/>
              <a:t>CCP 9 supports the AER assessment</a:t>
            </a:r>
          </a:p>
          <a:p>
            <a:r>
              <a:rPr lang="en-AU" dirty="0"/>
              <a:t>Recent data/events strengthen these conclusions</a:t>
            </a:r>
          </a:p>
          <a:p>
            <a:pPr lvl="1"/>
            <a:r>
              <a:rPr lang="en-AU" sz="1800" dirty="0"/>
              <a:t>Endeavour Energy sold for 1.6 times its RAB</a:t>
            </a:r>
          </a:p>
          <a:p>
            <a:pPr lvl="1"/>
            <a:r>
              <a:rPr lang="en-AU" sz="1800" dirty="0"/>
              <a:t>Indicators show further reductions in perceived risk</a:t>
            </a:r>
          </a:p>
          <a:p>
            <a:pPr lvl="2"/>
            <a:r>
              <a:rPr lang="en-AU" dirty="0"/>
              <a:t>Bond spreads have declined and are the lowest since the GFC</a:t>
            </a:r>
          </a:p>
          <a:p>
            <a:pPr lvl="2"/>
            <a:r>
              <a:rPr lang="en-AU" dirty="0"/>
              <a:t>The VIX (share volatility index) declined further through 2017</a:t>
            </a:r>
          </a:p>
          <a:p>
            <a:pPr lvl="2"/>
            <a:r>
              <a:rPr lang="en-AU" dirty="0"/>
              <a:t>Following an increase in 2016, dividend yields are back to 2013 levels</a:t>
            </a:r>
          </a:p>
          <a:p>
            <a:pPr lvl="2"/>
            <a:r>
              <a:rPr lang="en-AU" dirty="0"/>
              <a:t>IPART’s index of uncertainty (based on the Bank of England Index)</a:t>
            </a:r>
          </a:p>
          <a:p>
            <a:pPr marL="914400" lvl="2" indent="0">
              <a:buNone/>
            </a:pPr>
            <a:r>
              <a:rPr lang="en-AU" dirty="0"/>
              <a:t>declined further and is below its long term average.</a:t>
            </a:r>
          </a:p>
          <a:p>
            <a:pPr marL="0" indent="0">
              <a:buNone/>
            </a:pPr>
            <a:endParaRPr lang="en-AU" dirty="0"/>
          </a:p>
        </p:txBody>
      </p:sp>
    </p:spTree>
    <p:extLst>
      <p:ext uri="{BB962C8B-B14F-4D97-AF65-F5344CB8AC3E}">
        <p14:creationId xmlns:p14="http://schemas.microsoft.com/office/powerpoint/2010/main" val="526328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699572-5576-492B-9578-93BD88C0B2C3}"/>
              </a:ext>
            </a:extLst>
          </p:cNvPr>
          <p:cNvSpPr>
            <a:spLocks noGrp="1"/>
          </p:cNvSpPr>
          <p:nvPr>
            <p:ph type="title"/>
          </p:nvPr>
        </p:nvSpPr>
        <p:spPr/>
        <p:txBody>
          <a:bodyPr/>
          <a:lstStyle/>
          <a:p>
            <a:r>
              <a:rPr lang="en-AU" dirty="0"/>
              <a:t>Falling Risk/Uncertainty</a:t>
            </a:r>
          </a:p>
        </p:txBody>
      </p:sp>
      <p:pic>
        <p:nvPicPr>
          <p:cNvPr id="4" name="Content Placeholder 8">
            <a:extLst>
              <a:ext uri="{FF2B5EF4-FFF2-40B4-BE49-F238E27FC236}">
                <a16:creationId xmlns:a16="http://schemas.microsoft.com/office/drawing/2014/main" xmlns="" id="{5F366398-CDDA-46D4-B4C6-3DDE5BA1A2AA}"/>
              </a:ext>
            </a:extLst>
          </p:cNvPr>
          <p:cNvPicPr>
            <a:picLocks noGrp="1"/>
          </p:cNvPicPr>
          <p:nvPr>
            <p:ph idx="1"/>
          </p:nvPr>
        </p:nvPicPr>
        <p:blipFill rotWithShape="1">
          <a:blip r:embed="rId3"/>
          <a:srcRect l="20164" t="29358" r="24551" b="27131"/>
          <a:stretch/>
        </p:blipFill>
        <p:spPr bwMode="auto">
          <a:xfrm>
            <a:off x="879522" y="1600200"/>
            <a:ext cx="7384955" cy="427672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49526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Beta</a:t>
            </a:r>
          </a:p>
        </p:txBody>
      </p:sp>
      <p:sp>
        <p:nvSpPr>
          <p:cNvPr id="3" name="Content Placeholder 2"/>
          <p:cNvSpPr>
            <a:spLocks noGrp="1"/>
          </p:cNvSpPr>
          <p:nvPr>
            <p:ph idx="1"/>
          </p:nvPr>
        </p:nvSpPr>
        <p:spPr>
          <a:xfrm>
            <a:off x="457200" y="1340768"/>
            <a:ext cx="8229600" cy="4353942"/>
          </a:xfrm>
        </p:spPr>
        <p:txBody>
          <a:bodyPr/>
          <a:lstStyle/>
          <a:p>
            <a:r>
              <a:rPr lang="en-AU" dirty="0"/>
              <a:t>ML: Propose 0.8 based on shorter term estimates</a:t>
            </a:r>
          </a:p>
          <a:p>
            <a:r>
              <a:rPr lang="en-AU" dirty="0"/>
              <a:t>CCP- 9 recommended continued use of beta of 0.7</a:t>
            </a:r>
          </a:p>
          <a:p>
            <a:pPr lvl="1"/>
            <a:r>
              <a:rPr lang="en-AU" dirty="0"/>
              <a:t>Frontier supported longer (10 year) estimation period).  Stephen Gray (Frontier) rejected use of shorter period in IPART hearings</a:t>
            </a:r>
          </a:p>
          <a:p>
            <a:pPr lvl="1"/>
            <a:r>
              <a:rPr lang="en-AU" dirty="0"/>
              <a:t>Need to:</a:t>
            </a:r>
          </a:p>
          <a:p>
            <a:pPr lvl="2"/>
            <a:r>
              <a:rPr lang="en-AU" dirty="0"/>
              <a:t>Examine fundamentals and consider overall evidence on RoE</a:t>
            </a:r>
          </a:p>
          <a:p>
            <a:pPr lvl="2"/>
            <a:r>
              <a:rPr lang="en-AU" dirty="0"/>
              <a:t>Cross-check with practice in regard to adjustment of beta</a:t>
            </a:r>
          </a:p>
          <a:p>
            <a:pPr lvl="1"/>
            <a:r>
              <a:rPr lang="en-AU" dirty="0"/>
              <a:t>No strong basis to change Beta</a:t>
            </a:r>
          </a:p>
          <a:p>
            <a:r>
              <a:rPr lang="en-AU" dirty="0"/>
              <a:t>Draft decision retains beta of 0.7.  CCP 9 accepts this but considers weight of evidence suggests it is high</a:t>
            </a:r>
          </a:p>
        </p:txBody>
      </p:sp>
    </p:spTree>
    <p:extLst>
      <p:ext uri="{BB962C8B-B14F-4D97-AF65-F5344CB8AC3E}">
        <p14:creationId xmlns:p14="http://schemas.microsoft.com/office/powerpoint/2010/main" val="1100962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D1D6A-35C7-4210-832D-411929B977A3}"/>
              </a:ext>
            </a:extLst>
          </p:cNvPr>
          <p:cNvSpPr>
            <a:spLocks noGrp="1"/>
          </p:cNvSpPr>
          <p:nvPr>
            <p:ph type="title"/>
          </p:nvPr>
        </p:nvSpPr>
        <p:spPr/>
        <p:txBody>
          <a:bodyPr/>
          <a:lstStyle/>
          <a:p>
            <a:r>
              <a:rPr lang="en-AU" dirty="0"/>
              <a:t>Inflation</a:t>
            </a:r>
          </a:p>
        </p:txBody>
      </p:sp>
      <p:sp>
        <p:nvSpPr>
          <p:cNvPr id="3" name="Content Placeholder 2">
            <a:extLst>
              <a:ext uri="{FF2B5EF4-FFF2-40B4-BE49-F238E27FC236}">
                <a16:creationId xmlns:a16="http://schemas.microsoft.com/office/drawing/2014/main" xmlns="" id="{F16B4D3D-75E5-41BA-9FDE-47EA5F01568D}"/>
              </a:ext>
            </a:extLst>
          </p:cNvPr>
          <p:cNvSpPr>
            <a:spLocks noGrp="1"/>
          </p:cNvSpPr>
          <p:nvPr>
            <p:ph idx="1"/>
          </p:nvPr>
        </p:nvSpPr>
        <p:spPr>
          <a:xfrm>
            <a:off x="539552" y="1268760"/>
            <a:ext cx="8147248" cy="4608513"/>
          </a:xfrm>
        </p:spPr>
        <p:txBody>
          <a:bodyPr>
            <a:normAutofit fontScale="92500" lnSpcReduction="10000"/>
          </a:bodyPr>
          <a:lstStyle/>
          <a:p>
            <a:r>
              <a:rPr lang="en-AU" dirty="0"/>
              <a:t>AER model is based on real WACC (i.e. nominal WACC less inflation).  Inflation assumption has major impact.</a:t>
            </a:r>
          </a:p>
          <a:p>
            <a:r>
              <a:rPr lang="en-AU" dirty="0"/>
              <a:t>Murraylink: 2% based on implied yield approach</a:t>
            </a:r>
          </a:p>
          <a:p>
            <a:r>
              <a:rPr lang="en-AU" dirty="0"/>
              <a:t>CCP 9 recommended retention of current approach</a:t>
            </a:r>
          </a:p>
          <a:p>
            <a:pPr lvl="1"/>
            <a:r>
              <a:rPr lang="en-AU" dirty="0"/>
              <a:t>WACC review underway.  Change could pre-empt this.</a:t>
            </a:r>
          </a:p>
          <a:p>
            <a:pPr lvl="1"/>
            <a:r>
              <a:rPr lang="en-AU" dirty="0"/>
              <a:t>Questionable whether implied yield reflects inflation expectations. </a:t>
            </a:r>
          </a:p>
          <a:p>
            <a:r>
              <a:rPr lang="en-AU" dirty="0"/>
              <a:t>Draft decision: maintain current approach (2.5%)</a:t>
            </a:r>
          </a:p>
          <a:p>
            <a:r>
              <a:rPr lang="en-AU" dirty="0"/>
              <a:t>CCP9 supports draft decision. </a:t>
            </a:r>
          </a:p>
          <a:p>
            <a:pPr lvl="1"/>
            <a:r>
              <a:rPr lang="en-AU" dirty="0"/>
              <a:t>Inflation review has increased doubts about implied yields (e.g see RBA comments)</a:t>
            </a:r>
          </a:p>
          <a:p>
            <a:pPr lvl="1"/>
            <a:r>
              <a:rPr lang="en-AU" dirty="0"/>
              <a:t>Demonstrated that differences between actual and expected inflation do not after real returns under current approach</a:t>
            </a:r>
          </a:p>
          <a:p>
            <a:pPr lvl="1"/>
            <a:r>
              <a:rPr lang="en-AU" dirty="0"/>
              <a:t>Note: if ML uses nominal historic returns historic inflation is more relevant</a:t>
            </a:r>
          </a:p>
          <a:p>
            <a:pPr lvl="1"/>
            <a:endParaRPr lang="en-AU" dirty="0"/>
          </a:p>
        </p:txBody>
      </p:sp>
    </p:spTree>
    <p:extLst>
      <p:ext uri="{BB962C8B-B14F-4D97-AF65-F5344CB8AC3E}">
        <p14:creationId xmlns:p14="http://schemas.microsoft.com/office/powerpoint/2010/main" val="5587263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67E6E1-D422-4B1B-B130-5557F8C10266}"/>
              </a:ext>
            </a:extLst>
          </p:cNvPr>
          <p:cNvSpPr>
            <a:spLocks noGrp="1"/>
          </p:cNvSpPr>
          <p:nvPr>
            <p:ph type="title"/>
          </p:nvPr>
        </p:nvSpPr>
        <p:spPr/>
        <p:txBody>
          <a:bodyPr/>
          <a:lstStyle/>
          <a:p>
            <a:r>
              <a:rPr lang="en-AU" dirty="0"/>
              <a:t>Imputation Credits and Tax</a:t>
            </a:r>
          </a:p>
        </p:txBody>
      </p:sp>
      <p:sp>
        <p:nvSpPr>
          <p:cNvPr id="3" name="Content Placeholder 2">
            <a:extLst>
              <a:ext uri="{FF2B5EF4-FFF2-40B4-BE49-F238E27FC236}">
                <a16:creationId xmlns:a16="http://schemas.microsoft.com/office/drawing/2014/main" xmlns="" id="{B9F9127D-EF67-4C1C-8A68-9D9A75240A50}"/>
              </a:ext>
            </a:extLst>
          </p:cNvPr>
          <p:cNvSpPr>
            <a:spLocks noGrp="1"/>
          </p:cNvSpPr>
          <p:nvPr>
            <p:ph idx="1"/>
          </p:nvPr>
        </p:nvSpPr>
        <p:spPr/>
        <p:txBody>
          <a:bodyPr>
            <a:normAutofit fontScale="92500" lnSpcReduction="20000"/>
          </a:bodyPr>
          <a:lstStyle/>
          <a:p>
            <a:r>
              <a:rPr lang="en-AU" dirty="0"/>
              <a:t>ML proposal: Tax allowance of $5.0m, 0.25 gamma</a:t>
            </a:r>
          </a:p>
          <a:p>
            <a:r>
              <a:rPr lang="en-AU" dirty="0"/>
              <a:t>CCP 9 advice:</a:t>
            </a:r>
          </a:p>
          <a:p>
            <a:pPr lvl="1"/>
            <a:r>
              <a:rPr lang="en-AU" dirty="0"/>
              <a:t>Use gamma of 0.4, per guideline, subject to Federal Court decision</a:t>
            </a:r>
          </a:p>
          <a:p>
            <a:pPr lvl="1"/>
            <a:r>
              <a:rPr lang="en-AU" dirty="0"/>
              <a:t>Review the approach to estimation of taxable income in the context of the WACC review as current approach appears to systematically overstate tax paid</a:t>
            </a:r>
          </a:p>
          <a:p>
            <a:r>
              <a:rPr lang="en-AU" dirty="0"/>
              <a:t>AER draft decision: Tax allowance of $2.5m, 0.4 gamma, no change to approach to estimating taxable income</a:t>
            </a:r>
          </a:p>
          <a:p>
            <a:r>
              <a:rPr lang="en-AU" dirty="0"/>
              <a:t>CCP 9 supports gamma of 0.4 and acknowledges the approach to estimating taxable income cannot be changed in this review.  But two questions remain:</a:t>
            </a:r>
          </a:p>
          <a:p>
            <a:pPr lvl="1"/>
            <a:r>
              <a:rPr lang="en-AU" dirty="0"/>
              <a:t>Does the current approach overstate taxable income in practice?</a:t>
            </a:r>
          </a:p>
          <a:p>
            <a:pPr lvl="1"/>
            <a:r>
              <a:rPr lang="en-AU" dirty="0"/>
              <a:t>Why give stronger incentives to reduce tax paid than increase efficiency? </a:t>
            </a:r>
          </a:p>
          <a:p>
            <a:endParaRPr lang="en-AU" dirty="0"/>
          </a:p>
        </p:txBody>
      </p:sp>
    </p:spTree>
    <p:extLst>
      <p:ext uri="{BB962C8B-B14F-4D97-AF65-F5344CB8AC3E}">
        <p14:creationId xmlns:p14="http://schemas.microsoft.com/office/powerpoint/2010/main" val="421285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78D309-01BF-4117-A5C6-09EC846AF0ED}"/>
              </a:ext>
            </a:extLst>
          </p:cNvPr>
          <p:cNvSpPr>
            <a:spLocks noGrp="1"/>
          </p:cNvSpPr>
          <p:nvPr>
            <p:ph type="title"/>
          </p:nvPr>
        </p:nvSpPr>
        <p:spPr/>
        <p:txBody>
          <a:bodyPr/>
          <a:lstStyle/>
          <a:p>
            <a:r>
              <a:rPr lang="en-AU" dirty="0"/>
              <a:t>Overview</a:t>
            </a:r>
          </a:p>
        </p:txBody>
      </p:sp>
      <p:sp>
        <p:nvSpPr>
          <p:cNvPr id="3" name="Content Placeholder 2">
            <a:extLst>
              <a:ext uri="{FF2B5EF4-FFF2-40B4-BE49-F238E27FC236}">
                <a16:creationId xmlns:a16="http://schemas.microsoft.com/office/drawing/2014/main" xmlns="" id="{A6CB175F-1281-422B-914B-DE8D4AC59012}"/>
              </a:ext>
            </a:extLst>
          </p:cNvPr>
          <p:cNvSpPr>
            <a:spLocks noGrp="1"/>
          </p:cNvSpPr>
          <p:nvPr>
            <p:ph idx="1"/>
          </p:nvPr>
        </p:nvSpPr>
        <p:spPr/>
        <p:txBody>
          <a:bodyPr>
            <a:normAutofit/>
          </a:bodyPr>
          <a:lstStyle/>
          <a:p>
            <a:r>
              <a:rPr lang="en-AU" dirty="0"/>
              <a:t>Revenue Summary</a:t>
            </a:r>
          </a:p>
          <a:p>
            <a:r>
              <a:rPr lang="en-AU" dirty="0"/>
              <a:t>Consumer Engagement</a:t>
            </a:r>
          </a:p>
          <a:p>
            <a:r>
              <a:rPr lang="en-AU" dirty="0"/>
              <a:t>Opex</a:t>
            </a:r>
          </a:p>
          <a:p>
            <a:r>
              <a:rPr lang="en-AU" dirty="0"/>
              <a:t>Capex</a:t>
            </a:r>
          </a:p>
          <a:p>
            <a:r>
              <a:rPr lang="en-AU" dirty="0"/>
              <a:t>Rate of Return</a:t>
            </a:r>
          </a:p>
          <a:p>
            <a:pPr lvl="1"/>
            <a:r>
              <a:rPr lang="en-AU" dirty="0"/>
              <a:t>Return on Equity</a:t>
            </a:r>
          </a:p>
          <a:p>
            <a:pPr lvl="1"/>
            <a:r>
              <a:rPr lang="en-AU" dirty="0"/>
              <a:t>Market Risk Premium</a:t>
            </a:r>
          </a:p>
          <a:p>
            <a:pPr lvl="1"/>
            <a:r>
              <a:rPr lang="en-AU" dirty="0"/>
              <a:t>Equity Beta</a:t>
            </a:r>
          </a:p>
          <a:p>
            <a:pPr lvl="1"/>
            <a:r>
              <a:rPr lang="en-AU" dirty="0"/>
              <a:t>Inflation </a:t>
            </a:r>
          </a:p>
          <a:p>
            <a:pPr lvl="1"/>
            <a:r>
              <a:rPr lang="en-AU" dirty="0"/>
              <a:t>Gamma and Tax</a:t>
            </a:r>
          </a:p>
        </p:txBody>
      </p:sp>
    </p:spTree>
    <p:extLst>
      <p:ext uri="{BB962C8B-B14F-4D97-AF65-F5344CB8AC3E}">
        <p14:creationId xmlns:p14="http://schemas.microsoft.com/office/powerpoint/2010/main" val="2664894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D84E6E-77D0-4EF9-AD3E-54B7C333EC21}"/>
              </a:ext>
            </a:extLst>
          </p:cNvPr>
          <p:cNvSpPr>
            <a:spLocks noGrp="1"/>
          </p:cNvSpPr>
          <p:nvPr>
            <p:ph type="title"/>
          </p:nvPr>
        </p:nvSpPr>
        <p:spPr/>
        <p:txBody>
          <a:bodyPr/>
          <a:lstStyle/>
          <a:p>
            <a:r>
              <a:rPr lang="en-AU" dirty="0"/>
              <a:t>Revenue Summary</a:t>
            </a:r>
          </a:p>
        </p:txBody>
      </p:sp>
      <p:sp>
        <p:nvSpPr>
          <p:cNvPr id="3" name="Content Placeholder 2">
            <a:extLst>
              <a:ext uri="{FF2B5EF4-FFF2-40B4-BE49-F238E27FC236}">
                <a16:creationId xmlns:a16="http://schemas.microsoft.com/office/drawing/2014/main" xmlns="" id="{90AA5694-E6C5-403E-8D08-1C8D62207B6B}"/>
              </a:ext>
            </a:extLst>
          </p:cNvPr>
          <p:cNvSpPr>
            <a:spLocks noGrp="1"/>
          </p:cNvSpPr>
          <p:nvPr>
            <p:ph idx="1"/>
          </p:nvPr>
        </p:nvSpPr>
        <p:spPr/>
        <p:txBody>
          <a:bodyPr/>
          <a:lstStyle/>
          <a:p>
            <a:r>
              <a:rPr lang="en-AU" dirty="0"/>
              <a:t>Draft Decision reduces proposed revenue by c12% - from $96.3m to $84.6m (nominal) over the 2018-23 regulatory period</a:t>
            </a:r>
          </a:p>
          <a:p>
            <a:r>
              <a:rPr lang="en-AU" dirty="0"/>
              <a:t>Draft Decision reduces Capex by c%21 – from $33.8 to $22.6m ($2017-18)</a:t>
            </a:r>
          </a:p>
          <a:p>
            <a:r>
              <a:rPr lang="en-AU" dirty="0"/>
              <a:t>CCP remains concerned by shortcomings in economic justification of expenditure and in consumer engagement</a:t>
            </a:r>
          </a:p>
          <a:p>
            <a:endParaRPr lang="en-AU" dirty="0"/>
          </a:p>
        </p:txBody>
      </p:sp>
    </p:spTree>
    <p:extLst>
      <p:ext uri="{BB962C8B-B14F-4D97-AF65-F5344CB8AC3E}">
        <p14:creationId xmlns:p14="http://schemas.microsoft.com/office/powerpoint/2010/main" val="2593823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922114"/>
          </a:xfrm>
        </p:spPr>
        <p:txBody>
          <a:bodyPr>
            <a:normAutofit fontScale="90000"/>
          </a:bodyPr>
          <a:lstStyle/>
          <a:p>
            <a:r>
              <a:rPr lang="en-US" sz="2800" dirty="0"/>
              <a:t>Effectiveness of MurrayLink’s Customer Engagement (CE)</a:t>
            </a:r>
          </a:p>
        </p:txBody>
      </p:sp>
      <p:sp>
        <p:nvSpPr>
          <p:cNvPr id="6" name="Content Placeholder 5"/>
          <p:cNvSpPr>
            <a:spLocks noGrp="1"/>
          </p:cNvSpPr>
          <p:nvPr>
            <p:ph idx="1"/>
          </p:nvPr>
        </p:nvSpPr>
        <p:spPr>
          <a:xfrm>
            <a:off x="457200" y="1196752"/>
            <a:ext cx="8229600" cy="4680521"/>
          </a:xfrm>
        </p:spPr>
        <p:txBody>
          <a:bodyPr>
            <a:normAutofit fontScale="77500" lnSpcReduction="20000"/>
          </a:bodyPr>
          <a:lstStyle/>
          <a:p>
            <a:r>
              <a:rPr lang="en-US" dirty="0"/>
              <a:t>What we said regarding ML’s approach to CE leading up to their proposal</a:t>
            </a:r>
          </a:p>
          <a:p>
            <a:pPr lvl="1"/>
            <a:r>
              <a:rPr lang="en-US" dirty="0"/>
              <a:t>Their approach to CE is “profoundly disappointing”; the only CE is limited and passive, i.e. </a:t>
            </a:r>
          </a:p>
          <a:p>
            <a:pPr lvl="2"/>
            <a:r>
              <a:rPr lang="en-US" dirty="0"/>
              <a:t>high level presentations to existing stakeholder forums (e.g. AEMO’s consumer forum), and</a:t>
            </a:r>
          </a:p>
          <a:p>
            <a:pPr lvl="2"/>
            <a:r>
              <a:rPr lang="en-US" dirty="0"/>
              <a:t>a “you contact us</a:t>
            </a:r>
            <a:r>
              <a:rPr lang="mr-IN" dirty="0"/>
              <a:t>…</a:t>
            </a:r>
            <a:r>
              <a:rPr lang="en-US" dirty="0"/>
              <a:t>” approach to listening to customers. </a:t>
            </a:r>
          </a:p>
          <a:p>
            <a:pPr lvl="1"/>
            <a:r>
              <a:rPr lang="en-US" dirty="0"/>
              <a:t>It does not comply with the requirements of the NER and AER’s Guideline</a:t>
            </a:r>
          </a:p>
          <a:p>
            <a:pPr lvl="1"/>
            <a:r>
              <a:rPr lang="en-US" dirty="0"/>
              <a:t>Contacts with third parties are simply on a BAU/operational basis</a:t>
            </a:r>
          </a:p>
          <a:p>
            <a:pPr lvl="2"/>
            <a:r>
              <a:rPr lang="en-US" dirty="0"/>
              <a:t>And ML appears to have made no attempt to evaluate or improve these limited relationships or engage on strategic issues or the regulatory proposal</a:t>
            </a:r>
          </a:p>
          <a:p>
            <a:pPr lvl="1"/>
            <a:r>
              <a:rPr lang="en-US" dirty="0"/>
              <a:t>On the other hand, ML is seeking significant increases in its opex and capital allowances from the AER;</a:t>
            </a:r>
          </a:p>
          <a:p>
            <a:pPr lvl="1"/>
            <a:r>
              <a:rPr lang="en-US" dirty="0"/>
              <a:t>And is proposing a range of variations from the standard regulatory approach, e.g to WACC components </a:t>
            </a:r>
          </a:p>
          <a:p>
            <a:r>
              <a:rPr lang="en-US" dirty="0"/>
              <a:t>Other parties re also concerned with ML’s</a:t>
            </a:r>
          </a:p>
          <a:p>
            <a:pPr lvl="1"/>
            <a:r>
              <a:rPr lang="en-US" dirty="0"/>
              <a:t>SA Govt submission (May 2017): “In summary, it is the Divisions experience to date, that ML has not conducted effective CE. The divisions view is that ML have an obligation to engage not only with their direct customers, but also with consumers and their representatives” (p.2)  </a:t>
            </a:r>
          </a:p>
        </p:txBody>
      </p:sp>
    </p:spTree>
    <p:extLst>
      <p:ext uri="{BB962C8B-B14F-4D97-AF65-F5344CB8AC3E}">
        <p14:creationId xmlns:p14="http://schemas.microsoft.com/office/powerpoint/2010/main" val="1986038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Effectiveness of Engagement</a:t>
            </a:r>
          </a:p>
        </p:txBody>
      </p:sp>
      <p:sp>
        <p:nvSpPr>
          <p:cNvPr id="3" name="Content Placeholder 2"/>
          <p:cNvSpPr>
            <a:spLocks noGrp="1"/>
          </p:cNvSpPr>
          <p:nvPr>
            <p:ph idx="1"/>
          </p:nvPr>
        </p:nvSpPr>
        <p:spPr>
          <a:xfrm>
            <a:off x="457200" y="1196752"/>
            <a:ext cx="8229600" cy="4824536"/>
          </a:xfrm>
        </p:spPr>
        <p:txBody>
          <a:bodyPr>
            <a:normAutofit fontScale="85000" lnSpcReduction="10000"/>
          </a:bodyPr>
          <a:lstStyle/>
          <a:p>
            <a:r>
              <a:rPr lang="en-US" dirty="0"/>
              <a:t>What the AER concluded in the Draft Determination (DD)</a:t>
            </a:r>
          </a:p>
          <a:p>
            <a:pPr lvl="1"/>
            <a:r>
              <a:rPr lang="en-US" dirty="0"/>
              <a:t>Agreed with CCP9 and the SA Government. The AER states in its Overview (p. 39):  </a:t>
            </a:r>
          </a:p>
          <a:p>
            <a:pPr lvl="2"/>
            <a:r>
              <a:rPr lang="en-US" dirty="0"/>
              <a:t>“We consider that ML has not taken any steps to engage with its customers as required by the rules and consistent with the CE Guideline”.</a:t>
            </a:r>
          </a:p>
          <a:p>
            <a:pPr lvl="2"/>
            <a:r>
              <a:rPr lang="en-US" dirty="0"/>
              <a:t>“This demonstrates ML’s lack of commitment to ongoing and genuine CE on issues relevant to consumers”</a:t>
            </a:r>
          </a:p>
          <a:p>
            <a:pPr lvl="2"/>
            <a:r>
              <a:rPr lang="en-US" dirty="0"/>
              <a:t>“We have seen a similar lack of commitment to CE by the APA Group, which manages ML, in our determinations for the Roma to Brisbane Gas Pipeline and the Victorian gas Transmission System”</a:t>
            </a:r>
          </a:p>
          <a:p>
            <a:pPr lvl="2"/>
            <a:r>
              <a:rPr lang="en-US" dirty="0"/>
              <a:t>“Our own consultation on ML’s proposal has shown there is stakeholder interest in the proposal” </a:t>
            </a:r>
          </a:p>
          <a:p>
            <a:r>
              <a:rPr lang="en-US" dirty="0"/>
              <a:t>ML has provided no evidence since then of any assessment of its CE or plans to improve its current approach </a:t>
            </a:r>
          </a:p>
          <a:p>
            <a:r>
              <a:rPr lang="en-US" dirty="0"/>
              <a:t>CCP9 strongly supports the AER’s conclusions. Our concern is with the regulatory consequences of ML’s actions:</a:t>
            </a:r>
          </a:p>
          <a:p>
            <a:pPr lvl="1"/>
            <a:r>
              <a:rPr lang="en-US" dirty="0"/>
              <a:t>Despite not engaging with direct &amp; indirect users, the AER accepts ML opex and a large part of ML’s capex. </a:t>
            </a:r>
          </a:p>
        </p:txBody>
      </p:sp>
    </p:spTree>
    <p:extLst>
      <p:ext uri="{BB962C8B-B14F-4D97-AF65-F5344CB8AC3E}">
        <p14:creationId xmlns:p14="http://schemas.microsoft.com/office/powerpoint/2010/main" val="371873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Draft Decision on Opex </a:t>
            </a:r>
          </a:p>
        </p:txBody>
      </p:sp>
      <p:pic>
        <p:nvPicPr>
          <p:cNvPr id="3"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755576" y="1196752"/>
            <a:ext cx="4608512" cy="4536504"/>
          </a:xfrm>
          <a:prstGeom prst="rect">
            <a:avLst/>
          </a:prstGeom>
          <a:noFill/>
          <a:ln>
            <a:solidFill>
              <a:schemeClr val="tx1"/>
            </a:solidFill>
          </a:ln>
        </p:spPr>
      </p:pic>
      <p:sp>
        <p:nvSpPr>
          <p:cNvPr id="4" name="TextBox 3"/>
          <p:cNvSpPr txBox="1"/>
          <p:nvPr/>
        </p:nvSpPr>
        <p:spPr>
          <a:xfrm>
            <a:off x="971600" y="5733256"/>
            <a:ext cx="3600400" cy="261610"/>
          </a:xfrm>
          <a:prstGeom prst="rect">
            <a:avLst/>
          </a:prstGeom>
          <a:noFill/>
        </p:spPr>
        <p:txBody>
          <a:bodyPr wrap="square" rtlCol="0">
            <a:spAutoFit/>
          </a:bodyPr>
          <a:lstStyle/>
          <a:p>
            <a:r>
              <a:rPr lang="en-US" sz="1100" dirty="0"/>
              <a:t>Source: AER Draft Determination, Att 7, Figure 7.1, p. 7-6 </a:t>
            </a:r>
          </a:p>
        </p:txBody>
      </p:sp>
      <p:sp>
        <p:nvSpPr>
          <p:cNvPr id="5" name="TextBox 4"/>
          <p:cNvSpPr txBox="1"/>
          <p:nvPr/>
        </p:nvSpPr>
        <p:spPr>
          <a:xfrm>
            <a:off x="5652120" y="1268760"/>
            <a:ext cx="2592288" cy="4524316"/>
          </a:xfrm>
          <a:prstGeom prst="rect">
            <a:avLst/>
          </a:prstGeom>
          <a:noFill/>
          <a:ln>
            <a:solidFill>
              <a:schemeClr val="tx1"/>
            </a:solidFill>
          </a:ln>
        </p:spPr>
        <p:txBody>
          <a:bodyPr wrap="square" rtlCol="0">
            <a:spAutoFit/>
          </a:bodyPr>
          <a:lstStyle/>
          <a:p>
            <a:r>
              <a:rPr lang="en-US" sz="1600" dirty="0"/>
              <a:t>AER accepts ML’s proposed opex of $22.1m ($2017-18)</a:t>
            </a:r>
          </a:p>
          <a:p>
            <a:pPr marL="285750" indent="-285750">
              <a:buFont typeface="Arial"/>
              <a:buChar char="•"/>
            </a:pPr>
            <a:r>
              <a:rPr lang="en-US" sz="1600" dirty="0"/>
              <a:t>This is a 5.6% real increase compared to 2013-18 period</a:t>
            </a:r>
          </a:p>
          <a:p>
            <a:pPr marL="285750" indent="-285750">
              <a:buFont typeface="Arial"/>
              <a:buChar char="•"/>
            </a:pPr>
            <a:r>
              <a:rPr lang="en-US" sz="1600" dirty="0"/>
              <a:t>AER’s own estimate $21.8m ($2017-18) is “not materially different”</a:t>
            </a:r>
          </a:p>
          <a:p>
            <a:r>
              <a:rPr lang="en-US" sz="1600" dirty="0"/>
              <a:t>While AER accepts total forecast opex it does not accept some components:</a:t>
            </a:r>
          </a:p>
          <a:p>
            <a:pPr marL="285750" indent="-285750">
              <a:buFont typeface="Arial"/>
              <a:buChar char="•"/>
            </a:pPr>
            <a:r>
              <a:rPr lang="en-US" sz="1600" dirty="0"/>
              <a:t>Increases ‘price growth’ due to higher labour cost allowance</a:t>
            </a:r>
          </a:p>
          <a:p>
            <a:pPr marL="285750" indent="-285750">
              <a:buFont typeface="Arial"/>
              <a:buChar char="•"/>
            </a:pPr>
            <a:r>
              <a:rPr lang="en-US" sz="1600" dirty="0"/>
              <a:t>Rejects proposed ‘step changes’</a:t>
            </a:r>
          </a:p>
          <a:p>
            <a:pPr marL="285750" indent="-285750">
              <a:buFont typeface="Arial"/>
              <a:buChar char="•"/>
            </a:pPr>
            <a:r>
              <a:rPr lang="en-US" sz="1600" dirty="0"/>
              <a:t>Rejects ‘category   specific increases  </a:t>
            </a:r>
          </a:p>
        </p:txBody>
      </p:sp>
    </p:spTree>
    <p:extLst>
      <p:ext uri="{BB962C8B-B14F-4D97-AF65-F5344CB8AC3E}">
        <p14:creationId xmlns:p14="http://schemas.microsoft.com/office/powerpoint/2010/main" val="2162787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Opex </a:t>
            </a:r>
            <a:r>
              <a:rPr lang="mr-IN" dirty="0"/>
              <a:t>–</a:t>
            </a:r>
            <a:r>
              <a:rPr lang="en-US" dirty="0"/>
              <a:t> what did CCP9 advise?</a:t>
            </a:r>
          </a:p>
        </p:txBody>
      </p:sp>
      <p:sp>
        <p:nvSpPr>
          <p:cNvPr id="3" name="Content Placeholder 2"/>
          <p:cNvSpPr>
            <a:spLocks noGrp="1"/>
          </p:cNvSpPr>
          <p:nvPr>
            <p:ph idx="1"/>
          </p:nvPr>
        </p:nvSpPr>
        <p:spPr>
          <a:xfrm>
            <a:off x="457200" y="1124744"/>
            <a:ext cx="8229600" cy="4752529"/>
          </a:xfrm>
        </p:spPr>
        <p:txBody>
          <a:bodyPr>
            <a:normAutofit fontScale="92500" lnSpcReduction="20000"/>
          </a:bodyPr>
          <a:lstStyle/>
          <a:p>
            <a:r>
              <a:rPr lang="en-US" dirty="0"/>
              <a:t>CCP9 advised the following: </a:t>
            </a:r>
          </a:p>
          <a:p>
            <a:pPr lvl="1"/>
            <a:r>
              <a:rPr lang="en-US" dirty="0"/>
              <a:t>ML’s proposed step change should be rejected. The step change refers to proposed priority service agreement with the manufacturer of ML’s key systems.</a:t>
            </a:r>
          </a:p>
          <a:p>
            <a:pPr lvl="1"/>
            <a:r>
              <a:rPr lang="en-US" dirty="0"/>
              <a:t>ML should also be required to market test the Operating Agreement that it holds with the APA Group</a:t>
            </a:r>
          </a:p>
          <a:p>
            <a:r>
              <a:rPr lang="en-US" dirty="0"/>
              <a:t>CCP9’s conclusions on the AER’s DD</a:t>
            </a:r>
          </a:p>
          <a:p>
            <a:pPr lvl="1"/>
            <a:r>
              <a:rPr lang="en-US" dirty="0"/>
              <a:t>Accept the AER’s DD to increase labour cost growth above CPI as this is consistent with the AER’s approach across other determinations</a:t>
            </a:r>
          </a:p>
          <a:p>
            <a:pPr lvl="1"/>
            <a:r>
              <a:rPr lang="en-US" dirty="0"/>
              <a:t>Support AER’s decision to reject step change &amp; category specific charges, i.e that these costs can be managed within existing opex allowance</a:t>
            </a:r>
          </a:p>
          <a:p>
            <a:pPr lvl="1"/>
            <a:r>
              <a:rPr lang="en-US" dirty="0"/>
              <a:t>Remain concerned that the AER’s global opex view does not address the issue of efficiency of the Operating </a:t>
            </a:r>
          </a:p>
          <a:p>
            <a:pPr marL="457200" lvl="1" indent="0">
              <a:buNone/>
            </a:pPr>
            <a:r>
              <a:rPr lang="en-US" dirty="0"/>
              <a:t>    Agreement with APA.  Is the EBSS sufficient incentive?</a:t>
            </a:r>
          </a:p>
          <a:p>
            <a:pPr lvl="1"/>
            <a:r>
              <a:rPr lang="en-US" dirty="0"/>
              <a:t>Similarly a productivity factor of 0%, leaves incentive gap</a:t>
            </a:r>
          </a:p>
          <a:p>
            <a:pPr lvl="1"/>
            <a:endParaRPr lang="en-US" dirty="0"/>
          </a:p>
          <a:p>
            <a:pPr lvl="1"/>
            <a:endParaRPr lang="en-US" dirty="0"/>
          </a:p>
        </p:txBody>
      </p:sp>
    </p:spTree>
    <p:extLst>
      <p:ext uri="{BB962C8B-B14F-4D97-AF65-F5344CB8AC3E}">
        <p14:creationId xmlns:p14="http://schemas.microsoft.com/office/powerpoint/2010/main" val="3042472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1BDCCC-EB05-456A-9633-68AA029E61DF}"/>
              </a:ext>
            </a:extLst>
          </p:cNvPr>
          <p:cNvSpPr>
            <a:spLocks noGrp="1"/>
          </p:cNvSpPr>
          <p:nvPr>
            <p:ph type="title"/>
          </p:nvPr>
        </p:nvSpPr>
        <p:spPr/>
        <p:txBody>
          <a:bodyPr/>
          <a:lstStyle/>
          <a:p>
            <a:r>
              <a:rPr lang="en-AU" dirty="0"/>
              <a:t>Capex</a:t>
            </a:r>
          </a:p>
        </p:txBody>
      </p:sp>
      <p:pic>
        <p:nvPicPr>
          <p:cNvPr id="4" name="Content Placeholder 3">
            <a:extLst>
              <a:ext uri="{FF2B5EF4-FFF2-40B4-BE49-F238E27FC236}">
                <a16:creationId xmlns:a16="http://schemas.microsoft.com/office/drawing/2014/main" xmlns="" id="{63AF50D7-1E60-46D4-A32C-77A9833AA680}"/>
              </a:ext>
            </a:extLst>
          </p:cNvPr>
          <p:cNvPicPr>
            <a:picLocks noGrp="1" noChangeAspect="1"/>
          </p:cNvPicPr>
          <p:nvPr>
            <p:ph idx="1"/>
          </p:nvPr>
        </p:nvPicPr>
        <p:blipFill>
          <a:blip r:embed="rId3"/>
          <a:stretch>
            <a:fillRect/>
          </a:stretch>
        </p:blipFill>
        <p:spPr>
          <a:xfrm>
            <a:off x="1627098" y="1268760"/>
            <a:ext cx="5889803" cy="4276725"/>
          </a:xfrm>
          <a:prstGeom prst="rect">
            <a:avLst/>
          </a:prstGeom>
        </p:spPr>
      </p:pic>
    </p:spTree>
    <p:extLst>
      <p:ext uri="{BB962C8B-B14F-4D97-AF65-F5344CB8AC3E}">
        <p14:creationId xmlns:p14="http://schemas.microsoft.com/office/powerpoint/2010/main" val="1332257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4EDF96-FAAF-46CB-8855-C1AD987805F2}"/>
              </a:ext>
            </a:extLst>
          </p:cNvPr>
          <p:cNvSpPr>
            <a:spLocks noGrp="1"/>
          </p:cNvSpPr>
          <p:nvPr>
            <p:ph type="title"/>
          </p:nvPr>
        </p:nvSpPr>
        <p:spPr/>
        <p:txBody>
          <a:bodyPr/>
          <a:lstStyle/>
          <a:p>
            <a:r>
              <a:rPr lang="en-AU" dirty="0"/>
              <a:t>Capex (2)</a:t>
            </a:r>
          </a:p>
        </p:txBody>
      </p:sp>
      <p:sp>
        <p:nvSpPr>
          <p:cNvPr id="3" name="Content Placeholder 2">
            <a:extLst>
              <a:ext uri="{FF2B5EF4-FFF2-40B4-BE49-F238E27FC236}">
                <a16:creationId xmlns:a16="http://schemas.microsoft.com/office/drawing/2014/main" xmlns="" id="{6AD793EE-A763-425C-83A5-8EEE2A7B7A30}"/>
              </a:ext>
            </a:extLst>
          </p:cNvPr>
          <p:cNvSpPr>
            <a:spLocks noGrp="1"/>
          </p:cNvSpPr>
          <p:nvPr>
            <p:ph idx="1"/>
          </p:nvPr>
        </p:nvSpPr>
        <p:spPr/>
        <p:txBody>
          <a:bodyPr>
            <a:normAutofit/>
          </a:bodyPr>
          <a:lstStyle/>
          <a:p>
            <a:r>
              <a:rPr lang="en-AU" dirty="0"/>
              <a:t>AER  Draft reduces Capex by 21%</a:t>
            </a:r>
          </a:p>
          <a:p>
            <a:r>
              <a:rPr lang="en-AU" dirty="0"/>
              <a:t>Removes expenditure ‘not supported’ by sufficient justification</a:t>
            </a:r>
          </a:p>
          <a:p>
            <a:r>
              <a:rPr lang="en-AU" dirty="0"/>
              <a:t>Reduces allowance for major capex project – the Control System upgrade. Murraylink revised cost estimate post-submission by $2.27m</a:t>
            </a:r>
          </a:p>
          <a:p>
            <a:r>
              <a:rPr lang="en-AU" dirty="0"/>
              <a:t>Requires a RIT-T for the project (as proposed by CCP)</a:t>
            </a:r>
          </a:p>
          <a:p>
            <a:r>
              <a:rPr lang="en-AU" dirty="0"/>
              <a:t>Draft also rejects $2.5m “APA Management Costs” – a margin of c10% on the project costs – as ‘double dipping’. </a:t>
            </a:r>
          </a:p>
          <a:p>
            <a:endParaRPr lang="en-AU" dirty="0"/>
          </a:p>
        </p:txBody>
      </p:sp>
    </p:spTree>
    <p:extLst>
      <p:ext uri="{BB962C8B-B14F-4D97-AF65-F5344CB8AC3E}">
        <p14:creationId xmlns:p14="http://schemas.microsoft.com/office/powerpoint/2010/main" val="170510567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AER CCP Branded Power point Template">
  <a:themeElements>
    <a:clrScheme name="ACCC">
      <a:dk1>
        <a:sysClr val="windowText" lastClr="000000"/>
      </a:dk1>
      <a:lt1>
        <a:sysClr val="window" lastClr="FFFFFF"/>
      </a:lt1>
      <a:dk2>
        <a:srgbClr val="2F3D4A"/>
      </a:dk2>
      <a:lt2>
        <a:srgbClr val="D5D6D2"/>
      </a:lt2>
      <a:accent1>
        <a:srgbClr val="00759E"/>
      </a:accent1>
      <a:accent2>
        <a:srgbClr val="491E69"/>
      </a:accent2>
      <a:accent3>
        <a:srgbClr val="7AA0B9"/>
      </a:accent3>
      <a:accent4>
        <a:srgbClr val="1B2F6F"/>
      </a:accent4>
      <a:accent5>
        <a:srgbClr val="4BACC6"/>
      </a:accent5>
      <a:accent6>
        <a:srgbClr val="DC5034"/>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CCP AER Power Point Template</Template>
  <TotalTime>9606</TotalTime>
  <Words>1727</Words>
  <Application>Microsoft Office PowerPoint</Application>
  <PresentationFormat>On-screen Show (4:3)</PresentationFormat>
  <Paragraphs>176</Paragraphs>
  <Slides>19</Slides>
  <Notes>19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AER CCP Branded Power point Template</vt:lpstr>
      <vt:lpstr>Aspect</vt:lpstr>
      <vt:lpstr>Pre-Determination Conference Murraylink 11 October 2017</vt:lpstr>
      <vt:lpstr>Overview</vt:lpstr>
      <vt:lpstr>Revenue Summary</vt:lpstr>
      <vt:lpstr>Effectiveness of MurrayLink’s Customer Engagement (CE)</vt:lpstr>
      <vt:lpstr>Effectiveness of Engagement</vt:lpstr>
      <vt:lpstr>Draft Decision on Opex </vt:lpstr>
      <vt:lpstr>Opex – what did CCP9 advise?</vt:lpstr>
      <vt:lpstr>Capex</vt:lpstr>
      <vt:lpstr>Capex (2)</vt:lpstr>
      <vt:lpstr>Capex (3)</vt:lpstr>
      <vt:lpstr>Weighted Average Cost of Capital</vt:lpstr>
      <vt:lpstr>Draft Decision on WACC</vt:lpstr>
      <vt:lpstr>Approach to Estimating Return on Equity</vt:lpstr>
      <vt:lpstr>Market Risk Premium</vt:lpstr>
      <vt:lpstr>Draft decision on MRP</vt:lpstr>
      <vt:lpstr>Falling Risk/Uncertainty</vt:lpstr>
      <vt:lpstr>Beta</vt:lpstr>
      <vt:lpstr>Inflation</vt:lpstr>
      <vt:lpstr>Imputation Credits and Tax</vt:lpstr>
    </vt:vector>
  </TitlesOfParts>
  <Company>ACCC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Click here to add title</dc:title>
  <dc:creator>Eric Groom;Bev Hughson;Andrew Nance</dc:creator>
  <cp:lastModifiedBy>Manahan, Jess</cp:lastModifiedBy>
  <cp:revision>105</cp:revision>
  <dcterms:created xsi:type="dcterms:W3CDTF">2017-03-21T10:53:53Z</dcterms:created>
  <dcterms:modified xsi:type="dcterms:W3CDTF">2017-10-18T22:27:54Z</dcterms:modified>
</cp:coreProperties>
</file>