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sldIdLst>
    <p:sldId id="265" r:id="rId3"/>
    <p:sldId id="264" r:id="rId4"/>
    <p:sldId id="287" r:id="rId5"/>
    <p:sldId id="288" r:id="rId6"/>
    <p:sldId id="262" r:id="rId7"/>
    <p:sldId id="266" r:id="rId8"/>
    <p:sldId id="267" r:id="rId9"/>
    <p:sldId id="269" r:id="rId10"/>
    <p:sldId id="282" r:id="rId11"/>
    <p:sldId id="270" r:id="rId12"/>
    <p:sldId id="283" r:id="rId13"/>
    <p:sldId id="290" r:id="rId14"/>
    <p:sldId id="273" r:id="rId15"/>
    <p:sldId id="291" r:id="rId16"/>
    <p:sldId id="275" r:id="rId17"/>
    <p:sldId id="279" r:id="rId18"/>
    <p:sldId id="289" r:id="rId19"/>
    <p:sldId id="28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F2D7F"/>
    <a:srgbClr val="DC50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2814"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132856"/>
            <a:ext cx="7772400" cy="1872208"/>
          </a:xfrm>
        </p:spPr>
        <p:txBody>
          <a:bodyPr/>
          <a:lstStyle>
            <a:lvl1pPr>
              <a:defRPr>
                <a:solidFill>
                  <a:srgbClr val="4F2D7F"/>
                </a:solidFill>
                <a:latin typeface="Lucida Fax" pitchFamily="18" charset="0"/>
              </a:defRPr>
            </a:lvl1pPr>
          </a:lstStyle>
          <a:p>
            <a:r>
              <a:rPr lang="en-US"/>
              <a:t>Click to edit Master title style</a:t>
            </a:r>
            <a:endParaRPr lang="en-AU" dirty="0"/>
          </a:p>
        </p:txBody>
      </p:sp>
      <p:sp>
        <p:nvSpPr>
          <p:cNvPr id="3" name="Subtitle 2"/>
          <p:cNvSpPr>
            <a:spLocks noGrp="1"/>
          </p:cNvSpPr>
          <p:nvPr>
            <p:ph type="subTitle" idx="1"/>
          </p:nvPr>
        </p:nvSpPr>
        <p:spPr>
          <a:xfrm>
            <a:off x="1547664" y="4365104"/>
            <a:ext cx="6400800" cy="648072"/>
          </a:xfrm>
        </p:spPr>
        <p:txBody>
          <a:bodyPr>
            <a:normAutofit/>
          </a:bodyPr>
          <a:lstStyle>
            <a:lvl1pPr marL="0" indent="0" algn="ctr">
              <a:buNone/>
              <a:defRPr sz="2000">
                <a:solidFill>
                  <a:srgbClr val="DC5034"/>
                </a:solidFill>
                <a:latin typeface="Lucida Fax"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dirty="0"/>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09714" y="980728"/>
            <a:ext cx="3834494" cy="115850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674642"/>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9"/>
            <a:ext cx="6019800" cy="567464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a:t>Click to edit Master title style</a:t>
            </a:r>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7" name="Date Placeholder 18"/>
          <p:cNvSpPr>
            <a:spLocks noGrp="1"/>
          </p:cNvSpPr>
          <p:nvPr>
            <p:ph type="dt" sz="half" idx="10"/>
          </p:nvPr>
        </p:nvSpPr>
        <p:spPr/>
        <p:txBody>
          <a:bodyPr/>
          <a:lstStyle>
            <a:lvl1pPr>
              <a:defRPr/>
            </a:lvl1pPr>
            <a:extLst/>
          </a:lstStyle>
          <a:p>
            <a:pPr>
              <a:defRPr/>
            </a:pPr>
            <a:fld id="{DAF39DE6-EACB-43F0-A845-7D30CA090570}" type="datetime1">
              <a:rPr lang="en-AU">
                <a:solidFill>
                  <a:srgbClr val="E3DED1">
                    <a:shade val="50000"/>
                  </a:srgbClr>
                </a:solidFill>
              </a:rPr>
              <a:pPr>
                <a:defRPr/>
              </a:pPr>
              <a:t>11/04/2017</a:t>
            </a:fld>
            <a:endParaRPr lang="en-AU" dirty="0">
              <a:solidFill>
                <a:srgbClr val="E3DED1">
                  <a:shade val="50000"/>
                </a:srgbClr>
              </a:solidFill>
            </a:endParaRPr>
          </a:p>
        </p:txBody>
      </p:sp>
      <p:sp>
        <p:nvSpPr>
          <p:cNvPr id="8" name="Footer Placeholder 7"/>
          <p:cNvSpPr>
            <a:spLocks noGrp="1"/>
          </p:cNvSpPr>
          <p:nvPr>
            <p:ph type="ftr" sz="quarter" idx="11"/>
          </p:nvPr>
        </p:nvSpPr>
        <p:spPr/>
        <p:txBody>
          <a:bodyPr/>
          <a:lstStyle>
            <a:lvl1pPr>
              <a:defRPr/>
            </a:lvl1pPr>
            <a:extLst/>
          </a:lstStyle>
          <a:p>
            <a:pPr>
              <a:defRPr/>
            </a:pPr>
            <a:endParaRPr lang="en-AU" dirty="0">
              <a:solidFill>
                <a:srgbClr val="E3DED1">
                  <a:shade val="50000"/>
                </a:srgbClr>
              </a:solidFill>
            </a:endParaRPr>
          </a:p>
        </p:txBody>
      </p:sp>
      <p:sp>
        <p:nvSpPr>
          <p:cNvPr id="9" name="Slide Number Placeholder 10"/>
          <p:cNvSpPr>
            <a:spLocks noGrp="1"/>
          </p:cNvSpPr>
          <p:nvPr>
            <p:ph type="sldNum" sz="quarter" idx="12"/>
          </p:nvPr>
        </p:nvSpPr>
        <p:spPr/>
        <p:txBody>
          <a:bodyPr/>
          <a:lstStyle>
            <a:lvl1pPr>
              <a:defRPr/>
            </a:lvl1pPr>
            <a:extLst/>
          </a:lstStyle>
          <a:p>
            <a:pPr>
              <a:defRPr/>
            </a:pPr>
            <a:fld id="{7C95FE82-ED7A-4D99-A1F2-F952DDCFFDD7}"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3939309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a:t>Click to edit Master title style</a:t>
            </a:r>
          </a:p>
        </p:txBody>
      </p:sp>
      <p:sp>
        <p:nvSpPr>
          <p:cNvPr id="3" name="Content Placeholder 2"/>
          <p:cNvSpPr>
            <a:spLocks noGrp="1"/>
          </p:cNvSpPr>
          <p:nvPr>
            <p:ph idx="1"/>
          </p:nvPr>
        </p:nvSpPr>
        <p:spPr>
          <a:xfrm>
            <a:off x="502920" y="530352"/>
            <a:ext cx="8183880" cy="41879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p:cNvSpPr>
            <a:spLocks noGrp="1"/>
          </p:cNvSpPr>
          <p:nvPr>
            <p:ph type="dt" sz="half" idx="10"/>
          </p:nvPr>
        </p:nvSpPr>
        <p:spPr/>
        <p:txBody>
          <a:bodyPr/>
          <a:lstStyle>
            <a:lvl1pPr>
              <a:defRPr/>
            </a:lvl1pPr>
          </a:lstStyle>
          <a:p>
            <a:pPr>
              <a:defRPr/>
            </a:pPr>
            <a:fld id="{0B145D08-A089-44D2-8853-80C7640D3E24}" type="datetime1">
              <a:rPr lang="en-AU">
                <a:solidFill>
                  <a:srgbClr val="E3DED1">
                    <a:shade val="50000"/>
                  </a:srgbClr>
                </a:solidFill>
              </a:rPr>
              <a:pPr>
                <a:defRPr/>
              </a:pPr>
              <a:t>11/04/2017</a:t>
            </a:fld>
            <a:endParaRPr lang="en-AU" dirty="0">
              <a:solidFill>
                <a:srgbClr val="E3DED1">
                  <a:shade val="50000"/>
                </a:srgbClr>
              </a:solidFill>
            </a:endParaRPr>
          </a:p>
        </p:txBody>
      </p:sp>
      <p:sp>
        <p:nvSpPr>
          <p:cNvPr id="5"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6" name="Slide Number Placeholder 4"/>
          <p:cNvSpPr>
            <a:spLocks noGrp="1"/>
          </p:cNvSpPr>
          <p:nvPr>
            <p:ph type="sldNum" sz="quarter" idx="12"/>
          </p:nvPr>
        </p:nvSpPr>
        <p:spPr/>
        <p:txBody>
          <a:bodyPr/>
          <a:lstStyle>
            <a:lvl1pPr>
              <a:defRPr/>
            </a:lvl1pPr>
          </a:lstStyle>
          <a:p>
            <a:pPr>
              <a:defRPr/>
            </a:pPr>
            <a:fld id="{85912EB4-6A1B-4311-A037-CDFEF51A90EF}"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439631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B79F1AF4-FE70-490E-8A8F-BA164A3CB662}" type="datetime1">
              <a:rPr lang="en-AU">
                <a:solidFill>
                  <a:srgbClr val="E3DED1">
                    <a:shade val="50000"/>
                  </a:srgbClr>
                </a:solidFill>
              </a:rPr>
              <a:pPr>
                <a:defRPr/>
              </a:pPr>
              <a:t>11/04/2017</a:t>
            </a:fld>
            <a:endParaRPr lang="en-AU" dirty="0">
              <a:solidFill>
                <a:srgbClr val="E3DED1">
                  <a:shade val="50000"/>
                </a:srgbClr>
              </a:solidFill>
            </a:endParaRPr>
          </a:p>
        </p:txBody>
      </p:sp>
      <p:sp>
        <p:nvSpPr>
          <p:cNvPr id="7" name="Footer Placeholder 4"/>
          <p:cNvSpPr>
            <a:spLocks noGrp="1"/>
          </p:cNvSpPr>
          <p:nvPr>
            <p:ph type="ftr" sz="quarter" idx="11"/>
          </p:nvPr>
        </p:nvSpPr>
        <p:spPr/>
        <p:txBody>
          <a:bodyPr/>
          <a:lstStyle>
            <a:lvl1pPr>
              <a:defRPr/>
            </a:lvl1pPr>
            <a:extLst/>
          </a:lstStyle>
          <a:p>
            <a:pPr>
              <a:defRPr/>
            </a:pPr>
            <a:endParaRPr lang="en-AU" dirty="0">
              <a:solidFill>
                <a:srgbClr val="E3DED1">
                  <a:shade val="50000"/>
                </a:srgbClr>
              </a:solidFill>
            </a:endParaRPr>
          </a:p>
        </p:txBody>
      </p:sp>
      <p:sp>
        <p:nvSpPr>
          <p:cNvPr id="8" name="Slide Number Placeholder 5"/>
          <p:cNvSpPr>
            <a:spLocks noGrp="1"/>
          </p:cNvSpPr>
          <p:nvPr>
            <p:ph type="sldNum" sz="quarter" idx="12"/>
          </p:nvPr>
        </p:nvSpPr>
        <p:spPr/>
        <p:txBody>
          <a:bodyPr/>
          <a:lstStyle>
            <a:lvl1pPr>
              <a:defRPr/>
            </a:lvl1pPr>
            <a:extLst/>
          </a:lstStyle>
          <a:p>
            <a:pPr>
              <a:defRPr/>
            </a:pPr>
            <a:fld id="{6666E5EF-6B9B-4D25-B494-51BFFD8F8691}"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2794467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4"/>
          <p:cNvSpPr>
            <a:spLocks noGrp="1"/>
          </p:cNvSpPr>
          <p:nvPr>
            <p:ph type="dt" sz="half" idx="10"/>
          </p:nvPr>
        </p:nvSpPr>
        <p:spPr/>
        <p:txBody>
          <a:bodyPr/>
          <a:lstStyle>
            <a:lvl1pPr>
              <a:defRPr/>
            </a:lvl1pPr>
          </a:lstStyle>
          <a:p>
            <a:pPr>
              <a:defRPr/>
            </a:pPr>
            <a:fld id="{54EE7CA5-BD0E-46B8-B414-8FE93F0EA040}" type="datetime1">
              <a:rPr lang="en-AU">
                <a:solidFill>
                  <a:srgbClr val="E3DED1">
                    <a:shade val="50000"/>
                  </a:srgbClr>
                </a:solidFill>
              </a:rPr>
              <a:pPr>
                <a:defRPr/>
              </a:pPr>
              <a:t>11/04/2017</a:t>
            </a:fld>
            <a:endParaRPr lang="en-AU" dirty="0">
              <a:solidFill>
                <a:srgbClr val="E3DED1">
                  <a:shade val="50000"/>
                </a:srgbClr>
              </a:solidFill>
            </a:endParaRPr>
          </a:p>
        </p:txBody>
      </p:sp>
      <p:sp>
        <p:nvSpPr>
          <p:cNvPr id="6"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1D43B074-1C6D-487F-90F9-3B95FB2482C0}"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8527113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4"/>
          <p:cNvSpPr>
            <a:spLocks noGrp="1"/>
          </p:cNvSpPr>
          <p:nvPr>
            <p:ph type="dt" sz="half" idx="10"/>
          </p:nvPr>
        </p:nvSpPr>
        <p:spPr/>
        <p:txBody>
          <a:bodyPr/>
          <a:lstStyle>
            <a:lvl1pPr>
              <a:defRPr/>
            </a:lvl1pPr>
          </a:lstStyle>
          <a:p>
            <a:pPr>
              <a:defRPr/>
            </a:pPr>
            <a:fld id="{77AF8B8C-4C82-4E41-81E8-022402BB3E90}" type="datetime1">
              <a:rPr lang="en-AU">
                <a:solidFill>
                  <a:srgbClr val="E3DED1">
                    <a:shade val="50000"/>
                  </a:srgbClr>
                </a:solidFill>
              </a:rPr>
              <a:pPr>
                <a:defRPr/>
              </a:pPr>
              <a:t>11/04/2017</a:t>
            </a:fld>
            <a:endParaRPr lang="en-AU" dirty="0">
              <a:solidFill>
                <a:srgbClr val="E3DED1">
                  <a:shade val="50000"/>
                </a:srgbClr>
              </a:solidFill>
            </a:endParaRPr>
          </a:p>
        </p:txBody>
      </p:sp>
      <p:sp>
        <p:nvSpPr>
          <p:cNvPr id="8"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9" name="Slide Number Placeholder 4"/>
          <p:cNvSpPr>
            <a:spLocks noGrp="1"/>
          </p:cNvSpPr>
          <p:nvPr>
            <p:ph type="sldNum" sz="quarter" idx="12"/>
          </p:nvPr>
        </p:nvSpPr>
        <p:spPr/>
        <p:txBody>
          <a:bodyPr/>
          <a:lstStyle>
            <a:lvl1pPr>
              <a:defRPr/>
            </a:lvl1pPr>
          </a:lstStyle>
          <a:p>
            <a:pPr>
              <a:defRPr/>
            </a:pPr>
            <a:fld id="{0F0BD310-D959-4E8B-B433-9D36BDD99140}"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520936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4"/>
          <p:cNvSpPr>
            <a:spLocks noGrp="1"/>
          </p:cNvSpPr>
          <p:nvPr>
            <p:ph type="dt" sz="half" idx="10"/>
          </p:nvPr>
        </p:nvSpPr>
        <p:spPr/>
        <p:txBody>
          <a:bodyPr/>
          <a:lstStyle>
            <a:lvl1pPr>
              <a:defRPr/>
            </a:lvl1pPr>
          </a:lstStyle>
          <a:p>
            <a:pPr>
              <a:defRPr/>
            </a:pPr>
            <a:fld id="{6341AB89-1587-42ED-AB9A-07CBFB21F3C8}" type="datetime1">
              <a:rPr lang="en-AU">
                <a:solidFill>
                  <a:srgbClr val="E3DED1">
                    <a:shade val="50000"/>
                  </a:srgbClr>
                </a:solidFill>
              </a:rPr>
              <a:pPr>
                <a:defRPr/>
              </a:pPr>
              <a:t>11/04/2017</a:t>
            </a:fld>
            <a:endParaRPr lang="en-AU" dirty="0">
              <a:solidFill>
                <a:srgbClr val="E3DED1">
                  <a:shade val="50000"/>
                </a:srgbClr>
              </a:solidFill>
            </a:endParaRPr>
          </a:p>
        </p:txBody>
      </p:sp>
      <p:sp>
        <p:nvSpPr>
          <p:cNvPr id="4"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5" name="Slide Number Placeholder 4"/>
          <p:cNvSpPr>
            <a:spLocks noGrp="1"/>
          </p:cNvSpPr>
          <p:nvPr>
            <p:ph type="sldNum" sz="quarter" idx="12"/>
          </p:nvPr>
        </p:nvSpPr>
        <p:spPr/>
        <p:txBody>
          <a:bodyPr/>
          <a:lstStyle>
            <a:lvl1pPr>
              <a:defRPr/>
            </a:lvl1pPr>
          </a:lstStyle>
          <a:p>
            <a:pPr>
              <a:defRPr/>
            </a:pPr>
            <a:fld id="{C09A9905-571D-41F5-83D9-26BFF394BAC0}"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3508932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 name="Date Placeholder 1"/>
          <p:cNvSpPr>
            <a:spLocks noGrp="1"/>
          </p:cNvSpPr>
          <p:nvPr>
            <p:ph type="dt" sz="half" idx="10"/>
          </p:nvPr>
        </p:nvSpPr>
        <p:spPr/>
        <p:txBody>
          <a:bodyPr/>
          <a:lstStyle>
            <a:lvl1pPr>
              <a:defRPr/>
            </a:lvl1pPr>
            <a:extLst/>
          </a:lstStyle>
          <a:p>
            <a:pPr>
              <a:defRPr/>
            </a:pPr>
            <a:fld id="{48E923C0-859D-4205-928D-7E2BED21073D}" type="datetime1">
              <a:rPr lang="en-AU">
                <a:solidFill>
                  <a:srgbClr val="E3DED1">
                    <a:shade val="50000"/>
                  </a:srgbClr>
                </a:solidFill>
              </a:rPr>
              <a:pPr>
                <a:defRPr/>
              </a:pPr>
              <a:t>11/04/2017</a:t>
            </a:fld>
            <a:endParaRPr lang="en-AU" dirty="0">
              <a:solidFill>
                <a:srgbClr val="E3DED1">
                  <a:shade val="50000"/>
                </a:srgbClr>
              </a:solidFill>
            </a:endParaRPr>
          </a:p>
        </p:txBody>
      </p:sp>
      <p:sp>
        <p:nvSpPr>
          <p:cNvPr id="4" name="Footer Placeholder 2"/>
          <p:cNvSpPr>
            <a:spLocks noGrp="1"/>
          </p:cNvSpPr>
          <p:nvPr>
            <p:ph type="ftr" sz="quarter" idx="11"/>
          </p:nvPr>
        </p:nvSpPr>
        <p:spPr/>
        <p:txBody>
          <a:bodyPr/>
          <a:lstStyle>
            <a:lvl1pPr>
              <a:defRPr/>
            </a:lvl1pPr>
            <a:extLst/>
          </a:lstStyle>
          <a:p>
            <a:pPr>
              <a:defRPr/>
            </a:pPr>
            <a:endParaRPr lang="en-AU" dirty="0">
              <a:solidFill>
                <a:srgbClr val="E3DED1">
                  <a:shade val="50000"/>
                </a:srgbClr>
              </a:solidFill>
            </a:endParaRPr>
          </a:p>
        </p:txBody>
      </p:sp>
      <p:sp>
        <p:nvSpPr>
          <p:cNvPr id="5" name="Slide Number Placeholder 3"/>
          <p:cNvSpPr>
            <a:spLocks noGrp="1"/>
          </p:cNvSpPr>
          <p:nvPr>
            <p:ph type="sldNum" sz="quarter" idx="12"/>
          </p:nvPr>
        </p:nvSpPr>
        <p:spPr/>
        <p:txBody>
          <a:bodyPr/>
          <a:lstStyle>
            <a:lvl1pPr>
              <a:defRPr/>
            </a:lvl1pPr>
            <a:extLst/>
          </a:lstStyle>
          <a:p>
            <a:pPr>
              <a:defRPr/>
            </a:pPr>
            <a:fld id="{44732822-9B9D-4546-8247-53B11C2D6532}"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2846612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4"/>
          <p:cNvSpPr>
            <a:spLocks noGrp="1"/>
          </p:cNvSpPr>
          <p:nvPr>
            <p:ph type="dt" sz="half" idx="10"/>
          </p:nvPr>
        </p:nvSpPr>
        <p:spPr/>
        <p:txBody>
          <a:bodyPr/>
          <a:lstStyle>
            <a:lvl1pPr>
              <a:defRPr/>
            </a:lvl1pPr>
          </a:lstStyle>
          <a:p>
            <a:pPr>
              <a:defRPr/>
            </a:pPr>
            <a:fld id="{4B494537-F3A3-45C5-8104-346664B9DF9C}" type="datetime1">
              <a:rPr lang="en-AU">
                <a:solidFill>
                  <a:srgbClr val="E3DED1">
                    <a:shade val="50000"/>
                  </a:srgbClr>
                </a:solidFill>
              </a:rPr>
              <a:pPr>
                <a:defRPr/>
              </a:pPr>
              <a:t>11/04/2017</a:t>
            </a:fld>
            <a:endParaRPr lang="en-AU" dirty="0">
              <a:solidFill>
                <a:srgbClr val="E3DED1">
                  <a:shade val="50000"/>
                </a:srgbClr>
              </a:solidFill>
            </a:endParaRPr>
          </a:p>
        </p:txBody>
      </p:sp>
      <p:sp>
        <p:nvSpPr>
          <p:cNvPr id="6"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406449A8-44F5-4222-B2C6-E05C056F6F8B}"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606074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dirty="0"/>
              <a:t>Click icon to add picture</a:t>
            </a:r>
          </a:p>
        </p:txBody>
      </p:sp>
      <p:sp>
        <p:nvSpPr>
          <p:cNvPr id="7" name="Date Placeholder 4"/>
          <p:cNvSpPr>
            <a:spLocks noGrp="1"/>
          </p:cNvSpPr>
          <p:nvPr>
            <p:ph type="dt" sz="half" idx="10"/>
          </p:nvPr>
        </p:nvSpPr>
        <p:spPr/>
        <p:txBody>
          <a:bodyPr/>
          <a:lstStyle>
            <a:lvl1pPr>
              <a:defRPr/>
            </a:lvl1pPr>
            <a:extLst/>
          </a:lstStyle>
          <a:p>
            <a:pPr>
              <a:defRPr/>
            </a:pPr>
            <a:fld id="{E8325771-D896-4D13-804C-611932C7434A}" type="datetime1">
              <a:rPr lang="en-AU">
                <a:solidFill>
                  <a:srgbClr val="E3DED1">
                    <a:shade val="50000"/>
                  </a:srgbClr>
                </a:solidFill>
              </a:rPr>
              <a:pPr>
                <a:defRPr/>
              </a:pPr>
              <a:t>11/04/2017</a:t>
            </a:fld>
            <a:endParaRPr lang="en-AU" dirty="0">
              <a:solidFill>
                <a:srgbClr val="E3DED1">
                  <a:shade val="50000"/>
                </a:srgbClr>
              </a:solidFill>
            </a:endParaRPr>
          </a:p>
        </p:txBody>
      </p:sp>
      <p:sp>
        <p:nvSpPr>
          <p:cNvPr id="8" name="Footer Placeholder 5"/>
          <p:cNvSpPr>
            <a:spLocks noGrp="1"/>
          </p:cNvSpPr>
          <p:nvPr>
            <p:ph type="ftr" sz="quarter" idx="11"/>
          </p:nvPr>
        </p:nvSpPr>
        <p:spPr/>
        <p:txBody>
          <a:bodyPr/>
          <a:lstStyle>
            <a:lvl1pPr>
              <a:defRPr/>
            </a:lvl1pPr>
            <a:extLst/>
          </a:lstStyle>
          <a:p>
            <a:pPr>
              <a:defRPr/>
            </a:pPr>
            <a:endParaRPr lang="en-AU" dirty="0">
              <a:solidFill>
                <a:srgbClr val="E3DED1">
                  <a:shade val="50000"/>
                </a:srgbClr>
              </a:solidFill>
            </a:endParaRPr>
          </a:p>
        </p:txBody>
      </p:sp>
      <p:sp>
        <p:nvSpPr>
          <p:cNvPr id="9" name="Slide Number Placeholder 6"/>
          <p:cNvSpPr>
            <a:spLocks noGrp="1"/>
          </p:cNvSpPr>
          <p:nvPr>
            <p:ph type="sldNum" sz="quarter" idx="12"/>
          </p:nvPr>
        </p:nvSpPr>
        <p:spPr/>
        <p:txBody>
          <a:bodyPr/>
          <a:lstStyle>
            <a:lvl1pPr>
              <a:defRPr/>
            </a:lvl1pPr>
            <a:extLst/>
          </a:lstStyle>
          <a:p>
            <a:pPr>
              <a:defRPr/>
            </a:pPr>
            <a:fld id="{80C98A27-96F1-4C01-AD7A-34BA7A17606A}"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2337736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p:cNvSpPr>
            <a:spLocks noGrp="1"/>
          </p:cNvSpPr>
          <p:nvPr>
            <p:ph type="dt" sz="half" idx="10"/>
          </p:nvPr>
        </p:nvSpPr>
        <p:spPr/>
        <p:txBody>
          <a:bodyPr/>
          <a:lstStyle>
            <a:lvl1pPr>
              <a:defRPr/>
            </a:lvl1pPr>
          </a:lstStyle>
          <a:p>
            <a:pPr>
              <a:defRPr/>
            </a:pPr>
            <a:fld id="{E672DCF0-B1CA-40B5-A70A-198FD12C329B}" type="datetime1">
              <a:rPr lang="en-AU">
                <a:solidFill>
                  <a:srgbClr val="E3DED1">
                    <a:shade val="50000"/>
                  </a:srgbClr>
                </a:solidFill>
              </a:rPr>
              <a:pPr>
                <a:defRPr/>
              </a:pPr>
              <a:t>11/04/2017</a:t>
            </a:fld>
            <a:endParaRPr lang="en-AU" dirty="0">
              <a:solidFill>
                <a:srgbClr val="E3DED1">
                  <a:shade val="50000"/>
                </a:srgbClr>
              </a:solidFill>
            </a:endParaRPr>
          </a:p>
        </p:txBody>
      </p:sp>
      <p:sp>
        <p:nvSpPr>
          <p:cNvPr id="5"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6" name="Slide Number Placeholder 4"/>
          <p:cNvSpPr>
            <a:spLocks noGrp="1"/>
          </p:cNvSpPr>
          <p:nvPr>
            <p:ph type="sldNum" sz="quarter" idx="12"/>
          </p:nvPr>
        </p:nvSpPr>
        <p:spPr/>
        <p:txBody>
          <a:bodyPr/>
          <a:lstStyle>
            <a:lvl1pPr>
              <a:defRPr/>
            </a:lvl1pPr>
          </a:lstStyle>
          <a:p>
            <a:pPr>
              <a:defRPr/>
            </a:pPr>
            <a:fld id="{BB46D366-922F-4230-864D-DF18D46FB811}"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34113181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p:cNvSpPr>
            <a:spLocks noGrp="1"/>
          </p:cNvSpPr>
          <p:nvPr>
            <p:ph type="dt" sz="half" idx="10"/>
          </p:nvPr>
        </p:nvSpPr>
        <p:spPr/>
        <p:txBody>
          <a:bodyPr/>
          <a:lstStyle>
            <a:lvl1pPr>
              <a:defRPr/>
            </a:lvl1pPr>
          </a:lstStyle>
          <a:p>
            <a:pPr>
              <a:defRPr/>
            </a:pPr>
            <a:fld id="{36AB8ED3-9556-40FD-8F1D-E01A60BC0F18}" type="datetime1">
              <a:rPr lang="en-AU">
                <a:solidFill>
                  <a:srgbClr val="E3DED1">
                    <a:shade val="50000"/>
                  </a:srgbClr>
                </a:solidFill>
              </a:rPr>
              <a:pPr>
                <a:defRPr/>
              </a:pPr>
              <a:t>11/04/2017</a:t>
            </a:fld>
            <a:endParaRPr lang="en-AU" dirty="0">
              <a:solidFill>
                <a:srgbClr val="E3DED1">
                  <a:shade val="50000"/>
                </a:srgbClr>
              </a:solidFill>
            </a:endParaRPr>
          </a:p>
        </p:txBody>
      </p:sp>
      <p:sp>
        <p:nvSpPr>
          <p:cNvPr id="5"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6" name="Slide Number Placeholder 4"/>
          <p:cNvSpPr>
            <a:spLocks noGrp="1"/>
          </p:cNvSpPr>
          <p:nvPr>
            <p:ph type="sldNum" sz="quarter" idx="12"/>
          </p:nvPr>
        </p:nvSpPr>
        <p:spPr/>
        <p:txBody>
          <a:bodyPr/>
          <a:lstStyle>
            <a:lvl1pPr>
              <a:defRPr/>
            </a:lvl1pPr>
          </a:lstStyle>
          <a:p>
            <a:pPr>
              <a:defRPr/>
            </a:pPr>
            <a:fld id="{55CEB6BC-461E-447A-AA6B-DE2640350D5E}"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916628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1"/>
            <a:ext cx="4038600" cy="42770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1"/>
            <a:ext cx="4038600" cy="42770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7023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7023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1"/>
            <a:ext cx="5111750" cy="56762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1"/>
            <a:ext cx="3008313" cy="45141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AU" dirty="0"/>
          </a:p>
        </p:txBody>
      </p:sp>
      <p:sp>
        <p:nvSpPr>
          <p:cNvPr id="4" name="Text Placeholder 3"/>
          <p:cNvSpPr>
            <a:spLocks noGrp="1"/>
          </p:cNvSpPr>
          <p:nvPr>
            <p:ph type="body" sz="half" idx="2"/>
          </p:nvPr>
        </p:nvSpPr>
        <p:spPr>
          <a:xfrm>
            <a:off x="1792288" y="5367338"/>
            <a:ext cx="5486400" cy="50993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 name="Rectangle 5"/>
          <p:cNvSpPr/>
          <p:nvPr/>
        </p:nvSpPr>
        <p:spPr>
          <a:xfrm>
            <a:off x="251520" y="260648"/>
            <a:ext cx="8640960" cy="6336704"/>
          </a:xfrm>
          <a:prstGeom prst="rect">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dirty="0"/>
          </a:p>
        </p:txBody>
      </p:sp>
      <p:sp>
        <p:nvSpPr>
          <p:cNvPr id="3" name="Text Placeholder 2"/>
          <p:cNvSpPr>
            <a:spLocks noGrp="1"/>
          </p:cNvSpPr>
          <p:nvPr>
            <p:ph type="body" idx="1"/>
          </p:nvPr>
        </p:nvSpPr>
        <p:spPr>
          <a:xfrm>
            <a:off x="457200" y="1600201"/>
            <a:ext cx="8229600" cy="427707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600" kern="1200">
          <a:solidFill>
            <a:srgbClr val="4F2D7F"/>
          </a:solidFill>
          <a:latin typeface="Lucida Fax"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443C29"/>
        </a:solidFill>
        <a:effectLst/>
      </p:bgPr>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p>
            <a:r>
              <a:rPr lang="en-US"/>
              <a:t>Click to edit Master title style</a:t>
            </a:r>
          </a:p>
        </p:txBody>
      </p:sp>
      <p:sp>
        <p:nvSpPr>
          <p:cNvPr id="1031" name="Text Placeholder 3"/>
          <p:cNvSpPr>
            <a:spLocks noGrp="1"/>
          </p:cNvSpPr>
          <p:nvPr>
            <p:ph type="body" idx="1"/>
          </p:nvPr>
        </p:nvSpPr>
        <p:spPr bwMode="auto">
          <a:xfrm>
            <a:off x="503238" y="530225"/>
            <a:ext cx="8183562"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defRPr>
            </a:lvl1pPr>
            <a:extLst/>
          </a:lstStyle>
          <a:p>
            <a:pPr>
              <a:defRPr/>
            </a:pPr>
            <a:fld id="{8A8DF19A-7C92-4988-8836-FCEE33EC71E9}" type="datetime1">
              <a:rPr lang="en-AU">
                <a:solidFill>
                  <a:srgbClr val="E3DED1">
                    <a:shade val="50000"/>
                  </a:srgbClr>
                </a:solidFill>
              </a:rPr>
              <a:pPr>
                <a:defRPr/>
              </a:pPr>
              <a:t>11/04/2017</a:t>
            </a:fld>
            <a:endParaRPr lang="en-AU" dirty="0">
              <a:solidFill>
                <a:srgbClr val="E3DED1">
                  <a:shade val="50000"/>
                </a:srgbClr>
              </a:solidFill>
            </a:endParaRPr>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chemeClr val="bg2">
                    <a:shade val="50000"/>
                  </a:schemeClr>
                </a:solidFill>
                <a:latin typeface="+mn-lt"/>
              </a:defRPr>
            </a:lvl1pPr>
            <a:extLst/>
          </a:lstStyle>
          <a:p>
            <a:pPr>
              <a:defRPr/>
            </a:pPr>
            <a:endParaRPr lang="en-AU" dirty="0">
              <a:solidFill>
                <a:srgbClr val="E3DED1">
                  <a:shade val="50000"/>
                </a:srgbClr>
              </a:solidFill>
            </a:endParaRPr>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defRPr>
            </a:lvl1pPr>
            <a:extLst/>
          </a:lstStyle>
          <a:p>
            <a:pPr>
              <a:defRPr/>
            </a:pPr>
            <a:fld id="{44C872B5-AEF4-4D22-A796-F23313E04C1D}"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6407379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052736"/>
            <a:ext cx="8208143" cy="864096"/>
          </a:xfrm>
        </p:spPr>
        <p:txBody>
          <a:bodyPr>
            <a:normAutofit fontScale="90000"/>
          </a:bodyPr>
          <a:lstStyle/>
          <a:p>
            <a:pPr algn="ctr" eaLnBrk="1" fontAlgn="auto" hangingPunct="1">
              <a:spcAft>
                <a:spcPts val="0"/>
              </a:spcAft>
              <a:defRPr/>
            </a:pPr>
            <a:r>
              <a:rPr lang="en-AU" sz="4400" dirty="0"/>
              <a:t>Murraylink Public </a:t>
            </a:r>
            <a:r>
              <a:rPr lang="en-AU" sz="4400" dirty="0" smtClean="0"/>
              <a:t>Forum</a:t>
            </a:r>
            <a:br>
              <a:rPr lang="en-AU" sz="4400" dirty="0" smtClean="0"/>
            </a:br>
            <a:r>
              <a:rPr lang="en-AU" sz="2200" dirty="0" smtClean="0"/>
              <a:t>10 April 2017</a:t>
            </a:r>
            <a:endParaRPr lang="en-AU" sz="4400" dirty="0"/>
          </a:p>
        </p:txBody>
      </p:sp>
      <p:pic>
        <p:nvPicPr>
          <p:cNvPr id="1026" name="Picture 2" descr="C:\Documents and Settings\lkeog\Local Settings\Temporary Internet Files\Content.IE5\2AIR206U\MP900403216[1].jpg"/>
          <p:cNvPicPr>
            <a:picLocks noChangeAspect="1" noChangeArrowheads="1"/>
          </p:cNvPicPr>
          <p:nvPr/>
        </p:nvPicPr>
        <p:blipFill>
          <a:blip r:embed="rId2" cstate="print"/>
          <a:stretch>
            <a:fillRect/>
          </a:stretch>
        </p:blipFill>
        <p:spPr bwMode="auto">
          <a:xfrm>
            <a:off x="3779912" y="2853357"/>
            <a:ext cx="2016927" cy="302391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8436" name="Picture 5" descr="D10 1334418  AER logo_landscape_RGB 300dpi.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7544" y="5829421"/>
            <a:ext cx="2162175"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p:cNvGrpSpPr/>
          <p:nvPr/>
        </p:nvGrpSpPr>
        <p:grpSpPr>
          <a:xfrm>
            <a:off x="7452320" y="5198866"/>
            <a:ext cx="1287145" cy="1170305"/>
            <a:chOff x="0" y="-7316"/>
            <a:chExt cx="1287475" cy="1170432"/>
          </a:xfrm>
        </p:grpSpPr>
        <p:pic>
          <p:nvPicPr>
            <p:cNvPr id="6"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7316"/>
              <a:ext cx="1287475" cy="1170432"/>
            </a:xfrm>
            <a:prstGeom prst="rect">
              <a:avLst/>
            </a:prstGeom>
            <a:noFill/>
          </p:spPr>
        </p:pic>
        <p:sp>
          <p:nvSpPr>
            <p:cNvPr id="7" name="Text Box 2"/>
            <p:cNvSpPr txBox="1">
              <a:spLocks noChangeArrowheads="1"/>
            </p:cNvSpPr>
            <p:nvPr/>
          </p:nvSpPr>
          <p:spPr bwMode="auto">
            <a:xfrm>
              <a:off x="95097" y="51207"/>
              <a:ext cx="1068019" cy="1060704"/>
            </a:xfrm>
            <a:prstGeom prst="rect">
              <a:avLst/>
            </a:prstGeom>
            <a:noFill/>
            <a:ln w="9525">
              <a:noFill/>
              <a:miter lim="800000"/>
              <a:headEnd/>
              <a:tailEnd/>
            </a:ln>
          </p:spPr>
          <p:txBody>
            <a:bodyPr rot="0" vert="horz" wrap="square" lIns="91440" tIns="45720" rIns="91440" bIns="45720" anchor="t" anchorCtr="0">
              <a:spAutoFit/>
            </a:bodyPr>
            <a:lstStyle/>
            <a:p>
              <a:pPr>
                <a:lnSpc>
                  <a:spcPct val="115000"/>
                </a:lnSpc>
                <a:spcAft>
                  <a:spcPts val="0"/>
                </a:spcAft>
              </a:pPr>
              <a:r>
                <a:rPr lang="en-AU" sz="1800" b="1" dirty="0">
                  <a:solidFill>
                    <a:srgbClr val="F79646"/>
                  </a:solidFill>
                  <a:effectLst/>
                  <a:latin typeface="Calibri"/>
                  <a:ea typeface="Calibri"/>
                  <a:cs typeface="Times New Roman"/>
                </a:rPr>
                <a:t>C</a:t>
              </a:r>
              <a:r>
                <a:rPr lang="en-AU" sz="1600" dirty="0">
                  <a:solidFill>
                    <a:srgbClr val="FFFFFF"/>
                  </a:solidFill>
                  <a:effectLst/>
                  <a:latin typeface="Calibri"/>
                  <a:ea typeface="Calibri"/>
                  <a:cs typeface="Times New Roman"/>
                </a:rPr>
                <a:t>onsumer </a:t>
              </a:r>
              <a:endParaRPr lang="en-AU" sz="1100" dirty="0">
                <a:effectLst/>
                <a:latin typeface="Calibri"/>
                <a:ea typeface="Calibri"/>
                <a:cs typeface="Times New Roman"/>
              </a:endParaRPr>
            </a:p>
            <a:p>
              <a:pPr>
                <a:lnSpc>
                  <a:spcPct val="115000"/>
                </a:lnSpc>
                <a:spcAft>
                  <a:spcPts val="0"/>
                </a:spcAft>
              </a:pPr>
              <a:r>
                <a:rPr lang="en-AU" sz="1800" b="1" dirty="0">
                  <a:solidFill>
                    <a:srgbClr val="F79646"/>
                  </a:solidFill>
                  <a:effectLst/>
                  <a:latin typeface="Calibri"/>
                  <a:ea typeface="Calibri"/>
                  <a:cs typeface="Times New Roman"/>
                </a:rPr>
                <a:t>C</a:t>
              </a:r>
              <a:r>
                <a:rPr lang="en-AU" sz="1600" dirty="0">
                  <a:solidFill>
                    <a:srgbClr val="FFFFFF"/>
                  </a:solidFill>
                  <a:effectLst/>
                  <a:latin typeface="Calibri"/>
                  <a:ea typeface="Calibri"/>
                  <a:cs typeface="Times New Roman"/>
                </a:rPr>
                <a:t>hallenge</a:t>
              </a:r>
              <a:endParaRPr lang="en-AU" sz="1100" dirty="0">
                <a:effectLst/>
                <a:latin typeface="Calibri"/>
                <a:ea typeface="Calibri"/>
                <a:cs typeface="Times New Roman"/>
              </a:endParaRPr>
            </a:p>
            <a:p>
              <a:pPr>
                <a:lnSpc>
                  <a:spcPct val="115000"/>
                </a:lnSpc>
                <a:spcAft>
                  <a:spcPts val="0"/>
                </a:spcAft>
              </a:pPr>
              <a:r>
                <a:rPr lang="en-AU" sz="1800" b="1" dirty="0">
                  <a:solidFill>
                    <a:srgbClr val="F79646"/>
                  </a:solidFill>
                  <a:effectLst/>
                  <a:latin typeface="Calibri"/>
                  <a:ea typeface="Calibri"/>
                  <a:cs typeface="Times New Roman"/>
                </a:rPr>
                <a:t>P</a:t>
              </a:r>
              <a:r>
                <a:rPr lang="en-AU" sz="1600" dirty="0">
                  <a:solidFill>
                    <a:srgbClr val="FFFFFF"/>
                  </a:solidFill>
                  <a:effectLst/>
                  <a:latin typeface="Calibri"/>
                  <a:ea typeface="Calibri"/>
                  <a:cs typeface="Times New Roman"/>
                </a:rPr>
                <a:t>anel</a:t>
              </a:r>
              <a:endParaRPr lang="en-AU" sz="1100" dirty="0">
                <a:effectLst/>
                <a:latin typeface="Calibri"/>
                <a:ea typeface="Calibri"/>
                <a:cs typeface="Times New Roman"/>
              </a:endParaRPr>
            </a:p>
          </p:txBody>
        </p:sp>
      </p:grpSp>
    </p:spTree>
    <p:extLst>
      <p:ext uri="{BB962C8B-B14F-4D97-AF65-F5344CB8AC3E}">
        <p14:creationId xmlns:p14="http://schemas.microsoft.com/office/powerpoint/2010/main" val="3540527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Market return (and implied MRP)</a:t>
            </a:r>
          </a:p>
        </p:txBody>
      </p:sp>
      <p:sp>
        <p:nvSpPr>
          <p:cNvPr id="3" name="Content Placeholder 2"/>
          <p:cNvSpPr>
            <a:spLocks noGrp="1"/>
          </p:cNvSpPr>
          <p:nvPr>
            <p:ph idx="1"/>
          </p:nvPr>
        </p:nvSpPr>
        <p:spPr/>
        <p:txBody>
          <a:bodyPr>
            <a:normAutofit fontScale="92500" lnSpcReduction="10000"/>
          </a:bodyPr>
          <a:lstStyle/>
          <a:p>
            <a:r>
              <a:rPr lang="en-AU" dirty="0"/>
              <a:t>ML proposal is that:</a:t>
            </a:r>
          </a:p>
          <a:p>
            <a:pPr lvl="1"/>
            <a:r>
              <a:rPr lang="en-AU" dirty="0"/>
              <a:t>Market return (and implied MRP) should be set based on the current estimates</a:t>
            </a:r>
          </a:p>
          <a:p>
            <a:pPr lvl="1"/>
            <a:r>
              <a:rPr lang="en-AU" dirty="0"/>
              <a:t>The equity beta should be increased to 0.8 based on more recent shorter period estimates</a:t>
            </a:r>
          </a:p>
          <a:p>
            <a:r>
              <a:rPr lang="en-AU" dirty="0"/>
              <a:t>Concerns</a:t>
            </a:r>
          </a:p>
          <a:p>
            <a:pPr lvl="1"/>
            <a:r>
              <a:rPr lang="en-AU" dirty="0"/>
              <a:t>Current estimates of market returns are volatile and dependent on assumptions and beta estimates have large error margins (increased by using a shorter period)</a:t>
            </a:r>
          </a:p>
          <a:p>
            <a:pPr lvl="2"/>
            <a:r>
              <a:rPr lang="en-AU" dirty="0"/>
              <a:t>Difficult to distinguish trends from noise</a:t>
            </a:r>
          </a:p>
          <a:p>
            <a:pPr lvl="2"/>
            <a:r>
              <a:rPr lang="en-AU" dirty="0"/>
              <a:t>Hence it is critical to consider a wide range of information and practice</a:t>
            </a:r>
          </a:p>
          <a:p>
            <a:pPr lvl="1"/>
            <a:r>
              <a:rPr lang="en-AU" dirty="0"/>
              <a:t>Proposed increase in implied MRP may not be supported by other market data </a:t>
            </a:r>
          </a:p>
          <a:p>
            <a:pPr lvl="1"/>
            <a:r>
              <a:rPr lang="en-AU" dirty="0"/>
              <a:t>Others have accepted beta of 0.7</a:t>
            </a:r>
          </a:p>
        </p:txBody>
      </p:sp>
    </p:spTree>
    <p:extLst>
      <p:ext uri="{BB962C8B-B14F-4D97-AF65-F5344CB8AC3E}">
        <p14:creationId xmlns:p14="http://schemas.microsoft.com/office/powerpoint/2010/main" val="2469173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Beta</a:t>
            </a:r>
          </a:p>
        </p:txBody>
      </p:sp>
      <p:sp>
        <p:nvSpPr>
          <p:cNvPr id="3" name="Content Placeholder 2"/>
          <p:cNvSpPr>
            <a:spLocks noGrp="1"/>
          </p:cNvSpPr>
          <p:nvPr>
            <p:ph idx="1"/>
          </p:nvPr>
        </p:nvSpPr>
        <p:spPr/>
        <p:txBody>
          <a:bodyPr>
            <a:normAutofit/>
          </a:bodyPr>
          <a:lstStyle/>
          <a:p>
            <a:r>
              <a:rPr lang="en-AU" dirty="0"/>
              <a:t>Beta estimates </a:t>
            </a:r>
          </a:p>
          <a:p>
            <a:pPr lvl="1"/>
            <a:r>
              <a:rPr lang="en-AU" dirty="0"/>
              <a:t>Leads to question noise vs trend</a:t>
            </a:r>
          </a:p>
          <a:p>
            <a:r>
              <a:rPr lang="en-AU" dirty="0" smtClean="0"/>
              <a:t>Frontier supported the use of a longer (10 year estimation period)</a:t>
            </a:r>
          </a:p>
          <a:p>
            <a:pPr lvl="1"/>
            <a:r>
              <a:rPr lang="en-AU" dirty="0"/>
              <a:t>Longer term beta close to AER beta</a:t>
            </a:r>
          </a:p>
          <a:p>
            <a:r>
              <a:rPr lang="en-AU" dirty="0" smtClean="0"/>
              <a:t>Hence </a:t>
            </a:r>
            <a:r>
              <a:rPr lang="en-AU" dirty="0"/>
              <a:t>appropriate to:</a:t>
            </a:r>
          </a:p>
          <a:p>
            <a:pPr lvl="1"/>
            <a:r>
              <a:rPr lang="en-AU" dirty="0"/>
              <a:t>Examine fundamentals as well as data</a:t>
            </a:r>
          </a:p>
          <a:p>
            <a:pPr lvl="1"/>
            <a:r>
              <a:rPr lang="en-AU" dirty="0"/>
              <a:t>Cross-check with practice in regard to adjustment of beta</a:t>
            </a:r>
          </a:p>
          <a:p>
            <a:pPr lvl="1"/>
            <a:r>
              <a:rPr lang="en-AU" dirty="0"/>
              <a:t>Consider overall evidence on RoE</a:t>
            </a:r>
          </a:p>
          <a:p>
            <a:pPr lvl="1"/>
            <a:r>
              <a:rPr lang="en-AU" dirty="0"/>
              <a:t>Be cautious in adjusting beta</a:t>
            </a:r>
          </a:p>
        </p:txBody>
      </p:sp>
    </p:spTree>
    <p:extLst>
      <p:ext uri="{BB962C8B-B14F-4D97-AF65-F5344CB8AC3E}">
        <p14:creationId xmlns:p14="http://schemas.microsoft.com/office/powerpoint/2010/main" val="1100962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922114"/>
          </a:xfrm>
        </p:spPr>
        <p:txBody>
          <a:bodyPr>
            <a:normAutofit fontScale="90000"/>
          </a:bodyPr>
          <a:lstStyle/>
          <a:p>
            <a:r>
              <a:rPr lang="en-AU" dirty="0"/>
              <a:t>MRP </a:t>
            </a:r>
            <a:r>
              <a:rPr lang="mr-IN" dirty="0"/>
              <a:t>–</a:t>
            </a:r>
            <a:r>
              <a:rPr lang="en-AU" dirty="0"/>
              <a:t> The evidence for greater risk?</a:t>
            </a:r>
          </a:p>
        </p:txBody>
      </p:sp>
      <p:sp>
        <p:nvSpPr>
          <p:cNvPr id="3" name="Content Placeholder 2"/>
          <p:cNvSpPr>
            <a:spLocks noGrp="1"/>
          </p:cNvSpPr>
          <p:nvPr>
            <p:ph idx="1"/>
          </p:nvPr>
        </p:nvSpPr>
        <p:spPr>
          <a:xfrm>
            <a:off x="457200" y="1412776"/>
            <a:ext cx="8229600" cy="4277072"/>
          </a:xfrm>
        </p:spPr>
        <p:txBody>
          <a:bodyPr>
            <a:normAutofit fontScale="92500" lnSpcReduction="20000"/>
          </a:bodyPr>
          <a:lstStyle/>
          <a:p>
            <a:r>
              <a:rPr lang="en-AU" sz="2000" dirty="0"/>
              <a:t>Is there evidence that decisions on the RoE using the current approach have not met the NEO and RoR objective?</a:t>
            </a:r>
          </a:p>
          <a:p>
            <a:pPr lvl="1"/>
            <a:r>
              <a:rPr lang="en-AU" sz="1500" dirty="0"/>
              <a:t>Acquisition values, broker reports, and capex plans suggest the WACC and RoE have more than met requirements of NEO and RoR objective.  Other regulators have considered market value provides useful information – with limitations</a:t>
            </a:r>
          </a:p>
          <a:p>
            <a:r>
              <a:rPr lang="en-AU" sz="2000" dirty="0"/>
              <a:t>Is there evidence supporting a significant reduction in the required expected RoE since 2014?</a:t>
            </a:r>
          </a:p>
          <a:p>
            <a:pPr lvl="1"/>
            <a:r>
              <a:rPr lang="en-AU" sz="1500" dirty="0"/>
              <a:t>market data (eg rise on price/earnings ratio) is consistent with significant reduction in RoE</a:t>
            </a:r>
          </a:p>
          <a:p>
            <a:r>
              <a:rPr lang="en-AU" sz="2000" dirty="0"/>
              <a:t>Do investment fundamentals and market evidence </a:t>
            </a:r>
            <a:r>
              <a:rPr lang="en-AU" sz="2000" dirty="0" smtClean="0"/>
              <a:t>support </a:t>
            </a:r>
            <a:r>
              <a:rPr lang="en-AU" sz="2000" dirty="0"/>
              <a:t>a widening risk premium between </a:t>
            </a:r>
            <a:r>
              <a:rPr lang="en-AU" sz="2000" dirty="0" smtClean="0"/>
              <a:t>investments?</a:t>
            </a:r>
            <a:endParaRPr lang="en-AU" sz="1900" dirty="0"/>
          </a:p>
          <a:p>
            <a:pPr lvl="1"/>
            <a:r>
              <a:rPr lang="en-AU" sz="1500" dirty="0"/>
              <a:t>MRP should reflect market uncertainty and risks – measures such as the VIX, debt premiums do not suggest an unusual level of risk and uncertainty.  Comparable with 2013</a:t>
            </a:r>
          </a:p>
          <a:p>
            <a:pPr lvl="1"/>
            <a:r>
              <a:rPr lang="en-AU" sz="1500" dirty="0"/>
              <a:t>TransGrid suggest inverse relationship between MRP and RFR – but a significant part of the decline in the RFR has been due to the decline in inflation expectations</a:t>
            </a:r>
          </a:p>
          <a:p>
            <a:r>
              <a:rPr lang="en-AU" sz="2000" dirty="0"/>
              <a:t>Do the DGM estimates appear anomalous or biased?</a:t>
            </a:r>
          </a:p>
          <a:p>
            <a:pPr lvl="1"/>
            <a:r>
              <a:rPr lang="en-AU" sz="1500" dirty="0"/>
              <a:t>the reported results appear inconsistent with international estimates and fundamentals</a:t>
            </a:r>
          </a:p>
          <a:p>
            <a:pPr lvl="1"/>
            <a:r>
              <a:rPr lang="en-AU" sz="1500" dirty="0"/>
              <a:t>Some reviews suggest DGM estimates may be biased upwards</a:t>
            </a:r>
          </a:p>
          <a:p>
            <a:pPr lvl="1"/>
            <a:r>
              <a:rPr lang="en-AU" sz="1500" dirty="0"/>
              <a:t>DGM is a long term model but results depend on assumptions and influenced</a:t>
            </a:r>
          </a:p>
          <a:p>
            <a:pPr marL="457200" lvl="1" indent="0">
              <a:buNone/>
            </a:pPr>
            <a:r>
              <a:rPr lang="en-AU" sz="1500" dirty="0"/>
              <a:t>      by shorter term market trends.  Estimates need to be treated with caution.</a:t>
            </a:r>
          </a:p>
          <a:p>
            <a:endParaRPr lang="en-AU" sz="1900" dirty="0"/>
          </a:p>
          <a:p>
            <a:endParaRPr lang="en-AU" dirty="0"/>
          </a:p>
          <a:p>
            <a:pPr marL="0" indent="0">
              <a:buNone/>
            </a:pPr>
            <a:endParaRPr lang="en-AU" dirty="0"/>
          </a:p>
        </p:txBody>
      </p:sp>
    </p:spTree>
    <p:extLst>
      <p:ext uri="{BB962C8B-B14F-4D97-AF65-F5344CB8AC3E}">
        <p14:creationId xmlns:p14="http://schemas.microsoft.com/office/powerpoint/2010/main" val="972726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Opex (1)</a:t>
            </a:r>
            <a:endParaRPr lang="en-AU" dirty="0"/>
          </a:p>
        </p:txBody>
      </p:sp>
      <p:sp>
        <p:nvSpPr>
          <p:cNvPr id="3" name="Content Placeholder 2"/>
          <p:cNvSpPr>
            <a:spLocks noGrp="1"/>
          </p:cNvSpPr>
          <p:nvPr>
            <p:ph idx="1"/>
          </p:nvPr>
        </p:nvSpPr>
        <p:spPr>
          <a:xfrm>
            <a:off x="457200" y="1417638"/>
            <a:ext cx="8229600" cy="4459635"/>
          </a:xfrm>
        </p:spPr>
        <p:txBody>
          <a:bodyPr>
            <a:noAutofit/>
          </a:bodyPr>
          <a:lstStyle/>
          <a:p>
            <a:r>
              <a:rPr lang="en-AU" sz="2000" dirty="0"/>
              <a:t>ML’s Opex </a:t>
            </a:r>
            <a:r>
              <a:rPr lang="en-AU" sz="2000" dirty="0" smtClean="0"/>
              <a:t>2014-2018 </a:t>
            </a:r>
            <a:r>
              <a:rPr lang="en-AU" sz="2000" dirty="0"/>
              <a:t>is estimated to be $21.1m (nominal) – 8% higher than the AER allowance despite the low inflation  environment.</a:t>
            </a:r>
          </a:p>
          <a:p>
            <a:pPr lvl="1"/>
            <a:r>
              <a:rPr lang="en-AU" dirty="0"/>
              <a:t>The reasons for this increase seem opaque </a:t>
            </a:r>
            <a:r>
              <a:rPr lang="en-AU" dirty="0" smtClean="0"/>
              <a:t>–difficult </a:t>
            </a:r>
            <a:r>
              <a:rPr lang="en-AU" dirty="0"/>
              <a:t>to assess</a:t>
            </a:r>
          </a:p>
          <a:p>
            <a:r>
              <a:rPr lang="en-AU" sz="2000" dirty="0"/>
              <a:t>A small step change in Opex is projected in 2019 </a:t>
            </a:r>
            <a:r>
              <a:rPr lang="en-AU" sz="2000" dirty="0" smtClean="0"/>
              <a:t>($</a:t>
            </a:r>
            <a:r>
              <a:rPr lang="en-AU" sz="2000" dirty="0"/>
              <a:t>4.2m to $4.4m)</a:t>
            </a:r>
          </a:p>
          <a:p>
            <a:r>
              <a:rPr lang="en-AU" sz="2000" dirty="0"/>
              <a:t>Concerns:</a:t>
            </a:r>
          </a:p>
          <a:p>
            <a:pPr lvl="1"/>
            <a:r>
              <a:rPr lang="en-AU" dirty="0"/>
              <a:t>Most of the opex are payments to APA under a management contract entered into when APA sold Murraylink to EII.  </a:t>
            </a:r>
          </a:p>
          <a:p>
            <a:pPr lvl="2"/>
            <a:r>
              <a:rPr lang="en-AU" sz="2000" dirty="0"/>
              <a:t>EII pays APA’s agreed costs as incurred plus a margin of 10%.  EII then seeks to recover its payments under the contract</a:t>
            </a:r>
          </a:p>
          <a:p>
            <a:pPr lvl="1"/>
            <a:r>
              <a:rPr lang="en-AU" dirty="0" smtClean="0"/>
              <a:t>Incentives/capacity </a:t>
            </a:r>
            <a:r>
              <a:rPr lang="en-AU" dirty="0"/>
              <a:t>to pursue efficiency gains are muted</a:t>
            </a:r>
            <a:r>
              <a:rPr lang="en-AU" dirty="0" smtClean="0"/>
              <a:t>.</a:t>
            </a:r>
            <a:endParaRPr lang="en-AU" dirty="0"/>
          </a:p>
          <a:p>
            <a:endParaRPr lang="en-AU" sz="2000" dirty="0"/>
          </a:p>
          <a:p>
            <a:pPr lvl="1"/>
            <a:endParaRPr lang="en-AU" dirty="0"/>
          </a:p>
          <a:p>
            <a:pPr lvl="1"/>
            <a:endParaRPr lang="en-AU" dirty="0"/>
          </a:p>
          <a:p>
            <a:pPr lvl="1"/>
            <a:endParaRPr lang="en-AU" dirty="0"/>
          </a:p>
          <a:p>
            <a:pPr marL="0" indent="0">
              <a:buNone/>
            </a:pPr>
            <a:r>
              <a:rPr lang="en-AU" sz="2000" dirty="0"/>
              <a:t>	</a:t>
            </a:r>
          </a:p>
        </p:txBody>
      </p:sp>
    </p:spTree>
    <p:extLst>
      <p:ext uri="{BB962C8B-B14F-4D97-AF65-F5344CB8AC3E}">
        <p14:creationId xmlns:p14="http://schemas.microsoft.com/office/powerpoint/2010/main" val="3034647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Opex (2)</a:t>
            </a:r>
            <a:endParaRPr lang="en-AU" dirty="0"/>
          </a:p>
        </p:txBody>
      </p:sp>
      <p:sp>
        <p:nvSpPr>
          <p:cNvPr id="3" name="Content Placeholder 2"/>
          <p:cNvSpPr>
            <a:spLocks noGrp="1"/>
          </p:cNvSpPr>
          <p:nvPr>
            <p:ph idx="1"/>
          </p:nvPr>
        </p:nvSpPr>
        <p:spPr>
          <a:xfrm>
            <a:off x="457200" y="1417638"/>
            <a:ext cx="8229600" cy="4459635"/>
          </a:xfrm>
        </p:spPr>
        <p:txBody>
          <a:bodyPr>
            <a:noAutofit/>
          </a:bodyPr>
          <a:lstStyle/>
          <a:p>
            <a:r>
              <a:rPr lang="en-AU" sz="2000" dirty="0" smtClean="0"/>
              <a:t>Questions</a:t>
            </a:r>
            <a:r>
              <a:rPr lang="en-AU" sz="2000" dirty="0"/>
              <a:t>:</a:t>
            </a:r>
          </a:p>
          <a:p>
            <a:pPr marL="914400" lvl="1" indent="-457200">
              <a:buFont typeface="+mj-lt"/>
              <a:buAutoNum type="arabicPeriod"/>
            </a:pPr>
            <a:r>
              <a:rPr lang="en-AU" dirty="0"/>
              <a:t>Are the costs incurred under the contract consistent with efficient costs?</a:t>
            </a:r>
          </a:p>
          <a:p>
            <a:pPr marL="914400" lvl="1" indent="-457200">
              <a:buFont typeface="+mj-lt"/>
              <a:buAutoNum type="arabicPeriod"/>
            </a:pPr>
            <a:r>
              <a:rPr lang="en-AU" dirty="0"/>
              <a:t>Is the margin of 10% reasonable?</a:t>
            </a:r>
          </a:p>
          <a:p>
            <a:r>
              <a:rPr lang="en-AU" sz="2000" dirty="0"/>
              <a:t>EEI argue that:</a:t>
            </a:r>
          </a:p>
          <a:p>
            <a:pPr marL="914400" lvl="1" indent="-457200">
              <a:buFont typeface="+mj-lt"/>
              <a:buAutoNum type="arabicPeriod"/>
            </a:pPr>
            <a:r>
              <a:rPr lang="en-AU" dirty="0"/>
              <a:t>It is sound commercial practice to contract out the management of such assets</a:t>
            </a:r>
          </a:p>
          <a:p>
            <a:pPr marL="914400" lvl="1" indent="-457200">
              <a:buFont typeface="+mj-lt"/>
              <a:buAutoNum type="arabicPeriod"/>
            </a:pPr>
            <a:r>
              <a:rPr lang="en-AU" dirty="0"/>
              <a:t>The costs incurred by APA are lower than EII would incur as APA can tap economies of scale EII could not.</a:t>
            </a:r>
          </a:p>
          <a:p>
            <a:pPr marL="914400" lvl="1" indent="-457200">
              <a:buFont typeface="+mj-lt"/>
              <a:buAutoNum type="arabicPeriod"/>
            </a:pPr>
            <a:r>
              <a:rPr lang="en-AU" dirty="0"/>
              <a:t>The margin on the contract is comparable to other similar contracts</a:t>
            </a:r>
          </a:p>
          <a:p>
            <a:pPr marL="914400" lvl="1" indent="-457200">
              <a:buFont typeface="+mj-lt"/>
              <a:buAutoNum type="arabicPeriod"/>
            </a:pPr>
            <a:r>
              <a:rPr lang="en-AU" dirty="0"/>
              <a:t>AER has approved similar contracts with similar margins</a:t>
            </a:r>
          </a:p>
          <a:p>
            <a:pPr marL="914400" lvl="1" indent="-457200">
              <a:buFont typeface="+mj-lt"/>
              <a:buAutoNum type="arabicPeriod"/>
            </a:pPr>
            <a:endParaRPr lang="en-AU" dirty="0"/>
          </a:p>
          <a:p>
            <a:endParaRPr lang="en-AU" sz="2000" dirty="0"/>
          </a:p>
          <a:p>
            <a:endParaRPr lang="en-AU" sz="2000" dirty="0"/>
          </a:p>
          <a:p>
            <a:pPr lvl="1"/>
            <a:endParaRPr lang="en-AU" dirty="0"/>
          </a:p>
          <a:p>
            <a:pPr lvl="1"/>
            <a:endParaRPr lang="en-AU" dirty="0"/>
          </a:p>
          <a:p>
            <a:pPr lvl="1"/>
            <a:endParaRPr lang="en-AU" dirty="0"/>
          </a:p>
          <a:p>
            <a:pPr marL="0" indent="0">
              <a:buNone/>
            </a:pPr>
            <a:r>
              <a:rPr lang="en-AU" sz="2000" dirty="0"/>
              <a:t>	</a:t>
            </a:r>
          </a:p>
        </p:txBody>
      </p:sp>
    </p:spTree>
    <p:extLst>
      <p:ext uri="{BB962C8B-B14F-4D97-AF65-F5344CB8AC3E}">
        <p14:creationId xmlns:p14="http://schemas.microsoft.com/office/powerpoint/2010/main" val="3969936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OPEX – Concerns with pass-through of management contract costs </a:t>
            </a:r>
          </a:p>
        </p:txBody>
      </p:sp>
      <p:sp>
        <p:nvSpPr>
          <p:cNvPr id="3" name="Content Placeholder 2"/>
          <p:cNvSpPr>
            <a:spLocks noGrp="1"/>
          </p:cNvSpPr>
          <p:nvPr>
            <p:ph idx="1"/>
          </p:nvPr>
        </p:nvSpPr>
        <p:spPr>
          <a:xfrm>
            <a:off x="457200" y="1340768"/>
            <a:ext cx="8229600" cy="4536505"/>
          </a:xfrm>
        </p:spPr>
        <p:txBody>
          <a:bodyPr>
            <a:normAutofit fontScale="92500" lnSpcReduction="10000"/>
          </a:bodyPr>
          <a:lstStyle/>
          <a:p>
            <a:r>
              <a:rPr lang="en-AU" dirty="0"/>
              <a:t>The points made by EII are agreed and have important implications</a:t>
            </a:r>
          </a:p>
          <a:p>
            <a:pPr marL="914400" lvl="1" indent="-457200">
              <a:buFont typeface="+mj-lt"/>
              <a:buAutoNum type="arabicPeriod"/>
            </a:pPr>
            <a:r>
              <a:rPr lang="en-AU" dirty="0"/>
              <a:t>As a standalone operation Murraylink’s opex costs would be inefficient</a:t>
            </a:r>
          </a:p>
          <a:p>
            <a:pPr marL="914400" lvl="1" indent="-457200">
              <a:buFont typeface="+mj-lt"/>
              <a:buAutoNum type="arabicPeriod"/>
            </a:pPr>
            <a:r>
              <a:rPr lang="en-AU" dirty="0"/>
              <a:t>But its small scale does not prevent it accessing scale economies of management and operation – it need not be operated on a stand-alone basis</a:t>
            </a:r>
          </a:p>
          <a:p>
            <a:r>
              <a:rPr lang="en-AU" dirty="0"/>
              <a:t>The relevant question is not whether the costs are lower than EII’s standalone costs but whether the costs are equal to, or lower than, the costs of an efficient service provider. </a:t>
            </a:r>
          </a:p>
          <a:p>
            <a:pPr lvl="1"/>
            <a:r>
              <a:rPr lang="en-AU" dirty="0"/>
              <a:t>This focuses attention on  the efficiency of the costs incurred by APA rather than the margin.</a:t>
            </a:r>
          </a:p>
          <a:p>
            <a:r>
              <a:rPr lang="en-AU" dirty="0"/>
              <a:t>However, benchmarking is difficult due to the unique character of ML.  </a:t>
            </a:r>
          </a:p>
        </p:txBody>
      </p:sp>
    </p:spTree>
    <p:extLst>
      <p:ext uri="{BB962C8B-B14F-4D97-AF65-F5344CB8AC3E}">
        <p14:creationId xmlns:p14="http://schemas.microsoft.com/office/powerpoint/2010/main" val="4077239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Capex forecasts</a:t>
            </a:r>
          </a:p>
        </p:txBody>
      </p:sp>
      <p:sp>
        <p:nvSpPr>
          <p:cNvPr id="3" name="Content Placeholder 2"/>
          <p:cNvSpPr>
            <a:spLocks noGrp="1"/>
          </p:cNvSpPr>
          <p:nvPr>
            <p:ph idx="1"/>
          </p:nvPr>
        </p:nvSpPr>
        <p:spPr/>
        <p:txBody>
          <a:bodyPr>
            <a:normAutofit fontScale="92500" lnSpcReduction="20000"/>
          </a:bodyPr>
          <a:lstStyle/>
          <a:p>
            <a:r>
              <a:rPr lang="en-AU" dirty="0"/>
              <a:t>In 2014-18 ML will spend around $16.6m  – $10.7m or 227% above AER allowance </a:t>
            </a:r>
          </a:p>
          <a:p>
            <a:r>
              <a:rPr lang="en-AU" dirty="0"/>
              <a:t>In 2019-2023 ML projects to spend around $33.8m (real, 2018$) – around double the capex in the current period</a:t>
            </a:r>
          </a:p>
          <a:p>
            <a:pPr lvl="1"/>
            <a:r>
              <a:rPr lang="en-AU" dirty="0"/>
              <a:t>It is all refurbishment/replacement – mostly for control systems</a:t>
            </a:r>
          </a:p>
          <a:p>
            <a:pPr lvl="1"/>
            <a:r>
              <a:rPr lang="en-AU" dirty="0"/>
              <a:t>Business case refers to ‘risks’ and ‘reliability’ to dismiss alternatives but does not quantify either in the financial evaluation. </a:t>
            </a:r>
          </a:p>
          <a:p>
            <a:r>
              <a:rPr lang="en-AU" dirty="0"/>
              <a:t>Concerns:</a:t>
            </a:r>
          </a:p>
          <a:p>
            <a:pPr marL="914400" lvl="1" indent="-457200">
              <a:buFont typeface="+mj-lt"/>
              <a:buAutoNum type="arabicPeriod"/>
            </a:pPr>
            <a:r>
              <a:rPr lang="en-AU" dirty="0"/>
              <a:t>The proposed spending should be carefully reviewed by AER.   </a:t>
            </a:r>
          </a:p>
          <a:p>
            <a:pPr marL="1314450" lvl="2" indent="-457200"/>
            <a:r>
              <a:rPr lang="en-AU" dirty="0"/>
              <a:t>it is substantial and represents around 30% of the RAB. Hence the revenue impacts are significant</a:t>
            </a:r>
            <a:r>
              <a:rPr lang="en-AU" dirty="0" smtClean="0"/>
              <a:t>.</a:t>
            </a:r>
          </a:p>
          <a:p>
            <a:pPr marL="1314450" lvl="2" indent="-457200"/>
            <a:r>
              <a:rPr lang="en-AU" dirty="0" smtClean="0"/>
              <a:t>Dynamic Efficiency in a fast changing market</a:t>
            </a:r>
            <a:endParaRPr lang="en-AU" dirty="0"/>
          </a:p>
          <a:p>
            <a:pPr marL="1314450" lvl="2" indent="-457200"/>
            <a:r>
              <a:rPr lang="en-AU" dirty="0"/>
              <a:t>Confidentiality claim makes assessment difficult.</a:t>
            </a:r>
          </a:p>
          <a:p>
            <a:pPr marL="1314450" lvl="2" indent="-457200"/>
            <a:r>
              <a:rPr lang="en-AU" dirty="0"/>
              <a:t>given nature of asset it is difficult to benchmark costs – requires project specific evaluation</a:t>
            </a:r>
          </a:p>
          <a:p>
            <a:pPr marL="914400" lvl="1" indent="-457200"/>
            <a:endParaRPr lang="en-AU" dirty="0"/>
          </a:p>
          <a:p>
            <a:pPr marL="914400" lvl="1" indent="-457200"/>
            <a:endParaRPr lang="en-AU" dirty="0"/>
          </a:p>
          <a:p>
            <a:pPr marL="857250" lvl="2" indent="0">
              <a:buNone/>
            </a:pPr>
            <a:endParaRPr lang="en-AU" dirty="0"/>
          </a:p>
        </p:txBody>
      </p:sp>
    </p:spTree>
    <p:extLst>
      <p:ext uri="{BB962C8B-B14F-4D97-AF65-F5344CB8AC3E}">
        <p14:creationId xmlns:p14="http://schemas.microsoft.com/office/powerpoint/2010/main" val="2484612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Interconnect Capacity and Contingent Project</a:t>
            </a:r>
          </a:p>
        </p:txBody>
      </p:sp>
      <p:sp>
        <p:nvSpPr>
          <p:cNvPr id="3" name="Content Placeholder 2"/>
          <p:cNvSpPr>
            <a:spLocks noGrp="1"/>
          </p:cNvSpPr>
          <p:nvPr>
            <p:ph idx="1"/>
          </p:nvPr>
        </p:nvSpPr>
        <p:spPr>
          <a:xfrm>
            <a:off x="457200" y="1600201"/>
            <a:ext cx="8229600" cy="3917031"/>
          </a:xfrm>
        </p:spPr>
        <p:txBody>
          <a:bodyPr>
            <a:normAutofit fontScale="92500" lnSpcReduction="10000"/>
          </a:bodyPr>
          <a:lstStyle/>
          <a:p>
            <a:r>
              <a:rPr lang="en-AU" dirty="0"/>
              <a:t>ML has proposed a contingent project to increase capacity on the interconnect at an estimated cost of $994m if all elements proceed.</a:t>
            </a:r>
          </a:p>
          <a:p>
            <a:r>
              <a:rPr lang="en-AU" dirty="0"/>
              <a:t>There are also other proposals to increase the interconnection of SA – being evaluated under SA Electricity Transformation Project RIT-T by ElectraNet</a:t>
            </a:r>
          </a:p>
          <a:p>
            <a:r>
              <a:rPr lang="en-AU" dirty="0"/>
              <a:t>One RIT-T option includes ML control system upgrade to provide fast frequency response.</a:t>
            </a:r>
          </a:p>
          <a:p>
            <a:r>
              <a:rPr lang="en-AU" dirty="0"/>
              <a:t>Interaction with MurrayLink’s CAPEX proposal is unclear.</a:t>
            </a:r>
          </a:p>
          <a:p>
            <a:r>
              <a:rPr lang="en-AU" dirty="0"/>
              <a:t>Benefit &gt; Cost must be demonstrated before $$$ committed to control system upgrade in </a:t>
            </a:r>
            <a:r>
              <a:rPr lang="en-AU" u="sng" dirty="0"/>
              <a:t>either</a:t>
            </a:r>
            <a:r>
              <a:rPr lang="en-AU" dirty="0"/>
              <a:t> case</a:t>
            </a:r>
          </a:p>
          <a:p>
            <a:endParaRPr lang="en-AU" dirty="0"/>
          </a:p>
          <a:p>
            <a:endParaRPr lang="en-AU" dirty="0"/>
          </a:p>
          <a:p>
            <a:endParaRPr lang="en-AU" dirty="0"/>
          </a:p>
          <a:p>
            <a:endParaRPr lang="en-AU" dirty="0"/>
          </a:p>
          <a:p>
            <a:endParaRPr lang="en-AU" dirty="0"/>
          </a:p>
          <a:p>
            <a:endParaRPr lang="en-AU" dirty="0"/>
          </a:p>
        </p:txBody>
      </p:sp>
    </p:spTree>
    <p:extLst>
      <p:ext uri="{BB962C8B-B14F-4D97-AF65-F5344CB8AC3E}">
        <p14:creationId xmlns:p14="http://schemas.microsoft.com/office/powerpoint/2010/main" val="2328324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Summary</a:t>
            </a:r>
          </a:p>
        </p:txBody>
      </p:sp>
      <p:sp>
        <p:nvSpPr>
          <p:cNvPr id="3" name="Content Placeholder 2"/>
          <p:cNvSpPr>
            <a:spLocks noGrp="1"/>
          </p:cNvSpPr>
          <p:nvPr>
            <p:ph idx="1"/>
          </p:nvPr>
        </p:nvSpPr>
        <p:spPr/>
        <p:txBody>
          <a:bodyPr/>
          <a:lstStyle/>
          <a:p>
            <a:r>
              <a:rPr lang="en-AU" dirty="0" smtClean="0"/>
              <a:t>MurrayLink </a:t>
            </a:r>
            <a:r>
              <a:rPr lang="en-AU" dirty="0"/>
              <a:t>is a unique asset but the expenditure justifications in the proposal are disappointing</a:t>
            </a:r>
          </a:p>
          <a:p>
            <a:r>
              <a:rPr lang="en-AU" dirty="0"/>
              <a:t>Consumer engagement should focus on demonstrating the value provided by the </a:t>
            </a:r>
            <a:r>
              <a:rPr lang="en-AU" dirty="0" smtClean="0"/>
              <a:t>asset</a:t>
            </a:r>
          </a:p>
          <a:p>
            <a:r>
              <a:rPr lang="en-AU" dirty="0" smtClean="0"/>
              <a:t>Need to develop a program </a:t>
            </a:r>
            <a:r>
              <a:rPr lang="en-AU" dirty="0"/>
              <a:t>for ongoing engagement including RIT-T </a:t>
            </a:r>
            <a:r>
              <a:rPr lang="en-AU" dirty="0" smtClean="0"/>
              <a:t>processes</a:t>
            </a:r>
            <a:endParaRPr lang="en-AU" dirty="0"/>
          </a:p>
          <a:p>
            <a:r>
              <a:rPr lang="en-AU" dirty="0"/>
              <a:t>ElectraNet RIT-T provides important context for assessing expenditure needs – but not yet conclusive </a:t>
            </a:r>
          </a:p>
        </p:txBody>
      </p:sp>
    </p:spTree>
    <p:extLst>
      <p:ext uri="{BB962C8B-B14F-4D97-AF65-F5344CB8AC3E}">
        <p14:creationId xmlns:p14="http://schemas.microsoft.com/office/powerpoint/2010/main" val="4091201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Outline</a:t>
            </a:r>
          </a:p>
        </p:txBody>
      </p:sp>
      <p:sp>
        <p:nvSpPr>
          <p:cNvPr id="8" name="Content Placeholder 7"/>
          <p:cNvSpPr>
            <a:spLocks noGrp="1"/>
          </p:cNvSpPr>
          <p:nvPr>
            <p:ph idx="1"/>
          </p:nvPr>
        </p:nvSpPr>
        <p:spPr/>
        <p:txBody>
          <a:bodyPr/>
          <a:lstStyle/>
          <a:p>
            <a:r>
              <a:rPr lang="en-AU" dirty="0"/>
              <a:t>Role of the CCP</a:t>
            </a:r>
          </a:p>
          <a:p>
            <a:r>
              <a:rPr lang="en-AU" dirty="0"/>
              <a:t>Customer engagement</a:t>
            </a:r>
          </a:p>
          <a:p>
            <a:r>
              <a:rPr lang="en-AU" dirty="0"/>
              <a:t>Revenue Requirement</a:t>
            </a:r>
          </a:p>
          <a:p>
            <a:r>
              <a:rPr lang="en-AU" dirty="0"/>
              <a:t>Incentives and pricing</a:t>
            </a:r>
          </a:p>
        </p:txBody>
      </p:sp>
    </p:spTree>
    <p:extLst>
      <p:ext uri="{BB962C8B-B14F-4D97-AF65-F5344CB8AC3E}">
        <p14:creationId xmlns:p14="http://schemas.microsoft.com/office/powerpoint/2010/main" val="272873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Objective of the CCP</a:t>
            </a:r>
          </a:p>
        </p:txBody>
      </p:sp>
      <p:sp>
        <p:nvSpPr>
          <p:cNvPr id="3" name="Content Placeholder 2"/>
          <p:cNvSpPr>
            <a:spLocks noGrp="1"/>
          </p:cNvSpPr>
          <p:nvPr>
            <p:ph idx="1"/>
          </p:nvPr>
        </p:nvSpPr>
        <p:spPr/>
        <p:txBody>
          <a:bodyPr/>
          <a:lstStyle/>
          <a:p>
            <a:r>
              <a:rPr lang="en-AU" dirty="0"/>
              <a:t>Advise the AER on the effectiveness of </a:t>
            </a:r>
            <a:r>
              <a:rPr lang="en-AU" dirty="0" smtClean="0"/>
              <a:t>MurrayLink’s </a:t>
            </a:r>
            <a:r>
              <a:rPr lang="en-AU" b="1" dirty="0" smtClean="0"/>
              <a:t>customer </a:t>
            </a:r>
            <a:r>
              <a:rPr lang="en-AU" b="1" dirty="0"/>
              <a:t>engagement </a:t>
            </a:r>
            <a:r>
              <a:rPr lang="en-AU" dirty="0"/>
              <a:t>activities and how this is reflected in the proposal; and</a:t>
            </a:r>
          </a:p>
          <a:p>
            <a:r>
              <a:rPr lang="en-AU" dirty="0"/>
              <a:t>Advise the AER on whether the proposal is in the long term </a:t>
            </a:r>
            <a:r>
              <a:rPr lang="en-AU" b="1" dirty="0"/>
              <a:t>interests of consumers,</a:t>
            </a:r>
            <a:r>
              <a:rPr lang="en-AU" dirty="0"/>
              <a:t> consistent with the NEO.</a:t>
            </a:r>
          </a:p>
          <a:p>
            <a:r>
              <a:rPr lang="en-AU" dirty="0"/>
              <a:t>The NEO is an economic efficiency objective with three principal dimensions:</a:t>
            </a:r>
          </a:p>
          <a:p>
            <a:pPr lvl="1"/>
            <a:r>
              <a:rPr lang="en-AU" dirty="0"/>
              <a:t>Productive efficiency</a:t>
            </a:r>
          </a:p>
          <a:p>
            <a:pPr lvl="1"/>
            <a:r>
              <a:rPr lang="en-AU" dirty="0"/>
              <a:t>Allocative efficiency</a:t>
            </a:r>
          </a:p>
          <a:p>
            <a:pPr lvl="1"/>
            <a:r>
              <a:rPr lang="en-AU" dirty="0"/>
              <a:t>Dynamic efficiency</a:t>
            </a:r>
          </a:p>
          <a:p>
            <a:endParaRPr lang="en-AU" dirty="0"/>
          </a:p>
        </p:txBody>
      </p:sp>
    </p:spTree>
    <p:extLst>
      <p:ext uri="{BB962C8B-B14F-4D97-AF65-F5344CB8AC3E}">
        <p14:creationId xmlns:p14="http://schemas.microsoft.com/office/powerpoint/2010/main" val="1246819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NEO</a:t>
            </a:r>
          </a:p>
        </p:txBody>
      </p:sp>
      <p:sp>
        <p:nvSpPr>
          <p:cNvPr id="3" name="Content Placeholder 2"/>
          <p:cNvSpPr>
            <a:spLocks noGrp="1"/>
          </p:cNvSpPr>
          <p:nvPr>
            <p:ph idx="1"/>
          </p:nvPr>
        </p:nvSpPr>
        <p:spPr/>
        <p:txBody>
          <a:bodyPr/>
          <a:lstStyle/>
          <a:p>
            <a:pPr lvl="0"/>
            <a:r>
              <a:rPr lang="en-AU" dirty="0"/>
              <a:t>Does the proposal promote Productive efficiency ? </a:t>
            </a:r>
          </a:p>
          <a:p>
            <a:pPr lvl="1"/>
            <a:r>
              <a:rPr lang="en-AU" dirty="0"/>
              <a:t>Efficient costs, incentive schemes, risk reflective rate of return are all relevant.</a:t>
            </a:r>
          </a:p>
          <a:p>
            <a:pPr lvl="0"/>
            <a:r>
              <a:rPr lang="en-AU" dirty="0"/>
              <a:t>Does the proposal promote Allocative efficiency ? </a:t>
            </a:r>
          </a:p>
          <a:p>
            <a:pPr lvl="1"/>
            <a:r>
              <a:rPr lang="en-AU" dirty="0"/>
              <a:t>Pricing and value of reliability matters are relevant.</a:t>
            </a:r>
          </a:p>
          <a:p>
            <a:pPr lvl="0"/>
            <a:r>
              <a:rPr lang="en-AU" dirty="0"/>
              <a:t>Does the proposal promote Dynamic efficiency?</a:t>
            </a:r>
          </a:p>
          <a:p>
            <a:pPr lvl="1"/>
            <a:r>
              <a:rPr lang="en-AU" dirty="0"/>
              <a:t>Is the proposal consistent with the ENA/CSIRO Network Transformation Roadmap? </a:t>
            </a:r>
          </a:p>
          <a:p>
            <a:pPr lvl="1"/>
            <a:r>
              <a:rPr lang="en-AU" dirty="0"/>
              <a:t>How does the proposal fit with contingent projects being advanced through RIT-T </a:t>
            </a:r>
            <a:r>
              <a:rPr lang="en-AU" dirty="0" smtClean="0"/>
              <a:t>processes?</a:t>
            </a:r>
            <a:endParaRPr lang="en-AU" dirty="0"/>
          </a:p>
          <a:p>
            <a:endParaRPr lang="en-AU" dirty="0"/>
          </a:p>
        </p:txBody>
      </p:sp>
    </p:spTree>
    <p:extLst>
      <p:ext uri="{BB962C8B-B14F-4D97-AF65-F5344CB8AC3E}">
        <p14:creationId xmlns:p14="http://schemas.microsoft.com/office/powerpoint/2010/main" val="1976121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a:t>Customer engagement</a:t>
            </a:r>
          </a:p>
        </p:txBody>
      </p:sp>
      <p:sp>
        <p:nvSpPr>
          <p:cNvPr id="6" name="Content Placeholder 5"/>
          <p:cNvSpPr>
            <a:spLocks noGrp="1"/>
          </p:cNvSpPr>
          <p:nvPr>
            <p:ph idx="1"/>
          </p:nvPr>
        </p:nvSpPr>
        <p:spPr/>
        <p:txBody>
          <a:bodyPr/>
          <a:lstStyle/>
          <a:p>
            <a:r>
              <a:rPr lang="en-AU" dirty="0"/>
              <a:t>There has been no effective engagement with consumers pre-lodgement</a:t>
            </a:r>
          </a:p>
          <a:p>
            <a:r>
              <a:rPr lang="en-AU" dirty="0"/>
              <a:t>Proposal is for consumers to fund a 30% increase in revenue: 45% collected from SA consumers, 55% VIC</a:t>
            </a:r>
          </a:p>
          <a:p>
            <a:r>
              <a:rPr lang="en-AU" dirty="0"/>
              <a:t>We encourage MurrayLink to establish and communicate the value to consumers of the asset: historically and looking forward</a:t>
            </a:r>
          </a:p>
          <a:p>
            <a:endParaRPr lang="en-A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Revenue Requirement</a:t>
            </a:r>
          </a:p>
        </p:txBody>
      </p:sp>
      <p:sp>
        <p:nvSpPr>
          <p:cNvPr id="3" name="Content Placeholder 2"/>
          <p:cNvSpPr>
            <a:spLocks noGrp="1"/>
          </p:cNvSpPr>
          <p:nvPr>
            <p:ph idx="1"/>
          </p:nvPr>
        </p:nvSpPr>
        <p:spPr/>
        <p:txBody>
          <a:bodyPr/>
          <a:lstStyle/>
          <a:p>
            <a:r>
              <a:rPr lang="en-AU" dirty="0"/>
              <a:t>Overview</a:t>
            </a:r>
          </a:p>
          <a:p>
            <a:r>
              <a:rPr lang="en-AU" dirty="0"/>
              <a:t>Opex</a:t>
            </a:r>
          </a:p>
          <a:p>
            <a:r>
              <a:rPr lang="en-AU" dirty="0"/>
              <a:t>Capex</a:t>
            </a:r>
          </a:p>
          <a:p>
            <a:r>
              <a:rPr lang="en-AU" dirty="0"/>
              <a:t>WACC</a:t>
            </a:r>
          </a:p>
        </p:txBody>
      </p:sp>
    </p:spTree>
    <p:extLst>
      <p:ext uri="{BB962C8B-B14F-4D97-AF65-F5344CB8AC3E}">
        <p14:creationId xmlns:p14="http://schemas.microsoft.com/office/powerpoint/2010/main" val="3771386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Overall revenues and prices</a:t>
            </a:r>
          </a:p>
        </p:txBody>
      </p:sp>
      <p:sp>
        <p:nvSpPr>
          <p:cNvPr id="3" name="Content Placeholder 2"/>
          <p:cNvSpPr>
            <a:spLocks noGrp="1"/>
          </p:cNvSpPr>
          <p:nvPr>
            <p:ph idx="1"/>
          </p:nvPr>
        </p:nvSpPr>
        <p:spPr>
          <a:xfrm>
            <a:off x="395536" y="1196752"/>
            <a:ext cx="8229600" cy="4277072"/>
          </a:xfrm>
        </p:spPr>
        <p:txBody>
          <a:bodyPr>
            <a:normAutofit/>
          </a:bodyPr>
          <a:lstStyle/>
          <a:p>
            <a:r>
              <a:rPr lang="en-AU" dirty="0" smtClean="0"/>
              <a:t>Proposal: 3.95</a:t>
            </a:r>
            <a:r>
              <a:rPr lang="en-AU" dirty="0"/>
              <a:t>% p.a. (real) increase </a:t>
            </a:r>
          </a:p>
          <a:p>
            <a:r>
              <a:rPr lang="en-AU" dirty="0"/>
              <a:t>Reflects:</a:t>
            </a:r>
          </a:p>
          <a:p>
            <a:pPr lvl="1"/>
            <a:r>
              <a:rPr lang="en-AU" dirty="0"/>
              <a:t>Higher RAB due to higher capex in this period and next</a:t>
            </a:r>
          </a:p>
          <a:p>
            <a:pPr lvl="1"/>
            <a:r>
              <a:rPr lang="en-AU" dirty="0"/>
              <a:t>Higher Opex </a:t>
            </a:r>
          </a:p>
          <a:p>
            <a:pPr lvl="1"/>
            <a:r>
              <a:rPr lang="en-AU" dirty="0"/>
              <a:t>Change in approach to WACC</a:t>
            </a:r>
          </a:p>
          <a:p>
            <a:r>
              <a:rPr lang="en-AU" dirty="0"/>
              <a:t>Key concerns</a:t>
            </a:r>
          </a:p>
          <a:p>
            <a:pPr lvl="1"/>
            <a:r>
              <a:rPr lang="en-AU" dirty="0"/>
              <a:t>Are the capex projects efficient?</a:t>
            </a:r>
          </a:p>
          <a:p>
            <a:pPr lvl="1"/>
            <a:r>
              <a:rPr lang="en-AU" dirty="0"/>
              <a:t>What are the contingent project risks?</a:t>
            </a:r>
          </a:p>
          <a:p>
            <a:pPr lvl="1"/>
            <a:r>
              <a:rPr lang="en-AU" dirty="0"/>
              <a:t>Does opex reflect the costs of an efficient service provider?</a:t>
            </a:r>
          </a:p>
          <a:p>
            <a:pPr lvl="1"/>
            <a:r>
              <a:rPr lang="en-AU" dirty="0"/>
              <a:t>Is the change in approach on WACC warranted and justified?</a:t>
            </a:r>
          </a:p>
          <a:p>
            <a:pPr lvl="1"/>
            <a:endParaRPr lang="en-AU" dirty="0"/>
          </a:p>
          <a:p>
            <a:pPr lvl="1"/>
            <a:endParaRPr lang="en-AU" dirty="0"/>
          </a:p>
          <a:p>
            <a:pPr lvl="1"/>
            <a:endParaRPr lang="en-AU" dirty="0"/>
          </a:p>
          <a:p>
            <a:pPr marL="457200" lvl="1" indent="0">
              <a:buNone/>
            </a:pPr>
            <a:endParaRPr lang="en-AU" dirty="0"/>
          </a:p>
        </p:txBody>
      </p:sp>
    </p:spTree>
    <p:extLst>
      <p:ext uri="{BB962C8B-B14F-4D97-AF65-F5344CB8AC3E}">
        <p14:creationId xmlns:p14="http://schemas.microsoft.com/office/powerpoint/2010/main" val="473992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WACC</a:t>
            </a:r>
          </a:p>
        </p:txBody>
      </p:sp>
      <p:sp>
        <p:nvSpPr>
          <p:cNvPr id="3" name="Content Placeholder 2"/>
          <p:cNvSpPr>
            <a:spLocks noGrp="1"/>
          </p:cNvSpPr>
          <p:nvPr>
            <p:ph idx="1"/>
          </p:nvPr>
        </p:nvSpPr>
        <p:spPr/>
        <p:txBody>
          <a:bodyPr>
            <a:normAutofit fontScale="92500"/>
          </a:bodyPr>
          <a:lstStyle/>
          <a:p>
            <a:r>
              <a:rPr lang="en-AU" dirty="0"/>
              <a:t>Proposed WACC is 6.5%</a:t>
            </a:r>
          </a:p>
          <a:p>
            <a:r>
              <a:rPr lang="en-AU" dirty="0"/>
              <a:t>Critical component of RR </a:t>
            </a:r>
          </a:p>
          <a:p>
            <a:pPr lvl="1"/>
            <a:r>
              <a:rPr lang="en-AU" dirty="0"/>
              <a:t>Lower WACC offsets other cost increases; moderates RR increase</a:t>
            </a:r>
          </a:p>
          <a:p>
            <a:r>
              <a:rPr lang="en-AU" dirty="0"/>
              <a:t>ML approach varies substantially from the WACC guidelines:</a:t>
            </a:r>
          </a:p>
          <a:p>
            <a:pPr lvl="1"/>
            <a:r>
              <a:rPr lang="en-AU" dirty="0"/>
              <a:t>Use of current estimates for RFR, Market return, and Beta</a:t>
            </a:r>
          </a:p>
          <a:p>
            <a:pPr lvl="2"/>
            <a:r>
              <a:rPr lang="en-AU" dirty="0"/>
              <a:t>Higher MRP (implied) – 7.18% cf 6.5%</a:t>
            </a:r>
          </a:p>
          <a:p>
            <a:pPr lvl="2"/>
            <a:r>
              <a:rPr lang="en-AU" dirty="0"/>
              <a:t>Higher Beta – 0.8 cf 0.7</a:t>
            </a:r>
          </a:p>
          <a:p>
            <a:pPr lvl="1"/>
            <a:r>
              <a:rPr lang="en-AU" dirty="0"/>
              <a:t>Lower gamma of 0.25</a:t>
            </a:r>
          </a:p>
          <a:p>
            <a:r>
              <a:rPr lang="en-AU" dirty="0"/>
              <a:t>Gamma and debt to be resolved through appeal – but 0.4 per guideline should be the default</a:t>
            </a:r>
          </a:p>
          <a:p>
            <a:r>
              <a:rPr lang="en-AU" dirty="0"/>
              <a:t>Concerns: is the change of approach justified?</a:t>
            </a:r>
          </a:p>
          <a:p>
            <a:pPr marL="457200" lvl="1" indent="0">
              <a:buNone/>
            </a:pPr>
            <a:endParaRPr lang="en-AU" dirty="0"/>
          </a:p>
        </p:txBody>
      </p:sp>
    </p:spTree>
    <p:extLst>
      <p:ext uri="{BB962C8B-B14F-4D97-AF65-F5344CB8AC3E}">
        <p14:creationId xmlns:p14="http://schemas.microsoft.com/office/powerpoint/2010/main" val="212978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Change in approach</a:t>
            </a:r>
          </a:p>
        </p:txBody>
      </p:sp>
      <p:sp>
        <p:nvSpPr>
          <p:cNvPr id="3" name="Content Placeholder 2"/>
          <p:cNvSpPr>
            <a:spLocks noGrp="1"/>
          </p:cNvSpPr>
          <p:nvPr>
            <p:ph idx="1"/>
          </p:nvPr>
        </p:nvSpPr>
        <p:spPr/>
        <p:txBody>
          <a:bodyPr>
            <a:normAutofit/>
          </a:bodyPr>
          <a:lstStyle/>
          <a:p>
            <a:r>
              <a:rPr lang="en-AU" dirty="0"/>
              <a:t>Rule change allowed AER to consider a broader range of information and models</a:t>
            </a:r>
          </a:p>
          <a:p>
            <a:pPr lvl="1"/>
            <a:r>
              <a:rPr lang="en-AU" dirty="0"/>
              <a:t>This reflected the AEMC’s strong conclusion that a broader range of information should be considered</a:t>
            </a:r>
          </a:p>
          <a:p>
            <a:r>
              <a:rPr lang="en-AU" dirty="0"/>
              <a:t>AER’s revised approach reflected this</a:t>
            </a:r>
          </a:p>
          <a:p>
            <a:pPr lvl="1"/>
            <a:r>
              <a:rPr lang="en-AU" dirty="0"/>
              <a:t>Not reliant on a single model or rule</a:t>
            </a:r>
          </a:p>
          <a:p>
            <a:pPr lvl="1"/>
            <a:r>
              <a:rPr lang="en-AU" dirty="0"/>
              <a:t>Allows the structured consideration of all information weighted (qualitatively) having regard to its strengths and weaknesses</a:t>
            </a:r>
          </a:p>
          <a:p>
            <a:r>
              <a:rPr lang="en-AU" dirty="0"/>
              <a:t>ML’s approach on RoE focuses on estimates derived from current or more recent market data</a:t>
            </a:r>
          </a:p>
          <a:p>
            <a:pPr lvl="1"/>
            <a:r>
              <a:rPr lang="en-AU" dirty="0"/>
              <a:t>Appears to give little if any weight to long term data.</a:t>
            </a:r>
          </a:p>
          <a:p>
            <a:pPr lvl="1"/>
            <a:endParaRPr lang="en-AU" dirty="0"/>
          </a:p>
        </p:txBody>
      </p:sp>
    </p:spTree>
    <p:extLst>
      <p:ext uri="{BB962C8B-B14F-4D97-AF65-F5344CB8AC3E}">
        <p14:creationId xmlns:p14="http://schemas.microsoft.com/office/powerpoint/2010/main" val="193937577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AER CCP Branded Power point Template">
  <a:themeElements>
    <a:clrScheme name="ACCC">
      <a:dk1>
        <a:sysClr val="windowText" lastClr="000000"/>
      </a:dk1>
      <a:lt1>
        <a:sysClr val="window" lastClr="FFFFFF"/>
      </a:lt1>
      <a:dk2>
        <a:srgbClr val="2F3D4A"/>
      </a:dk2>
      <a:lt2>
        <a:srgbClr val="D5D6D2"/>
      </a:lt2>
      <a:accent1>
        <a:srgbClr val="00759E"/>
      </a:accent1>
      <a:accent2>
        <a:srgbClr val="491E69"/>
      </a:accent2>
      <a:accent3>
        <a:srgbClr val="7AA0B9"/>
      </a:accent3>
      <a:accent4>
        <a:srgbClr val="1B2F6F"/>
      </a:accent4>
      <a:accent5>
        <a:srgbClr val="4BACC6"/>
      </a:accent5>
      <a:accent6>
        <a:srgbClr val="DC5034"/>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CCP AER Power Point Template</Template>
  <TotalTime>0</TotalTime>
  <Words>1440</Words>
  <Application>Microsoft Office PowerPoint</Application>
  <PresentationFormat>On-screen Show (4:3)</PresentationFormat>
  <Paragraphs>162</Paragraphs>
  <Slides>18</Slides>
  <Notes>0</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AER CCP Branded Power point Template</vt:lpstr>
      <vt:lpstr>Aspect</vt:lpstr>
      <vt:lpstr>Murraylink Public Forum 10 April 2017</vt:lpstr>
      <vt:lpstr>Outline</vt:lpstr>
      <vt:lpstr>Objective of the CCP</vt:lpstr>
      <vt:lpstr>The NEO</vt:lpstr>
      <vt:lpstr>Customer engagement</vt:lpstr>
      <vt:lpstr>Revenue Requirement</vt:lpstr>
      <vt:lpstr>Overall revenues and prices</vt:lpstr>
      <vt:lpstr>WACC</vt:lpstr>
      <vt:lpstr>Change in approach</vt:lpstr>
      <vt:lpstr>Market return (and implied MRP)</vt:lpstr>
      <vt:lpstr>Beta</vt:lpstr>
      <vt:lpstr>MRP – The evidence for greater risk?</vt:lpstr>
      <vt:lpstr>Opex (1)</vt:lpstr>
      <vt:lpstr>Opex (2)</vt:lpstr>
      <vt:lpstr>OPEX – Concerns with pass-through of management contract costs </vt:lpstr>
      <vt:lpstr>Capex forecasts</vt:lpstr>
      <vt:lpstr>Interconnect Capacity and Contingent Project</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2017-04-11T03:01:14Z</dcterms:created>
  <dcterms:modified xsi:type="dcterms:W3CDTF">2017-04-11T03:01:22Z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