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5" r:id="rId3"/>
    <p:sldId id="386" r:id="rId4"/>
    <p:sldId id="412" r:id="rId5"/>
    <p:sldId id="390" r:id="rId6"/>
    <p:sldId id="414" r:id="rId7"/>
    <p:sldId id="416" r:id="rId8"/>
    <p:sldId id="407" r:id="rId9"/>
    <p:sldId id="413" r:id="rId10"/>
    <p:sldId id="415" r:id="rId11"/>
    <p:sldId id="376" r:id="rId12"/>
  </p:sldIdLst>
  <p:sldSz cx="9144000" cy="6858000" type="screen4x3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F2D7F"/>
    <a:srgbClr val="DC5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1" autoAdjust="0"/>
    <p:restoredTop sz="94660" autoAdjust="0"/>
  </p:normalViewPr>
  <p:slideViewPr>
    <p:cSldViewPr>
      <p:cViewPr varScale="1">
        <p:scale>
          <a:sx n="92" d="100"/>
          <a:sy n="92" d="100"/>
        </p:scale>
        <p:origin x="-17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589"/>
    </p:cViewPr>
  </p:sorterViewPr>
  <p:notesViewPr>
    <p:cSldViewPr>
      <p:cViewPr varScale="1">
        <p:scale>
          <a:sx n="64" d="100"/>
          <a:sy n="64" d="100"/>
        </p:scale>
        <p:origin x="-3432" y="-11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F7EF653-8AD0-4E66-9C9A-0A72B3AF66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C9896D3-D3B2-44FF-8F84-5E15597B9F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B2B89-8D9E-4959-AF85-0657DDA0EB28}" type="datetimeFigureOut">
              <a:rPr lang="en-AU" smtClean="0"/>
              <a:t>15/09/2017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F57EE47-246A-41BD-8B84-61EA44468A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1C14BA2-6B49-4730-A714-CEDC5054E8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B5FA5-A93B-4F42-A827-4C405A48931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353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84D08-0016-49DE-AB4D-3FEA8F75CFD4}" type="datetimeFigureOut">
              <a:rPr lang="en-AU" smtClean="0"/>
              <a:t>15/09/2017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3C539-D4FC-47F0-9C1B-35E035DB7AC5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068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3C539-D4FC-47F0-9C1B-35E035DB7AC5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0045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872208"/>
          </a:xfrm>
        </p:spPr>
        <p:txBody>
          <a:bodyPr/>
          <a:lstStyle>
            <a:lvl1pPr>
              <a:defRPr>
                <a:solidFill>
                  <a:srgbClr val="4F2D7F"/>
                </a:solidFill>
                <a:latin typeface="Lucida Fax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365104"/>
            <a:ext cx="6400800" cy="64807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DC5034"/>
                </a:solidFill>
                <a:latin typeface="Lucida Fax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09714" y="980728"/>
            <a:ext cx="3834494" cy="11585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F39DE6-EACB-43F0-A845-7D30CA090570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95FE82-ED7A-4D99-A1F2-F952DDCFFDD7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09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45D08-A089-44D2-8853-80C7640D3E24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12EB4-6A1B-4311-A037-CDFEF51A90EF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31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9F1AF4-FE70-490E-8A8F-BA164A3CB662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66E5EF-6B9B-4D25-B494-51BFFD8F8691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446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7CA5-BD0E-46B8-B414-8FE93F0EA040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3B074-1C6D-487F-90F9-3B95FB2482C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1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F8B8C-4C82-4E41-81E8-022402BB3E90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D310-D959-4E8B-B433-9D36BDD9914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936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AB89-1587-42ED-AB9A-07CBFB21F3C8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A9905-571D-41F5-83D9-26BFF394BAC0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9326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E923C0-859D-4205-928D-7E2BED21073D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732822-9B9D-4546-8247-53B11C2D6532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612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94537-F3A3-45C5-8104-346664B9DF9C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449A8-44F5-4222-B2C6-E05C056F6F8B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07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ound Single Corner Rectangle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325771-D896-4D13-804C-611932C7434A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C98A27-96F1-4C01-AD7A-34BA7A17606A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73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2DCF0-B1CA-40B5-A70A-198FD12C329B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D366-922F-4230-864D-DF18D46FB811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318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B8ED3-9556-40FD-8F1D-E01A60BC0F18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EB6BC-461E-447A-AA6B-DE2640350D5E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62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99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260648"/>
            <a:ext cx="8640960" cy="6336704"/>
          </a:xfrm>
          <a:prstGeom prst="rect">
            <a:avLst/>
          </a:prstGeom>
          <a:solidFill>
            <a:srgbClr val="000000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4F2D7F"/>
          </a:solidFill>
          <a:latin typeface="Lucida Fax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43C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A8DF19A-7C92-4988-8836-FCEE33EC71E9}" type="datetime1">
              <a:rPr lang="en-A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15/09/2017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4C872B5-AEF4-4D22-A796-F23313E04C1D}" type="slidenum">
              <a:rPr lang="en-AU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7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1322" y="3645024"/>
            <a:ext cx="8208143" cy="86409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4400" noProof="0" dirty="0"/>
              <a:t>AER Review of the Rate of Return Guideline</a:t>
            </a:r>
            <a:br>
              <a:rPr lang="en-AU" sz="4400" noProof="0" dirty="0"/>
            </a:br>
            <a:r>
              <a:rPr lang="en-AU" sz="4400" noProof="0" dirty="0"/>
              <a:t> </a:t>
            </a:r>
            <a:br>
              <a:rPr lang="en-AU" sz="4400" noProof="0" dirty="0"/>
            </a:br>
            <a:r>
              <a:rPr lang="en-AU" sz="3600" noProof="0" dirty="0" smtClean="0"/>
              <a:t>Public forum</a:t>
            </a:r>
            <a:r>
              <a:rPr lang="en-AU" sz="3600" noProof="0" dirty="0"/>
              <a:t/>
            </a:r>
            <a:br>
              <a:rPr lang="en-AU" sz="3600" noProof="0" dirty="0"/>
            </a:br>
            <a:r>
              <a:rPr lang="en-AU" sz="3600" noProof="0" dirty="0" smtClean="0"/>
              <a:t>18  </a:t>
            </a:r>
            <a:r>
              <a:rPr lang="en-AU" sz="3600" noProof="0" dirty="0"/>
              <a:t>September 2017 </a:t>
            </a:r>
            <a:endParaRPr lang="en-AU" sz="4400" noProof="0" dirty="0"/>
          </a:p>
        </p:txBody>
      </p:sp>
      <p:pic>
        <p:nvPicPr>
          <p:cNvPr id="18436" name="Picture 5" descr="D10 1334418  AER logo_landscape_RGB 300dp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829421"/>
            <a:ext cx="21621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7452320" y="5198866"/>
            <a:ext cx="1287145" cy="1170305"/>
            <a:chOff x="0" y="-7316"/>
            <a:chExt cx="1287475" cy="1170432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7316"/>
              <a:ext cx="1287475" cy="1170432"/>
            </a:xfrm>
            <a:prstGeom prst="rect">
              <a:avLst/>
            </a:prstGeom>
            <a:noFill/>
          </p:spPr>
        </p:pic>
        <p:sp>
          <p:nvSpPr>
            <p:cNvPr id="7" name="Text Box 2"/>
            <p:cNvSpPr txBox="1">
              <a:spLocks noChangeArrowheads="1"/>
            </p:cNvSpPr>
            <p:nvPr/>
          </p:nvSpPr>
          <p:spPr bwMode="auto">
            <a:xfrm>
              <a:off x="95097" y="51207"/>
              <a:ext cx="1068019" cy="1060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 dirty="0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C</a:t>
              </a:r>
              <a:r>
                <a:rPr lang="en-AU" sz="16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onsumer </a:t>
              </a:r>
              <a:endParaRPr lang="en-A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 dirty="0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C</a:t>
              </a:r>
              <a:r>
                <a:rPr lang="en-AU" sz="16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hallenge</a:t>
              </a:r>
              <a:endParaRPr lang="en-AU" sz="1100" dirty="0">
                <a:effectLst/>
                <a:latin typeface="Calibri"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AU" sz="1800" b="1" dirty="0">
                  <a:solidFill>
                    <a:srgbClr val="F79646"/>
                  </a:solidFill>
                  <a:effectLst/>
                  <a:latin typeface="Calibri"/>
                  <a:ea typeface="Calibri"/>
                  <a:cs typeface="Times New Roman"/>
                </a:rPr>
                <a:t>P</a:t>
              </a:r>
              <a:r>
                <a:rPr lang="en-AU" sz="1600" dirty="0">
                  <a:solidFill>
                    <a:srgbClr val="FFFFFF"/>
                  </a:solidFill>
                  <a:effectLst/>
                  <a:latin typeface="Calibri"/>
                  <a:ea typeface="Calibri"/>
                  <a:cs typeface="Times New Roman"/>
                </a:rPr>
                <a:t>anel</a:t>
              </a:r>
              <a:endParaRPr lang="en-AU" sz="1100" dirty="0">
                <a:effectLst/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32F9FE0-2EF3-492B-9835-4609CBF15951}"/>
              </a:ext>
            </a:extLst>
          </p:cNvPr>
          <p:cNvSpPr txBox="1"/>
          <p:nvPr/>
        </p:nvSpPr>
        <p:spPr>
          <a:xfrm>
            <a:off x="2296100" y="4795718"/>
            <a:ext cx="4678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/>
              <a:t>CCP16 comprises</a:t>
            </a:r>
            <a:r>
              <a:rPr lang="en-AU" dirty="0"/>
              <a:t>:</a:t>
            </a:r>
          </a:p>
          <a:p>
            <a:pPr algn="ctr"/>
            <a:r>
              <a:rPr lang="en-AU" dirty="0"/>
              <a:t>David Prins (chair)</a:t>
            </a:r>
          </a:p>
          <a:p>
            <a:pPr algn="ctr"/>
            <a:r>
              <a:rPr lang="en-AU" dirty="0"/>
              <a:t>Louise Benjamin</a:t>
            </a:r>
          </a:p>
          <a:p>
            <a:pPr algn="ctr"/>
            <a:r>
              <a:rPr lang="en-AU" dirty="0"/>
              <a:t>Eric Groom</a:t>
            </a:r>
          </a:p>
          <a:p>
            <a:pPr algn="ctr"/>
            <a:r>
              <a:rPr lang="en-AU" dirty="0"/>
              <a:t>Bev Hughson </a:t>
            </a:r>
          </a:p>
        </p:txBody>
      </p:sp>
    </p:spTree>
    <p:extLst>
      <p:ext uri="{BB962C8B-B14F-4D97-AF65-F5344CB8AC3E}">
        <p14:creationId xmlns:p14="http://schemas.microsoft.com/office/powerpoint/2010/main" val="35405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xmlns="" id="{3CCC6874-EEB1-4BC6-9131-5937E81BDF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noProof="0" dirty="0"/>
              <a:t>Thank you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xmlns="" id="{9E2BE95E-2185-49ED-A55F-C1336D3507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95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9EB2FB-080C-480E-AB82-5A360819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noProof="0" dirty="0" smtClean="0"/>
              <a:t>The role of the Consumer Challenge Panel (CCP</a:t>
            </a:r>
            <a:r>
              <a:rPr lang="en-AU" noProof="0" dirty="0" smtClean="0"/>
              <a:t>)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62E443-7536-42E6-892D-496389D9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36504"/>
          </a:xfrm>
        </p:spPr>
        <p:txBody>
          <a:bodyPr>
            <a:normAutofit/>
          </a:bodyPr>
          <a:lstStyle/>
          <a:p>
            <a:r>
              <a:rPr lang="en-AU" noProof="0" dirty="0" smtClean="0"/>
              <a:t>Assists </a:t>
            </a:r>
            <a:r>
              <a:rPr lang="en-AU" noProof="0" dirty="0" smtClean="0"/>
              <a:t>the AER to make better regulatory decisions</a:t>
            </a:r>
          </a:p>
          <a:p>
            <a:r>
              <a:rPr lang="en-US" noProof="0" dirty="0" smtClean="0"/>
              <a:t>Helps </a:t>
            </a:r>
            <a:r>
              <a:rPr lang="en-US" noProof="0" dirty="0" smtClean="0"/>
              <a:t>to improve the balance of the range of views considered in AER decisions</a:t>
            </a:r>
          </a:p>
          <a:p>
            <a:r>
              <a:rPr lang="en-US" dirty="0" smtClean="0"/>
              <a:t>CCP16 is a sub-panel of CCP that the AER has established to focus on this review</a:t>
            </a:r>
          </a:p>
          <a:p>
            <a:r>
              <a:rPr lang="en-US" noProof="0" dirty="0" smtClean="0"/>
              <a:t>CCP16 welcomes its involvement in this </a:t>
            </a:r>
            <a:r>
              <a:rPr lang="en-US" noProof="0" dirty="0" smtClean="0"/>
              <a:t>review</a:t>
            </a:r>
          </a:p>
          <a:p>
            <a:r>
              <a:rPr lang="en-US" dirty="0"/>
              <a:t>CCP16 provided a submission to the AER’s Consultation </a:t>
            </a:r>
            <a:r>
              <a:rPr lang="en-US" dirty="0" smtClean="0"/>
              <a:t>Paper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630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9EB2FB-080C-480E-AB82-5A360819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noProof="0" dirty="0" smtClean="0"/>
              <a:t>What the CCP does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62E443-7536-42E6-892D-496389D96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36504"/>
          </a:xfrm>
        </p:spPr>
        <p:txBody>
          <a:bodyPr>
            <a:normAutofit/>
          </a:bodyPr>
          <a:lstStyle/>
          <a:p>
            <a:r>
              <a:rPr lang="en-US" noProof="0" dirty="0" smtClean="0"/>
              <a:t>Challenges </a:t>
            </a:r>
            <a:r>
              <a:rPr lang="en-US" noProof="0" dirty="0" smtClean="0"/>
              <a:t>the proposals and analyses of both the AER and network businesses from the perspective of the long-term interests of consumers</a:t>
            </a:r>
          </a:p>
          <a:p>
            <a:r>
              <a:rPr lang="en-US" dirty="0" smtClean="0"/>
              <a:t>Engages with consumer advocates and representatives and other relevant stakeholders</a:t>
            </a:r>
          </a:p>
          <a:p>
            <a:r>
              <a:rPr lang="en-US" noProof="0" dirty="0" smtClean="0"/>
              <a:t>Provides advice to the AER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role of CCP is not in any way a replacement for consumer engagement and advocacy</a:t>
            </a:r>
          </a:p>
        </p:txBody>
      </p:sp>
    </p:spTree>
    <p:extLst>
      <p:ext uri="{BB962C8B-B14F-4D97-AF65-F5344CB8AC3E}">
        <p14:creationId xmlns:p14="http://schemas.microsoft.com/office/powerpoint/2010/main" val="122964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CD2261-8867-4A52-A8B7-8D8A6F70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noProof="0" dirty="0" smtClean="0"/>
              <a:t>Long-term interests of consumers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2789F4-503E-4995-A793-ABC7F963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815"/>
            <a:ext cx="8229600" cy="4277072"/>
          </a:xfrm>
        </p:spPr>
        <p:txBody>
          <a:bodyPr>
            <a:normAutofit fontScale="92500" lnSpcReduction="10000"/>
          </a:bodyPr>
          <a:lstStyle/>
          <a:p>
            <a:r>
              <a:rPr lang="en-AU" noProof="0" dirty="0" smtClean="0"/>
              <a:t>Return on capital makes up approximately 50% of a network business’ allowed revenue</a:t>
            </a:r>
          </a:p>
          <a:p>
            <a:r>
              <a:rPr lang="en-US" dirty="0" smtClean="0"/>
              <a:t>The allowed rate of return is a key driver of the quantum of network charges</a:t>
            </a:r>
          </a:p>
          <a:p>
            <a:r>
              <a:rPr lang="en-US" noProof="0" dirty="0" smtClean="0"/>
              <a:t>The process for creating a new guideline and the content of any new guideline must be guided by the long-term interests of consumers</a:t>
            </a:r>
          </a:p>
          <a:p>
            <a:r>
              <a:rPr lang="en-US" dirty="0" smtClean="0"/>
              <a:t>The process must be robust, transparent and comprehensive, incorporating broadly based consultation</a:t>
            </a:r>
          </a:p>
          <a:p>
            <a:r>
              <a:rPr lang="en-US" noProof="0" dirty="0" smtClean="0"/>
              <a:t>The contents of the final binding guideline must be clear and unambiguous (while providing for the exercise of discretion by the AER)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227298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CD2261-8867-4A52-A8B7-8D8A6F70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noProof="0" dirty="0" smtClean="0"/>
              <a:t>CCP16 is supportive of the AER’s Proposed Process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2789F4-503E-4995-A793-ABC7F963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815"/>
            <a:ext cx="8229600" cy="427707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CCP16 supports</a:t>
            </a:r>
          </a:p>
          <a:p>
            <a:pPr lvl="1"/>
            <a:r>
              <a:rPr lang="en-US" dirty="0" smtClean="0"/>
              <a:t>Longer consultation periods than strictly required</a:t>
            </a:r>
          </a:p>
          <a:p>
            <a:pPr lvl="1"/>
            <a:r>
              <a:rPr lang="en-US" dirty="0" smtClean="0"/>
              <a:t>Establishing the Consumer Reference Group (CRG)</a:t>
            </a:r>
          </a:p>
          <a:p>
            <a:pPr lvl="1"/>
            <a:r>
              <a:rPr lang="en-US" dirty="0" smtClean="0"/>
              <a:t>The proposed ‘hot-tubbing’ of expert advisers</a:t>
            </a:r>
          </a:p>
          <a:p>
            <a:pPr lvl="1"/>
            <a:r>
              <a:rPr lang="en-US" dirty="0" smtClean="0"/>
              <a:t>The proposed independent </a:t>
            </a:r>
            <a:r>
              <a:rPr lang="en-US" dirty="0"/>
              <a:t>p</a:t>
            </a:r>
            <a:r>
              <a:rPr lang="en-US" dirty="0" smtClean="0"/>
              <a:t>anel</a:t>
            </a:r>
          </a:p>
          <a:p>
            <a:r>
              <a:rPr lang="en-US" dirty="0" smtClean="0"/>
              <a:t>While noting that</a:t>
            </a:r>
          </a:p>
          <a:p>
            <a:pPr lvl="1"/>
            <a:r>
              <a:rPr lang="en-US" dirty="0" smtClean="0"/>
              <a:t>The CRG will need funding and support</a:t>
            </a:r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/>
              <a:t>independent panel may offer greater value if </a:t>
            </a:r>
            <a:r>
              <a:rPr lang="en-AU" dirty="0" smtClean="0"/>
              <a:t>it is </a:t>
            </a:r>
            <a:r>
              <a:rPr lang="en-AU" dirty="0"/>
              <a:t>involved earlier as an external </a:t>
            </a:r>
            <a:r>
              <a:rPr lang="en-AU" dirty="0" smtClean="0"/>
              <a:t>‘peer review’ </a:t>
            </a:r>
            <a:r>
              <a:rPr lang="en-AU" dirty="0"/>
              <a:t>for the </a:t>
            </a:r>
            <a:r>
              <a:rPr lang="en-AU" dirty="0" smtClean="0"/>
              <a:t>AER</a:t>
            </a:r>
          </a:p>
          <a:p>
            <a:pPr lvl="1"/>
            <a:r>
              <a:rPr lang="en-AU" dirty="0"/>
              <a:t>The </a:t>
            </a:r>
            <a:r>
              <a:rPr lang="en-AU" dirty="0" smtClean="0"/>
              <a:t>‘hot-tubbing’ </a:t>
            </a:r>
            <a:r>
              <a:rPr lang="en-AU" dirty="0"/>
              <a:t>will be most effective </a:t>
            </a:r>
            <a:r>
              <a:rPr lang="en-AU" dirty="0" smtClean="0"/>
              <a:t>if</a:t>
            </a:r>
          </a:p>
          <a:p>
            <a:pPr lvl="2"/>
            <a:r>
              <a:rPr lang="en-US" dirty="0" smtClean="0"/>
              <a:t>Its composition is structured to ensure balance</a:t>
            </a:r>
            <a:endParaRPr lang="en-AU" dirty="0" smtClean="0"/>
          </a:p>
          <a:p>
            <a:pPr lvl="2"/>
            <a:r>
              <a:rPr lang="en-AU" dirty="0" smtClean="0"/>
              <a:t>Rules </a:t>
            </a:r>
            <a:r>
              <a:rPr lang="en-AU" dirty="0"/>
              <a:t>for the </a:t>
            </a:r>
            <a:r>
              <a:rPr lang="en-AU" dirty="0" smtClean="0"/>
              <a:t>hot-tubbing </a:t>
            </a:r>
            <a:r>
              <a:rPr lang="en-AU" dirty="0"/>
              <a:t>are specified in advance and adhered to</a:t>
            </a:r>
          </a:p>
          <a:p>
            <a:pPr lvl="2"/>
            <a:r>
              <a:rPr lang="en-AU" dirty="0" smtClean="0"/>
              <a:t>There is a </a:t>
            </a:r>
            <a:r>
              <a:rPr lang="en-AU" dirty="0"/>
              <a:t>strong independent </a:t>
            </a:r>
            <a:r>
              <a:rPr lang="en-AU" dirty="0" smtClean="0"/>
              <a:t>facilitator</a:t>
            </a:r>
          </a:p>
        </p:txBody>
      </p:sp>
    </p:spTree>
    <p:extLst>
      <p:ext uri="{BB962C8B-B14F-4D97-AF65-F5344CB8AC3E}">
        <p14:creationId xmlns:p14="http://schemas.microsoft.com/office/powerpoint/2010/main" val="253765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CD2261-8867-4A52-A8B7-8D8A6F70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noProof="0" dirty="0" smtClean="0"/>
              <a:t>More thoughts on the proposed process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2789F4-503E-4995-A793-ABC7F963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815"/>
            <a:ext cx="8229600" cy="4277072"/>
          </a:xfrm>
        </p:spPr>
        <p:txBody>
          <a:bodyPr>
            <a:normAutofit/>
          </a:bodyPr>
          <a:lstStyle/>
          <a:p>
            <a:r>
              <a:rPr lang="en-AU" dirty="0"/>
              <a:t>Compared </a:t>
            </a:r>
            <a:r>
              <a:rPr lang="en-AU" dirty="0" smtClean="0"/>
              <a:t>for example to </a:t>
            </a:r>
            <a:r>
              <a:rPr lang="en-AU" dirty="0"/>
              <a:t>the </a:t>
            </a:r>
            <a:r>
              <a:rPr lang="en-AU" dirty="0" smtClean="0"/>
              <a:t>UK, </a:t>
            </a:r>
            <a:r>
              <a:rPr lang="en-AU" dirty="0"/>
              <a:t>the debate </a:t>
            </a:r>
            <a:r>
              <a:rPr lang="en-AU" dirty="0" smtClean="0"/>
              <a:t>in the NEM on </a:t>
            </a:r>
            <a:r>
              <a:rPr lang="en-AU" dirty="0"/>
              <a:t>cost of capital has been dominated by extensive highly technical </a:t>
            </a:r>
            <a:r>
              <a:rPr lang="en-AU" dirty="0" smtClean="0"/>
              <a:t>analysis</a:t>
            </a:r>
          </a:p>
          <a:p>
            <a:r>
              <a:rPr lang="en-AU" dirty="0" smtClean="0"/>
              <a:t>Is </a:t>
            </a:r>
            <a:r>
              <a:rPr lang="en-AU" dirty="0"/>
              <a:t>this what we want again</a:t>
            </a:r>
            <a:r>
              <a:rPr lang="en-AU" dirty="0" smtClean="0"/>
              <a:t>?</a:t>
            </a:r>
          </a:p>
          <a:p>
            <a:r>
              <a:rPr lang="en-AU" dirty="0" smtClean="0"/>
              <a:t>Or </a:t>
            </a:r>
            <a:r>
              <a:rPr lang="en-AU" dirty="0"/>
              <a:t>should the focus be </a:t>
            </a:r>
            <a:r>
              <a:rPr lang="en-AU" dirty="0" smtClean="0"/>
              <a:t>on the </a:t>
            </a:r>
            <a:r>
              <a:rPr lang="en-AU" dirty="0"/>
              <a:t>process of </a:t>
            </a:r>
            <a:r>
              <a:rPr lang="en-AU" dirty="0" smtClean="0"/>
              <a:t>decision-making </a:t>
            </a:r>
            <a:r>
              <a:rPr lang="en-AU" dirty="0"/>
              <a:t>under uncertainty and incomplete </a:t>
            </a:r>
            <a:r>
              <a:rPr lang="en-AU" dirty="0" smtClean="0"/>
              <a:t>information, </a:t>
            </a:r>
            <a:r>
              <a:rPr lang="en-AU" dirty="0"/>
              <a:t>and a more fact-based review of outcomes to date?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806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CD2261-8867-4A52-A8B7-8D8A6F70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noProof="0" dirty="0" smtClean="0"/>
              <a:t>Looking </a:t>
            </a:r>
            <a:r>
              <a:rPr lang="en-AU" noProof="0" dirty="0"/>
              <a:t>forward </a:t>
            </a:r>
            <a:r>
              <a:rPr lang="en-AU" noProof="0" dirty="0" smtClean="0"/>
              <a:t>to the Issues Paper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2789F4-503E-4995-A793-ABC7F963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815"/>
            <a:ext cx="8229600" cy="4277072"/>
          </a:xfrm>
        </p:spPr>
        <p:txBody>
          <a:bodyPr>
            <a:normAutofit/>
          </a:bodyPr>
          <a:lstStyle/>
          <a:p>
            <a:r>
              <a:rPr lang="en-US" noProof="0" dirty="0" smtClean="0"/>
              <a:t>The AER should provide </a:t>
            </a:r>
            <a:r>
              <a:rPr lang="en-US" noProof="0" dirty="0" smtClean="0"/>
              <a:t>its </a:t>
            </a:r>
            <a:r>
              <a:rPr lang="en-US" noProof="0" dirty="0" smtClean="0"/>
              <a:t>view of what is working well with the existing guideline and what isn’t</a:t>
            </a:r>
          </a:p>
          <a:p>
            <a:r>
              <a:rPr lang="en-AU" dirty="0"/>
              <a:t>Is there evidence that the allowed </a:t>
            </a:r>
            <a:r>
              <a:rPr lang="en-AU" dirty="0" smtClean="0"/>
              <a:t>rate of return </a:t>
            </a:r>
            <a:r>
              <a:rPr lang="en-AU" dirty="0"/>
              <a:t>has fallen short of, or exceeded, investor expectations or returns elsewhere</a:t>
            </a:r>
            <a:r>
              <a:rPr lang="en-AU" dirty="0" smtClean="0"/>
              <a:t>?</a:t>
            </a:r>
          </a:p>
          <a:p>
            <a:r>
              <a:rPr lang="en-US" noProof="0" dirty="0" smtClean="0"/>
              <a:t>What </a:t>
            </a:r>
            <a:r>
              <a:rPr lang="en-US" noProof="0" dirty="0" smtClean="0"/>
              <a:t>does the AER consider is </a:t>
            </a:r>
            <a:r>
              <a:rPr lang="en-US" noProof="0" dirty="0" smtClean="0"/>
              <a:t>‘settled</a:t>
            </a:r>
            <a:r>
              <a:rPr lang="en-US" noProof="0" dirty="0" smtClean="0"/>
              <a:t>’, </a:t>
            </a:r>
            <a:r>
              <a:rPr lang="en-US" dirty="0" smtClean="0"/>
              <a:t>and what does the AER consider</a:t>
            </a:r>
            <a:r>
              <a:rPr lang="en-US" noProof="0" dirty="0" smtClean="0"/>
              <a:t> </a:t>
            </a:r>
            <a:r>
              <a:rPr lang="en-US" noProof="0" dirty="0" smtClean="0"/>
              <a:t>is in dispute?</a:t>
            </a:r>
          </a:p>
          <a:p>
            <a:r>
              <a:rPr lang="en-US" dirty="0" smtClean="0"/>
              <a:t>Build a foundation based on evidence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395338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CD2261-8867-4A52-A8B7-8D8A6F70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What is a ‘binding’ guideline?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2789F4-503E-4995-A793-ABC7F963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815"/>
            <a:ext cx="8229600" cy="4277072"/>
          </a:xfrm>
        </p:spPr>
        <p:txBody>
          <a:bodyPr>
            <a:normAutofit/>
          </a:bodyPr>
          <a:lstStyle/>
          <a:p>
            <a:r>
              <a:rPr lang="en-AU" dirty="0" smtClean="0"/>
              <a:t>What </a:t>
            </a:r>
            <a:r>
              <a:rPr lang="en-AU" dirty="0"/>
              <a:t>will be </a:t>
            </a:r>
            <a:r>
              <a:rPr lang="en-AU" dirty="0" smtClean="0"/>
              <a:t>binding?</a:t>
            </a:r>
          </a:p>
          <a:p>
            <a:r>
              <a:rPr lang="en-AU" dirty="0"/>
              <a:t>Changes to Law, Rules required for binding guidelines?</a:t>
            </a:r>
            <a:endParaRPr lang="en-AU" dirty="0" smtClean="0"/>
          </a:p>
          <a:p>
            <a:r>
              <a:rPr lang="en-AU" dirty="0" smtClean="0"/>
              <a:t>How </a:t>
            </a:r>
            <a:r>
              <a:rPr lang="en-AU" dirty="0"/>
              <a:t>will this affect the </a:t>
            </a:r>
            <a:r>
              <a:rPr lang="en-AU" dirty="0" smtClean="0"/>
              <a:t>AER’s process?</a:t>
            </a:r>
          </a:p>
          <a:p>
            <a:r>
              <a:rPr lang="en-AU" dirty="0" smtClean="0"/>
              <a:t>What </a:t>
            </a:r>
            <a:r>
              <a:rPr lang="en-AU" dirty="0"/>
              <a:t>is the potential for challenge to the guideline as opposed to challenge to the individual application of the </a:t>
            </a:r>
            <a:r>
              <a:rPr lang="en-AU" dirty="0" smtClean="0"/>
              <a:t>guideline (in the absence of limited merits review)?</a:t>
            </a:r>
            <a:endParaRPr lang="en-AU" dirty="0"/>
          </a:p>
          <a:p>
            <a:r>
              <a:rPr lang="en-AU" dirty="0"/>
              <a:t>What can be fixed for the lifetime of the </a:t>
            </a:r>
            <a:r>
              <a:rPr lang="en-AU" dirty="0" smtClean="0"/>
              <a:t>guideline</a:t>
            </a:r>
            <a:r>
              <a:rPr lang="en-AU" dirty="0"/>
              <a:t>, given changing economic conditions?</a:t>
            </a:r>
          </a:p>
          <a:p>
            <a:r>
              <a:rPr lang="en-AU" dirty="0"/>
              <a:t>What is the role of discretion?  Can the </a:t>
            </a:r>
            <a:r>
              <a:rPr lang="en-AU" dirty="0" smtClean="0"/>
              <a:t>rate </a:t>
            </a:r>
            <a:r>
              <a:rPr lang="en-AU" dirty="0"/>
              <a:t>of </a:t>
            </a:r>
            <a:r>
              <a:rPr lang="en-AU" dirty="0" smtClean="0"/>
              <a:t>return </a:t>
            </a:r>
            <a:r>
              <a:rPr lang="en-AU" dirty="0"/>
              <a:t>be reduced to fixed formulae</a:t>
            </a:r>
            <a:r>
              <a:rPr lang="en-AU" dirty="0" smtClean="0"/>
              <a:t>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70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CD2261-8867-4A52-A8B7-8D8A6F707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noProof="0" dirty="0" smtClean="0"/>
              <a:t>Issues of Scope and Framework are on </a:t>
            </a:r>
            <a:r>
              <a:rPr lang="en-AU" noProof="0" dirty="0" smtClean="0"/>
              <a:t>CCP16’s mind at the </a:t>
            </a:r>
            <a:r>
              <a:rPr lang="en-AU" noProof="0" dirty="0" smtClean="0"/>
              <a:t>moment</a:t>
            </a:r>
            <a:endParaRPr lang="en-AU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2789F4-503E-4995-A793-ABC7F963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91815"/>
            <a:ext cx="8229600" cy="4277072"/>
          </a:xfrm>
        </p:spPr>
        <p:txBody>
          <a:bodyPr>
            <a:normAutofit/>
          </a:bodyPr>
          <a:lstStyle/>
          <a:p>
            <a:r>
              <a:rPr lang="en-AU" dirty="0"/>
              <a:t>Implications of removal of non-judicial merits review?</a:t>
            </a:r>
          </a:p>
          <a:p>
            <a:r>
              <a:rPr lang="en-AU" dirty="0"/>
              <a:t>What is in-scope and what is not?</a:t>
            </a:r>
          </a:p>
          <a:p>
            <a:pPr lvl="1"/>
            <a:r>
              <a:rPr lang="en-AU" dirty="0"/>
              <a:t>Inflation / PTRM review raised questions on long-accepted ‘real WACC’ framework.  Is that a given?  If not, what options are on the table?</a:t>
            </a:r>
          </a:p>
          <a:p>
            <a:pPr lvl="1"/>
            <a:r>
              <a:rPr lang="en-AU" dirty="0"/>
              <a:t>Existing rules emphasise multiple information sources, no single model, consideration of market conditions</a:t>
            </a:r>
          </a:p>
          <a:p>
            <a:r>
              <a:rPr lang="en-AU" dirty="0" smtClean="0"/>
              <a:t>Defining </a:t>
            </a:r>
            <a:r>
              <a:rPr lang="en-AU" dirty="0"/>
              <a:t>the Benchmark Efficient Entity (BEE) and the relevant risks</a:t>
            </a:r>
          </a:p>
          <a:p>
            <a:r>
              <a:rPr lang="en-AU" dirty="0"/>
              <a:t>Managing change / transition</a:t>
            </a:r>
          </a:p>
          <a:p>
            <a:pPr lvl="1"/>
            <a:r>
              <a:rPr lang="en-AU" dirty="0"/>
              <a:t>Impacts on all stakeholders to be considered</a:t>
            </a:r>
          </a:p>
          <a:p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28864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ER CCP Branded Power point Template">
  <a:themeElements>
    <a:clrScheme name="ACCC">
      <a:dk1>
        <a:sysClr val="windowText" lastClr="000000"/>
      </a:dk1>
      <a:lt1>
        <a:sysClr val="window" lastClr="FFFFFF"/>
      </a:lt1>
      <a:dk2>
        <a:srgbClr val="2F3D4A"/>
      </a:dk2>
      <a:lt2>
        <a:srgbClr val="D5D6D2"/>
      </a:lt2>
      <a:accent1>
        <a:srgbClr val="00759E"/>
      </a:accent1>
      <a:accent2>
        <a:srgbClr val="491E69"/>
      </a:accent2>
      <a:accent3>
        <a:srgbClr val="7AA0B9"/>
      </a:accent3>
      <a:accent4>
        <a:srgbClr val="1B2F6F"/>
      </a:accent4>
      <a:accent5>
        <a:srgbClr val="4BACC6"/>
      </a:accent5>
      <a:accent6>
        <a:srgbClr val="DC503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CCP AER Power Point Template</Template>
  <TotalTime>0</TotalTime>
  <Words>668</Words>
  <Application>Microsoft Office PowerPoint</Application>
  <PresentationFormat>On-screen Show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AER CCP Branded Power point Template</vt:lpstr>
      <vt:lpstr>Aspect</vt:lpstr>
      <vt:lpstr>AER Review of the Rate of Return Guideline   Public forum 18  September 2017 </vt:lpstr>
      <vt:lpstr>The role of the Consumer Challenge Panel (CCP)</vt:lpstr>
      <vt:lpstr>What the CCP does</vt:lpstr>
      <vt:lpstr>Long-term interests of consumers</vt:lpstr>
      <vt:lpstr>CCP16 is supportive of the AER’s Proposed Process</vt:lpstr>
      <vt:lpstr>More thoughts on the proposed process</vt:lpstr>
      <vt:lpstr>Looking forward to the Issues Paper</vt:lpstr>
      <vt:lpstr>What is a ‘binding’ guideline?</vt:lpstr>
      <vt:lpstr>Issues of Scope and Framework are on CCP16’s mind at the moment</vt:lpstr>
      <vt:lpstr>Thank you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CCP16 rate of return presentation to AER public forum</dc:title>
  <dc:subject>Rate of return</dc:subject>
  <dc:creator/>
  <cp:lastModifiedBy/>
  <cp:revision>1</cp:revision>
  <dcterms:created xsi:type="dcterms:W3CDTF">2017-06-08T02:15:10Z</dcterms:created>
  <dcterms:modified xsi:type="dcterms:W3CDTF">2017-09-15T06:04:35Z</dcterms:modified>
  <cp:contentStatus/>
</cp:coreProperties>
</file>