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33"/>
  </p:notesMasterIdLst>
  <p:sldIdLst>
    <p:sldId id="265" r:id="rId3"/>
    <p:sldId id="299" r:id="rId4"/>
    <p:sldId id="300" r:id="rId5"/>
    <p:sldId id="318" r:id="rId6"/>
    <p:sldId id="319" r:id="rId7"/>
    <p:sldId id="320" r:id="rId8"/>
    <p:sldId id="322" r:id="rId9"/>
    <p:sldId id="323" r:id="rId10"/>
    <p:sldId id="309" r:id="rId11"/>
    <p:sldId id="310" r:id="rId12"/>
    <p:sldId id="324" r:id="rId13"/>
    <p:sldId id="326" r:id="rId14"/>
    <p:sldId id="325" r:id="rId15"/>
    <p:sldId id="328" r:id="rId16"/>
    <p:sldId id="329" r:id="rId17"/>
    <p:sldId id="330" r:id="rId18"/>
    <p:sldId id="331" r:id="rId19"/>
    <p:sldId id="332" r:id="rId20"/>
    <p:sldId id="333" r:id="rId21"/>
    <p:sldId id="334" r:id="rId22"/>
    <p:sldId id="335" r:id="rId23"/>
    <p:sldId id="336" r:id="rId24"/>
    <p:sldId id="337" r:id="rId25"/>
    <p:sldId id="338" r:id="rId26"/>
    <p:sldId id="344" r:id="rId27"/>
    <p:sldId id="339" r:id="rId28"/>
    <p:sldId id="340" r:id="rId29"/>
    <p:sldId id="341" r:id="rId30"/>
    <p:sldId id="342" r:id="rId31"/>
    <p:sldId id="34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2270"/>
    <a:srgbClr val="552579"/>
    <a:srgbClr val="4F2D7F"/>
    <a:srgbClr val="000000"/>
    <a:srgbClr val="DC50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7" d="100"/>
          <a:sy n="87" d="100"/>
        </p:scale>
        <p:origin x="-201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E4F634-E03F-479A-82B1-DB69775905CA}" type="datetimeFigureOut">
              <a:rPr lang="en-AU" smtClean="0"/>
              <a:t>16/10/2017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0B1674-F110-40F7-BF7F-00253AB69955}" type="slidenum">
              <a:rPr lang="en-AU" smtClean="0"/>
              <a:t>‹#›</a:t>
            </a:fld>
            <a:endParaRPr lang="en-AU"/>
          </a:p>
        </p:txBody>
      </p:sp>
    </p:spTree>
    <p:extLst>
      <p:ext uri="{BB962C8B-B14F-4D97-AF65-F5344CB8AC3E}">
        <p14:creationId xmlns:p14="http://schemas.microsoft.com/office/powerpoint/2010/main" val="417321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780B1674-F110-40F7-BF7F-00253AB69955}" type="slidenum">
              <a:rPr lang="en-AU" smtClean="0"/>
              <a:t>1</a:t>
            </a:fld>
            <a:endParaRPr lang="en-AU"/>
          </a:p>
        </p:txBody>
      </p:sp>
    </p:spTree>
    <p:extLst>
      <p:ext uri="{BB962C8B-B14F-4D97-AF65-F5344CB8AC3E}">
        <p14:creationId xmlns:p14="http://schemas.microsoft.com/office/powerpoint/2010/main" val="3455326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132856"/>
            <a:ext cx="7772400" cy="1872208"/>
          </a:xfrm>
        </p:spPr>
        <p:txBody>
          <a:bodyPr/>
          <a:lstStyle>
            <a:lvl1pPr>
              <a:defRPr>
                <a:solidFill>
                  <a:srgbClr val="4F2D7F"/>
                </a:solidFill>
                <a:latin typeface="Lucida Fax" pitchFamily="18" charset="0"/>
              </a:defRPr>
            </a:lvl1pPr>
          </a:lstStyle>
          <a:p>
            <a:r>
              <a:rPr lang="en-US"/>
              <a:t>Click to edit Master title style</a:t>
            </a:r>
            <a:endParaRPr lang="en-AU" dirty="0"/>
          </a:p>
        </p:txBody>
      </p:sp>
      <p:sp>
        <p:nvSpPr>
          <p:cNvPr id="3" name="Subtitle 2"/>
          <p:cNvSpPr>
            <a:spLocks noGrp="1"/>
          </p:cNvSpPr>
          <p:nvPr>
            <p:ph type="subTitle" idx="1"/>
          </p:nvPr>
        </p:nvSpPr>
        <p:spPr>
          <a:xfrm>
            <a:off x="1547664" y="4365104"/>
            <a:ext cx="6400800" cy="648072"/>
          </a:xfrm>
        </p:spPr>
        <p:txBody>
          <a:bodyPr>
            <a:normAutofit/>
          </a:bodyPr>
          <a:lstStyle>
            <a:lvl1pPr marL="0" indent="0" algn="ctr">
              <a:buNone/>
              <a:defRPr sz="2000">
                <a:solidFill>
                  <a:srgbClr val="DC5034"/>
                </a:solidFill>
                <a:latin typeface="Lucida Fax"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AU"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09714" y="980728"/>
            <a:ext cx="3834494" cy="115850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674642"/>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457200" y="274639"/>
            <a:ext cx="6019800" cy="56746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ounded Rectangle 5"/>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p:cNvSpPr>
            <a:spLocks noGrp="1"/>
          </p:cNvSpPr>
          <p:nvPr>
            <p:ph type="dt" sz="half" idx="10"/>
          </p:nvPr>
        </p:nvSpPr>
        <p:spPr/>
        <p:txBody>
          <a:bodyPr/>
          <a:lstStyle>
            <a:lvl1pPr>
              <a:defRPr/>
            </a:lvl1pPr>
            <a:extLst/>
          </a:lstStyle>
          <a:p>
            <a:pPr>
              <a:defRPr/>
            </a:pPr>
            <a:fld id="{DAF39DE6-EACB-43F0-A845-7D30CA090570}" type="datetime1">
              <a:rPr lang="en-AU">
                <a:solidFill>
                  <a:srgbClr val="E3DED1">
                    <a:shade val="50000"/>
                  </a:srgbClr>
                </a:solidFill>
              </a:rPr>
              <a:pPr>
                <a:defRPr/>
              </a:pPr>
              <a:t>16/10/2017</a:t>
            </a:fld>
            <a:endParaRPr lang="en-AU" dirty="0">
              <a:solidFill>
                <a:srgbClr val="E3DED1">
                  <a:shade val="50000"/>
                </a:srgbClr>
              </a:solidFill>
            </a:endParaRPr>
          </a:p>
        </p:txBody>
      </p:sp>
      <p:sp>
        <p:nvSpPr>
          <p:cNvPr id="8" name="Footer Placeholder 7"/>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9" name="Slide Number Placeholder 10"/>
          <p:cNvSpPr>
            <a:spLocks noGrp="1"/>
          </p:cNvSpPr>
          <p:nvPr>
            <p:ph type="sldNum" sz="quarter" idx="12"/>
          </p:nvPr>
        </p:nvSpPr>
        <p:spPr/>
        <p:txBody>
          <a:bodyPr/>
          <a:lstStyle>
            <a:lvl1pPr>
              <a:defRPr/>
            </a:lvl1pPr>
            <a:extLst/>
          </a:lstStyle>
          <a:p>
            <a:pPr>
              <a:defRPr/>
            </a:pPr>
            <a:fld id="{7C95FE82-ED7A-4D99-A1F2-F952DDCFFDD7}"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3939309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0B145D08-A089-44D2-8853-80C7640D3E24}" type="datetime1">
              <a:rPr lang="en-AU">
                <a:solidFill>
                  <a:srgbClr val="E3DED1">
                    <a:shade val="50000"/>
                  </a:srgbClr>
                </a:solidFill>
              </a:rPr>
              <a:pPr>
                <a:defRPr/>
              </a:pPr>
              <a:t>16/10/2017</a:t>
            </a:fld>
            <a:endParaRPr lang="en-AU" dirty="0">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85912EB4-6A1B-4311-A037-CDFEF51A90EF}"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43963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ounded Rectangle 3"/>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5" name="Rounded Rectangle 4"/>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B79F1AF4-FE70-490E-8A8F-BA164A3CB662}" type="datetime1">
              <a:rPr lang="en-AU">
                <a:solidFill>
                  <a:srgbClr val="E3DED1">
                    <a:shade val="50000"/>
                  </a:srgbClr>
                </a:solidFill>
              </a:rPr>
              <a:pPr>
                <a:defRPr/>
              </a:pPr>
              <a:t>16/10/2017</a:t>
            </a:fld>
            <a:endParaRPr lang="en-AU" dirty="0">
              <a:solidFill>
                <a:srgbClr val="E3DED1">
                  <a:shade val="50000"/>
                </a:srgbClr>
              </a:solidFill>
            </a:endParaRPr>
          </a:p>
        </p:txBody>
      </p:sp>
      <p:sp>
        <p:nvSpPr>
          <p:cNvPr id="7" name="Footer Placeholder 4"/>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8" name="Slide Number Placeholder 5"/>
          <p:cNvSpPr>
            <a:spLocks noGrp="1"/>
          </p:cNvSpPr>
          <p:nvPr>
            <p:ph type="sldNum" sz="quarter" idx="12"/>
          </p:nvPr>
        </p:nvSpPr>
        <p:spPr/>
        <p:txBody>
          <a:bodyPr/>
          <a:lstStyle>
            <a:lvl1pPr>
              <a:defRPr/>
            </a:lvl1pPr>
            <a:extLst/>
          </a:lstStyle>
          <a:p>
            <a:pPr>
              <a:defRPr/>
            </a:pPr>
            <a:fld id="{6666E5EF-6B9B-4D25-B494-51BFFD8F8691}"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279446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54EE7CA5-BD0E-46B8-B414-8FE93F0EA040}" type="datetime1">
              <a:rPr lang="en-AU">
                <a:solidFill>
                  <a:srgbClr val="E3DED1">
                    <a:shade val="50000"/>
                  </a:srgbClr>
                </a:solidFill>
              </a:rPr>
              <a:pPr>
                <a:defRPr/>
              </a:pPr>
              <a:t>16/10/2017</a:t>
            </a:fld>
            <a:endParaRPr lang="en-AU" dirty="0">
              <a:solidFill>
                <a:srgbClr val="E3DED1">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1D43B074-1C6D-487F-90F9-3B95FB2482C0}"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85271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p:cNvSpPr>
            <a:spLocks noGrp="1"/>
          </p:cNvSpPr>
          <p:nvPr>
            <p:ph type="dt" sz="half" idx="10"/>
          </p:nvPr>
        </p:nvSpPr>
        <p:spPr/>
        <p:txBody>
          <a:bodyPr/>
          <a:lstStyle>
            <a:lvl1pPr>
              <a:defRPr/>
            </a:lvl1pPr>
          </a:lstStyle>
          <a:p>
            <a:pPr>
              <a:defRPr/>
            </a:pPr>
            <a:fld id="{77AF8B8C-4C82-4E41-81E8-022402BB3E90}" type="datetime1">
              <a:rPr lang="en-AU">
                <a:solidFill>
                  <a:srgbClr val="E3DED1">
                    <a:shade val="50000"/>
                  </a:srgbClr>
                </a:solidFill>
              </a:rPr>
              <a:pPr>
                <a:defRPr/>
              </a:pPr>
              <a:t>16/10/2017</a:t>
            </a:fld>
            <a:endParaRPr lang="en-AU" dirty="0">
              <a:solidFill>
                <a:srgbClr val="E3DED1">
                  <a:shade val="50000"/>
                </a:srgbClr>
              </a:solidFill>
            </a:endParaRPr>
          </a:p>
        </p:txBody>
      </p:sp>
      <p:sp>
        <p:nvSpPr>
          <p:cNvPr id="8"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9" name="Slide Number Placeholder 4"/>
          <p:cNvSpPr>
            <a:spLocks noGrp="1"/>
          </p:cNvSpPr>
          <p:nvPr>
            <p:ph type="sldNum" sz="quarter" idx="12"/>
          </p:nvPr>
        </p:nvSpPr>
        <p:spPr/>
        <p:txBody>
          <a:bodyPr/>
          <a:lstStyle>
            <a:lvl1pPr>
              <a:defRPr/>
            </a:lvl1pPr>
          </a:lstStyle>
          <a:p>
            <a:pPr>
              <a:defRPr/>
            </a:pPr>
            <a:fld id="{0F0BD310-D959-4E8B-B433-9D36BDD99140}"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520936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p:cNvSpPr>
            <a:spLocks noGrp="1"/>
          </p:cNvSpPr>
          <p:nvPr>
            <p:ph type="dt" sz="half" idx="10"/>
          </p:nvPr>
        </p:nvSpPr>
        <p:spPr/>
        <p:txBody>
          <a:bodyPr/>
          <a:lstStyle>
            <a:lvl1pPr>
              <a:defRPr/>
            </a:lvl1pPr>
          </a:lstStyle>
          <a:p>
            <a:pPr>
              <a:defRPr/>
            </a:pPr>
            <a:fld id="{6341AB89-1587-42ED-AB9A-07CBFB21F3C8}" type="datetime1">
              <a:rPr lang="en-AU">
                <a:solidFill>
                  <a:srgbClr val="E3DED1">
                    <a:shade val="50000"/>
                  </a:srgbClr>
                </a:solidFill>
              </a:rPr>
              <a:pPr>
                <a:defRPr/>
              </a:pPr>
              <a:t>16/10/2017</a:t>
            </a:fld>
            <a:endParaRPr lang="en-AU" dirty="0">
              <a:solidFill>
                <a:srgbClr val="E3DED1">
                  <a:shade val="50000"/>
                </a:srgbClr>
              </a:solidFill>
            </a:endParaRPr>
          </a:p>
        </p:txBody>
      </p:sp>
      <p:sp>
        <p:nvSpPr>
          <p:cNvPr id="4"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C09A9905-571D-41F5-83D9-26BFF394BAC0}"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35089326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ounded Rectangle 1"/>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3" name="Date Placeholder 1"/>
          <p:cNvSpPr>
            <a:spLocks noGrp="1"/>
          </p:cNvSpPr>
          <p:nvPr>
            <p:ph type="dt" sz="half" idx="10"/>
          </p:nvPr>
        </p:nvSpPr>
        <p:spPr/>
        <p:txBody>
          <a:bodyPr/>
          <a:lstStyle>
            <a:lvl1pPr>
              <a:defRPr/>
            </a:lvl1pPr>
            <a:extLst/>
          </a:lstStyle>
          <a:p>
            <a:pPr>
              <a:defRPr/>
            </a:pPr>
            <a:fld id="{48E923C0-859D-4205-928D-7E2BED21073D}" type="datetime1">
              <a:rPr lang="en-AU">
                <a:solidFill>
                  <a:srgbClr val="E3DED1">
                    <a:shade val="50000"/>
                  </a:srgbClr>
                </a:solidFill>
              </a:rPr>
              <a:pPr>
                <a:defRPr/>
              </a:pPr>
              <a:t>16/10/2017</a:t>
            </a:fld>
            <a:endParaRPr lang="en-AU" dirty="0">
              <a:solidFill>
                <a:srgbClr val="E3DED1">
                  <a:shade val="50000"/>
                </a:srgbClr>
              </a:solidFill>
            </a:endParaRPr>
          </a:p>
        </p:txBody>
      </p:sp>
      <p:sp>
        <p:nvSpPr>
          <p:cNvPr id="4" name="Footer Placeholder 2"/>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5" name="Slide Number Placeholder 3"/>
          <p:cNvSpPr>
            <a:spLocks noGrp="1"/>
          </p:cNvSpPr>
          <p:nvPr>
            <p:ph type="sldNum" sz="quarter" idx="12"/>
          </p:nvPr>
        </p:nvSpPr>
        <p:spPr/>
        <p:txBody>
          <a:bodyPr/>
          <a:lstStyle>
            <a:lvl1pPr>
              <a:defRPr/>
            </a:lvl1pPr>
            <a:extLst/>
          </a:lstStyle>
          <a:p>
            <a:pPr>
              <a:defRPr/>
            </a:pPr>
            <a:fld id="{44732822-9B9D-4546-8247-53B11C2D6532}"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28466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p:cNvSpPr>
            <a:spLocks noGrp="1"/>
          </p:cNvSpPr>
          <p:nvPr>
            <p:ph type="dt" sz="half" idx="10"/>
          </p:nvPr>
        </p:nvSpPr>
        <p:spPr/>
        <p:txBody>
          <a:bodyPr/>
          <a:lstStyle>
            <a:lvl1pPr>
              <a:defRPr/>
            </a:lvl1pPr>
          </a:lstStyle>
          <a:p>
            <a:pPr>
              <a:defRPr/>
            </a:pPr>
            <a:fld id="{4B494537-F3A3-45C5-8104-346664B9DF9C}" type="datetime1">
              <a:rPr lang="en-AU">
                <a:solidFill>
                  <a:srgbClr val="E3DED1">
                    <a:shade val="50000"/>
                  </a:srgbClr>
                </a:solidFill>
              </a:rPr>
              <a:pPr>
                <a:defRPr/>
              </a:pPr>
              <a:t>16/10/2017</a:t>
            </a:fld>
            <a:endParaRPr lang="en-AU" dirty="0">
              <a:solidFill>
                <a:srgbClr val="E3DED1">
                  <a:shade val="50000"/>
                </a:srgbClr>
              </a:solidFill>
            </a:endParaRPr>
          </a:p>
        </p:txBody>
      </p:sp>
      <p:sp>
        <p:nvSpPr>
          <p:cNvPr id="6"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406449A8-44F5-4222-B2C6-E05C056F6F8B}"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606074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ounded Rectangle 4"/>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6" name="Round Single Corner Rectangle 5"/>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dirty="0"/>
              <a:t>Click icon to add picture</a:t>
            </a:r>
          </a:p>
        </p:txBody>
      </p:sp>
      <p:sp>
        <p:nvSpPr>
          <p:cNvPr id="7" name="Date Placeholder 4"/>
          <p:cNvSpPr>
            <a:spLocks noGrp="1"/>
          </p:cNvSpPr>
          <p:nvPr>
            <p:ph type="dt" sz="half" idx="10"/>
          </p:nvPr>
        </p:nvSpPr>
        <p:spPr/>
        <p:txBody>
          <a:bodyPr/>
          <a:lstStyle>
            <a:lvl1pPr>
              <a:defRPr/>
            </a:lvl1pPr>
            <a:extLst/>
          </a:lstStyle>
          <a:p>
            <a:pPr>
              <a:defRPr/>
            </a:pPr>
            <a:fld id="{E8325771-D896-4D13-804C-611932C7434A}" type="datetime1">
              <a:rPr lang="en-AU">
                <a:solidFill>
                  <a:srgbClr val="E3DED1">
                    <a:shade val="50000"/>
                  </a:srgbClr>
                </a:solidFill>
              </a:rPr>
              <a:pPr>
                <a:defRPr/>
              </a:pPr>
              <a:t>16/10/2017</a:t>
            </a:fld>
            <a:endParaRPr lang="en-AU" dirty="0">
              <a:solidFill>
                <a:srgbClr val="E3DED1">
                  <a:shade val="50000"/>
                </a:srgbClr>
              </a:solidFill>
            </a:endParaRPr>
          </a:p>
        </p:txBody>
      </p:sp>
      <p:sp>
        <p:nvSpPr>
          <p:cNvPr id="8" name="Footer Placeholder 5"/>
          <p:cNvSpPr>
            <a:spLocks noGrp="1"/>
          </p:cNvSpPr>
          <p:nvPr>
            <p:ph type="ftr" sz="quarter" idx="11"/>
          </p:nvPr>
        </p:nvSpPr>
        <p:spPr/>
        <p:txBody>
          <a:bodyPr/>
          <a:lstStyle>
            <a:lvl1pPr>
              <a:defRPr/>
            </a:lvl1pPr>
            <a:extLst/>
          </a:lstStyle>
          <a:p>
            <a:pPr>
              <a:defRPr/>
            </a:pPr>
            <a:endParaRPr lang="en-AU" dirty="0">
              <a:solidFill>
                <a:srgbClr val="E3DED1">
                  <a:shade val="50000"/>
                </a:srgbClr>
              </a:solidFill>
            </a:endParaRPr>
          </a:p>
        </p:txBody>
      </p:sp>
      <p:sp>
        <p:nvSpPr>
          <p:cNvPr id="9" name="Slide Number Placeholder 6"/>
          <p:cNvSpPr>
            <a:spLocks noGrp="1"/>
          </p:cNvSpPr>
          <p:nvPr>
            <p:ph type="sldNum" sz="quarter" idx="12"/>
          </p:nvPr>
        </p:nvSpPr>
        <p:spPr/>
        <p:txBody>
          <a:bodyPr/>
          <a:lstStyle>
            <a:lvl1pPr>
              <a:defRPr/>
            </a:lvl1pPr>
            <a:extLst/>
          </a:lstStyle>
          <a:p>
            <a:pPr>
              <a:defRPr/>
            </a:pPr>
            <a:fld id="{80C98A27-96F1-4C01-AD7A-34BA7A17606A}"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2337736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E672DCF0-B1CA-40B5-A70A-198FD12C329B}" type="datetime1">
              <a:rPr lang="en-AU">
                <a:solidFill>
                  <a:srgbClr val="E3DED1">
                    <a:shade val="50000"/>
                  </a:srgbClr>
                </a:solidFill>
              </a:rPr>
              <a:pPr>
                <a:defRPr/>
              </a:pPr>
              <a:t>16/10/2017</a:t>
            </a:fld>
            <a:endParaRPr lang="en-AU" dirty="0">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BB46D366-922F-4230-864D-DF18D46FB811}"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34113181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fld id="{36AB8ED3-9556-40FD-8F1D-E01A60BC0F18}" type="datetime1">
              <a:rPr lang="en-AU">
                <a:solidFill>
                  <a:srgbClr val="E3DED1">
                    <a:shade val="50000"/>
                  </a:srgbClr>
                </a:solidFill>
              </a:rPr>
              <a:pPr>
                <a:defRPr/>
              </a:pPr>
              <a:t>16/10/2017</a:t>
            </a:fld>
            <a:endParaRPr lang="en-AU" dirty="0">
              <a:solidFill>
                <a:srgbClr val="E3DED1">
                  <a:shade val="50000"/>
                </a:srgbClr>
              </a:solidFill>
            </a:endParaRPr>
          </a:p>
        </p:txBody>
      </p:sp>
      <p:sp>
        <p:nvSpPr>
          <p:cNvPr id="5" name="Footer Placeholder 17"/>
          <p:cNvSpPr>
            <a:spLocks noGrp="1"/>
          </p:cNvSpPr>
          <p:nvPr>
            <p:ph type="ftr" sz="quarter" idx="11"/>
          </p:nvPr>
        </p:nvSpPr>
        <p:spPr/>
        <p:txBody>
          <a:bodyPr/>
          <a:lstStyle>
            <a:lvl1pPr>
              <a:defRPr/>
            </a:lvl1pPr>
          </a:lstStyle>
          <a:p>
            <a:pPr>
              <a:defRPr/>
            </a:pPr>
            <a:endParaRPr lang="en-AU" dirty="0">
              <a:solidFill>
                <a:srgbClr val="E3DED1">
                  <a:shade val="50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55CEB6BC-461E-447A-AA6B-DE2640350D5E}"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91662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457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4648200" y="1600201"/>
            <a:ext cx="4038600" cy="42770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7023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3575050" y="273051"/>
            <a:ext cx="5111750" cy="567623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457200" y="1435101"/>
            <a:ext cx="3008313" cy="45141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1792288" y="5367338"/>
            <a:ext cx="5486400" cy="50993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251520" y="260648"/>
            <a:ext cx="8640960" cy="6336704"/>
          </a:xfrm>
          <a:prstGeom prst="rect">
            <a:avLst/>
          </a:prstGeom>
          <a:solidFill>
            <a:srgbClr val="000000">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457200" y="1600201"/>
            <a:ext cx="8229600" cy="427707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3600" kern="1200">
          <a:solidFill>
            <a:srgbClr val="4F2D7F"/>
          </a:solidFill>
          <a:latin typeface="Lucida Fax"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443C29"/>
        </a:solidFill>
        <a:effectLst/>
      </p:bgPr>
    </p:bg>
    <p:spTree>
      <p:nvGrpSpPr>
        <p:cNvPr id="1" name=""/>
        <p:cNvGrpSpPr/>
        <p:nvPr/>
      </p:nvGrpSpPr>
      <p:grpSpPr>
        <a:xfrm>
          <a:off x="0" y="0"/>
          <a:ext cx="0" cy="0"/>
          <a:chOff x="0" y="0"/>
          <a:chExt cx="0" cy="0"/>
        </a:xfrm>
      </p:grpSpPr>
      <p:sp>
        <p:nvSpPr>
          <p:cNvPr id="7" name="Rounded Rectangle 6"/>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Title Placeholder 12"/>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1031" name="Text Placeholder 3"/>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p:cNvSpPr>
            <a:spLocks noGrp="1"/>
          </p:cNvSpPr>
          <p:nvPr>
            <p:ph type="dt" sz="half" idx="2"/>
          </p:nvPr>
        </p:nvSpPr>
        <p:spPr>
          <a:xfrm>
            <a:off x="3776663" y="6111875"/>
            <a:ext cx="22860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8A8DF19A-7C92-4988-8836-FCEE33EC71E9}" type="datetime1">
              <a:rPr lang="en-AU">
                <a:solidFill>
                  <a:srgbClr val="E3DED1">
                    <a:shade val="50000"/>
                  </a:srgbClr>
                </a:solidFill>
              </a:rPr>
              <a:pPr>
                <a:defRPr/>
              </a:pPr>
              <a:t>16/10/2017</a:t>
            </a:fld>
            <a:endParaRPr lang="en-AU" dirty="0">
              <a:solidFill>
                <a:srgbClr val="E3DED1">
                  <a:shade val="50000"/>
                </a:srgbClr>
              </a:solidFill>
            </a:endParaRPr>
          </a:p>
        </p:txBody>
      </p:sp>
      <p:sp>
        <p:nvSpPr>
          <p:cNvPr id="18" name="Footer Placeholder 17"/>
          <p:cNvSpPr>
            <a:spLocks noGrp="1"/>
          </p:cNvSpPr>
          <p:nvPr>
            <p:ph type="ftr" sz="quarter" idx="3"/>
          </p:nvPr>
        </p:nvSpPr>
        <p:spPr>
          <a:xfrm>
            <a:off x="6062663" y="6111875"/>
            <a:ext cx="2286000" cy="365125"/>
          </a:xfrm>
          <a:prstGeom prst="rect">
            <a:avLst/>
          </a:prstGeom>
        </p:spPr>
        <p:txBody>
          <a:bodyPr vert="horz" anchor="b"/>
          <a:lstStyle>
            <a:lvl1pPr algn="l" eaLnBrk="1" fontAlgn="auto" latinLnBrk="0" hangingPunct="1">
              <a:spcBef>
                <a:spcPts val="0"/>
              </a:spcBef>
              <a:spcAft>
                <a:spcPts val="0"/>
              </a:spcAft>
              <a:defRPr kumimoji="0" sz="1000">
                <a:solidFill>
                  <a:schemeClr val="bg2">
                    <a:shade val="50000"/>
                  </a:schemeClr>
                </a:solidFill>
                <a:latin typeface="+mn-lt"/>
              </a:defRPr>
            </a:lvl1pPr>
            <a:extLst/>
          </a:lstStyle>
          <a:p>
            <a:pPr>
              <a:defRPr/>
            </a:pPr>
            <a:endParaRPr lang="en-AU" dirty="0">
              <a:solidFill>
                <a:srgbClr val="E3DED1">
                  <a:shade val="50000"/>
                </a:srgbClr>
              </a:solidFill>
            </a:endParaRPr>
          </a:p>
        </p:txBody>
      </p:sp>
      <p:sp>
        <p:nvSpPr>
          <p:cNvPr id="5" name="Slide Number Placeholder 4"/>
          <p:cNvSpPr>
            <a:spLocks noGrp="1"/>
          </p:cNvSpPr>
          <p:nvPr>
            <p:ph type="sldNum" sz="quarter" idx="4"/>
          </p:nvPr>
        </p:nvSpPr>
        <p:spPr>
          <a:xfrm>
            <a:off x="8348663" y="6111875"/>
            <a:ext cx="457200" cy="365125"/>
          </a:xfrm>
          <a:prstGeom prst="rect">
            <a:avLst/>
          </a:prstGeom>
        </p:spPr>
        <p:txBody>
          <a:bodyPr vert="horz" anchor="b"/>
          <a:lstStyle>
            <a:lvl1pPr algn="r" eaLnBrk="1" fontAlgn="auto" latinLnBrk="0" hangingPunct="1">
              <a:spcBef>
                <a:spcPts val="0"/>
              </a:spcBef>
              <a:spcAft>
                <a:spcPts val="0"/>
              </a:spcAft>
              <a:defRPr kumimoji="0" sz="1000">
                <a:solidFill>
                  <a:schemeClr val="bg2">
                    <a:shade val="50000"/>
                  </a:schemeClr>
                </a:solidFill>
                <a:latin typeface="+mn-lt"/>
              </a:defRPr>
            </a:lvl1pPr>
            <a:extLst/>
          </a:lstStyle>
          <a:p>
            <a:pPr>
              <a:defRPr/>
            </a:pPr>
            <a:fld id="{44C872B5-AEF4-4D22-A796-F23313E04C1D}" type="slidenum">
              <a:rPr lang="en-AU">
                <a:solidFill>
                  <a:srgbClr val="E3DED1">
                    <a:shade val="50000"/>
                  </a:srgbClr>
                </a:solidFill>
              </a:rPr>
              <a:pPr>
                <a:defRPr/>
              </a:pPr>
              <a:t>‹#›</a:t>
            </a:fld>
            <a:endParaRPr lang="en-AU" dirty="0">
              <a:solidFill>
                <a:srgbClr val="E3DED1">
                  <a:shade val="50000"/>
                </a:srgbClr>
              </a:solidFill>
            </a:endParaRPr>
          </a:p>
        </p:txBody>
      </p:sp>
    </p:spTree>
    <p:extLst>
      <p:ext uri="{BB962C8B-B14F-4D97-AF65-F5344CB8AC3E}">
        <p14:creationId xmlns:p14="http://schemas.microsoft.com/office/powerpoint/2010/main" val="1640737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0" eaLnBrk="0" fontAlgn="base" hangingPunct="0">
        <a:spcBef>
          <a:spcPct val="0"/>
        </a:spcBef>
        <a:spcAft>
          <a:spcPct val="0"/>
        </a:spcAft>
        <a:defRPr sz="3600" b="1">
          <a:solidFill>
            <a:srgbClr val="FF8D3E"/>
          </a:solidFill>
          <a:latin typeface="Verdana" pitchFamily="34" charset="0"/>
        </a:defRPr>
      </a:lvl2pPr>
      <a:lvl3pPr algn="l" rtl="0" eaLnBrk="0" fontAlgn="base" hangingPunct="0">
        <a:spcBef>
          <a:spcPct val="0"/>
        </a:spcBef>
        <a:spcAft>
          <a:spcPct val="0"/>
        </a:spcAft>
        <a:defRPr sz="3600" b="1">
          <a:solidFill>
            <a:srgbClr val="FF8D3E"/>
          </a:solidFill>
          <a:latin typeface="Verdana" pitchFamily="34" charset="0"/>
        </a:defRPr>
      </a:lvl3pPr>
      <a:lvl4pPr algn="l" rtl="0" eaLnBrk="0" fontAlgn="base" hangingPunct="0">
        <a:spcBef>
          <a:spcPct val="0"/>
        </a:spcBef>
        <a:spcAft>
          <a:spcPct val="0"/>
        </a:spcAft>
        <a:defRPr sz="3600" b="1">
          <a:solidFill>
            <a:srgbClr val="FF8D3E"/>
          </a:solidFill>
          <a:latin typeface="Verdana" pitchFamily="34" charset="0"/>
        </a:defRPr>
      </a:lvl4pPr>
      <a:lvl5pPr algn="l" rtl="0" eaLnBrk="0" fontAlgn="base" hangingPunct="0">
        <a:spcBef>
          <a:spcPct val="0"/>
        </a:spcBef>
        <a:spcAft>
          <a:spcPct val="0"/>
        </a:spcAft>
        <a:defRPr sz="3600" b="1">
          <a:solidFill>
            <a:srgbClr val="FF8D3E"/>
          </a:solidFill>
          <a:latin typeface="Verdana" pitchFamily="34" charset="0"/>
        </a:defRPr>
      </a:lvl5pPr>
      <a:lvl6pPr marL="457200" algn="l" rtl="0" fontAlgn="base">
        <a:spcBef>
          <a:spcPct val="0"/>
        </a:spcBef>
        <a:spcAft>
          <a:spcPct val="0"/>
        </a:spcAft>
        <a:defRPr sz="3600" b="1">
          <a:solidFill>
            <a:srgbClr val="FF8D3E"/>
          </a:solidFill>
          <a:latin typeface="Verdana" pitchFamily="34" charset="0"/>
        </a:defRPr>
      </a:lvl6pPr>
      <a:lvl7pPr marL="914400" algn="l" rtl="0" fontAlgn="base">
        <a:spcBef>
          <a:spcPct val="0"/>
        </a:spcBef>
        <a:spcAft>
          <a:spcPct val="0"/>
        </a:spcAft>
        <a:defRPr sz="3600" b="1">
          <a:solidFill>
            <a:srgbClr val="FF8D3E"/>
          </a:solidFill>
          <a:latin typeface="Verdana" pitchFamily="34" charset="0"/>
        </a:defRPr>
      </a:lvl7pPr>
      <a:lvl8pPr marL="1371600" algn="l" rtl="0" fontAlgn="base">
        <a:spcBef>
          <a:spcPct val="0"/>
        </a:spcBef>
        <a:spcAft>
          <a:spcPct val="0"/>
        </a:spcAft>
        <a:defRPr sz="3600" b="1">
          <a:solidFill>
            <a:srgbClr val="FF8D3E"/>
          </a:solidFill>
          <a:latin typeface="Verdana" pitchFamily="34" charset="0"/>
        </a:defRPr>
      </a:lvl8pPr>
      <a:lvl9pPr marL="1828800" algn="l" rtl="0" fontAlgn="base">
        <a:spcBef>
          <a:spcPct val="0"/>
        </a:spcBef>
        <a:spcAft>
          <a:spcPct val="0"/>
        </a:spcAft>
        <a:defRPr sz="3600" b="1">
          <a:solidFill>
            <a:srgbClr val="FF8D3E"/>
          </a:solidFill>
          <a:latin typeface="Verdana" pitchFamily="34" charset="0"/>
        </a:defRPr>
      </a:lvl9pPr>
      <a:extLst/>
    </p:titleStyle>
    <p:bodyStyle>
      <a:lvl1pPr marL="265113" indent="-265113" algn="l" rtl="0" eaLnBrk="0" fontAlgn="base" hangingPunct="0">
        <a:spcBef>
          <a:spcPts val="250"/>
        </a:spcBef>
        <a:spcAft>
          <a:spcPct val="0"/>
        </a:spcAft>
        <a:buClr>
          <a:schemeClr val="accent1"/>
        </a:buClr>
        <a:buSzPct val="80000"/>
        <a:buFont typeface="Wingdings 2" pitchFamily="18" charset="2"/>
        <a:buChar char=""/>
        <a:defRPr sz="2800" kern="1200">
          <a:solidFill>
            <a:schemeClr val="tx1"/>
          </a:solidFill>
          <a:latin typeface="+mn-lt"/>
          <a:ea typeface="+mn-ea"/>
          <a:cs typeface="+mn-cs"/>
        </a:defRPr>
      </a:lvl1pPr>
      <a:lvl2pPr marL="547688" indent="-200025" algn="l" rtl="0" eaLnBrk="0" fontAlgn="base" hangingPunct="0">
        <a:spcBef>
          <a:spcPts val="250"/>
        </a:spcBef>
        <a:spcAft>
          <a:spcPct val="0"/>
        </a:spcAft>
        <a:buClr>
          <a:schemeClr val="accent1"/>
        </a:buClr>
        <a:buSzPct val="100000"/>
        <a:buFont typeface="Verdana" pitchFamily="34" charset="0"/>
        <a:buChar char="◦"/>
        <a:defRPr sz="2400" kern="1200">
          <a:solidFill>
            <a:schemeClr val="tx1"/>
          </a:solidFill>
          <a:latin typeface="+mn-lt"/>
          <a:ea typeface="+mn-ea"/>
          <a:cs typeface="+mn-cs"/>
        </a:defRPr>
      </a:lvl2pPr>
      <a:lvl3pPr marL="785813" indent="-182563" algn="l" rtl="0" eaLnBrk="0" fontAlgn="base" hangingPunct="0">
        <a:spcBef>
          <a:spcPts val="250"/>
        </a:spcBef>
        <a:spcAft>
          <a:spcPct val="0"/>
        </a:spcAft>
        <a:buClr>
          <a:srgbClr val="ED3742"/>
        </a:buClr>
        <a:buSzPct val="100000"/>
        <a:buFont typeface="Wingdings 2" pitchFamily="18" charset="2"/>
        <a:buChar char=""/>
        <a:defRPr sz="2200" kern="1200">
          <a:solidFill>
            <a:schemeClr val="tx1"/>
          </a:solidFill>
          <a:latin typeface="+mn-lt"/>
          <a:ea typeface="+mn-ea"/>
          <a:cs typeface="+mn-cs"/>
        </a:defRPr>
      </a:lvl3pPr>
      <a:lvl4pPr marL="1023938" indent="-182563" algn="l" rtl="0" eaLnBrk="0" fontAlgn="base" hangingPunct="0">
        <a:spcBef>
          <a:spcPts val="225"/>
        </a:spcBef>
        <a:spcAft>
          <a:spcPct val="0"/>
        </a:spcAft>
        <a:buClr>
          <a:srgbClr val="ED3742"/>
        </a:buClr>
        <a:buSzPct val="112000"/>
        <a:buFont typeface="Verdana" pitchFamily="34" charset="0"/>
        <a:buChar char="◦"/>
        <a:defRPr sz="1900" kern="1200">
          <a:solidFill>
            <a:schemeClr val="tx1"/>
          </a:solidFill>
          <a:latin typeface="+mn-lt"/>
          <a:ea typeface="+mn-ea"/>
          <a:cs typeface="+mn-cs"/>
        </a:defRPr>
      </a:lvl4pPr>
      <a:lvl5pPr marL="1279525" indent="-182563" algn="l" rtl="0" eaLnBrk="0" fontAlgn="base" hangingPunct="0">
        <a:spcBef>
          <a:spcPts val="250"/>
        </a:spcBef>
        <a:spcAft>
          <a:spcPct val="0"/>
        </a:spcAft>
        <a:buClr>
          <a:srgbClr val="4A85BF"/>
        </a:buClr>
        <a:buSzPct val="100000"/>
        <a:buFont typeface="Wingdings 2" pitchFamily="18" charset="2"/>
        <a:buChar char=""/>
        <a:defRPr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pc.gov.au/research/ongoing/productivity-update/2016/2014-15-australian-productivity"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052736"/>
            <a:ext cx="8208143" cy="1368152"/>
          </a:xfrm>
        </p:spPr>
        <p:txBody>
          <a:bodyPr>
            <a:normAutofit fontScale="90000"/>
          </a:bodyPr>
          <a:lstStyle/>
          <a:p>
            <a:pPr algn="ctr" eaLnBrk="1" fontAlgn="auto" hangingPunct="1">
              <a:spcAft>
                <a:spcPts val="0"/>
              </a:spcAft>
              <a:defRPr/>
            </a:pPr>
            <a:r>
              <a:rPr lang="en-AU" sz="4400" dirty="0"/>
              <a:t/>
            </a:r>
            <a:br>
              <a:rPr lang="en-AU" sz="4400" dirty="0"/>
            </a:br>
            <a:r>
              <a:rPr lang="en-AU" sz="4400" dirty="0"/>
              <a:t>Pre-Determination Conference - TransGrid</a:t>
            </a:r>
            <a:br>
              <a:rPr lang="en-AU" sz="4400" dirty="0"/>
            </a:br>
            <a:r>
              <a:rPr lang="en-AU" sz="4400" dirty="0"/>
              <a:t>10 October 2017</a:t>
            </a:r>
          </a:p>
        </p:txBody>
      </p:sp>
      <p:pic>
        <p:nvPicPr>
          <p:cNvPr id="1026" name="Picture 2" descr="C:\Documents and Settings\lkeog\Local Settings\Temporary Internet Files\Content.IE5\2AIR206U\MP900403216[1].jpg"/>
          <p:cNvPicPr>
            <a:picLocks noChangeAspect="1" noChangeArrowheads="1"/>
          </p:cNvPicPr>
          <p:nvPr/>
        </p:nvPicPr>
        <p:blipFill>
          <a:blip r:embed="rId3" cstate="print"/>
          <a:stretch>
            <a:fillRect/>
          </a:stretch>
        </p:blipFill>
        <p:spPr bwMode="auto">
          <a:xfrm>
            <a:off x="3779912" y="2853357"/>
            <a:ext cx="2016927" cy="302391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8436" name="Picture 5" descr="D10 1334418  AER logo_landscape_RGB 300dp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7544" y="5829421"/>
            <a:ext cx="2162175"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p:nvGrpSpPr>
        <p:grpSpPr>
          <a:xfrm>
            <a:off x="7452320" y="5198866"/>
            <a:ext cx="1287145" cy="1170305"/>
            <a:chOff x="0" y="-7316"/>
            <a:chExt cx="1287475" cy="1170432"/>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7316"/>
              <a:ext cx="1287475" cy="1170432"/>
            </a:xfrm>
            <a:prstGeom prst="rect">
              <a:avLst/>
            </a:prstGeom>
            <a:noFill/>
          </p:spPr>
        </p:pic>
        <p:sp>
          <p:nvSpPr>
            <p:cNvPr id="7" name="Text Box 2"/>
            <p:cNvSpPr txBox="1">
              <a:spLocks noChangeArrowheads="1"/>
            </p:cNvSpPr>
            <p:nvPr/>
          </p:nvSpPr>
          <p:spPr bwMode="auto">
            <a:xfrm>
              <a:off x="95097" y="51207"/>
              <a:ext cx="1068019" cy="1060704"/>
            </a:xfrm>
            <a:prstGeom prst="rect">
              <a:avLst/>
            </a:prstGeom>
            <a:noFill/>
            <a:ln w="9525">
              <a:noFill/>
              <a:miter lim="800000"/>
              <a:headEnd/>
              <a:tailEnd/>
            </a:ln>
          </p:spPr>
          <p:txBody>
            <a:bodyPr rot="0" vert="horz" wrap="square" lIns="91440" tIns="45720" rIns="91440" bIns="45720" anchor="t" anchorCtr="0">
              <a:spAutoFit/>
            </a:bodyPr>
            <a:lstStyle/>
            <a:p>
              <a:pPr>
                <a:lnSpc>
                  <a:spcPct val="115000"/>
                </a:lnSpc>
                <a:spcAft>
                  <a:spcPts val="0"/>
                </a:spcAft>
              </a:pPr>
              <a:r>
                <a:rPr lang="en-AU" sz="1800" b="1" dirty="0">
                  <a:solidFill>
                    <a:srgbClr val="F79646"/>
                  </a:solidFill>
                  <a:effectLst/>
                  <a:latin typeface="Calibri"/>
                  <a:ea typeface="Calibri"/>
                  <a:cs typeface="Times New Roman"/>
                </a:rPr>
                <a:t>C</a:t>
              </a:r>
              <a:r>
                <a:rPr lang="en-AU" sz="1600" dirty="0">
                  <a:solidFill>
                    <a:srgbClr val="FFFFFF"/>
                  </a:solidFill>
                  <a:effectLst/>
                  <a:latin typeface="Calibri"/>
                  <a:ea typeface="Calibri"/>
                  <a:cs typeface="Times New Roman"/>
                </a:rPr>
                <a:t>onsumer </a:t>
              </a:r>
              <a:endParaRPr lang="en-AU" sz="1100" dirty="0">
                <a:effectLst/>
                <a:latin typeface="Calibri"/>
                <a:ea typeface="Calibri"/>
                <a:cs typeface="Times New Roman"/>
              </a:endParaRPr>
            </a:p>
            <a:p>
              <a:pPr>
                <a:lnSpc>
                  <a:spcPct val="115000"/>
                </a:lnSpc>
                <a:spcAft>
                  <a:spcPts val="0"/>
                </a:spcAft>
              </a:pPr>
              <a:r>
                <a:rPr lang="en-AU" sz="1800" b="1" dirty="0">
                  <a:solidFill>
                    <a:srgbClr val="F79646"/>
                  </a:solidFill>
                  <a:effectLst/>
                  <a:latin typeface="Calibri"/>
                  <a:ea typeface="Calibri"/>
                  <a:cs typeface="Times New Roman"/>
                </a:rPr>
                <a:t>C</a:t>
              </a:r>
              <a:r>
                <a:rPr lang="en-AU" sz="1600" dirty="0">
                  <a:solidFill>
                    <a:srgbClr val="FFFFFF"/>
                  </a:solidFill>
                  <a:effectLst/>
                  <a:latin typeface="Calibri"/>
                  <a:ea typeface="Calibri"/>
                  <a:cs typeface="Times New Roman"/>
                </a:rPr>
                <a:t>hallenge</a:t>
              </a:r>
              <a:endParaRPr lang="en-AU" sz="1100" dirty="0">
                <a:effectLst/>
                <a:latin typeface="Calibri"/>
                <a:ea typeface="Calibri"/>
                <a:cs typeface="Times New Roman"/>
              </a:endParaRPr>
            </a:p>
            <a:p>
              <a:pPr>
                <a:lnSpc>
                  <a:spcPct val="115000"/>
                </a:lnSpc>
                <a:spcAft>
                  <a:spcPts val="0"/>
                </a:spcAft>
              </a:pPr>
              <a:r>
                <a:rPr lang="en-AU" sz="1800" b="1" dirty="0">
                  <a:solidFill>
                    <a:srgbClr val="F79646"/>
                  </a:solidFill>
                  <a:effectLst/>
                  <a:latin typeface="Calibri"/>
                  <a:ea typeface="Calibri"/>
                  <a:cs typeface="Times New Roman"/>
                </a:rPr>
                <a:t>P</a:t>
              </a:r>
              <a:r>
                <a:rPr lang="en-AU" sz="1600" dirty="0">
                  <a:solidFill>
                    <a:srgbClr val="FFFFFF"/>
                  </a:solidFill>
                  <a:effectLst/>
                  <a:latin typeface="Calibri"/>
                  <a:ea typeface="Calibri"/>
                  <a:cs typeface="Times New Roman"/>
                </a:rPr>
                <a:t>anel</a:t>
              </a:r>
              <a:endParaRPr lang="en-AU" sz="1100" dirty="0">
                <a:effectLst/>
                <a:latin typeface="Calibri"/>
                <a:ea typeface="Calibri"/>
                <a:cs typeface="Times New Roman"/>
              </a:endParaRPr>
            </a:p>
          </p:txBody>
        </p:sp>
      </p:grpSp>
    </p:spTree>
    <p:extLst>
      <p:ext uri="{BB962C8B-B14F-4D97-AF65-F5344CB8AC3E}">
        <p14:creationId xmlns:p14="http://schemas.microsoft.com/office/powerpoint/2010/main" val="35405275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2FB26-1F02-4F73-8D50-E2785BB21A0B}"/>
              </a:ext>
            </a:extLst>
          </p:cNvPr>
          <p:cNvSpPr>
            <a:spLocks noGrp="1"/>
          </p:cNvSpPr>
          <p:nvPr>
            <p:ph type="title"/>
          </p:nvPr>
        </p:nvSpPr>
        <p:spPr/>
        <p:txBody>
          <a:bodyPr/>
          <a:lstStyle/>
          <a:p>
            <a:r>
              <a:rPr lang="en-AU" dirty="0"/>
              <a:t>Impacts on prices and consumers</a:t>
            </a:r>
          </a:p>
        </p:txBody>
      </p:sp>
      <p:sp>
        <p:nvSpPr>
          <p:cNvPr id="4" name="Text Placeholder 3">
            <a:extLst>
              <a:ext uri="{FF2B5EF4-FFF2-40B4-BE49-F238E27FC236}">
                <a16:creationId xmlns:a16="http://schemas.microsoft.com/office/drawing/2014/main" xmlns="" id="{C94BCC80-2E42-4715-84F8-580E33414B0F}"/>
              </a:ext>
            </a:extLst>
          </p:cNvPr>
          <p:cNvSpPr>
            <a:spLocks noGrp="1"/>
          </p:cNvSpPr>
          <p:nvPr>
            <p:ph type="body" idx="1"/>
          </p:nvPr>
        </p:nvSpPr>
        <p:spPr>
          <a:xfrm flipV="1">
            <a:off x="457200" y="1417638"/>
            <a:ext cx="4040188" cy="117475"/>
          </a:xfrm>
        </p:spPr>
        <p:txBody>
          <a:bodyPr>
            <a:normAutofit fontScale="25000" lnSpcReduction="20000"/>
          </a:bodyPr>
          <a:lstStyle/>
          <a:p>
            <a:endParaRPr lang="en-AU" dirty="0"/>
          </a:p>
        </p:txBody>
      </p:sp>
      <p:sp>
        <p:nvSpPr>
          <p:cNvPr id="3" name="Content Placeholder 2">
            <a:extLst>
              <a:ext uri="{FF2B5EF4-FFF2-40B4-BE49-F238E27FC236}">
                <a16:creationId xmlns:a16="http://schemas.microsoft.com/office/drawing/2014/main" xmlns="" id="{A1A4B689-3F78-4729-BD41-BBBFCAFBB8B7}"/>
              </a:ext>
            </a:extLst>
          </p:cNvPr>
          <p:cNvSpPr>
            <a:spLocks noGrp="1"/>
          </p:cNvSpPr>
          <p:nvPr>
            <p:ph sz="half" idx="2"/>
          </p:nvPr>
        </p:nvSpPr>
        <p:spPr>
          <a:xfrm>
            <a:off x="457200" y="1628801"/>
            <a:ext cx="4040188" cy="4248472"/>
          </a:xfrm>
        </p:spPr>
        <p:txBody>
          <a:bodyPr>
            <a:normAutofit fontScale="92500" lnSpcReduction="10000"/>
          </a:bodyPr>
          <a:lstStyle/>
          <a:p>
            <a:r>
              <a:rPr lang="en-AU" dirty="0"/>
              <a:t>CCP 9 welcomes the reduction in revenue  and RAB cf proposal, but…</a:t>
            </a:r>
          </a:p>
          <a:p>
            <a:r>
              <a:rPr lang="en-AU" dirty="0"/>
              <a:t>Transmission prices will still rise from $10.8/MWh to $12.95/MWh ($ nominal)</a:t>
            </a:r>
          </a:p>
          <a:p>
            <a:r>
              <a:rPr lang="en-AU" dirty="0"/>
              <a:t>And there is the risk of </a:t>
            </a:r>
          </a:p>
          <a:p>
            <a:pPr lvl="1"/>
            <a:r>
              <a:rPr lang="en-AU" dirty="0"/>
              <a:t>Further increases before 2022-23 due to contingent projects</a:t>
            </a:r>
          </a:p>
          <a:p>
            <a:pPr lvl="1"/>
            <a:r>
              <a:rPr lang="en-AU" dirty="0"/>
              <a:t>Future increases with rising interest rates pushing up the WACC</a:t>
            </a:r>
          </a:p>
        </p:txBody>
      </p:sp>
      <p:sp>
        <p:nvSpPr>
          <p:cNvPr id="5" name="Text Placeholder 4">
            <a:extLst>
              <a:ext uri="{FF2B5EF4-FFF2-40B4-BE49-F238E27FC236}">
                <a16:creationId xmlns:a16="http://schemas.microsoft.com/office/drawing/2014/main" xmlns="" id="{BDDD46D7-1E2F-4749-8BDF-13AC5908AF30}"/>
              </a:ext>
            </a:extLst>
          </p:cNvPr>
          <p:cNvSpPr>
            <a:spLocks noGrp="1"/>
          </p:cNvSpPr>
          <p:nvPr>
            <p:ph type="body" sz="quarter" idx="3"/>
          </p:nvPr>
        </p:nvSpPr>
        <p:spPr>
          <a:xfrm flipV="1">
            <a:off x="4645025" y="1417638"/>
            <a:ext cx="4041775" cy="117475"/>
          </a:xfrm>
        </p:spPr>
        <p:txBody>
          <a:bodyPr>
            <a:normAutofit fontScale="25000" lnSpcReduction="20000"/>
          </a:bodyPr>
          <a:lstStyle/>
          <a:p>
            <a:endParaRPr lang="en-AU" dirty="0"/>
          </a:p>
        </p:txBody>
      </p:sp>
      <p:pic>
        <p:nvPicPr>
          <p:cNvPr id="7" name="Content Placeholder 6">
            <a:extLst>
              <a:ext uri="{FF2B5EF4-FFF2-40B4-BE49-F238E27FC236}">
                <a16:creationId xmlns:a16="http://schemas.microsoft.com/office/drawing/2014/main" xmlns="" id="{23B52956-F075-4151-B5D9-7E0B54A944A6}"/>
              </a:ext>
            </a:extLst>
          </p:cNvPr>
          <p:cNvPicPr>
            <a:picLocks noGrp="1"/>
          </p:cNvPicPr>
          <p:nvPr>
            <p:ph sz="quarter" idx="4"/>
          </p:nvPr>
        </p:nvPicPr>
        <p:blipFill rotWithShape="1">
          <a:blip r:embed="rId2"/>
          <a:srcRect l="19942" t="15207" r="22003" b="32099"/>
          <a:stretch/>
        </p:blipFill>
        <p:spPr bwMode="auto">
          <a:xfrm>
            <a:off x="4592419" y="1772816"/>
            <a:ext cx="4041775" cy="2699388"/>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xmlns="" id="{78E1AA84-F5C1-44A8-B73D-E875AFA48E33}"/>
              </a:ext>
            </a:extLst>
          </p:cNvPr>
          <p:cNvSpPr txBox="1"/>
          <p:nvPr/>
        </p:nvSpPr>
        <p:spPr>
          <a:xfrm>
            <a:off x="4497388" y="4536616"/>
            <a:ext cx="1584176" cy="276999"/>
          </a:xfrm>
          <a:prstGeom prst="rect">
            <a:avLst/>
          </a:prstGeom>
          <a:noFill/>
        </p:spPr>
        <p:txBody>
          <a:bodyPr wrap="square" rtlCol="0">
            <a:spAutoFit/>
          </a:bodyPr>
          <a:lstStyle/>
          <a:p>
            <a:r>
              <a:rPr lang="en-GB" sz="1200" dirty="0"/>
              <a:t>Source: AER</a:t>
            </a:r>
            <a:endParaRPr lang="en-AU" sz="1200" dirty="0"/>
          </a:p>
        </p:txBody>
      </p:sp>
    </p:spTree>
    <p:extLst>
      <p:ext uri="{BB962C8B-B14F-4D97-AF65-F5344CB8AC3E}">
        <p14:creationId xmlns:p14="http://schemas.microsoft.com/office/powerpoint/2010/main" val="926126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Draft Decision on Opex</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899593" y="1268760"/>
            <a:ext cx="5616624" cy="4073188"/>
          </a:xfrm>
          <a:prstGeom prst="rect">
            <a:avLst/>
          </a:prstGeom>
          <a:noFill/>
          <a:ln>
            <a:solidFill>
              <a:schemeClr val="tx1"/>
            </a:solidFill>
          </a:ln>
        </p:spPr>
      </p:pic>
      <p:sp>
        <p:nvSpPr>
          <p:cNvPr id="5" name="TextBox 4"/>
          <p:cNvSpPr txBox="1"/>
          <p:nvPr/>
        </p:nvSpPr>
        <p:spPr>
          <a:xfrm>
            <a:off x="899592" y="5589240"/>
            <a:ext cx="4824536" cy="276999"/>
          </a:xfrm>
          <a:prstGeom prst="rect">
            <a:avLst/>
          </a:prstGeom>
          <a:noFill/>
        </p:spPr>
        <p:txBody>
          <a:bodyPr wrap="square" rtlCol="0">
            <a:spAutoFit/>
          </a:bodyPr>
          <a:lstStyle/>
          <a:p>
            <a:r>
              <a:rPr lang="en-US" sz="1200" dirty="0"/>
              <a:t>Source: AER Draft Decision, Sept 17, Attachment 7, Figure 7.1</a:t>
            </a:r>
          </a:p>
        </p:txBody>
      </p:sp>
      <p:sp>
        <p:nvSpPr>
          <p:cNvPr id="6" name="TextBox 5"/>
          <p:cNvSpPr txBox="1"/>
          <p:nvPr/>
        </p:nvSpPr>
        <p:spPr>
          <a:xfrm>
            <a:off x="6588224" y="1268760"/>
            <a:ext cx="1800200" cy="4739759"/>
          </a:xfrm>
          <a:prstGeom prst="rect">
            <a:avLst/>
          </a:prstGeom>
          <a:noFill/>
          <a:ln>
            <a:solidFill>
              <a:schemeClr val="tx1"/>
            </a:solidFill>
          </a:ln>
        </p:spPr>
        <p:txBody>
          <a:bodyPr wrap="square" rtlCol="0">
            <a:spAutoFit/>
          </a:bodyPr>
          <a:lstStyle/>
          <a:p>
            <a:r>
              <a:rPr lang="en-US" sz="1600" b="1" dirty="0">
                <a:solidFill>
                  <a:srgbClr val="FF0000"/>
                </a:solidFill>
              </a:rPr>
              <a:t>Difference TG &amp; AER = $74.7m ($17-18) </a:t>
            </a:r>
          </a:p>
          <a:p>
            <a:r>
              <a:rPr lang="en-US" sz="1600" b="1" dirty="0">
                <a:solidFill>
                  <a:srgbClr val="FF0000"/>
                </a:solidFill>
              </a:rPr>
              <a:t>Key factors: </a:t>
            </a:r>
          </a:p>
          <a:p>
            <a:r>
              <a:rPr lang="en-US" sz="1400" dirty="0"/>
              <a:t>Estimate of 17/18 opex</a:t>
            </a:r>
          </a:p>
          <a:p>
            <a:pPr marL="285750" indent="-285750">
              <a:buFont typeface="Arial"/>
              <a:buChar char="•"/>
            </a:pPr>
            <a:r>
              <a:rPr lang="en-US" sz="1400" dirty="0"/>
              <a:t>Consistency with EBSS</a:t>
            </a:r>
          </a:p>
          <a:p>
            <a:r>
              <a:rPr lang="en-US" sz="1400" dirty="0"/>
              <a:t>Rate of change: </a:t>
            </a:r>
          </a:p>
          <a:p>
            <a:pPr marL="285750" indent="-285750">
              <a:buFont typeface="Arial"/>
              <a:buChar char="•"/>
            </a:pPr>
            <a:r>
              <a:rPr lang="en-US" sz="1400" i="1" dirty="0">
                <a:solidFill>
                  <a:srgbClr val="FF0000"/>
                </a:solidFill>
              </a:rPr>
              <a:t>Input price growth</a:t>
            </a:r>
          </a:p>
          <a:p>
            <a:pPr marL="285750" indent="-285750">
              <a:buFont typeface="Arial"/>
              <a:buChar char="•"/>
            </a:pPr>
            <a:r>
              <a:rPr lang="en-US" sz="1400" i="1" dirty="0">
                <a:solidFill>
                  <a:srgbClr val="FF0000"/>
                </a:solidFill>
              </a:rPr>
              <a:t>Productivity growth</a:t>
            </a:r>
          </a:p>
          <a:p>
            <a:r>
              <a:rPr lang="en-US" sz="1400" dirty="0"/>
              <a:t>Step changes: </a:t>
            </a:r>
          </a:p>
          <a:p>
            <a:pPr marL="285750" indent="-285750">
              <a:buFont typeface="Arial"/>
              <a:buChar char="•"/>
            </a:pPr>
            <a:r>
              <a:rPr lang="en-US" sz="1400" i="1" dirty="0">
                <a:solidFill>
                  <a:srgbClr val="FF0000"/>
                </a:solidFill>
              </a:rPr>
              <a:t>Vegetation management</a:t>
            </a:r>
          </a:p>
          <a:p>
            <a:pPr marL="285750" indent="-285750">
              <a:buFont typeface="Arial"/>
              <a:buChar char="•"/>
            </a:pPr>
            <a:r>
              <a:rPr lang="en-US" sz="1400" i="1" dirty="0">
                <a:solidFill>
                  <a:srgbClr val="FF0000"/>
                </a:solidFill>
              </a:rPr>
              <a:t>License conditions</a:t>
            </a:r>
          </a:p>
          <a:p>
            <a:r>
              <a:rPr lang="en-US" sz="1400" dirty="0"/>
              <a:t>Specific costs: </a:t>
            </a:r>
          </a:p>
          <a:p>
            <a:pPr marL="285750" indent="-285750">
              <a:buFont typeface="Arial"/>
              <a:buChar char="•"/>
            </a:pPr>
            <a:r>
              <a:rPr lang="en-US" sz="1400" i="1" dirty="0"/>
              <a:t>Debt recovery</a:t>
            </a:r>
          </a:p>
          <a:p>
            <a:pPr marL="285750" indent="-285750">
              <a:buFont typeface="Arial"/>
              <a:buChar char="•"/>
            </a:pPr>
            <a:endParaRPr lang="en-US" sz="1400" dirty="0"/>
          </a:p>
          <a:p>
            <a:pPr marL="285750" indent="-285750">
              <a:buFont typeface="Arial"/>
              <a:buChar char="•"/>
            </a:pPr>
            <a:endParaRPr lang="en-US" sz="1400" dirty="0"/>
          </a:p>
          <a:p>
            <a:endParaRPr lang="en-US" sz="1400" dirty="0"/>
          </a:p>
        </p:txBody>
      </p:sp>
    </p:spTree>
    <p:extLst>
      <p:ext uri="{BB962C8B-B14F-4D97-AF65-F5344CB8AC3E}">
        <p14:creationId xmlns:p14="http://schemas.microsoft.com/office/powerpoint/2010/main" val="87375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Opex </a:t>
            </a:r>
            <a:r>
              <a:rPr lang="mr-IN" dirty="0"/>
              <a:t>–</a:t>
            </a:r>
            <a:r>
              <a:rPr lang="en-US" dirty="0"/>
              <a:t> what did the CCP9 advise?</a:t>
            </a:r>
          </a:p>
        </p:txBody>
      </p:sp>
      <p:sp>
        <p:nvSpPr>
          <p:cNvPr id="3" name="Content Placeholder 2"/>
          <p:cNvSpPr>
            <a:spLocks noGrp="1"/>
          </p:cNvSpPr>
          <p:nvPr>
            <p:ph idx="1"/>
          </p:nvPr>
        </p:nvSpPr>
        <p:spPr>
          <a:xfrm>
            <a:off x="457200" y="1268760"/>
            <a:ext cx="8229600" cy="4608513"/>
          </a:xfrm>
        </p:spPr>
        <p:txBody>
          <a:bodyPr>
            <a:normAutofit fontScale="85000" lnSpcReduction="20000"/>
          </a:bodyPr>
          <a:lstStyle/>
          <a:p>
            <a:r>
              <a:rPr lang="en-US" dirty="0"/>
              <a:t>CCP9 noted the reduction in real opex since 13/14, but also TransGrid’s proposed real $ increase of some 11%</a:t>
            </a:r>
          </a:p>
          <a:p>
            <a:r>
              <a:rPr lang="en-US" dirty="0"/>
              <a:t>CCP9’s response to TransGrid’s proposal focused on the following concerns: </a:t>
            </a:r>
          </a:p>
          <a:p>
            <a:pPr lvl="1"/>
            <a:r>
              <a:rPr lang="en-US" dirty="0"/>
              <a:t>The forecast opex trend is inconsistent with past achievements in efficiency</a:t>
            </a:r>
          </a:p>
          <a:p>
            <a:pPr lvl="2"/>
            <a:r>
              <a:rPr lang="en-US" dirty="0"/>
              <a:t>TransGrid’s forecast of 0% productivity growth against recent trends</a:t>
            </a:r>
          </a:p>
          <a:p>
            <a:pPr lvl="2"/>
            <a:r>
              <a:rPr lang="en-US" dirty="0"/>
              <a:t>Customers’ concern with assumption of 0% productivity growth</a:t>
            </a:r>
          </a:p>
          <a:p>
            <a:pPr lvl="1"/>
            <a:r>
              <a:rPr lang="en-US" dirty="0"/>
              <a:t>TransGrid’s approach to estimating the 2017/18 opex</a:t>
            </a:r>
          </a:p>
          <a:p>
            <a:pPr lvl="2"/>
            <a:r>
              <a:rPr lang="en-US" dirty="0"/>
              <a:t>2017/18 opex forms the base against which forecast % growth is built</a:t>
            </a:r>
          </a:p>
          <a:p>
            <a:pPr lvl="2"/>
            <a:r>
              <a:rPr lang="en-US" dirty="0"/>
              <a:t>Inconsistency with EBSS calculations?</a:t>
            </a:r>
          </a:p>
          <a:p>
            <a:pPr lvl="1"/>
            <a:r>
              <a:rPr lang="en-US" dirty="0"/>
              <a:t>Justification for step changes</a:t>
            </a:r>
          </a:p>
          <a:p>
            <a:pPr lvl="2"/>
            <a:r>
              <a:rPr lang="en-US" dirty="0"/>
              <a:t>Nature of the regulatory obligation for increased vegetation management expenditure? </a:t>
            </a:r>
          </a:p>
          <a:p>
            <a:pPr lvl="2"/>
            <a:r>
              <a:rPr lang="en-US" dirty="0"/>
              <a:t>Is the proposed step change expenditure efficient?</a:t>
            </a:r>
          </a:p>
          <a:p>
            <a:pPr lvl="2"/>
            <a:r>
              <a:rPr lang="en-US" dirty="0"/>
              <a:t>Are savings to current costs adequately accounted for</a:t>
            </a:r>
          </a:p>
          <a:p>
            <a:r>
              <a:rPr lang="en-US" dirty="0"/>
              <a:t>AER’s DD addresses each of these issues &amp; raises new considerations </a:t>
            </a:r>
          </a:p>
          <a:p>
            <a:pPr lvl="1"/>
            <a:endParaRPr lang="en-US" dirty="0"/>
          </a:p>
          <a:p>
            <a:pPr lvl="1"/>
            <a:endParaRPr lang="en-US" dirty="0"/>
          </a:p>
          <a:p>
            <a:pPr lvl="2"/>
            <a:endParaRPr lang="en-US" dirty="0"/>
          </a:p>
          <a:p>
            <a:pPr lvl="1"/>
            <a:endParaRPr lang="en-US" dirty="0"/>
          </a:p>
        </p:txBody>
      </p:sp>
    </p:spTree>
    <p:extLst>
      <p:ext uri="{BB962C8B-B14F-4D97-AF65-F5344CB8AC3E}">
        <p14:creationId xmlns:p14="http://schemas.microsoft.com/office/powerpoint/2010/main" val="313983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 of Change</a:t>
            </a:r>
          </a:p>
        </p:txBody>
      </p:sp>
      <p:sp>
        <p:nvSpPr>
          <p:cNvPr id="3" name="Content Placeholder 2"/>
          <p:cNvSpPr>
            <a:spLocks noGrp="1"/>
          </p:cNvSpPr>
          <p:nvPr>
            <p:ph idx="1"/>
          </p:nvPr>
        </p:nvSpPr>
        <p:spPr>
          <a:xfrm>
            <a:off x="457200" y="1124744"/>
            <a:ext cx="8229600" cy="4752529"/>
          </a:xfrm>
        </p:spPr>
        <p:txBody>
          <a:bodyPr>
            <a:normAutofit fontScale="92500" lnSpcReduction="20000"/>
          </a:bodyPr>
          <a:lstStyle/>
          <a:p>
            <a:r>
              <a:rPr lang="en-US" dirty="0"/>
              <a:t>Rate of change based on: </a:t>
            </a:r>
          </a:p>
          <a:p>
            <a:pPr lvl="1"/>
            <a:r>
              <a:rPr lang="en-US" dirty="0">
                <a:solidFill>
                  <a:srgbClr val="FF0000"/>
                </a:solidFill>
              </a:rPr>
              <a:t>Input price growth; </a:t>
            </a:r>
            <a:r>
              <a:rPr lang="en-US" dirty="0"/>
              <a:t>output growth rate </a:t>
            </a:r>
            <a:r>
              <a:rPr lang="en-US" dirty="0">
                <a:solidFill>
                  <a:srgbClr val="FF0000"/>
                </a:solidFill>
              </a:rPr>
              <a:t>&amp; productivity growth rate</a:t>
            </a:r>
          </a:p>
          <a:p>
            <a:r>
              <a:rPr lang="en-US" dirty="0">
                <a:solidFill>
                  <a:srgbClr val="000000"/>
                </a:solidFill>
              </a:rPr>
              <a:t>Input price growth rate (expressed in % real $ increase)</a:t>
            </a:r>
          </a:p>
          <a:p>
            <a:pPr lvl="1"/>
            <a:r>
              <a:rPr lang="en-US" dirty="0">
                <a:solidFill>
                  <a:srgbClr val="000000"/>
                </a:solidFill>
              </a:rPr>
              <a:t>AER’s DD 0.63%/pa c/f TransGrid 1.2%/pa </a:t>
            </a:r>
          </a:p>
          <a:p>
            <a:pPr lvl="1"/>
            <a:r>
              <a:rPr lang="en-US" dirty="0">
                <a:solidFill>
                  <a:srgbClr val="000000"/>
                </a:solidFill>
              </a:rPr>
              <a:t>Agree on non-labour costs (0% real $ change)</a:t>
            </a:r>
          </a:p>
          <a:p>
            <a:pPr lvl="1"/>
            <a:r>
              <a:rPr lang="en-US" dirty="0">
                <a:solidFill>
                  <a:srgbClr val="000000"/>
                </a:solidFill>
              </a:rPr>
              <a:t>Disagree on labour costs growth </a:t>
            </a:r>
          </a:p>
          <a:p>
            <a:r>
              <a:rPr lang="en-US" dirty="0">
                <a:solidFill>
                  <a:srgbClr val="000000"/>
                </a:solidFill>
              </a:rPr>
              <a:t>Productivity growth rate (an industry wide measure)</a:t>
            </a:r>
          </a:p>
          <a:p>
            <a:pPr lvl="1"/>
            <a:r>
              <a:rPr lang="en-US" dirty="0">
                <a:solidFill>
                  <a:srgbClr val="000000"/>
                </a:solidFill>
              </a:rPr>
              <a:t>AER = 0.2%, TransGrid = 0% (implied rate =  0.1%?)</a:t>
            </a:r>
          </a:p>
          <a:p>
            <a:pPr lvl="1"/>
            <a:r>
              <a:rPr lang="en-US" dirty="0">
                <a:solidFill>
                  <a:srgbClr val="000000"/>
                </a:solidFill>
              </a:rPr>
              <a:t>AER refers to observed trends in transmission businesses in partial factor productivity (not multi-factor productivity which includes capital)</a:t>
            </a:r>
          </a:p>
          <a:p>
            <a:r>
              <a:rPr lang="en-US" dirty="0">
                <a:solidFill>
                  <a:srgbClr val="000000"/>
                </a:solidFill>
              </a:rPr>
              <a:t>CCP’s preliminary position</a:t>
            </a:r>
          </a:p>
          <a:p>
            <a:pPr lvl="1"/>
            <a:r>
              <a:rPr lang="en-US" dirty="0">
                <a:solidFill>
                  <a:srgbClr val="000000"/>
                </a:solidFill>
              </a:rPr>
              <a:t>Agree with AER on labour cost growth given trends</a:t>
            </a:r>
          </a:p>
          <a:p>
            <a:pPr lvl="1"/>
            <a:r>
              <a:rPr lang="en-US" dirty="0">
                <a:solidFill>
                  <a:srgbClr val="000000"/>
                </a:solidFill>
              </a:rPr>
              <a:t>Agree with positive industry wide productivity trends although query whether AER is too conservative on this.  </a:t>
            </a:r>
          </a:p>
        </p:txBody>
      </p:sp>
    </p:spTree>
    <p:extLst>
      <p:ext uri="{BB962C8B-B14F-4D97-AF65-F5344CB8AC3E}">
        <p14:creationId xmlns:p14="http://schemas.microsoft.com/office/powerpoint/2010/main" val="2059730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Productivity Trends</a:t>
            </a:r>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4032448" cy="4320480"/>
          </a:xfrm>
          <a:prstGeom prst="rect">
            <a:avLst/>
          </a:prstGeom>
          <a:noFill/>
          <a:ln>
            <a:solidFill>
              <a:schemeClr val="tx1"/>
            </a:solidFill>
          </a:ln>
        </p:spPr>
      </p:pic>
      <p:sp>
        <p:nvSpPr>
          <p:cNvPr id="6" name="TextBox 5"/>
          <p:cNvSpPr txBox="1"/>
          <p:nvPr/>
        </p:nvSpPr>
        <p:spPr>
          <a:xfrm>
            <a:off x="827584" y="5661248"/>
            <a:ext cx="3672408" cy="261610"/>
          </a:xfrm>
          <a:prstGeom prst="rect">
            <a:avLst/>
          </a:prstGeom>
          <a:noFill/>
        </p:spPr>
        <p:txBody>
          <a:bodyPr wrap="square" rtlCol="0">
            <a:spAutoFit/>
          </a:bodyPr>
          <a:lstStyle/>
          <a:p>
            <a:r>
              <a:rPr lang="en-US" sz="1100" dirty="0"/>
              <a:t>Source: AER Draft Determination, Fig 7.5, p. 7-36 </a:t>
            </a:r>
          </a:p>
        </p:txBody>
      </p:sp>
      <p:sp>
        <p:nvSpPr>
          <p:cNvPr id="7" name="TextBox 6"/>
          <p:cNvSpPr txBox="1"/>
          <p:nvPr/>
        </p:nvSpPr>
        <p:spPr>
          <a:xfrm>
            <a:off x="5148064" y="1203599"/>
            <a:ext cx="2664296" cy="5663087"/>
          </a:xfrm>
          <a:prstGeom prst="rect">
            <a:avLst/>
          </a:prstGeom>
          <a:noFill/>
          <a:ln>
            <a:solidFill>
              <a:schemeClr val="tx1"/>
            </a:solidFill>
          </a:ln>
        </p:spPr>
        <p:txBody>
          <a:bodyPr wrap="square" rtlCol="0">
            <a:spAutoFit/>
          </a:bodyPr>
          <a:lstStyle/>
          <a:p>
            <a:r>
              <a:rPr lang="en-US" sz="1600" b="1" dirty="0"/>
              <a:t>Productivity Commission 2016  Report </a:t>
            </a:r>
          </a:p>
          <a:p>
            <a:r>
              <a:rPr lang="en-US" sz="1400" b="1" dirty="0"/>
              <a:t>EGWW Industry 2014-15</a:t>
            </a:r>
          </a:p>
          <a:p>
            <a:pPr marL="285750" indent="-285750">
              <a:buFont typeface="Arial"/>
              <a:buChar char="•"/>
            </a:pPr>
            <a:r>
              <a:rPr lang="en-US" sz="1400" dirty="0"/>
              <a:t>MFP growth 2.5%</a:t>
            </a:r>
          </a:p>
          <a:p>
            <a:pPr marL="285750" indent="-285750">
              <a:buFont typeface="Arial"/>
              <a:buChar char="•"/>
            </a:pPr>
            <a:r>
              <a:rPr lang="en-US" sz="1400" dirty="0"/>
              <a:t>Labour productivity </a:t>
            </a:r>
            <a:r>
              <a:rPr lang="mr-IN" sz="1400" dirty="0"/>
              <a:t>–</a:t>
            </a:r>
            <a:r>
              <a:rPr lang="en-US" sz="1400" dirty="0"/>
              <a:t> 7.8%</a:t>
            </a:r>
          </a:p>
          <a:p>
            <a:r>
              <a:rPr lang="en-US" sz="1400" b="1" dirty="0"/>
              <a:t>Overall summary: </a:t>
            </a:r>
          </a:p>
          <a:p>
            <a:r>
              <a:rPr lang="en-US" sz="1400" dirty="0"/>
              <a:t>While most industries exhibited positive MFP &amp; LP growth in 2014-15, “particularly significant was the change in productivity of the Mining and Utilities industries”</a:t>
            </a:r>
          </a:p>
          <a:p>
            <a:r>
              <a:rPr lang="en-US" sz="1200" dirty="0">
                <a:hlinkClick r:id="rId3"/>
              </a:rPr>
              <a:t>https://www.pc.gov.au/research/ongoing/productivity-update/2016/2014-15-australian-productivity</a:t>
            </a:r>
            <a:endParaRPr lang="en-US" sz="1400" dirty="0"/>
          </a:p>
          <a:p>
            <a:r>
              <a:rPr lang="en-US" sz="1400" b="1" dirty="0"/>
              <a:t>Report to be updated later 2017</a:t>
            </a:r>
          </a:p>
          <a:p>
            <a:r>
              <a:rPr lang="en-US" sz="1400" b="1" dirty="0"/>
              <a:t>Comment: </a:t>
            </a:r>
          </a:p>
          <a:p>
            <a:r>
              <a:rPr lang="en-US" sz="1400" dirty="0"/>
              <a:t>While this covers the whole utility industry, CCP9 considers the revealed trend should not be ignored &amp; </a:t>
            </a:r>
          </a:p>
          <a:p>
            <a:r>
              <a:rPr lang="en-US" sz="1400" b="1" dirty="0"/>
              <a:t>consumers support better approach </a:t>
            </a:r>
          </a:p>
          <a:p>
            <a:endParaRPr lang="en-US" sz="1400" b="1" dirty="0"/>
          </a:p>
          <a:p>
            <a:endParaRPr lang="en-US" sz="1400" dirty="0"/>
          </a:p>
          <a:p>
            <a:r>
              <a:rPr lang="en-US" sz="1400" dirty="0"/>
              <a:t> </a:t>
            </a:r>
          </a:p>
        </p:txBody>
      </p:sp>
    </p:spTree>
    <p:extLst>
      <p:ext uri="{BB962C8B-B14F-4D97-AF65-F5344CB8AC3E}">
        <p14:creationId xmlns:p14="http://schemas.microsoft.com/office/powerpoint/2010/main" val="642346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Changes</a:t>
            </a:r>
          </a:p>
        </p:txBody>
      </p:sp>
      <p:sp>
        <p:nvSpPr>
          <p:cNvPr id="3" name="Content Placeholder 2"/>
          <p:cNvSpPr>
            <a:spLocks noGrp="1"/>
          </p:cNvSpPr>
          <p:nvPr>
            <p:ph idx="1"/>
          </p:nvPr>
        </p:nvSpPr>
        <p:spPr>
          <a:xfrm>
            <a:off x="457200" y="1124744"/>
            <a:ext cx="8229600" cy="4752529"/>
          </a:xfrm>
        </p:spPr>
        <p:txBody>
          <a:bodyPr>
            <a:normAutofit fontScale="70000" lnSpcReduction="20000"/>
          </a:bodyPr>
          <a:lstStyle/>
          <a:p>
            <a:r>
              <a:rPr lang="en-US" dirty="0"/>
              <a:t>CCP9 stated: “due to likely asymmetric operation of step changes, the AER must maintain a stringent test for accepting step changes and the standards for quantifying the net impact of changes” (p. 66)</a:t>
            </a:r>
          </a:p>
          <a:p>
            <a:r>
              <a:rPr lang="en-US" dirty="0"/>
              <a:t>TransGrid sought two step changes based on the claim of changed/new regulatory requirements:</a:t>
            </a:r>
          </a:p>
          <a:p>
            <a:pPr lvl="1"/>
            <a:r>
              <a:rPr lang="en-US" dirty="0"/>
              <a:t>$37.3m ($2017-18) for enhanced vegetation management</a:t>
            </a:r>
          </a:p>
          <a:p>
            <a:pPr lvl="1"/>
            <a:r>
              <a:rPr lang="en-US" dirty="0"/>
              <a:t>$29.5m ($2017-18) for compliance with operator’s licence (introduced in 2015) </a:t>
            </a:r>
          </a:p>
          <a:p>
            <a:r>
              <a:rPr lang="en-US" dirty="0"/>
              <a:t>AER DD allowed a total of $7.8m ($2017-18)</a:t>
            </a:r>
          </a:p>
          <a:p>
            <a:pPr lvl="1"/>
            <a:r>
              <a:rPr lang="en-US" dirty="0"/>
              <a:t>Rejected vegetation management claim in full</a:t>
            </a:r>
          </a:p>
          <a:p>
            <a:pPr lvl="2"/>
            <a:r>
              <a:rPr lang="en-US" dirty="0"/>
              <a:t>No material change in regulatory obligations</a:t>
            </a:r>
          </a:p>
          <a:p>
            <a:pPr lvl="2"/>
            <a:r>
              <a:rPr lang="en-US" dirty="0"/>
              <a:t>No substantial change in business operating environment</a:t>
            </a:r>
          </a:p>
          <a:p>
            <a:pPr lvl="2"/>
            <a:r>
              <a:rPr lang="en-US" dirty="0"/>
              <a:t>Proposed cost increases appear overstated </a:t>
            </a:r>
          </a:p>
          <a:p>
            <a:pPr lvl="2"/>
            <a:r>
              <a:rPr lang="en-US" dirty="0"/>
              <a:t>Potential for lower costs in other categories &amp; reliability</a:t>
            </a:r>
          </a:p>
          <a:p>
            <a:pPr lvl="1"/>
            <a:r>
              <a:rPr lang="en-US" dirty="0"/>
              <a:t>Reduced allowance for licence compliance to $7.8m($2017-18) </a:t>
            </a:r>
          </a:p>
          <a:p>
            <a:pPr lvl="2"/>
            <a:r>
              <a:rPr lang="en-US" dirty="0"/>
              <a:t> acknowledge a change in licence conditions</a:t>
            </a:r>
          </a:p>
          <a:p>
            <a:pPr lvl="2"/>
            <a:r>
              <a:rPr lang="en-US" dirty="0"/>
              <a:t>However, claimed costs appear excessive </a:t>
            </a:r>
          </a:p>
          <a:p>
            <a:pPr lvl="2"/>
            <a:r>
              <a:rPr lang="en-US" dirty="0"/>
              <a:t>AER will review when updated audit information becomes available</a:t>
            </a:r>
          </a:p>
          <a:p>
            <a:r>
              <a:rPr lang="en-US" dirty="0"/>
              <a:t>CCP initial response</a:t>
            </a:r>
          </a:p>
          <a:p>
            <a:pPr lvl="1"/>
            <a:r>
              <a:rPr lang="en-US" dirty="0"/>
              <a:t>Overall pleased with AER’s detailed assessment of the proposed step changes against the regulatory principles</a:t>
            </a:r>
          </a:p>
          <a:p>
            <a:pPr lvl="1"/>
            <a:r>
              <a:rPr lang="en-US" dirty="0"/>
              <a:t>Agree with AER’s view on vegetation management</a:t>
            </a:r>
          </a:p>
          <a:p>
            <a:pPr lvl="1"/>
            <a:r>
              <a:rPr lang="en-US" dirty="0"/>
              <a:t>Qualified acceptance of AER’s view on licence compliance</a:t>
            </a:r>
          </a:p>
        </p:txBody>
      </p:sp>
    </p:spTree>
    <p:extLst>
      <p:ext uri="{BB962C8B-B14F-4D97-AF65-F5344CB8AC3E}">
        <p14:creationId xmlns:p14="http://schemas.microsoft.com/office/powerpoint/2010/main" val="11033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Step Changes </a:t>
            </a:r>
            <a:r>
              <a:rPr lang="mr-IN" sz="2800" dirty="0"/>
              <a:t>–</a:t>
            </a:r>
            <a:r>
              <a:rPr lang="en-US" sz="2800" dirty="0"/>
              <a:t> some important questions </a:t>
            </a:r>
          </a:p>
        </p:txBody>
      </p:sp>
      <p:sp>
        <p:nvSpPr>
          <p:cNvPr id="3" name="Content Placeholder 2"/>
          <p:cNvSpPr>
            <a:spLocks noGrp="1"/>
          </p:cNvSpPr>
          <p:nvPr>
            <p:ph idx="1"/>
          </p:nvPr>
        </p:nvSpPr>
        <p:spPr>
          <a:xfrm>
            <a:off x="457200" y="1196752"/>
            <a:ext cx="8229600" cy="4680521"/>
          </a:xfrm>
        </p:spPr>
        <p:txBody>
          <a:bodyPr>
            <a:normAutofit fontScale="77500" lnSpcReduction="20000"/>
          </a:bodyPr>
          <a:lstStyle/>
          <a:p>
            <a:r>
              <a:rPr lang="en-US" dirty="0"/>
              <a:t>A step change is an asymmetric, and generally lasting increase in the regulatory opex allowance </a:t>
            </a:r>
          </a:p>
          <a:p>
            <a:r>
              <a:rPr lang="en-US" dirty="0"/>
              <a:t>Vegetation management</a:t>
            </a:r>
          </a:p>
          <a:p>
            <a:pPr lvl="1"/>
            <a:r>
              <a:rPr lang="en-US" dirty="0"/>
              <a:t>What counts as a change in regulatory obligations?</a:t>
            </a:r>
          </a:p>
          <a:p>
            <a:pPr lvl="2"/>
            <a:r>
              <a:rPr lang="en-US" dirty="0"/>
              <a:t>A change in the regulator is not necessarily a change in regulatory obligations </a:t>
            </a:r>
          </a:p>
          <a:p>
            <a:pPr lvl="2"/>
            <a:r>
              <a:rPr lang="en-US" dirty="0"/>
              <a:t>A critical audit report is not necessarily a change in regulations</a:t>
            </a:r>
          </a:p>
          <a:p>
            <a:pPr lvl="3"/>
            <a:r>
              <a:rPr lang="en-US" dirty="0"/>
              <a:t>E.g if the audit report identifies inadequacies in the recording or reporting of an activity, should this warrant a ‘step change’</a:t>
            </a:r>
          </a:p>
          <a:p>
            <a:pPr lvl="2"/>
            <a:r>
              <a:rPr lang="en-US" dirty="0"/>
              <a:t>TransGrid has always had an obligation to ensure it operates its network in a safe way</a:t>
            </a:r>
          </a:p>
          <a:p>
            <a:pPr lvl="1"/>
            <a:r>
              <a:rPr lang="en-US" dirty="0"/>
              <a:t>How to assess the efficient response &amp; net costs?</a:t>
            </a:r>
          </a:p>
          <a:p>
            <a:r>
              <a:rPr lang="en-US" dirty="0"/>
              <a:t>Licence conditions (Dec 2015)</a:t>
            </a:r>
            <a:r>
              <a:rPr lang="mr-IN" dirty="0"/>
              <a:t>–</a:t>
            </a:r>
            <a:r>
              <a:rPr lang="en-US" dirty="0"/>
              <a:t> “critical infrastructure” conditions</a:t>
            </a:r>
          </a:p>
          <a:p>
            <a:pPr lvl="1"/>
            <a:r>
              <a:rPr lang="en-US" dirty="0"/>
              <a:t>TransGrid states to IPART auditor that since the end of 2015-16 it has complied with, or taken steps to comply with, the conditions</a:t>
            </a:r>
          </a:p>
          <a:p>
            <a:pPr lvl="2"/>
            <a:r>
              <a:rPr lang="en-US" dirty="0"/>
              <a:t>Query 1: We would expect the main compliance costs to have been incurred in 2016-17 (i.e. set up costs) </a:t>
            </a:r>
            <a:r>
              <a:rPr lang="mr-IN" dirty="0"/>
              <a:t>–</a:t>
            </a:r>
            <a:r>
              <a:rPr lang="en-US" dirty="0"/>
              <a:t> would they be in base year?</a:t>
            </a:r>
          </a:p>
          <a:p>
            <a:pPr lvl="2"/>
            <a:r>
              <a:rPr lang="en-US" dirty="0"/>
              <a:t>Query 2: At what point in time did TransGrid cease to control &amp; operate from within Australia or allow personal information to be held outside Australia?  Prior to sale, where was this held and would the cost have been included in opex in earlier years?  </a:t>
            </a:r>
          </a:p>
          <a:p>
            <a:pPr lvl="2"/>
            <a:r>
              <a:rPr lang="en-US" dirty="0"/>
              <a:t>Query 3: Was this obligation known (or ought to be known) at the time of the sale of TransGrid (Nov 2015) </a:t>
            </a:r>
            <a:r>
              <a:rPr lang="mr-IN" dirty="0"/>
              <a:t>–</a:t>
            </a:r>
            <a:r>
              <a:rPr lang="en-US" dirty="0"/>
              <a:t> if known, should buyer bear this risk? </a:t>
            </a:r>
          </a:p>
          <a:p>
            <a:pPr lvl="1"/>
            <a:endParaRPr lang="en-US" dirty="0"/>
          </a:p>
        </p:txBody>
      </p:sp>
    </p:spTree>
    <p:extLst>
      <p:ext uri="{BB962C8B-B14F-4D97-AF65-F5344CB8AC3E}">
        <p14:creationId xmlns:p14="http://schemas.microsoft.com/office/powerpoint/2010/main" val="24900117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5078FA-C68D-4E7F-8A82-A4838FA4ADD3}"/>
              </a:ext>
            </a:extLst>
          </p:cNvPr>
          <p:cNvSpPr>
            <a:spLocks noGrp="1"/>
          </p:cNvSpPr>
          <p:nvPr>
            <p:ph type="title"/>
          </p:nvPr>
        </p:nvSpPr>
        <p:spPr/>
        <p:txBody>
          <a:bodyPr/>
          <a:lstStyle/>
          <a:p>
            <a:r>
              <a:rPr lang="en-AU" dirty="0"/>
              <a:t>Capex</a:t>
            </a:r>
          </a:p>
        </p:txBody>
      </p:sp>
      <p:sp>
        <p:nvSpPr>
          <p:cNvPr id="3" name="Content Placeholder 2">
            <a:extLst>
              <a:ext uri="{FF2B5EF4-FFF2-40B4-BE49-F238E27FC236}">
                <a16:creationId xmlns:a16="http://schemas.microsoft.com/office/drawing/2014/main" xmlns="" id="{81AF0C98-275C-42A1-9D04-8E4F53340B71}"/>
              </a:ext>
            </a:extLst>
          </p:cNvPr>
          <p:cNvSpPr>
            <a:spLocks noGrp="1"/>
          </p:cNvSpPr>
          <p:nvPr>
            <p:ph idx="1"/>
          </p:nvPr>
        </p:nvSpPr>
        <p:spPr>
          <a:xfrm>
            <a:off x="457200" y="1268760"/>
            <a:ext cx="8229600" cy="4464496"/>
          </a:xfrm>
        </p:spPr>
        <p:txBody>
          <a:bodyPr>
            <a:normAutofit lnSpcReduction="10000"/>
          </a:bodyPr>
          <a:lstStyle/>
          <a:p>
            <a:r>
              <a:rPr lang="en-AU" dirty="0"/>
              <a:t>Dominant components are:</a:t>
            </a:r>
          </a:p>
          <a:p>
            <a:pPr lvl="1"/>
            <a:r>
              <a:rPr lang="en-AU" dirty="0"/>
              <a:t>REPEX Program</a:t>
            </a:r>
          </a:p>
          <a:p>
            <a:pPr lvl="1"/>
            <a:r>
              <a:rPr lang="en-AU" dirty="0"/>
              <a:t>Powering Sydney's Future (PSF) </a:t>
            </a:r>
          </a:p>
          <a:p>
            <a:pPr lvl="1"/>
            <a:r>
              <a:rPr lang="en-AU" dirty="0"/>
              <a:t>Contingent Projects</a:t>
            </a:r>
          </a:p>
          <a:p>
            <a:r>
              <a:rPr lang="en-AU" dirty="0"/>
              <a:t>REPEX program: Proposed $962m not accepted. Alternative estimate from AER of $758 (-21%).</a:t>
            </a:r>
          </a:p>
          <a:p>
            <a:r>
              <a:rPr lang="en-AU" dirty="0"/>
              <a:t>CCP agrees that TransGrid’s risk based method is immature and likely to overstate need.</a:t>
            </a:r>
          </a:p>
          <a:p>
            <a:r>
              <a:rPr lang="en-AU" dirty="0"/>
              <a:t>PSF proposed $331m not accepted. CCP agree that uncertainties in timing suggest a contingent project likely to be more appropriate than inclusion in ex-ante revenue allowance</a:t>
            </a:r>
          </a:p>
          <a:p>
            <a:pPr lvl="1"/>
            <a:endParaRPr lang="en-AU" dirty="0"/>
          </a:p>
        </p:txBody>
      </p:sp>
    </p:spTree>
    <p:extLst>
      <p:ext uri="{BB962C8B-B14F-4D97-AF65-F5344CB8AC3E}">
        <p14:creationId xmlns:p14="http://schemas.microsoft.com/office/powerpoint/2010/main" val="36855600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D14B4A-CB25-4FA3-8828-170B3E2FD5DB}"/>
              </a:ext>
            </a:extLst>
          </p:cNvPr>
          <p:cNvSpPr>
            <a:spLocks noGrp="1"/>
          </p:cNvSpPr>
          <p:nvPr>
            <p:ph type="title"/>
          </p:nvPr>
        </p:nvSpPr>
        <p:spPr/>
        <p:txBody>
          <a:bodyPr/>
          <a:lstStyle/>
          <a:p>
            <a:r>
              <a:rPr lang="en-AU" dirty="0"/>
              <a:t>PSF</a:t>
            </a:r>
          </a:p>
        </p:txBody>
      </p:sp>
      <p:sp>
        <p:nvSpPr>
          <p:cNvPr id="3" name="Content Placeholder 2">
            <a:extLst>
              <a:ext uri="{FF2B5EF4-FFF2-40B4-BE49-F238E27FC236}">
                <a16:creationId xmlns:a16="http://schemas.microsoft.com/office/drawing/2014/main" xmlns="" id="{D8ABBD10-7651-442B-9D5E-A60819132026}"/>
              </a:ext>
            </a:extLst>
          </p:cNvPr>
          <p:cNvSpPr>
            <a:spLocks noGrp="1"/>
          </p:cNvSpPr>
          <p:nvPr>
            <p:ph idx="1"/>
          </p:nvPr>
        </p:nvSpPr>
        <p:spPr>
          <a:xfrm>
            <a:off x="487716" y="1196752"/>
            <a:ext cx="8229600" cy="4493095"/>
          </a:xfrm>
        </p:spPr>
        <p:txBody>
          <a:bodyPr>
            <a:normAutofit lnSpcReduction="10000"/>
          </a:bodyPr>
          <a:lstStyle/>
          <a:p>
            <a:r>
              <a:rPr lang="en-AU" dirty="0"/>
              <a:t>Important and high-profile project. Media and political interest.</a:t>
            </a:r>
          </a:p>
          <a:p>
            <a:endParaRPr lang="en-AU" dirty="0"/>
          </a:p>
          <a:p>
            <a:endParaRPr lang="en-AU" dirty="0"/>
          </a:p>
          <a:p>
            <a:r>
              <a:rPr lang="en-AU" dirty="0"/>
              <a:t>Important test of the ‘long term interest of consumers’</a:t>
            </a:r>
          </a:p>
          <a:p>
            <a:r>
              <a:rPr lang="en-AU" dirty="0"/>
              <a:t>The need to eventually replace the ageing oil-filled Ausgrid cables is accepted. ‘Do nothing’ is not a sustainable option.</a:t>
            </a:r>
          </a:p>
          <a:p>
            <a:r>
              <a:rPr lang="en-AU" dirty="0"/>
              <a:t>However, expenditure in 2018-23 relies on ‘bullish’ demand forecasts AND ‘bearish’ cable unavailability projections AND high Value of Customer Reliability (VCR)</a:t>
            </a:r>
          </a:p>
        </p:txBody>
      </p:sp>
      <p:pic>
        <p:nvPicPr>
          <p:cNvPr id="4" name="Picture 3">
            <a:extLst>
              <a:ext uri="{FF2B5EF4-FFF2-40B4-BE49-F238E27FC236}">
                <a16:creationId xmlns:a16="http://schemas.microsoft.com/office/drawing/2014/main" xmlns="" id="{FB878BFE-C980-43BA-A1B6-A473195ED1EE}"/>
              </a:ext>
            </a:extLst>
          </p:cNvPr>
          <p:cNvPicPr>
            <a:picLocks noChangeAspect="1"/>
          </p:cNvPicPr>
          <p:nvPr/>
        </p:nvPicPr>
        <p:blipFill>
          <a:blip r:embed="rId2"/>
          <a:stretch>
            <a:fillRect/>
          </a:stretch>
        </p:blipFill>
        <p:spPr>
          <a:xfrm>
            <a:off x="2195736" y="1628800"/>
            <a:ext cx="5184576" cy="1044375"/>
          </a:xfrm>
          <a:prstGeom prst="rect">
            <a:avLst/>
          </a:prstGeom>
        </p:spPr>
      </p:pic>
    </p:spTree>
    <p:extLst>
      <p:ext uri="{BB962C8B-B14F-4D97-AF65-F5344CB8AC3E}">
        <p14:creationId xmlns:p14="http://schemas.microsoft.com/office/powerpoint/2010/main" val="27600324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90EB1FE-FC3F-4E0C-BE6C-942783B22D30}"/>
              </a:ext>
            </a:extLst>
          </p:cNvPr>
          <p:cNvSpPr>
            <a:spLocks noGrp="1"/>
          </p:cNvSpPr>
          <p:nvPr>
            <p:ph type="title"/>
          </p:nvPr>
        </p:nvSpPr>
        <p:spPr/>
        <p:txBody>
          <a:bodyPr/>
          <a:lstStyle/>
          <a:p>
            <a:r>
              <a:rPr lang="en-AU" dirty="0"/>
              <a:t>PSF (2)</a:t>
            </a:r>
          </a:p>
        </p:txBody>
      </p:sp>
      <p:sp>
        <p:nvSpPr>
          <p:cNvPr id="3" name="Content Placeholder 2">
            <a:extLst>
              <a:ext uri="{FF2B5EF4-FFF2-40B4-BE49-F238E27FC236}">
                <a16:creationId xmlns:a16="http://schemas.microsoft.com/office/drawing/2014/main" xmlns="" id="{8E7A4C52-7A59-4077-BCB3-229172EC055A}"/>
              </a:ext>
            </a:extLst>
          </p:cNvPr>
          <p:cNvSpPr>
            <a:spLocks noGrp="1"/>
          </p:cNvSpPr>
          <p:nvPr>
            <p:ph idx="1"/>
          </p:nvPr>
        </p:nvSpPr>
        <p:spPr/>
        <p:txBody>
          <a:bodyPr/>
          <a:lstStyle/>
          <a:p>
            <a:r>
              <a:rPr lang="en-AU" dirty="0"/>
              <a:t>Annualised cost of the proposed expenditure is in the range of $20-$30m (AER estimate, D. Biggar paper)</a:t>
            </a:r>
          </a:p>
          <a:p>
            <a:r>
              <a:rPr lang="en-AU" dirty="0"/>
              <a:t>No single ‘correct answer’ … consumers expect robust analysis and efficient expenditure to ‘</a:t>
            </a:r>
            <a:r>
              <a:rPr lang="en-AU" i="1" dirty="0"/>
              <a:t>manage</a:t>
            </a:r>
            <a:r>
              <a:rPr lang="en-AU" dirty="0"/>
              <a:t>’, not necessarily ‘</a:t>
            </a:r>
            <a:r>
              <a:rPr lang="en-AU" i="1" dirty="0"/>
              <a:t>eliminate</a:t>
            </a:r>
            <a:r>
              <a:rPr lang="en-AU" dirty="0"/>
              <a:t>’, the risks.</a:t>
            </a:r>
          </a:p>
          <a:p>
            <a:r>
              <a:rPr lang="en-AU" dirty="0"/>
              <a:t>Multiple stakeholders: AER, TransGrid, Ausgrid, AEMO, EPA, NSW Govt … and consumers.</a:t>
            </a:r>
          </a:p>
          <a:p>
            <a:r>
              <a:rPr lang="en-AU" dirty="0"/>
              <a:t>CCP has witnessed some constructive dialogue between stakeholders … more will be needed to arrive at an efficient revised proposal by 1 December 2017</a:t>
            </a:r>
          </a:p>
          <a:p>
            <a:endParaRPr lang="en-AU" dirty="0"/>
          </a:p>
        </p:txBody>
      </p:sp>
    </p:spTree>
    <p:extLst>
      <p:ext uri="{BB962C8B-B14F-4D97-AF65-F5344CB8AC3E}">
        <p14:creationId xmlns:p14="http://schemas.microsoft.com/office/powerpoint/2010/main" val="1712801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Outline</a:t>
            </a:r>
          </a:p>
        </p:txBody>
      </p:sp>
      <p:sp>
        <p:nvSpPr>
          <p:cNvPr id="8" name="Content Placeholder 7"/>
          <p:cNvSpPr>
            <a:spLocks noGrp="1"/>
          </p:cNvSpPr>
          <p:nvPr>
            <p:ph idx="1"/>
          </p:nvPr>
        </p:nvSpPr>
        <p:spPr/>
        <p:txBody>
          <a:bodyPr>
            <a:normAutofit/>
          </a:bodyPr>
          <a:lstStyle/>
          <a:p>
            <a:r>
              <a:rPr lang="en-AU" sz="2800" dirty="0"/>
              <a:t>Role of the Consumer Challenge Panel (CCP)</a:t>
            </a:r>
          </a:p>
          <a:p>
            <a:r>
              <a:rPr lang="en-AU" sz="2800" dirty="0"/>
              <a:t>Customer engagement</a:t>
            </a:r>
          </a:p>
          <a:p>
            <a:r>
              <a:rPr lang="en-AU" sz="2800" dirty="0"/>
              <a:t>Opex</a:t>
            </a:r>
          </a:p>
          <a:p>
            <a:r>
              <a:rPr lang="en-AU" sz="2800" dirty="0"/>
              <a:t>Capex</a:t>
            </a:r>
          </a:p>
          <a:p>
            <a:r>
              <a:rPr lang="en-AU" sz="2800" dirty="0"/>
              <a:t>WACC/Tax</a:t>
            </a:r>
          </a:p>
          <a:p>
            <a:r>
              <a:rPr lang="en-AU" sz="2800" dirty="0"/>
              <a:t>Other issues</a:t>
            </a:r>
          </a:p>
        </p:txBody>
      </p:sp>
    </p:spTree>
    <p:extLst>
      <p:ext uri="{BB962C8B-B14F-4D97-AF65-F5344CB8AC3E}">
        <p14:creationId xmlns:p14="http://schemas.microsoft.com/office/powerpoint/2010/main" val="562430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02B795-7A0E-4394-8AC0-AF794D04B2C1}"/>
              </a:ext>
            </a:extLst>
          </p:cNvPr>
          <p:cNvSpPr>
            <a:spLocks noGrp="1"/>
          </p:cNvSpPr>
          <p:nvPr>
            <p:ph type="title"/>
          </p:nvPr>
        </p:nvSpPr>
        <p:spPr/>
        <p:txBody>
          <a:bodyPr/>
          <a:lstStyle/>
          <a:p>
            <a:r>
              <a:rPr lang="en-AU" dirty="0"/>
              <a:t>Contingent Projects</a:t>
            </a:r>
          </a:p>
        </p:txBody>
      </p:sp>
      <p:sp>
        <p:nvSpPr>
          <p:cNvPr id="3" name="Content Placeholder 2">
            <a:extLst>
              <a:ext uri="{FF2B5EF4-FFF2-40B4-BE49-F238E27FC236}">
                <a16:creationId xmlns:a16="http://schemas.microsoft.com/office/drawing/2014/main" xmlns="" id="{D44D2E4F-9004-4F1A-B4C6-ED33546A23C8}"/>
              </a:ext>
            </a:extLst>
          </p:cNvPr>
          <p:cNvSpPr>
            <a:spLocks noGrp="1"/>
          </p:cNvSpPr>
          <p:nvPr>
            <p:ph idx="1"/>
          </p:nvPr>
        </p:nvSpPr>
        <p:spPr>
          <a:xfrm>
            <a:off x="483884" y="1268760"/>
            <a:ext cx="8229600" cy="4277072"/>
          </a:xfrm>
        </p:spPr>
        <p:txBody>
          <a:bodyPr>
            <a:normAutofit fontScale="92500" lnSpcReduction="10000"/>
          </a:bodyPr>
          <a:lstStyle/>
          <a:p>
            <a:r>
              <a:rPr lang="en-AU" dirty="0"/>
              <a:t>TransGrid has provided further information since the original proposal. Including Broken Hill, latest information indicates 8 projects valued at between 2 and 6 billion.</a:t>
            </a:r>
          </a:p>
          <a:p>
            <a:endParaRPr lang="en-AU" dirty="0"/>
          </a:p>
          <a:p>
            <a:endParaRPr lang="en-AU" dirty="0"/>
          </a:p>
          <a:p>
            <a:endParaRPr lang="en-AU" dirty="0"/>
          </a:p>
          <a:p>
            <a:endParaRPr lang="en-AU" dirty="0"/>
          </a:p>
          <a:p>
            <a:endParaRPr lang="en-AU" dirty="0"/>
          </a:p>
          <a:p>
            <a:endParaRPr lang="en-AU" dirty="0"/>
          </a:p>
          <a:p>
            <a:endParaRPr lang="en-AU" dirty="0"/>
          </a:p>
          <a:p>
            <a:r>
              <a:rPr lang="en-AU" dirty="0"/>
              <a:t>Compares to TransGrid’s current Regulatory Asset Base of around $6,300m and Draft Capex allowance of $758m</a:t>
            </a:r>
          </a:p>
          <a:p>
            <a:endParaRPr lang="en-AU" dirty="0"/>
          </a:p>
        </p:txBody>
      </p:sp>
      <p:graphicFrame>
        <p:nvGraphicFramePr>
          <p:cNvPr id="4" name="Table 3">
            <a:extLst>
              <a:ext uri="{FF2B5EF4-FFF2-40B4-BE49-F238E27FC236}">
                <a16:creationId xmlns:a16="http://schemas.microsoft.com/office/drawing/2014/main" xmlns="" id="{2AEB9D49-C515-453F-A2C4-A9720E0390D6}"/>
              </a:ext>
            </a:extLst>
          </p:cNvPr>
          <p:cNvGraphicFramePr>
            <a:graphicFrameLocks noGrp="1"/>
          </p:cNvGraphicFramePr>
          <p:nvPr>
            <p:extLst/>
          </p:nvPr>
        </p:nvGraphicFramePr>
        <p:xfrm>
          <a:off x="1106296" y="2292871"/>
          <a:ext cx="6984776" cy="2228850"/>
        </p:xfrm>
        <a:graphic>
          <a:graphicData uri="http://schemas.openxmlformats.org/drawingml/2006/table">
            <a:tbl>
              <a:tblPr/>
              <a:tblGrid>
                <a:gridCol w="397625">
                  <a:extLst>
                    <a:ext uri="{9D8B030D-6E8A-4147-A177-3AD203B41FA5}">
                      <a16:colId xmlns:a16="http://schemas.microsoft.com/office/drawing/2014/main" xmlns="" val="3779039752"/>
                    </a:ext>
                  </a:extLst>
                </a:gridCol>
                <a:gridCol w="4877591">
                  <a:extLst>
                    <a:ext uri="{9D8B030D-6E8A-4147-A177-3AD203B41FA5}">
                      <a16:colId xmlns:a16="http://schemas.microsoft.com/office/drawing/2014/main" xmlns="" val="1381476317"/>
                    </a:ext>
                  </a:extLst>
                </a:gridCol>
                <a:gridCol w="797795">
                  <a:extLst>
                    <a:ext uri="{9D8B030D-6E8A-4147-A177-3AD203B41FA5}">
                      <a16:colId xmlns:a16="http://schemas.microsoft.com/office/drawing/2014/main" xmlns="" val="2156829948"/>
                    </a:ext>
                  </a:extLst>
                </a:gridCol>
                <a:gridCol w="911765">
                  <a:extLst>
                    <a:ext uri="{9D8B030D-6E8A-4147-A177-3AD203B41FA5}">
                      <a16:colId xmlns:a16="http://schemas.microsoft.com/office/drawing/2014/main" xmlns="" val="825179179"/>
                    </a:ext>
                  </a:extLst>
                </a:gridCol>
              </a:tblGrid>
              <a:tr h="183430">
                <a:tc>
                  <a:txBody>
                    <a:bodyPr/>
                    <a:lstStyle/>
                    <a:p>
                      <a:pPr algn="l" fontAlgn="b"/>
                      <a:endParaRPr lang="en-AU"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Low ($m)</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High ($m)</a:t>
                      </a:r>
                    </a:p>
                  </a:txBody>
                  <a:tcPr marL="9525" marR="9525" marT="9525" marB="0" anchor="b">
                    <a:lnL>
                      <a:noFill/>
                    </a:lnL>
                    <a:lnR>
                      <a:noFill/>
                    </a:lnR>
                    <a:lnT>
                      <a:noFill/>
                    </a:lnT>
                    <a:lnB>
                      <a:noFill/>
                    </a:lnB>
                  </a:tcPr>
                </a:tc>
                <a:extLst>
                  <a:ext uri="{0D108BD9-81ED-4DB2-BD59-A6C34878D82A}">
                    <a16:rowId xmlns:a16="http://schemas.microsoft.com/office/drawing/2014/main" xmlns="" val="3694900025"/>
                  </a:ext>
                </a:extLst>
              </a:tr>
              <a:tr h="183430">
                <a:tc>
                  <a:txBody>
                    <a:bodyPr/>
                    <a:lstStyle/>
                    <a:p>
                      <a:pPr algn="ctr" fontAlgn="b"/>
                      <a:r>
                        <a:rPr lang="en-AU" sz="1400" b="0" i="0"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New South Wales to South Australia Interconnector (NSI)</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279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1,084 </a:t>
                      </a:r>
                    </a:p>
                  </a:txBody>
                  <a:tcPr marL="9525" marR="9525" marT="9525" marB="0" anchor="b">
                    <a:lnL>
                      <a:noFill/>
                    </a:lnL>
                    <a:lnR>
                      <a:noFill/>
                    </a:lnR>
                    <a:lnT>
                      <a:noFill/>
                    </a:lnT>
                    <a:lnB>
                      <a:noFill/>
                    </a:lnB>
                  </a:tcPr>
                </a:tc>
                <a:extLst>
                  <a:ext uri="{0D108BD9-81ED-4DB2-BD59-A6C34878D82A}">
                    <a16:rowId xmlns:a16="http://schemas.microsoft.com/office/drawing/2014/main" xmlns="" val="482339287"/>
                  </a:ext>
                </a:extLst>
              </a:tr>
              <a:tr h="183430">
                <a:tc>
                  <a:txBody>
                    <a:bodyPr/>
                    <a:lstStyle/>
                    <a:p>
                      <a:pPr algn="ctr" fontAlgn="b"/>
                      <a:r>
                        <a:rPr lang="en-AU" sz="1400" b="0" i="0" u="none" strike="noStrike" dirty="0">
                          <a:solidFill>
                            <a:srgbClr val="000000"/>
                          </a:solidFill>
                          <a:effectLst/>
                          <a:latin typeface="Calibri" panose="020F0502020204030204" pitchFamily="34" charset="0"/>
                        </a:rPr>
                        <a:t>2</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Reinforcement of Southern Network</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60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397 </a:t>
                      </a:r>
                    </a:p>
                  </a:txBody>
                  <a:tcPr marL="9525" marR="9525" marT="9525" marB="0" anchor="b">
                    <a:lnL>
                      <a:noFill/>
                    </a:lnL>
                    <a:lnR>
                      <a:noFill/>
                    </a:lnR>
                    <a:lnT>
                      <a:noFill/>
                    </a:lnT>
                    <a:lnB>
                      <a:noFill/>
                    </a:lnB>
                  </a:tcPr>
                </a:tc>
                <a:extLst>
                  <a:ext uri="{0D108BD9-81ED-4DB2-BD59-A6C34878D82A}">
                    <a16:rowId xmlns:a16="http://schemas.microsoft.com/office/drawing/2014/main" xmlns="" val="445014589"/>
                  </a:ext>
                </a:extLst>
              </a:tr>
              <a:tr h="183430">
                <a:tc>
                  <a:txBody>
                    <a:bodyPr/>
                    <a:lstStyle/>
                    <a:p>
                      <a:pPr algn="ctr" fontAlgn="b"/>
                      <a:r>
                        <a:rPr lang="en-AU" sz="1400" b="0" i="0"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Reinforcement of Northern Network (QNI Upgrade)</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63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1,600 </a:t>
                      </a:r>
                    </a:p>
                  </a:txBody>
                  <a:tcPr marL="9525" marR="9525" marT="9525" marB="0" anchor="b">
                    <a:lnL>
                      <a:noFill/>
                    </a:lnL>
                    <a:lnR>
                      <a:noFill/>
                    </a:lnR>
                    <a:lnT>
                      <a:noFill/>
                    </a:lnT>
                    <a:lnB>
                      <a:noFill/>
                    </a:lnB>
                  </a:tcPr>
                </a:tc>
                <a:extLst>
                  <a:ext uri="{0D108BD9-81ED-4DB2-BD59-A6C34878D82A}">
                    <a16:rowId xmlns:a16="http://schemas.microsoft.com/office/drawing/2014/main" xmlns="" val="1661458209"/>
                  </a:ext>
                </a:extLst>
              </a:tr>
              <a:tr h="183430">
                <a:tc>
                  <a:txBody>
                    <a:bodyPr/>
                    <a:lstStyle/>
                    <a:p>
                      <a:pPr algn="ctr" fontAlgn="b"/>
                      <a:r>
                        <a:rPr lang="en-AU" sz="1400" b="0" i="0" u="none" strike="noStrike" dirty="0">
                          <a:solidFill>
                            <a:srgbClr val="000000"/>
                          </a:solidFill>
                          <a:effectLst/>
                          <a:latin typeface="Calibri" panose="020F0502020204030204" pitchFamily="34" charset="0"/>
                        </a:rPr>
                        <a:t>4</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Support South Western NSW for Renewables</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89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473 </a:t>
                      </a:r>
                    </a:p>
                  </a:txBody>
                  <a:tcPr marL="9525" marR="9525" marT="9525" marB="0" anchor="b">
                    <a:lnL>
                      <a:noFill/>
                    </a:lnL>
                    <a:lnR>
                      <a:noFill/>
                    </a:lnR>
                    <a:lnT>
                      <a:noFill/>
                    </a:lnT>
                    <a:lnB>
                      <a:noFill/>
                    </a:lnB>
                  </a:tcPr>
                </a:tc>
                <a:extLst>
                  <a:ext uri="{0D108BD9-81ED-4DB2-BD59-A6C34878D82A}">
                    <a16:rowId xmlns:a16="http://schemas.microsoft.com/office/drawing/2014/main" xmlns="" val="2917810260"/>
                  </a:ext>
                </a:extLst>
              </a:tr>
              <a:tr h="181720">
                <a:tc>
                  <a:txBody>
                    <a:bodyPr/>
                    <a:lstStyle/>
                    <a:p>
                      <a:pPr algn="ctr" fontAlgn="b"/>
                      <a:r>
                        <a:rPr lang="en-AU" sz="1400" b="0" i="0" u="none" strike="noStrike" dirty="0">
                          <a:solidFill>
                            <a:srgbClr val="000000"/>
                          </a:solidFill>
                          <a:effectLst/>
                          <a:latin typeface="Calibri" panose="020F0502020204030204" pitchFamily="34" charset="0"/>
                        </a:rPr>
                        <a:t>5</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Reinforcement of Southern Network in Response to Snowy 2.0</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831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1,228 </a:t>
                      </a:r>
                    </a:p>
                  </a:txBody>
                  <a:tcPr marL="9525" marR="9525" marT="9525" marB="0" anchor="b">
                    <a:lnL>
                      <a:noFill/>
                    </a:lnL>
                    <a:lnR>
                      <a:noFill/>
                    </a:lnR>
                    <a:lnT>
                      <a:noFill/>
                    </a:lnT>
                    <a:lnB>
                      <a:noFill/>
                    </a:lnB>
                  </a:tcPr>
                </a:tc>
                <a:extLst>
                  <a:ext uri="{0D108BD9-81ED-4DB2-BD59-A6C34878D82A}">
                    <a16:rowId xmlns:a16="http://schemas.microsoft.com/office/drawing/2014/main" xmlns="" val="1044957878"/>
                  </a:ext>
                </a:extLst>
              </a:tr>
              <a:tr h="183430">
                <a:tc>
                  <a:txBody>
                    <a:bodyPr/>
                    <a:lstStyle/>
                    <a:p>
                      <a:pPr algn="ctr" fontAlgn="b"/>
                      <a:r>
                        <a:rPr lang="en-AU" sz="1400" b="0" i="0" u="none" strike="noStrike" dirty="0">
                          <a:solidFill>
                            <a:srgbClr val="000000"/>
                          </a:solidFill>
                          <a:effectLst/>
                          <a:latin typeface="Calibri" panose="020F0502020204030204" pitchFamily="34" charset="0"/>
                        </a:rPr>
                        <a:t>6</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Support Central Western NSW for Renewables</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120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455 </a:t>
                      </a:r>
                    </a:p>
                  </a:txBody>
                  <a:tcPr marL="9525" marR="9525" marT="9525" marB="0" anchor="b">
                    <a:lnL>
                      <a:noFill/>
                    </a:lnL>
                    <a:lnR>
                      <a:noFill/>
                    </a:lnR>
                    <a:lnT>
                      <a:noFill/>
                    </a:lnT>
                    <a:lnB>
                      <a:noFill/>
                    </a:lnB>
                  </a:tcPr>
                </a:tc>
                <a:extLst>
                  <a:ext uri="{0D108BD9-81ED-4DB2-BD59-A6C34878D82A}">
                    <a16:rowId xmlns:a16="http://schemas.microsoft.com/office/drawing/2014/main" xmlns="" val="1245701486"/>
                  </a:ext>
                </a:extLst>
              </a:tr>
              <a:tr h="183430">
                <a:tc>
                  <a:txBody>
                    <a:bodyPr/>
                    <a:lstStyle/>
                    <a:p>
                      <a:pPr algn="ctr" fontAlgn="b"/>
                      <a:r>
                        <a:rPr lang="en-AU" sz="1400" b="0" i="0" u="none" strike="noStrike" dirty="0">
                          <a:solidFill>
                            <a:srgbClr val="000000"/>
                          </a:solidFill>
                          <a:effectLst/>
                          <a:latin typeface="Calibri" panose="020F0502020204030204" pitchFamily="34" charset="0"/>
                        </a:rPr>
                        <a:t>7</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Support North Western NSW for Renewables</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500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750 </a:t>
                      </a:r>
                    </a:p>
                  </a:txBody>
                  <a:tcPr marL="9525" marR="9525" marT="9525" marB="0" anchor="b">
                    <a:lnL>
                      <a:noFill/>
                    </a:lnL>
                    <a:lnR>
                      <a:noFill/>
                    </a:lnR>
                    <a:lnT>
                      <a:noFill/>
                    </a:lnT>
                    <a:lnB>
                      <a:noFill/>
                    </a:lnB>
                  </a:tcPr>
                </a:tc>
                <a:extLst>
                  <a:ext uri="{0D108BD9-81ED-4DB2-BD59-A6C34878D82A}">
                    <a16:rowId xmlns:a16="http://schemas.microsoft.com/office/drawing/2014/main" xmlns="" val="3316474918"/>
                  </a:ext>
                </a:extLst>
              </a:tr>
              <a:tr h="183430">
                <a:tc>
                  <a:txBody>
                    <a:bodyPr/>
                    <a:lstStyle/>
                    <a:p>
                      <a:pPr algn="ctr" fontAlgn="b"/>
                      <a:r>
                        <a:rPr lang="en-AU" sz="1400" b="0" i="0" u="none" strike="noStrike" dirty="0">
                          <a:solidFill>
                            <a:srgbClr val="000000"/>
                          </a:solidFill>
                          <a:effectLst/>
                          <a:latin typeface="Calibri" panose="020F0502020204030204" pitchFamily="34" charset="0"/>
                        </a:rPr>
                        <a:t>8</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Broken Hill </a:t>
                      </a: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52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           178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86907888"/>
                  </a:ext>
                </a:extLst>
              </a:tr>
              <a:tr h="192601">
                <a:tc>
                  <a:txBody>
                    <a:bodyPr/>
                    <a:lstStyle/>
                    <a:p>
                      <a:pPr algn="l" fontAlgn="b"/>
                      <a:endParaRPr lang="en-AU"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endParaRPr lang="en-AU" sz="14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tc>
                  <a:txBody>
                    <a:bodyPr/>
                    <a:lstStyle/>
                    <a:p>
                      <a:pPr algn="l" fontAlgn="b"/>
                      <a:r>
                        <a:rPr lang="en-AU" sz="1400" b="0" i="0" u="none" strike="noStrike" dirty="0">
                          <a:solidFill>
                            <a:srgbClr val="000000"/>
                          </a:solidFill>
                          <a:effectLst/>
                          <a:latin typeface="Calibri" panose="020F0502020204030204" pitchFamily="34" charset="0"/>
                        </a:rPr>
                        <a:t> $     1,994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AU" sz="1400" b="0" i="0" u="none" strike="noStrike" dirty="0">
                          <a:solidFill>
                            <a:srgbClr val="000000"/>
                          </a:solidFill>
                          <a:effectLst/>
                          <a:latin typeface="Calibri" panose="020F0502020204030204" pitchFamily="34" charset="0"/>
                        </a:rPr>
                        <a:t> $        6,165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694980602"/>
                  </a:ext>
                </a:extLst>
              </a:tr>
            </a:tbl>
          </a:graphicData>
        </a:graphic>
      </p:graphicFrame>
    </p:spTree>
    <p:extLst>
      <p:ext uri="{BB962C8B-B14F-4D97-AF65-F5344CB8AC3E}">
        <p14:creationId xmlns:p14="http://schemas.microsoft.com/office/powerpoint/2010/main" val="3734818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914F8A-7A54-4FA0-9E7C-3F9FA0C9449C}"/>
              </a:ext>
            </a:extLst>
          </p:cNvPr>
          <p:cNvSpPr>
            <a:spLocks noGrp="1"/>
          </p:cNvSpPr>
          <p:nvPr>
            <p:ph type="title"/>
          </p:nvPr>
        </p:nvSpPr>
        <p:spPr/>
        <p:txBody>
          <a:bodyPr/>
          <a:lstStyle/>
          <a:p>
            <a:r>
              <a:rPr lang="en-AU" dirty="0"/>
              <a:t>Contingent Projects (2)</a:t>
            </a:r>
          </a:p>
        </p:txBody>
      </p:sp>
      <p:sp>
        <p:nvSpPr>
          <p:cNvPr id="3" name="Content Placeholder 2">
            <a:extLst>
              <a:ext uri="{FF2B5EF4-FFF2-40B4-BE49-F238E27FC236}">
                <a16:creationId xmlns:a16="http://schemas.microsoft.com/office/drawing/2014/main" xmlns="" id="{B15B4117-93F0-4FB5-B090-4B335D35022C}"/>
              </a:ext>
            </a:extLst>
          </p:cNvPr>
          <p:cNvSpPr>
            <a:spLocks noGrp="1"/>
          </p:cNvSpPr>
          <p:nvPr>
            <p:ph idx="1"/>
          </p:nvPr>
        </p:nvSpPr>
        <p:spPr/>
        <p:txBody>
          <a:bodyPr>
            <a:normAutofit lnSpcReduction="10000"/>
          </a:bodyPr>
          <a:lstStyle/>
          <a:p>
            <a:r>
              <a:rPr lang="en-AU" dirty="0"/>
              <a:t>Not all will proceed but is a key risk to revenues and prices for consumers going forward.</a:t>
            </a:r>
          </a:p>
          <a:p>
            <a:r>
              <a:rPr lang="en-AU" dirty="0"/>
              <a:t>Many are driven by new investment in generation. Important interaction with AEMC ‘Coordination of Generation and Transmission Investments’ review and Finkel Review Recommendations.</a:t>
            </a:r>
          </a:p>
          <a:p>
            <a:r>
              <a:rPr lang="en-AU" dirty="0"/>
              <a:t>Risk = effect of uncertainty on objectives</a:t>
            </a:r>
          </a:p>
          <a:p>
            <a:r>
              <a:rPr lang="en-AU" dirty="0"/>
              <a:t>Key Risk is investment in long-lived infrastructure but the need does not appear (at all, in part or in terms of timing)</a:t>
            </a:r>
          </a:p>
          <a:p>
            <a:r>
              <a:rPr lang="en-AU" dirty="0"/>
              <a:t>Current arrangements see consumers bearing this risk</a:t>
            </a:r>
          </a:p>
          <a:p>
            <a:r>
              <a:rPr lang="en-AU" dirty="0"/>
              <a:t>Consumers reasonably expect a robust process</a:t>
            </a:r>
          </a:p>
        </p:txBody>
      </p:sp>
    </p:spTree>
    <p:extLst>
      <p:ext uri="{BB962C8B-B14F-4D97-AF65-F5344CB8AC3E}">
        <p14:creationId xmlns:p14="http://schemas.microsoft.com/office/powerpoint/2010/main" val="7689258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a:t>Weighted Average Cost of Capital </a:t>
            </a:r>
          </a:p>
        </p:txBody>
      </p:sp>
      <p:sp>
        <p:nvSpPr>
          <p:cNvPr id="3" name="Content Placeholder 2"/>
          <p:cNvSpPr>
            <a:spLocks noGrp="1"/>
          </p:cNvSpPr>
          <p:nvPr>
            <p:ph idx="1"/>
          </p:nvPr>
        </p:nvSpPr>
        <p:spPr>
          <a:xfrm>
            <a:off x="457200" y="1556791"/>
            <a:ext cx="8229600" cy="4392489"/>
          </a:xfrm>
        </p:spPr>
        <p:txBody>
          <a:bodyPr>
            <a:normAutofit/>
          </a:bodyPr>
          <a:lstStyle/>
          <a:p>
            <a:r>
              <a:rPr lang="en-AU" dirty="0" smtClean="0"/>
              <a:t>TransGrid </a:t>
            </a:r>
            <a:r>
              <a:rPr lang="en-AU" dirty="0"/>
              <a:t>proposal: 6.6% (vanilla)</a:t>
            </a:r>
          </a:p>
          <a:p>
            <a:r>
              <a:rPr lang="en-AU" dirty="0"/>
              <a:t>CCP 9 advice:</a:t>
            </a:r>
          </a:p>
          <a:p>
            <a:pPr lvl="1"/>
            <a:r>
              <a:rPr lang="en-AU" dirty="0"/>
              <a:t>Evidence suggest current approach errs on</a:t>
            </a:r>
            <a:r>
              <a:rPr lang="en-AU" dirty="0">
                <a:solidFill>
                  <a:srgbClr val="FF0000"/>
                </a:solidFill>
              </a:rPr>
              <a:t> </a:t>
            </a:r>
            <a:r>
              <a:rPr lang="en-AU" dirty="0"/>
              <a:t>the high side</a:t>
            </a:r>
          </a:p>
          <a:p>
            <a:pPr lvl="1"/>
            <a:r>
              <a:rPr lang="en-AU" dirty="0"/>
              <a:t>Current assumption for MRP (6.5%) should be retained</a:t>
            </a:r>
          </a:p>
          <a:p>
            <a:r>
              <a:rPr lang="en-AU" dirty="0"/>
              <a:t>AER draft decision: 6.5% (vanilla)</a:t>
            </a:r>
          </a:p>
          <a:p>
            <a:pPr lvl="1"/>
            <a:r>
              <a:rPr lang="en-AU" dirty="0"/>
              <a:t>Consistent with current guidelines and CCP 9 advice</a:t>
            </a:r>
          </a:p>
          <a:p>
            <a:pPr lvl="1"/>
            <a:r>
              <a:rPr lang="en-GB" dirty="0"/>
              <a:t>R</a:t>
            </a:r>
            <a:r>
              <a:rPr lang="en-AU" dirty="0"/>
              <a:t>eduction in MRP from proposed 7.5% to 6.5% reduced real RoE from 7.5% to 7.2%</a:t>
            </a:r>
          </a:p>
          <a:p>
            <a:pPr lvl="1"/>
            <a:r>
              <a:rPr lang="en-GB" dirty="0"/>
              <a:t>Cost of debt based on transition to Trailing Average (as accepted and proposed by TransGrid)</a:t>
            </a:r>
            <a:endParaRPr lang="en-AU" dirty="0"/>
          </a:p>
        </p:txBody>
      </p:sp>
    </p:spTree>
    <p:extLst>
      <p:ext uri="{BB962C8B-B14F-4D97-AF65-F5344CB8AC3E}">
        <p14:creationId xmlns:p14="http://schemas.microsoft.com/office/powerpoint/2010/main" val="3326868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2B8995-9FB5-49F3-A7AD-D1E5AFC52794}"/>
              </a:ext>
            </a:extLst>
          </p:cNvPr>
          <p:cNvSpPr>
            <a:spLocks noGrp="1"/>
          </p:cNvSpPr>
          <p:nvPr>
            <p:ph type="title"/>
          </p:nvPr>
        </p:nvSpPr>
        <p:spPr/>
        <p:txBody>
          <a:bodyPr/>
          <a:lstStyle/>
          <a:p>
            <a:r>
              <a:rPr lang="en-GB" dirty="0"/>
              <a:t>Draft Decision on WACC </a:t>
            </a:r>
            <a:endParaRPr lang="en-AU" dirty="0"/>
          </a:p>
        </p:txBody>
      </p:sp>
      <p:sp>
        <p:nvSpPr>
          <p:cNvPr id="3" name="Content Placeholder 2">
            <a:extLst>
              <a:ext uri="{FF2B5EF4-FFF2-40B4-BE49-F238E27FC236}">
                <a16:creationId xmlns:a16="http://schemas.microsoft.com/office/drawing/2014/main" xmlns="" id="{980F64ED-9292-49C4-878D-5F5B43930B75}"/>
              </a:ext>
            </a:extLst>
          </p:cNvPr>
          <p:cNvSpPr>
            <a:spLocks noGrp="1"/>
          </p:cNvSpPr>
          <p:nvPr>
            <p:ph idx="1"/>
          </p:nvPr>
        </p:nvSpPr>
        <p:spPr>
          <a:xfrm>
            <a:off x="478410" y="1196752"/>
            <a:ext cx="8229600" cy="4277072"/>
          </a:xfrm>
        </p:spPr>
        <p:txBody>
          <a:bodyPr/>
          <a:lstStyle/>
          <a:p>
            <a:r>
              <a:rPr lang="en-GB" dirty="0"/>
              <a:t>CCP 9 supports the AER’s decision on WACC</a:t>
            </a:r>
          </a:p>
          <a:p>
            <a:pPr lvl="1"/>
            <a:r>
              <a:rPr lang="en-GB" dirty="0"/>
              <a:t>AER has applied the current RoR guideline having regard to:</a:t>
            </a:r>
          </a:p>
          <a:p>
            <a:pPr lvl="2"/>
            <a:r>
              <a:rPr lang="en-GB" dirty="0"/>
              <a:t>Current market conditions</a:t>
            </a:r>
          </a:p>
          <a:p>
            <a:pPr lvl="2"/>
            <a:r>
              <a:rPr lang="en-GB" dirty="0"/>
              <a:t>Recent decisions of the ACT and Federal Court</a:t>
            </a:r>
          </a:p>
          <a:p>
            <a:r>
              <a:rPr lang="en-GB" dirty="0"/>
              <a:t>We accept the decision should not pre-empt the WACC review just commenced</a:t>
            </a:r>
          </a:p>
          <a:p>
            <a:r>
              <a:rPr lang="en-GB" dirty="0"/>
              <a:t>But evidence suggests the current approach errs on the high side, as indicated by</a:t>
            </a:r>
          </a:p>
          <a:p>
            <a:pPr marL="914400" lvl="1" indent="-457200">
              <a:buFont typeface="+mj-lt"/>
              <a:buAutoNum type="alphaLcParenR"/>
            </a:pPr>
            <a:r>
              <a:rPr lang="en-GB" dirty="0"/>
              <a:t>Strong investment proposed</a:t>
            </a:r>
          </a:p>
          <a:p>
            <a:pPr marL="914400" lvl="1" indent="-457200">
              <a:buFont typeface="+mj-lt"/>
              <a:buAutoNum type="alphaLcParenR"/>
            </a:pPr>
            <a:r>
              <a:rPr lang="en-GB" dirty="0"/>
              <a:t>The premium paid above RAB for regulated businesses</a:t>
            </a:r>
          </a:p>
          <a:p>
            <a:r>
              <a:rPr lang="en-GB" dirty="0"/>
              <a:t>Decision supports (a) but doesn’t engage on (b)</a:t>
            </a:r>
          </a:p>
          <a:p>
            <a:pPr lvl="1"/>
            <a:endParaRPr lang="en-AU" dirty="0"/>
          </a:p>
        </p:txBody>
      </p:sp>
    </p:spTree>
    <p:extLst>
      <p:ext uri="{BB962C8B-B14F-4D97-AF65-F5344CB8AC3E}">
        <p14:creationId xmlns:p14="http://schemas.microsoft.com/office/powerpoint/2010/main" val="34491612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AA5D94-5888-4D50-A0AC-D3FB7EFFE432}"/>
              </a:ext>
            </a:extLst>
          </p:cNvPr>
          <p:cNvSpPr>
            <a:spLocks noGrp="1"/>
          </p:cNvSpPr>
          <p:nvPr>
            <p:ph type="title"/>
          </p:nvPr>
        </p:nvSpPr>
        <p:spPr/>
        <p:txBody>
          <a:bodyPr/>
          <a:lstStyle/>
          <a:p>
            <a:r>
              <a:rPr lang="en-GB" dirty="0"/>
              <a:t>MRP - What did CCP 9 Advise?</a:t>
            </a:r>
            <a:endParaRPr lang="en-AU" dirty="0"/>
          </a:p>
        </p:txBody>
      </p:sp>
      <p:sp>
        <p:nvSpPr>
          <p:cNvPr id="3" name="Content Placeholder 2">
            <a:extLst>
              <a:ext uri="{FF2B5EF4-FFF2-40B4-BE49-F238E27FC236}">
                <a16:creationId xmlns:a16="http://schemas.microsoft.com/office/drawing/2014/main" xmlns="" id="{CCF6F10E-DD3D-490A-9E9E-CBFE89A17A38}"/>
              </a:ext>
            </a:extLst>
          </p:cNvPr>
          <p:cNvSpPr>
            <a:spLocks noGrp="1"/>
          </p:cNvSpPr>
          <p:nvPr>
            <p:ph idx="1"/>
          </p:nvPr>
        </p:nvSpPr>
        <p:spPr/>
        <p:txBody>
          <a:bodyPr>
            <a:normAutofit fontScale="92500" lnSpcReduction="20000"/>
          </a:bodyPr>
          <a:lstStyle/>
          <a:p>
            <a:r>
              <a:rPr lang="en-AU" sz="2200" dirty="0"/>
              <a:t>TransGrid: Simple average LT returns and DGM estimate </a:t>
            </a:r>
          </a:p>
          <a:p>
            <a:r>
              <a:rPr lang="en-AU" sz="2200" dirty="0"/>
              <a:t>WACC guideline is less mechanical – requires a structured consideration of a wide range of information </a:t>
            </a:r>
          </a:p>
          <a:p>
            <a:r>
              <a:rPr lang="en-GB" sz="2200" dirty="0"/>
              <a:t>E</a:t>
            </a:r>
            <a:r>
              <a:rPr lang="en-AU" sz="2200" dirty="0"/>
              <a:t>vidence suggests current approach errs on high side. </a:t>
            </a:r>
          </a:p>
          <a:p>
            <a:pPr lvl="1"/>
            <a:r>
              <a:rPr lang="en-AU" sz="1800" dirty="0"/>
              <a:t>E.g acquisition values, broker reports, and capex plans. Other regulators give weight to RAB multiples</a:t>
            </a:r>
          </a:p>
          <a:p>
            <a:r>
              <a:rPr lang="en-AU" sz="2200" dirty="0"/>
              <a:t>MRP is reward for risk – no evidence of increased risk</a:t>
            </a:r>
          </a:p>
          <a:p>
            <a:pPr lvl="1"/>
            <a:r>
              <a:rPr lang="en-AU" sz="1800" dirty="0"/>
              <a:t>MRP should reflect market uncertainty and risks – measures (e.g. VIX, debt premiums) don’t suggest higher risk/uncertainty.</a:t>
            </a:r>
          </a:p>
          <a:p>
            <a:r>
              <a:rPr lang="en-AU" sz="2200" dirty="0"/>
              <a:t>DGM estimates may be anomalous or biased</a:t>
            </a:r>
          </a:p>
          <a:p>
            <a:pPr lvl="1"/>
            <a:r>
              <a:rPr lang="en-AU" sz="1800" dirty="0"/>
              <a:t>Reported results appear inconsistent with international estimates and fundamentals</a:t>
            </a:r>
          </a:p>
          <a:p>
            <a:pPr lvl="1"/>
            <a:r>
              <a:rPr lang="en-AU" sz="1800" dirty="0"/>
              <a:t>Some reviews suggest DGM estimates may be biased upwards in the current climate</a:t>
            </a:r>
          </a:p>
          <a:p>
            <a:pPr lvl="1"/>
            <a:r>
              <a:rPr lang="en-AU" sz="1800" dirty="0"/>
              <a:t>DGM is a long term model but influenced by market noise  </a:t>
            </a:r>
          </a:p>
          <a:p>
            <a:pPr lvl="1"/>
            <a:r>
              <a:rPr lang="en-AU" sz="1800" dirty="0"/>
              <a:t>Caution needed in interpreting estimates – see next slide</a:t>
            </a:r>
          </a:p>
          <a:p>
            <a:endParaRPr lang="en-AU" dirty="0"/>
          </a:p>
          <a:p>
            <a:endParaRPr lang="en-AU" dirty="0"/>
          </a:p>
        </p:txBody>
      </p:sp>
    </p:spTree>
    <p:extLst>
      <p:ext uri="{BB962C8B-B14F-4D97-AF65-F5344CB8AC3E}">
        <p14:creationId xmlns:p14="http://schemas.microsoft.com/office/powerpoint/2010/main" val="18501973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CAB71AD-6703-4D6D-A61A-8BBA1447B886}"/>
              </a:ext>
            </a:extLst>
          </p:cNvPr>
          <p:cNvSpPr>
            <a:spLocks noGrp="1"/>
          </p:cNvSpPr>
          <p:nvPr>
            <p:ph type="title"/>
          </p:nvPr>
        </p:nvSpPr>
        <p:spPr/>
        <p:txBody>
          <a:bodyPr/>
          <a:lstStyle/>
          <a:p>
            <a:r>
              <a:rPr lang="en-AU" dirty="0"/>
              <a:t>Consideration of DGM estimates</a:t>
            </a:r>
          </a:p>
        </p:txBody>
      </p:sp>
      <p:sp>
        <p:nvSpPr>
          <p:cNvPr id="3" name="Content Placeholder 2">
            <a:extLst>
              <a:ext uri="{FF2B5EF4-FFF2-40B4-BE49-F238E27FC236}">
                <a16:creationId xmlns:a16="http://schemas.microsoft.com/office/drawing/2014/main" xmlns="" id="{EF91E486-C254-412A-AA18-8FD9CF097827}"/>
              </a:ext>
            </a:extLst>
          </p:cNvPr>
          <p:cNvSpPr>
            <a:spLocks noGrp="1"/>
          </p:cNvSpPr>
          <p:nvPr>
            <p:ph idx="1"/>
          </p:nvPr>
        </p:nvSpPr>
        <p:spPr>
          <a:xfrm>
            <a:off x="457200" y="1268760"/>
            <a:ext cx="8229600" cy="4608513"/>
          </a:xfrm>
        </p:spPr>
        <p:txBody>
          <a:bodyPr>
            <a:normAutofit fontScale="85000" lnSpcReduction="20000"/>
          </a:bodyPr>
          <a:lstStyle/>
          <a:p>
            <a:r>
              <a:rPr lang="en-AU" dirty="0"/>
              <a:t>DGM estimates contain information on expectations for future returns, </a:t>
            </a:r>
            <a:r>
              <a:rPr lang="en-AU" b="1" i="1" dirty="0"/>
              <a:t>but…</a:t>
            </a:r>
            <a:endParaRPr lang="en-AU" dirty="0"/>
          </a:p>
          <a:p>
            <a:r>
              <a:rPr lang="en-AU" dirty="0"/>
              <a:t>DGM estimates:</a:t>
            </a:r>
          </a:p>
          <a:p>
            <a:pPr lvl="1"/>
            <a:r>
              <a:rPr lang="en-AU" dirty="0"/>
              <a:t>Assume efficient markets that rationally incorporate new ‘news’</a:t>
            </a:r>
          </a:p>
          <a:p>
            <a:pPr lvl="1"/>
            <a:r>
              <a:rPr lang="en-AU" dirty="0"/>
              <a:t>Require assumptions on long-term growth assumptions of investors</a:t>
            </a:r>
          </a:p>
          <a:p>
            <a:pPr lvl="1"/>
            <a:r>
              <a:rPr lang="en-AU" dirty="0"/>
              <a:t>May be subject analyst bias in dividend forecasts</a:t>
            </a:r>
          </a:p>
          <a:p>
            <a:r>
              <a:rPr lang="en-AU" dirty="0"/>
              <a:t>We know:</a:t>
            </a:r>
          </a:p>
          <a:p>
            <a:pPr lvl="1"/>
            <a:r>
              <a:rPr lang="en-AU" dirty="0"/>
              <a:t>Financial markets are not always efficient, especially at the macro level and in the short to medium term. </a:t>
            </a:r>
          </a:p>
          <a:p>
            <a:pPr lvl="1"/>
            <a:r>
              <a:rPr lang="en-AU" dirty="0"/>
              <a:t>Incorporation of news is complex – may be incorporated with significant lags and large step changes.  </a:t>
            </a:r>
          </a:p>
          <a:p>
            <a:r>
              <a:rPr lang="en-AU" dirty="0"/>
              <a:t>In the current environment (subdued growth and investment opportunities) dividend payout policies and long-term growth assumptions may have changed.</a:t>
            </a:r>
          </a:p>
          <a:p>
            <a:r>
              <a:rPr lang="en-AU" b="1" i="1" dirty="0"/>
              <a:t>Need to consider DGM estimates carefully, cautiously, and not mechanically. They cannot be given a fixed weight.</a:t>
            </a:r>
          </a:p>
        </p:txBody>
      </p:sp>
    </p:spTree>
    <p:extLst>
      <p:ext uri="{BB962C8B-B14F-4D97-AF65-F5344CB8AC3E}">
        <p14:creationId xmlns:p14="http://schemas.microsoft.com/office/powerpoint/2010/main" val="2734822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092BEC-471E-4BA7-9721-3953D4221D77}"/>
              </a:ext>
            </a:extLst>
          </p:cNvPr>
          <p:cNvSpPr>
            <a:spLocks noGrp="1"/>
          </p:cNvSpPr>
          <p:nvPr>
            <p:ph type="title"/>
          </p:nvPr>
        </p:nvSpPr>
        <p:spPr>
          <a:xfrm>
            <a:off x="457200" y="274638"/>
            <a:ext cx="8229600" cy="922114"/>
          </a:xfrm>
        </p:spPr>
        <p:txBody>
          <a:bodyPr/>
          <a:lstStyle/>
          <a:p>
            <a:r>
              <a:rPr lang="en-AU" dirty="0"/>
              <a:t>Draft decision </a:t>
            </a:r>
          </a:p>
        </p:txBody>
      </p:sp>
      <p:sp>
        <p:nvSpPr>
          <p:cNvPr id="3" name="Content Placeholder 2">
            <a:extLst>
              <a:ext uri="{FF2B5EF4-FFF2-40B4-BE49-F238E27FC236}">
                <a16:creationId xmlns:a16="http://schemas.microsoft.com/office/drawing/2014/main" xmlns="" id="{10A8A750-CA89-4755-B8F7-EB53E844AAD9}"/>
              </a:ext>
            </a:extLst>
          </p:cNvPr>
          <p:cNvSpPr>
            <a:spLocks noGrp="1"/>
          </p:cNvSpPr>
          <p:nvPr>
            <p:ph idx="1"/>
          </p:nvPr>
        </p:nvSpPr>
        <p:spPr>
          <a:xfrm>
            <a:off x="424813" y="1213182"/>
            <a:ext cx="8229600" cy="4536504"/>
          </a:xfrm>
        </p:spPr>
        <p:txBody>
          <a:bodyPr>
            <a:normAutofit/>
          </a:bodyPr>
          <a:lstStyle/>
          <a:p>
            <a:r>
              <a:rPr lang="en-AU" dirty="0"/>
              <a:t>The AER draft decision reached similar conclusions</a:t>
            </a:r>
          </a:p>
          <a:p>
            <a:pPr lvl="1"/>
            <a:r>
              <a:rPr lang="en-AU" sz="1800" dirty="0"/>
              <a:t>CCP 9 supports the AER assessment</a:t>
            </a:r>
          </a:p>
          <a:p>
            <a:r>
              <a:rPr lang="en-AU" dirty="0"/>
              <a:t>Recent data/events strengthen these conclusions</a:t>
            </a:r>
          </a:p>
          <a:p>
            <a:pPr lvl="1"/>
            <a:r>
              <a:rPr lang="en-AU" sz="1800" dirty="0"/>
              <a:t>Endeavour Energy sold for 1.6 times its RAB</a:t>
            </a:r>
          </a:p>
          <a:p>
            <a:pPr lvl="1"/>
            <a:r>
              <a:rPr lang="en-AU" sz="1800" dirty="0"/>
              <a:t>Indicators show further reductions in perceived risk</a:t>
            </a:r>
          </a:p>
          <a:p>
            <a:pPr lvl="2"/>
            <a:r>
              <a:rPr lang="en-AU" dirty="0"/>
              <a:t>Bond spreads have declined and are the lowest since the GFC</a:t>
            </a:r>
          </a:p>
          <a:p>
            <a:pPr lvl="2"/>
            <a:r>
              <a:rPr lang="en-AU" dirty="0"/>
              <a:t>The VIX (share volatility index) declined further through 2017</a:t>
            </a:r>
          </a:p>
          <a:p>
            <a:pPr lvl="2"/>
            <a:r>
              <a:rPr lang="en-AU" dirty="0"/>
              <a:t>Following an increase in 2016, dividend yields are back to 2013 levels</a:t>
            </a:r>
          </a:p>
          <a:p>
            <a:pPr lvl="2"/>
            <a:r>
              <a:rPr lang="en-AU" dirty="0"/>
              <a:t>IPART’s index of uncertainty (based on the Bank of England Index)</a:t>
            </a:r>
          </a:p>
          <a:p>
            <a:pPr marL="914400" lvl="2" indent="0">
              <a:buNone/>
            </a:pPr>
            <a:r>
              <a:rPr lang="en-AU" dirty="0"/>
              <a:t>declined further and is below its long term average.</a:t>
            </a:r>
          </a:p>
          <a:p>
            <a:pPr marL="914400" lvl="2" indent="0">
              <a:buNone/>
            </a:pPr>
            <a:endParaRPr lang="en-AU" dirty="0"/>
          </a:p>
        </p:txBody>
      </p:sp>
    </p:spTree>
    <p:extLst>
      <p:ext uri="{BB962C8B-B14F-4D97-AF65-F5344CB8AC3E}">
        <p14:creationId xmlns:p14="http://schemas.microsoft.com/office/powerpoint/2010/main" val="2871006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B2A5B05-97A3-4EAC-8A6A-6B3D7AA40EE6}"/>
              </a:ext>
            </a:extLst>
          </p:cNvPr>
          <p:cNvSpPr>
            <a:spLocks noGrp="1"/>
          </p:cNvSpPr>
          <p:nvPr>
            <p:ph type="title"/>
          </p:nvPr>
        </p:nvSpPr>
        <p:spPr/>
        <p:txBody>
          <a:bodyPr/>
          <a:lstStyle/>
          <a:p>
            <a:r>
              <a:rPr lang="en-AU" dirty="0"/>
              <a:t>Reducing risk and uncertainty</a:t>
            </a:r>
          </a:p>
        </p:txBody>
      </p:sp>
      <p:pic>
        <p:nvPicPr>
          <p:cNvPr id="9" name="Content Placeholder 8">
            <a:extLst>
              <a:ext uri="{FF2B5EF4-FFF2-40B4-BE49-F238E27FC236}">
                <a16:creationId xmlns:a16="http://schemas.microsoft.com/office/drawing/2014/main" xmlns="" id="{63375DEE-9F86-4C13-8E5E-61C8EC67F184}"/>
              </a:ext>
            </a:extLst>
          </p:cNvPr>
          <p:cNvPicPr>
            <a:picLocks noGrp="1"/>
          </p:cNvPicPr>
          <p:nvPr>
            <p:ph idx="1"/>
          </p:nvPr>
        </p:nvPicPr>
        <p:blipFill rotWithShape="1">
          <a:blip r:embed="rId2"/>
          <a:srcRect l="20164" t="29358" r="24551" b="27131"/>
          <a:stretch/>
        </p:blipFill>
        <p:spPr bwMode="auto">
          <a:xfrm>
            <a:off x="899593" y="1628801"/>
            <a:ext cx="7056784" cy="35283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3362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D8B0309-EAEA-45A4-A588-C31510025EBC}"/>
              </a:ext>
            </a:extLst>
          </p:cNvPr>
          <p:cNvSpPr>
            <a:spLocks noGrp="1"/>
          </p:cNvSpPr>
          <p:nvPr>
            <p:ph type="title"/>
          </p:nvPr>
        </p:nvSpPr>
        <p:spPr/>
        <p:txBody>
          <a:bodyPr/>
          <a:lstStyle/>
          <a:p>
            <a:r>
              <a:rPr lang="en-AU" dirty="0"/>
              <a:t>Imputation credits and tax</a:t>
            </a:r>
          </a:p>
        </p:txBody>
      </p:sp>
      <p:sp>
        <p:nvSpPr>
          <p:cNvPr id="3" name="Content Placeholder 2">
            <a:extLst>
              <a:ext uri="{FF2B5EF4-FFF2-40B4-BE49-F238E27FC236}">
                <a16:creationId xmlns:a16="http://schemas.microsoft.com/office/drawing/2014/main" xmlns="" id="{589A7675-1465-4940-ABD1-9A501475F42C}"/>
              </a:ext>
            </a:extLst>
          </p:cNvPr>
          <p:cNvSpPr>
            <a:spLocks noGrp="1"/>
          </p:cNvSpPr>
          <p:nvPr>
            <p:ph idx="1"/>
          </p:nvPr>
        </p:nvSpPr>
        <p:spPr/>
        <p:txBody>
          <a:bodyPr>
            <a:normAutofit fontScale="92500" lnSpcReduction="20000"/>
          </a:bodyPr>
          <a:lstStyle/>
          <a:p>
            <a:r>
              <a:rPr lang="en-AU" dirty="0" smtClean="0"/>
              <a:t>TransGrid </a:t>
            </a:r>
            <a:r>
              <a:rPr lang="en-AU" dirty="0"/>
              <a:t>proposal: Tax allowance of $247.9m, 0.25 gamma</a:t>
            </a:r>
          </a:p>
          <a:p>
            <a:r>
              <a:rPr lang="en-AU" dirty="0"/>
              <a:t>CCP 9 advice:</a:t>
            </a:r>
          </a:p>
          <a:p>
            <a:pPr lvl="1"/>
            <a:r>
              <a:rPr lang="en-AU" dirty="0"/>
              <a:t>Use gamma of 0.4, per guideline, subject to Federal Court decision</a:t>
            </a:r>
          </a:p>
          <a:p>
            <a:pPr lvl="1"/>
            <a:r>
              <a:rPr lang="en-AU" dirty="0"/>
              <a:t>Review the approach to estimation of taxable income in the context of the WACC review as current approach appears to systematically overstate tax paid</a:t>
            </a:r>
          </a:p>
          <a:p>
            <a:r>
              <a:rPr lang="en-AU" dirty="0"/>
              <a:t>AER draft decision: Tax allowance of $168.5m, 0.4 gamma, no change to approach to estimating taxable income</a:t>
            </a:r>
          </a:p>
          <a:p>
            <a:r>
              <a:rPr lang="en-AU" dirty="0"/>
              <a:t>CCP 9 supports gamma of 0.4 and acknowledges the approach to estimating taxable income cannot be changed in this review.  But two questions remain:</a:t>
            </a:r>
          </a:p>
          <a:p>
            <a:pPr lvl="1"/>
            <a:r>
              <a:rPr lang="en-AU" dirty="0"/>
              <a:t>Does the current approach overstate taxable income in practice?</a:t>
            </a:r>
          </a:p>
          <a:p>
            <a:pPr lvl="1"/>
            <a:r>
              <a:rPr lang="en-AU" dirty="0"/>
              <a:t>Why give stronger incentives to reduce tax paid than increase efficiency? </a:t>
            </a:r>
          </a:p>
        </p:txBody>
      </p:sp>
    </p:spTree>
    <p:extLst>
      <p:ext uri="{BB962C8B-B14F-4D97-AF65-F5344CB8AC3E}">
        <p14:creationId xmlns:p14="http://schemas.microsoft.com/office/powerpoint/2010/main" val="1506145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1275ED-F841-44DE-BD63-57D533FDE1A9}"/>
              </a:ext>
            </a:extLst>
          </p:cNvPr>
          <p:cNvSpPr>
            <a:spLocks noGrp="1"/>
          </p:cNvSpPr>
          <p:nvPr>
            <p:ph type="title"/>
          </p:nvPr>
        </p:nvSpPr>
        <p:spPr/>
        <p:txBody>
          <a:bodyPr/>
          <a:lstStyle/>
          <a:p>
            <a:r>
              <a:rPr lang="en-AU" dirty="0"/>
              <a:t>Imputation Credits and Gamma</a:t>
            </a:r>
          </a:p>
        </p:txBody>
      </p:sp>
      <p:sp>
        <p:nvSpPr>
          <p:cNvPr id="3" name="Content Placeholder 2">
            <a:extLst>
              <a:ext uri="{FF2B5EF4-FFF2-40B4-BE49-F238E27FC236}">
                <a16:creationId xmlns:a16="http://schemas.microsoft.com/office/drawing/2014/main" xmlns="" id="{406B8BF5-EF4C-4B0C-92CB-BE66CA0FE75E}"/>
              </a:ext>
            </a:extLst>
          </p:cNvPr>
          <p:cNvSpPr>
            <a:spLocks noGrp="1"/>
          </p:cNvSpPr>
          <p:nvPr>
            <p:ph idx="1"/>
          </p:nvPr>
        </p:nvSpPr>
        <p:spPr>
          <a:xfrm>
            <a:off x="457200" y="1340768"/>
            <a:ext cx="8229600" cy="4277072"/>
          </a:xfrm>
        </p:spPr>
        <p:txBody>
          <a:bodyPr>
            <a:normAutofit fontScale="85000" lnSpcReduction="20000"/>
          </a:bodyPr>
          <a:lstStyle/>
          <a:p>
            <a:r>
              <a:rPr lang="en-AU" dirty="0"/>
              <a:t>Since the CCP 9 submission in May 2017:</a:t>
            </a:r>
          </a:p>
          <a:p>
            <a:pPr lvl="1"/>
            <a:r>
              <a:rPr lang="en-AU" dirty="0"/>
              <a:t>The Federal Court has determined on favour of the AER on gamma (0.40 instead of 0.25)</a:t>
            </a:r>
          </a:p>
          <a:p>
            <a:pPr lvl="1"/>
            <a:r>
              <a:rPr lang="en-AU" dirty="0"/>
              <a:t>TransGrid has submitted a further paper from Frontier arguing for a gamma of 0.25</a:t>
            </a:r>
          </a:p>
          <a:p>
            <a:r>
              <a:rPr lang="en-AU" dirty="0"/>
              <a:t>CCP 9 will respond to the Frontier paper in its submission on the draft decision.  In brief:</a:t>
            </a:r>
          </a:p>
          <a:p>
            <a:pPr lvl="1"/>
            <a:r>
              <a:rPr lang="en-AU" dirty="0"/>
              <a:t>The Federal Court found that the AER was not in error. Importantly, it clarified the meaning of the term ‘value of imputation credits’  consistent with the approach of the AER</a:t>
            </a:r>
          </a:p>
          <a:p>
            <a:pPr lvl="1"/>
            <a:r>
              <a:rPr lang="en-AU" dirty="0"/>
              <a:t>The paper restates previous arguments rejected by the Federal Court that depend on a different (‘market value’) meaning of the value of imputation credits.  </a:t>
            </a:r>
          </a:p>
          <a:p>
            <a:pPr lvl="1"/>
            <a:r>
              <a:rPr lang="en-AU" dirty="0"/>
              <a:t>If NSPs consider that the Federal Court was in error, the issue needs to be brought back to the Federal Court</a:t>
            </a:r>
          </a:p>
          <a:p>
            <a:pPr lvl="2"/>
            <a:r>
              <a:rPr lang="en-AU" dirty="0"/>
              <a:t>It is not for the AER to make a decision based on an interpretation of the meaning of the value of imputation credits not accepted by the Federal Court</a:t>
            </a:r>
          </a:p>
        </p:txBody>
      </p:sp>
    </p:spTree>
    <p:extLst>
      <p:ext uri="{BB962C8B-B14F-4D97-AF65-F5344CB8AC3E}">
        <p14:creationId xmlns:p14="http://schemas.microsoft.com/office/powerpoint/2010/main" val="76757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Objective of the CCP</a:t>
            </a:r>
          </a:p>
        </p:txBody>
      </p:sp>
      <p:sp>
        <p:nvSpPr>
          <p:cNvPr id="3" name="Content Placeholder 2"/>
          <p:cNvSpPr>
            <a:spLocks noGrp="1"/>
          </p:cNvSpPr>
          <p:nvPr>
            <p:ph idx="1"/>
          </p:nvPr>
        </p:nvSpPr>
        <p:spPr>
          <a:xfrm>
            <a:off x="457200" y="1412776"/>
            <a:ext cx="8229600" cy="4464497"/>
          </a:xfrm>
        </p:spPr>
        <p:txBody>
          <a:bodyPr>
            <a:normAutofit lnSpcReduction="10000"/>
          </a:bodyPr>
          <a:lstStyle/>
          <a:p>
            <a:r>
              <a:rPr lang="en-AU" dirty="0"/>
              <a:t>Advise the AER on the effectiveness of </a:t>
            </a:r>
            <a:r>
              <a:rPr lang="en-AU" dirty="0" smtClean="0"/>
              <a:t>TransGrid’s </a:t>
            </a:r>
            <a:r>
              <a:rPr lang="en-AU" b="1" dirty="0"/>
              <a:t>customer engagement </a:t>
            </a:r>
            <a:r>
              <a:rPr lang="en-AU" dirty="0"/>
              <a:t>activities and how this is reflected in the proposal; and</a:t>
            </a:r>
          </a:p>
          <a:p>
            <a:r>
              <a:rPr lang="en-AU" dirty="0"/>
              <a:t>Advise the AER on whether the proposal is in the </a:t>
            </a:r>
            <a:r>
              <a:rPr lang="en-AU" b="1" dirty="0"/>
              <a:t>long term interests (LTI) of consumers with respect to price, quality and reliability of service,</a:t>
            </a:r>
            <a:r>
              <a:rPr lang="en-AU" dirty="0"/>
              <a:t> consistent with the NEO</a:t>
            </a:r>
          </a:p>
          <a:p>
            <a:r>
              <a:rPr lang="en-AU" dirty="0"/>
              <a:t>The NEO is an </a:t>
            </a:r>
            <a:r>
              <a:rPr lang="en-AU" b="1" dirty="0"/>
              <a:t>economic efficiency </a:t>
            </a:r>
            <a:r>
              <a:rPr lang="en-AU" dirty="0"/>
              <a:t>objective with three principal dimensions:</a:t>
            </a:r>
          </a:p>
          <a:p>
            <a:pPr lvl="1"/>
            <a:r>
              <a:rPr lang="en-AU" dirty="0"/>
              <a:t>Productive efficiency</a:t>
            </a:r>
          </a:p>
          <a:p>
            <a:pPr lvl="1"/>
            <a:r>
              <a:rPr lang="en-AU" dirty="0"/>
              <a:t>Allocative efficiency</a:t>
            </a:r>
          </a:p>
          <a:p>
            <a:pPr lvl="1"/>
            <a:r>
              <a:rPr lang="en-AU" dirty="0"/>
              <a:t>Dynamic efficiency</a:t>
            </a:r>
          </a:p>
          <a:p>
            <a:endParaRPr lang="en-AU" dirty="0"/>
          </a:p>
        </p:txBody>
      </p:sp>
    </p:spTree>
    <p:extLst>
      <p:ext uri="{BB962C8B-B14F-4D97-AF65-F5344CB8AC3E}">
        <p14:creationId xmlns:p14="http://schemas.microsoft.com/office/powerpoint/2010/main" val="2764513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F5223-A03C-43B5-BAFA-5915AA3E6DAA}"/>
              </a:ext>
            </a:extLst>
          </p:cNvPr>
          <p:cNvSpPr>
            <a:spLocks noGrp="1"/>
          </p:cNvSpPr>
          <p:nvPr>
            <p:ph type="title"/>
          </p:nvPr>
        </p:nvSpPr>
        <p:spPr/>
        <p:txBody>
          <a:bodyPr/>
          <a:lstStyle/>
          <a:p>
            <a:r>
              <a:rPr lang="en-AU" dirty="0"/>
              <a:t>Other Issues</a:t>
            </a:r>
          </a:p>
        </p:txBody>
      </p:sp>
      <p:sp>
        <p:nvSpPr>
          <p:cNvPr id="3" name="Content Placeholder 2">
            <a:extLst>
              <a:ext uri="{FF2B5EF4-FFF2-40B4-BE49-F238E27FC236}">
                <a16:creationId xmlns:a16="http://schemas.microsoft.com/office/drawing/2014/main" xmlns="" id="{F52098AE-28D0-4B88-BEF8-46AB19420F7E}"/>
              </a:ext>
            </a:extLst>
          </p:cNvPr>
          <p:cNvSpPr>
            <a:spLocks noGrp="1"/>
          </p:cNvSpPr>
          <p:nvPr>
            <p:ph idx="1"/>
          </p:nvPr>
        </p:nvSpPr>
        <p:spPr/>
        <p:txBody>
          <a:bodyPr/>
          <a:lstStyle/>
          <a:p>
            <a:r>
              <a:rPr lang="en-AU" dirty="0"/>
              <a:t>The Draft Decision reduces the revenue adjustments by $46.8m – just over half the proposed adjustments.</a:t>
            </a:r>
          </a:p>
          <a:p>
            <a:pPr lvl="1"/>
            <a:r>
              <a:rPr lang="en-AU" dirty="0"/>
              <a:t>The incentives under the EBSS account for a substantial proportion of these adjustments..</a:t>
            </a:r>
          </a:p>
          <a:p>
            <a:r>
              <a:rPr lang="en-AU" dirty="0"/>
              <a:t>These are largely new issues and are the result of  detailed analysis by the AER.</a:t>
            </a:r>
          </a:p>
          <a:p>
            <a:r>
              <a:rPr lang="en-AU" dirty="0"/>
              <a:t>CCP 9 will need to carefully review these issues before it can comment.</a:t>
            </a:r>
          </a:p>
        </p:txBody>
      </p:sp>
    </p:spTree>
    <p:extLst>
      <p:ext uri="{BB962C8B-B14F-4D97-AF65-F5344CB8AC3E}">
        <p14:creationId xmlns:p14="http://schemas.microsoft.com/office/powerpoint/2010/main" val="3751009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Effectiveness of TransGrid’s </a:t>
            </a:r>
            <a:br>
              <a:rPr lang="en-US" dirty="0"/>
            </a:br>
            <a:r>
              <a:rPr lang="en-US" dirty="0"/>
              <a:t>Consumer Engagement (CE) </a:t>
            </a:r>
          </a:p>
        </p:txBody>
      </p:sp>
      <p:sp>
        <p:nvSpPr>
          <p:cNvPr id="3" name="Content Placeholder 2"/>
          <p:cNvSpPr>
            <a:spLocks noGrp="1"/>
          </p:cNvSpPr>
          <p:nvPr>
            <p:ph idx="1"/>
          </p:nvPr>
        </p:nvSpPr>
        <p:spPr/>
        <p:txBody>
          <a:bodyPr>
            <a:normAutofit fontScale="85000" lnSpcReduction="10000"/>
          </a:bodyPr>
          <a:lstStyle/>
          <a:p>
            <a:r>
              <a:rPr lang="en-US" dirty="0"/>
              <a:t>What we said: </a:t>
            </a:r>
          </a:p>
          <a:p>
            <a:pPr lvl="1"/>
            <a:r>
              <a:rPr lang="en-US" dirty="0"/>
              <a:t>Recognised the significant improvement in TransGrid’s CE approach </a:t>
            </a:r>
          </a:p>
          <a:p>
            <a:pPr lvl="1"/>
            <a:r>
              <a:rPr lang="en-US" dirty="0"/>
              <a:t>CCP9 highlighted: early start, structured program, clear communication, feedback to participants, improved levels of trust &amp; knowledge, support from senior management, commitment to ongoing consultation</a:t>
            </a:r>
          </a:p>
          <a:p>
            <a:pPr lvl="1"/>
            <a:r>
              <a:rPr lang="en-US" dirty="0"/>
              <a:t>Recommended further development for best practice: </a:t>
            </a:r>
          </a:p>
          <a:p>
            <a:pPr lvl="2"/>
            <a:r>
              <a:rPr lang="en-US" dirty="0"/>
              <a:t>Move from “inform” to “involve” &amp; “collaborate” (IAP2 spectrum)</a:t>
            </a:r>
          </a:p>
          <a:p>
            <a:pPr lvl="2"/>
            <a:r>
              <a:rPr lang="en-US" dirty="0"/>
              <a:t>Proactively invite challenge from stakeholders on assumptions e.g assumptions underpinning the capex modelling</a:t>
            </a:r>
          </a:p>
          <a:p>
            <a:pPr lvl="2"/>
            <a:r>
              <a:rPr lang="en-US" dirty="0"/>
              <a:t>Develop framework for measurement &amp; ongoing improvement</a:t>
            </a:r>
          </a:p>
          <a:p>
            <a:pPr lvl="2"/>
            <a:r>
              <a:rPr lang="en-US" dirty="0"/>
              <a:t>Provide more detailed information on risks as well as benefits of plans (e.g. forecast demand is less than expected)</a:t>
            </a:r>
          </a:p>
          <a:p>
            <a:pPr lvl="2"/>
            <a:r>
              <a:rPr lang="en-US" dirty="0"/>
              <a:t>Respond more to concerns around efficiency/productivity </a:t>
            </a:r>
            <a:r>
              <a:rPr lang="mr-IN" dirty="0"/>
              <a:t>–</a:t>
            </a:r>
            <a:r>
              <a:rPr lang="en-US" dirty="0"/>
              <a:t> particularly given past investments funded by consumers</a:t>
            </a:r>
          </a:p>
          <a:p>
            <a:pPr lvl="2"/>
            <a:r>
              <a:rPr lang="en-US" dirty="0"/>
              <a:t>Extend best practice CE to the RIT-T/contingent project processes</a:t>
            </a:r>
          </a:p>
          <a:p>
            <a:pPr lvl="2"/>
            <a:r>
              <a:rPr lang="en-US" dirty="0"/>
              <a:t>Specific issues around CE approach to PSF given the number of assumptions/estimates in the plan. </a:t>
            </a:r>
          </a:p>
          <a:p>
            <a:pPr lvl="1"/>
            <a:endParaRPr lang="en-US" dirty="0"/>
          </a:p>
          <a:p>
            <a:pPr lvl="1"/>
            <a:endParaRPr lang="en-US" dirty="0"/>
          </a:p>
        </p:txBody>
      </p:sp>
    </p:spTree>
    <p:extLst>
      <p:ext uri="{BB962C8B-B14F-4D97-AF65-F5344CB8AC3E}">
        <p14:creationId xmlns:p14="http://schemas.microsoft.com/office/powerpoint/2010/main" val="3627442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CE</a:t>
            </a:r>
          </a:p>
        </p:txBody>
      </p:sp>
      <p:sp>
        <p:nvSpPr>
          <p:cNvPr id="3" name="Content Placeholder 2"/>
          <p:cNvSpPr>
            <a:spLocks noGrp="1"/>
          </p:cNvSpPr>
          <p:nvPr>
            <p:ph idx="1"/>
          </p:nvPr>
        </p:nvSpPr>
        <p:spPr>
          <a:xfrm>
            <a:off x="457200" y="1196752"/>
            <a:ext cx="8229600" cy="4968552"/>
          </a:xfrm>
        </p:spPr>
        <p:txBody>
          <a:bodyPr>
            <a:normAutofit fontScale="92500" lnSpcReduction="20000"/>
          </a:bodyPr>
          <a:lstStyle/>
          <a:p>
            <a:r>
              <a:rPr lang="en-US" dirty="0"/>
              <a:t>What the AER concluded in its Draft Determination: </a:t>
            </a:r>
          </a:p>
          <a:p>
            <a:pPr lvl="1"/>
            <a:r>
              <a:rPr lang="en-US" dirty="0"/>
              <a:t>Agreed with CCP that TransGrid had made significant improvements in its approach to CE, resulting in improved relations with business/community reps</a:t>
            </a:r>
          </a:p>
          <a:p>
            <a:pPr lvl="1"/>
            <a:r>
              <a:rPr lang="en-US" dirty="0"/>
              <a:t>Highlighted areas for improvement to achieve best practice (similar to CCP)</a:t>
            </a:r>
          </a:p>
          <a:p>
            <a:pPr lvl="2"/>
            <a:r>
              <a:rPr lang="en-US" dirty="0"/>
              <a:t>Noted other NSP’s work, e.g AGN’s CE with stated aim of delivering for the customer, underpinned by effective CE &amp;  capable of being accepted by the AER. Also referred to ElectraNet and TasNetworks</a:t>
            </a:r>
          </a:p>
          <a:p>
            <a:pPr lvl="2"/>
            <a:r>
              <a:rPr lang="en-US" dirty="0"/>
              <a:t>Move from informing and sharing to involving consumers in its decision making &amp; collaborating on approaches to priority issues</a:t>
            </a:r>
          </a:p>
          <a:p>
            <a:pPr lvl="2"/>
            <a:r>
              <a:rPr lang="en-US" dirty="0"/>
              <a:t>Opening up to challenge by stakeholders/engage on more strategic issues</a:t>
            </a:r>
          </a:p>
          <a:p>
            <a:pPr lvl="2"/>
            <a:r>
              <a:rPr lang="en-US" dirty="0"/>
              <a:t>More structured review &amp; measurements of CE program</a:t>
            </a:r>
          </a:p>
          <a:p>
            <a:pPr lvl="2"/>
            <a:r>
              <a:rPr lang="en-US" dirty="0"/>
              <a:t>Consider the balance &amp; targeting of information for different customer categories</a:t>
            </a:r>
          </a:p>
          <a:p>
            <a:pPr lvl="2"/>
            <a:r>
              <a:rPr lang="en-US" dirty="0"/>
              <a:t>While TransGrid has gone further than most re its RIT-T  for  the PSF project, it could make assumptions more transparent &amp; invite critical assessment                      </a:t>
            </a:r>
          </a:p>
          <a:p>
            <a:pPr lvl="1"/>
            <a:endParaRPr lang="en-US" dirty="0"/>
          </a:p>
          <a:p>
            <a:pPr lvl="2"/>
            <a:endParaRPr lang="en-US" dirty="0"/>
          </a:p>
          <a:p>
            <a:pPr lvl="1"/>
            <a:endParaRPr lang="en-US" dirty="0"/>
          </a:p>
          <a:p>
            <a:endParaRPr lang="en-US" dirty="0"/>
          </a:p>
        </p:txBody>
      </p:sp>
    </p:spTree>
    <p:extLst>
      <p:ext uri="{BB962C8B-B14F-4D97-AF65-F5344CB8AC3E}">
        <p14:creationId xmlns:p14="http://schemas.microsoft.com/office/powerpoint/2010/main" val="2180958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Effectiveness of CE </a:t>
            </a:r>
          </a:p>
        </p:txBody>
      </p:sp>
      <p:sp>
        <p:nvSpPr>
          <p:cNvPr id="3" name="Content Placeholder 2"/>
          <p:cNvSpPr>
            <a:spLocks noGrp="1"/>
          </p:cNvSpPr>
          <p:nvPr>
            <p:ph idx="1"/>
          </p:nvPr>
        </p:nvSpPr>
        <p:spPr>
          <a:xfrm>
            <a:off x="457200" y="1268760"/>
            <a:ext cx="8229600" cy="4608513"/>
          </a:xfrm>
        </p:spPr>
        <p:txBody>
          <a:bodyPr>
            <a:normAutofit lnSpcReduction="10000"/>
          </a:bodyPr>
          <a:lstStyle/>
          <a:p>
            <a:r>
              <a:rPr lang="en-US" dirty="0"/>
              <a:t>CCP assessment of the AER’s DD: </a:t>
            </a:r>
          </a:p>
          <a:p>
            <a:pPr lvl="1"/>
            <a:r>
              <a:rPr lang="en-US" dirty="0"/>
              <a:t>Generally agree with the AER’s position</a:t>
            </a:r>
          </a:p>
          <a:p>
            <a:r>
              <a:rPr lang="en-US" dirty="0"/>
              <a:t>New developments:</a:t>
            </a:r>
          </a:p>
          <a:p>
            <a:pPr lvl="1"/>
            <a:r>
              <a:rPr lang="en-US" dirty="0"/>
              <a:t>TransGrid has </a:t>
            </a:r>
            <a:r>
              <a:rPr lang="en-US" dirty="0">
                <a:solidFill>
                  <a:srgbClr val="FF0000"/>
                </a:solidFill>
              </a:rPr>
              <a:t>held three </a:t>
            </a:r>
            <a:r>
              <a:rPr lang="en-US" dirty="0"/>
              <a:t>Advisory Committee (TAC) since its proposal </a:t>
            </a:r>
          </a:p>
          <a:p>
            <a:pPr lvl="1"/>
            <a:r>
              <a:rPr lang="en-US" dirty="0"/>
              <a:t>Not yet seen TransGrid’s response to the submissions/feedback on its initial proposal and the AER’s DD (</a:t>
            </a:r>
            <a:r>
              <a:rPr lang="en-US" i="1" dirty="0"/>
              <a:t>“you said/we did</a:t>
            </a:r>
            <a:r>
              <a:rPr lang="en-US" dirty="0"/>
              <a:t>”)</a:t>
            </a:r>
          </a:p>
          <a:p>
            <a:pPr lvl="1"/>
            <a:r>
              <a:rPr lang="en-US" dirty="0"/>
              <a:t>TransGrid’s stakeholder engagement program on its website does not appear to be updated since 2016? </a:t>
            </a:r>
          </a:p>
          <a:p>
            <a:pPr lvl="1"/>
            <a:r>
              <a:rPr lang="en-US" dirty="0"/>
              <a:t>However, TransGrid has indicated ongoing consultation with its consumer representatives (including re its revised proposal?)</a:t>
            </a:r>
          </a:p>
          <a:p>
            <a:pPr lvl="1"/>
            <a:r>
              <a:rPr lang="en-US" dirty="0"/>
              <a:t>We are expecting that these discussions will encourage an open exchange of views on both the AER’s DD &amp; Transgrid’s revised proposal. </a:t>
            </a:r>
          </a:p>
          <a:p>
            <a:endParaRPr lang="en-US" dirty="0"/>
          </a:p>
        </p:txBody>
      </p:sp>
    </p:spTree>
    <p:extLst>
      <p:ext uri="{BB962C8B-B14F-4D97-AF65-F5344CB8AC3E}">
        <p14:creationId xmlns:p14="http://schemas.microsoft.com/office/powerpoint/2010/main" val="354620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936104"/>
          </a:xfrm>
        </p:spPr>
        <p:txBody>
          <a:bodyPr>
            <a:normAutofit fontScale="90000"/>
          </a:bodyPr>
          <a:lstStyle/>
          <a:p>
            <a:r>
              <a:rPr lang="en-US" dirty="0"/>
              <a:t>TransGrid: Engagement activities overview - 2017</a:t>
            </a:r>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755576" y="1916831"/>
            <a:ext cx="7776864" cy="3217143"/>
          </a:xfrm>
          <a:prstGeom prst="rect">
            <a:avLst/>
          </a:prstGeom>
          <a:noFill/>
          <a:ln>
            <a:solidFill>
              <a:schemeClr val="tx1"/>
            </a:solidFill>
          </a:ln>
        </p:spPr>
      </p:pic>
      <p:sp>
        <p:nvSpPr>
          <p:cNvPr id="4" name="TextBox 3"/>
          <p:cNvSpPr txBox="1"/>
          <p:nvPr/>
        </p:nvSpPr>
        <p:spPr>
          <a:xfrm>
            <a:off x="755576" y="5157192"/>
            <a:ext cx="5616624" cy="307777"/>
          </a:xfrm>
          <a:prstGeom prst="rect">
            <a:avLst/>
          </a:prstGeom>
          <a:noFill/>
        </p:spPr>
        <p:txBody>
          <a:bodyPr wrap="square" rtlCol="0">
            <a:spAutoFit/>
          </a:bodyPr>
          <a:lstStyle/>
          <a:p>
            <a:r>
              <a:rPr lang="en-US" sz="1400" dirty="0"/>
              <a:t>Source: Presentation to CCP 9, 4 May 2017</a:t>
            </a:r>
          </a:p>
        </p:txBody>
      </p:sp>
      <p:sp>
        <p:nvSpPr>
          <p:cNvPr id="5" name="TextBox 4"/>
          <p:cNvSpPr txBox="1"/>
          <p:nvPr/>
        </p:nvSpPr>
        <p:spPr>
          <a:xfrm>
            <a:off x="7452320" y="2348880"/>
            <a:ext cx="792088" cy="938719"/>
          </a:xfrm>
          <a:prstGeom prst="rect">
            <a:avLst/>
          </a:prstGeom>
          <a:noFill/>
        </p:spPr>
        <p:txBody>
          <a:bodyPr wrap="square" rtlCol="0">
            <a:spAutoFit/>
          </a:bodyPr>
          <a:lstStyle/>
          <a:p>
            <a:r>
              <a:rPr lang="en-US" sz="1100" dirty="0"/>
              <a:t>Revised Revenue Proposal due 1 December </a:t>
            </a:r>
          </a:p>
        </p:txBody>
      </p:sp>
    </p:spTree>
    <p:extLst>
      <p:ext uri="{BB962C8B-B14F-4D97-AF65-F5344CB8AC3E}">
        <p14:creationId xmlns:p14="http://schemas.microsoft.com/office/powerpoint/2010/main" val="178890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ormAutofit fontScale="90000"/>
          </a:bodyPr>
          <a:lstStyle/>
          <a:p>
            <a:r>
              <a:rPr lang="en-US" dirty="0"/>
              <a:t>CE &amp; the initial revenue proposal-where to now?</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1340768"/>
            <a:ext cx="8064896" cy="4067209"/>
          </a:xfrm>
          <a:prstGeom prst="rect">
            <a:avLst/>
          </a:prstGeom>
          <a:noFill/>
          <a:ln>
            <a:solidFill>
              <a:schemeClr val="tx1"/>
            </a:solidFill>
          </a:ln>
        </p:spPr>
      </p:pic>
      <p:sp>
        <p:nvSpPr>
          <p:cNvPr id="5" name="Rectangle 4"/>
          <p:cNvSpPr/>
          <p:nvPr/>
        </p:nvSpPr>
        <p:spPr>
          <a:xfrm>
            <a:off x="467544" y="5517232"/>
            <a:ext cx="2855319" cy="276999"/>
          </a:xfrm>
          <a:prstGeom prst="rect">
            <a:avLst/>
          </a:prstGeom>
        </p:spPr>
        <p:txBody>
          <a:bodyPr wrap="none">
            <a:spAutoFit/>
          </a:bodyPr>
          <a:lstStyle/>
          <a:p>
            <a:r>
              <a:rPr lang="en-US" sz="1200" dirty="0"/>
              <a:t>Source: Presentation to CCP 9, 4 May 2017</a:t>
            </a:r>
          </a:p>
        </p:txBody>
      </p:sp>
      <p:sp>
        <p:nvSpPr>
          <p:cNvPr id="6" name="Right Arrow 5"/>
          <p:cNvSpPr/>
          <p:nvPr/>
        </p:nvSpPr>
        <p:spPr>
          <a:xfrm>
            <a:off x="4499992" y="1916832"/>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ight Arrow 6"/>
          <p:cNvSpPr/>
          <p:nvPr/>
        </p:nvSpPr>
        <p:spPr>
          <a:xfrm>
            <a:off x="4499992" y="2492896"/>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Arrow 7"/>
          <p:cNvSpPr/>
          <p:nvPr/>
        </p:nvSpPr>
        <p:spPr>
          <a:xfrm>
            <a:off x="4499992" y="2924944"/>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ight Arrow 8"/>
          <p:cNvSpPr/>
          <p:nvPr/>
        </p:nvSpPr>
        <p:spPr>
          <a:xfrm>
            <a:off x="4499992" y="3501008"/>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ight Arrow 9"/>
          <p:cNvSpPr/>
          <p:nvPr/>
        </p:nvSpPr>
        <p:spPr>
          <a:xfrm>
            <a:off x="4499992" y="4077072"/>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ight Arrow 10"/>
          <p:cNvSpPr/>
          <p:nvPr/>
        </p:nvSpPr>
        <p:spPr>
          <a:xfrm>
            <a:off x="4499992" y="4509120"/>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ight Arrow 11"/>
          <p:cNvSpPr/>
          <p:nvPr/>
        </p:nvSpPr>
        <p:spPr>
          <a:xfrm>
            <a:off x="4499992" y="5157192"/>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ight Arrow 12"/>
          <p:cNvSpPr/>
          <p:nvPr/>
        </p:nvSpPr>
        <p:spPr>
          <a:xfrm>
            <a:off x="3563888" y="5589240"/>
            <a:ext cx="288032" cy="216024"/>
          </a:xfrm>
          <a:prstGeom prst="rightArrow">
            <a:avLst/>
          </a:prstGeom>
          <a:solidFill>
            <a:srgbClr val="DC503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3923928" y="5517232"/>
            <a:ext cx="3384376" cy="461665"/>
          </a:xfrm>
          <a:prstGeom prst="rect">
            <a:avLst/>
          </a:prstGeom>
          <a:noFill/>
        </p:spPr>
        <p:txBody>
          <a:bodyPr wrap="square" rtlCol="0">
            <a:spAutoFit/>
          </a:bodyPr>
          <a:lstStyle/>
          <a:p>
            <a:r>
              <a:rPr lang="en-US" sz="1200" dirty="0"/>
              <a:t>Some aspects of TransGrid’s proposal has been queried or rejected by the AER</a:t>
            </a:r>
          </a:p>
        </p:txBody>
      </p:sp>
    </p:spTree>
    <p:extLst>
      <p:ext uri="{BB962C8B-B14F-4D97-AF65-F5344CB8AC3E}">
        <p14:creationId xmlns:p14="http://schemas.microsoft.com/office/powerpoint/2010/main" val="1211035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819691-EDFC-4204-925E-CFFA14E149FA}"/>
              </a:ext>
            </a:extLst>
          </p:cNvPr>
          <p:cNvSpPr>
            <a:spLocks noGrp="1"/>
          </p:cNvSpPr>
          <p:nvPr>
            <p:ph type="title"/>
          </p:nvPr>
        </p:nvSpPr>
        <p:spPr/>
        <p:txBody>
          <a:bodyPr/>
          <a:lstStyle/>
          <a:p>
            <a:r>
              <a:rPr lang="en-AU" dirty="0"/>
              <a:t>Overall revenues</a:t>
            </a:r>
          </a:p>
        </p:txBody>
      </p:sp>
      <p:sp>
        <p:nvSpPr>
          <p:cNvPr id="3" name="Content Placeholder 2">
            <a:extLst>
              <a:ext uri="{FF2B5EF4-FFF2-40B4-BE49-F238E27FC236}">
                <a16:creationId xmlns:a16="http://schemas.microsoft.com/office/drawing/2014/main" xmlns="" id="{AA2DB03F-5EF5-48E3-84D1-F95ACC0F36BE}"/>
              </a:ext>
            </a:extLst>
          </p:cNvPr>
          <p:cNvSpPr>
            <a:spLocks noGrp="1"/>
          </p:cNvSpPr>
          <p:nvPr>
            <p:ph idx="1"/>
          </p:nvPr>
        </p:nvSpPr>
        <p:spPr/>
        <p:txBody>
          <a:bodyPr/>
          <a:lstStyle/>
          <a:p>
            <a:r>
              <a:rPr lang="en-AU" dirty="0"/>
              <a:t>Compared to proposal Draft Decision reduces revenues and prices by 8.4% </a:t>
            </a:r>
            <a:endParaRPr lang="en-AU" sz="1600" dirty="0">
              <a:solidFill>
                <a:srgbClr val="FF0000"/>
              </a:solidFill>
            </a:endParaRPr>
          </a:p>
          <a:p>
            <a:pPr marL="0" indent="0">
              <a:buNone/>
            </a:pPr>
            <a:endParaRPr lang="en-AU" dirty="0"/>
          </a:p>
        </p:txBody>
      </p:sp>
      <p:graphicFrame>
        <p:nvGraphicFramePr>
          <p:cNvPr id="6" name="Object 5">
            <a:extLst>
              <a:ext uri="{FF2B5EF4-FFF2-40B4-BE49-F238E27FC236}">
                <a16:creationId xmlns:a16="http://schemas.microsoft.com/office/drawing/2014/main" xmlns="" id="{6B0493DA-EAB1-43C5-8365-3E622D1CE019}"/>
              </a:ext>
            </a:extLst>
          </p:cNvPr>
          <p:cNvGraphicFramePr>
            <a:graphicFrameLocks noChangeAspect="1"/>
          </p:cNvGraphicFramePr>
          <p:nvPr>
            <p:extLst>
              <p:ext uri="{D42A27DB-BD31-4B8C-83A1-F6EECF244321}">
                <p14:modId xmlns:p14="http://schemas.microsoft.com/office/powerpoint/2010/main" val="3875722929"/>
              </p:ext>
            </p:extLst>
          </p:nvPr>
        </p:nvGraphicFramePr>
        <p:xfrm>
          <a:off x="900113" y="2492375"/>
          <a:ext cx="6135687" cy="3228975"/>
        </p:xfrm>
        <a:graphic>
          <a:graphicData uri="http://schemas.openxmlformats.org/presentationml/2006/ole">
            <mc:AlternateContent xmlns:mc="http://schemas.openxmlformats.org/markup-compatibility/2006">
              <mc:Choice xmlns:v="urn:schemas-microsoft-com:vml" Requires="v">
                <p:oleObj spid="_x0000_s1074" name="Worksheet" r:id="rId3" imgW="4581513" imgH="2409847" progId="Excel.Sheet.12">
                  <p:embed/>
                </p:oleObj>
              </mc:Choice>
              <mc:Fallback>
                <p:oleObj name="Worksheet" r:id="rId3" imgW="4581513" imgH="2409847" progId="Excel.Sheet.12">
                  <p:embed/>
                  <p:pic>
                    <p:nvPicPr>
                      <p:cNvPr id="6" name="Object 5">
                        <a:extLst>
                          <a:ext uri="{FF2B5EF4-FFF2-40B4-BE49-F238E27FC236}">
                            <a16:creationId xmlns:a16="http://schemas.microsoft.com/office/drawing/2014/main" xmlns="" id="{6B0493DA-EAB1-43C5-8365-3E622D1CE019}"/>
                          </a:ext>
                        </a:extLst>
                      </p:cNvPr>
                      <p:cNvPicPr/>
                      <p:nvPr/>
                    </p:nvPicPr>
                    <p:blipFill>
                      <a:blip r:embed="rId4"/>
                      <a:stretch>
                        <a:fillRect/>
                      </a:stretch>
                    </p:blipFill>
                    <p:spPr>
                      <a:xfrm>
                        <a:off x="900113" y="2492375"/>
                        <a:ext cx="6135687" cy="3228975"/>
                      </a:xfrm>
                      <a:prstGeom prst="rect">
                        <a:avLst/>
                      </a:prstGeom>
                    </p:spPr>
                  </p:pic>
                </p:oleObj>
              </mc:Fallback>
            </mc:AlternateContent>
          </a:graphicData>
        </a:graphic>
      </p:graphicFrame>
    </p:spTree>
    <p:extLst>
      <p:ext uri="{BB962C8B-B14F-4D97-AF65-F5344CB8AC3E}">
        <p14:creationId xmlns:p14="http://schemas.microsoft.com/office/powerpoint/2010/main" val="8853602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AER CCP Branded Power point Template">
  <a:themeElements>
    <a:clrScheme name="ACCC">
      <a:dk1>
        <a:sysClr val="windowText" lastClr="000000"/>
      </a:dk1>
      <a:lt1>
        <a:sysClr val="window" lastClr="FFFFFF"/>
      </a:lt1>
      <a:dk2>
        <a:srgbClr val="2F3D4A"/>
      </a:dk2>
      <a:lt2>
        <a:srgbClr val="D5D6D2"/>
      </a:lt2>
      <a:accent1>
        <a:srgbClr val="00759E"/>
      </a:accent1>
      <a:accent2>
        <a:srgbClr val="491E69"/>
      </a:accent2>
      <a:accent3>
        <a:srgbClr val="7AA0B9"/>
      </a:accent3>
      <a:accent4>
        <a:srgbClr val="1B2F6F"/>
      </a:accent4>
      <a:accent5>
        <a:srgbClr val="4BACC6"/>
      </a:accent5>
      <a:accent6>
        <a:srgbClr val="DC5034"/>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CCP AER Power Point Template</Template>
  <TotalTime>0</TotalTime>
  <Words>2931</Words>
  <Application>Microsoft Office PowerPoint</Application>
  <PresentationFormat>On-screen Show (4:3)</PresentationFormat>
  <Paragraphs>310</Paragraphs>
  <Slides>30</Slides>
  <Notes>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30</vt:i4>
      </vt:variant>
    </vt:vector>
  </HeadingPairs>
  <TitlesOfParts>
    <vt:vector size="33" baseType="lpstr">
      <vt:lpstr>AER CCP Branded Power point Template</vt:lpstr>
      <vt:lpstr>Aspect</vt:lpstr>
      <vt:lpstr>Worksheet</vt:lpstr>
      <vt:lpstr> Pre-Determination Conference - TransGrid 10 October 2017</vt:lpstr>
      <vt:lpstr>Outline</vt:lpstr>
      <vt:lpstr>Objective of the CCP</vt:lpstr>
      <vt:lpstr>Effectiveness of TransGrid’s  Consumer Engagement (CE) </vt:lpstr>
      <vt:lpstr>Effectiveness of CE</vt:lpstr>
      <vt:lpstr>Effectiveness of CE </vt:lpstr>
      <vt:lpstr>TransGrid: Engagement activities overview - 2017</vt:lpstr>
      <vt:lpstr>CE &amp; the initial revenue proposal-where to now?</vt:lpstr>
      <vt:lpstr>Overall revenues</vt:lpstr>
      <vt:lpstr>Impacts on prices and consumers</vt:lpstr>
      <vt:lpstr>Draft Decision on Opex</vt:lpstr>
      <vt:lpstr>Opex – what did the CCP9 advise?</vt:lpstr>
      <vt:lpstr>Rate of Change</vt:lpstr>
      <vt:lpstr>Industry Productivity Trends</vt:lpstr>
      <vt:lpstr>Step Changes</vt:lpstr>
      <vt:lpstr>Step Changes – some important questions </vt:lpstr>
      <vt:lpstr>Capex</vt:lpstr>
      <vt:lpstr>PSF</vt:lpstr>
      <vt:lpstr>PSF (2)</vt:lpstr>
      <vt:lpstr>Contingent Projects</vt:lpstr>
      <vt:lpstr>Contingent Projects (2)</vt:lpstr>
      <vt:lpstr>Weighted Average Cost of Capital </vt:lpstr>
      <vt:lpstr>Draft Decision on WACC </vt:lpstr>
      <vt:lpstr>MRP - What did CCP 9 Advise?</vt:lpstr>
      <vt:lpstr>Consideration of DGM estimates</vt:lpstr>
      <vt:lpstr>Draft decision </vt:lpstr>
      <vt:lpstr>Reducing risk and uncertainty</vt:lpstr>
      <vt:lpstr>Imputation credits and tax</vt:lpstr>
      <vt:lpstr>Imputation Credits and Gamma</vt:lpstr>
      <vt:lpstr>Other Issues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2017-10-16T05:17:46Z</dcterms:created>
  <dcterms:modified xsi:type="dcterms:W3CDTF">2017-10-16T05:17:58Z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