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sldIdLst>
    <p:sldId id="265" r:id="rId3"/>
    <p:sldId id="299" r:id="rId4"/>
    <p:sldId id="300" r:id="rId5"/>
    <p:sldId id="301" r:id="rId6"/>
    <p:sldId id="302" r:id="rId7"/>
    <p:sldId id="303" r:id="rId8"/>
    <p:sldId id="304" r:id="rId9"/>
    <p:sldId id="305" r:id="rId10"/>
    <p:sldId id="306" r:id="rId11"/>
    <p:sldId id="307" r:id="rId12"/>
    <p:sldId id="266" r:id="rId13"/>
    <p:sldId id="267" r:id="rId14"/>
    <p:sldId id="269" r:id="rId15"/>
    <p:sldId id="270" r:id="rId16"/>
    <p:sldId id="272" r:id="rId17"/>
    <p:sldId id="308" r:id="rId18"/>
    <p:sldId id="290" r:id="rId19"/>
    <p:sldId id="275" r:id="rId20"/>
    <p:sldId id="292" r:id="rId21"/>
    <p:sldId id="297" r:id="rId22"/>
    <p:sldId id="298" r:id="rId23"/>
    <p:sldId id="293" r:id="rId24"/>
    <p:sldId id="277"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2270"/>
    <a:srgbClr val="552579"/>
    <a:srgbClr val="4F2D7F"/>
    <a:srgbClr val="000000"/>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281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132856"/>
            <a:ext cx="7772400" cy="1872208"/>
          </a:xfrm>
        </p:spPr>
        <p:txBody>
          <a:bodyPr/>
          <a:lstStyle>
            <a:lvl1pPr>
              <a:defRPr>
                <a:solidFill>
                  <a:srgbClr val="4F2D7F"/>
                </a:solidFill>
                <a:latin typeface="Lucida Fax" pitchFamily="18" charset="0"/>
              </a:defRPr>
            </a:lvl1pPr>
          </a:lstStyle>
          <a:p>
            <a:r>
              <a:rPr lang="en-US"/>
              <a:t>Click to edit Master title style</a:t>
            </a:r>
            <a:endParaRPr lang="en-AU" dirty="0"/>
          </a:p>
        </p:txBody>
      </p:sp>
      <p:sp>
        <p:nvSpPr>
          <p:cNvPr id="3" name="Subtitle 2"/>
          <p:cNvSpPr>
            <a:spLocks noGrp="1"/>
          </p:cNvSpPr>
          <p:nvPr>
            <p:ph type="subTitle" idx="1"/>
          </p:nvPr>
        </p:nvSpPr>
        <p:spPr>
          <a:xfrm>
            <a:off x="1547664" y="4365104"/>
            <a:ext cx="6400800" cy="648072"/>
          </a:xfrm>
        </p:spPr>
        <p:txBody>
          <a:bodyPr>
            <a:normAutofit/>
          </a:bodyPr>
          <a:lstStyle>
            <a:lvl1pPr marL="0" indent="0" algn="ctr">
              <a:buNone/>
              <a:defRPr sz="2000">
                <a:solidFill>
                  <a:srgbClr val="DC5034"/>
                </a:solidFill>
                <a:latin typeface="Lucida Fax"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09714" y="980728"/>
            <a:ext cx="3834494" cy="11585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a:t>Click to edit Master title style</a:t>
            </a:r>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7" name="Date Placeholder 18"/>
          <p:cNvSpPr>
            <a:spLocks noGrp="1"/>
          </p:cNvSpPr>
          <p:nvPr>
            <p:ph type="dt" sz="half" idx="10"/>
          </p:nvPr>
        </p:nvSpPr>
        <p:spPr/>
        <p:txBody>
          <a:bodyPr/>
          <a:lstStyle>
            <a:lvl1pPr>
              <a:defRPr/>
            </a:lvl1pPr>
            <a:extLst/>
          </a:lstStyle>
          <a:p>
            <a:pPr>
              <a:defRPr/>
            </a:pPr>
            <a:fld id="{DAF39DE6-EACB-43F0-A845-7D30CA090570}" type="datetime1">
              <a:rPr lang="en-AU">
                <a:solidFill>
                  <a:srgbClr val="E3DED1">
                    <a:shade val="50000"/>
                  </a:srgbClr>
                </a:solidFill>
              </a:rPr>
              <a:pPr>
                <a:defRPr/>
              </a:pPr>
              <a:t>12/04/2017</a:t>
            </a:fld>
            <a:endParaRPr lang="en-AU" dirty="0">
              <a:solidFill>
                <a:srgbClr val="E3DED1">
                  <a:shade val="50000"/>
                </a:srgbClr>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10"/>
          <p:cNvSpPr>
            <a:spLocks noGrp="1"/>
          </p:cNvSpPr>
          <p:nvPr>
            <p:ph type="sldNum" sz="quarter" idx="12"/>
          </p:nvPr>
        </p:nvSpPr>
        <p:spPr/>
        <p:txBody>
          <a:bodyPr/>
          <a:lstStyle>
            <a:lvl1pPr>
              <a:defRPr/>
            </a:lvl1pPr>
            <a:extLst/>
          </a:lstStyle>
          <a:p>
            <a:pPr>
              <a:defRPr/>
            </a:pPr>
            <a:fld id="{7C95FE82-ED7A-4D99-A1F2-F952DDCFFDD7}"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939309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0B145D08-A089-44D2-8853-80C7640D3E24}" type="datetime1">
              <a:rPr lang="en-AU">
                <a:solidFill>
                  <a:srgbClr val="E3DED1">
                    <a:shade val="50000"/>
                  </a:srgbClr>
                </a:solidFill>
              </a:rPr>
              <a:pPr>
                <a:defRPr/>
              </a:pPr>
              <a:t>12/04/2017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85912EB4-6A1B-4311-A037-CDFEF51A90EF}"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43963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B79F1AF4-FE70-490E-8A8F-BA164A3CB662}" type="datetime1">
              <a:rPr lang="en-AU">
                <a:solidFill>
                  <a:srgbClr val="E3DED1">
                    <a:shade val="50000"/>
                  </a:srgbClr>
                </a:solidFill>
              </a:rPr>
              <a:pPr>
                <a:defRPr/>
              </a:pPr>
              <a:t>12/04/2017</a:t>
            </a:fld>
            <a:endParaRPr lang="en-AU" dirty="0">
              <a:solidFill>
                <a:srgbClr val="E3DED1">
                  <a:shade val="50000"/>
                </a:srgbClr>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666E5EF-6B9B-4D25-B494-51BFFD8F869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79446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54EE7CA5-BD0E-46B8-B414-8FE93F0EA040}" type="datetime1">
              <a:rPr lang="en-AU">
                <a:solidFill>
                  <a:srgbClr val="E3DED1">
                    <a:shade val="50000"/>
                  </a:srgbClr>
                </a:solidFill>
              </a:rPr>
              <a:pPr>
                <a:defRPr/>
              </a:pPr>
              <a:t>12/04/2017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1D43B074-1C6D-487F-90F9-3B95FB2482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852711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4"/>
          <p:cNvSpPr>
            <a:spLocks noGrp="1"/>
          </p:cNvSpPr>
          <p:nvPr>
            <p:ph type="dt" sz="half" idx="10"/>
          </p:nvPr>
        </p:nvSpPr>
        <p:spPr/>
        <p:txBody>
          <a:bodyPr/>
          <a:lstStyle>
            <a:lvl1pPr>
              <a:defRPr/>
            </a:lvl1pPr>
          </a:lstStyle>
          <a:p>
            <a:pPr>
              <a:defRPr/>
            </a:pPr>
            <a:fld id="{77AF8B8C-4C82-4E41-81E8-022402BB3E90}" type="datetime1">
              <a:rPr lang="en-AU">
                <a:solidFill>
                  <a:srgbClr val="E3DED1">
                    <a:shade val="50000"/>
                  </a:srgbClr>
                </a:solidFill>
              </a:rPr>
              <a:pPr>
                <a:defRPr/>
              </a:pPr>
              <a:t>12/04/2017</a:t>
            </a:fld>
            <a:endParaRPr lang="en-AU" dirty="0">
              <a:solidFill>
                <a:srgbClr val="E3DED1">
                  <a:shade val="50000"/>
                </a:srgbClr>
              </a:solidFill>
            </a:endParaRPr>
          </a:p>
        </p:txBody>
      </p:sp>
      <p:sp>
        <p:nvSpPr>
          <p:cNvPr id="8"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9" name="Slide Number Placeholder 4"/>
          <p:cNvSpPr>
            <a:spLocks noGrp="1"/>
          </p:cNvSpPr>
          <p:nvPr>
            <p:ph type="sldNum" sz="quarter" idx="12"/>
          </p:nvPr>
        </p:nvSpPr>
        <p:spPr/>
        <p:txBody>
          <a:bodyPr/>
          <a:lstStyle>
            <a:lvl1pPr>
              <a:defRPr/>
            </a:lvl1pPr>
          </a:lstStyle>
          <a:p>
            <a:pPr>
              <a:defRPr/>
            </a:pPr>
            <a:fld id="{0F0BD310-D959-4E8B-B433-9D36BDD9914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520936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p:txBody>
          <a:bodyPr/>
          <a:lstStyle>
            <a:lvl1pPr>
              <a:defRPr/>
            </a:lvl1pPr>
          </a:lstStyle>
          <a:p>
            <a:pPr>
              <a:defRPr/>
            </a:pPr>
            <a:fld id="{6341AB89-1587-42ED-AB9A-07CBFB21F3C8}" type="datetime1">
              <a:rPr lang="en-AU">
                <a:solidFill>
                  <a:srgbClr val="E3DED1">
                    <a:shade val="50000"/>
                  </a:srgbClr>
                </a:solidFill>
              </a:rPr>
              <a:pPr>
                <a:defRPr/>
              </a:pPr>
              <a:t>12/04/2017</a:t>
            </a:fld>
            <a:endParaRPr lang="en-AU" dirty="0">
              <a:solidFill>
                <a:srgbClr val="E3DED1">
                  <a:shade val="50000"/>
                </a:srgbClr>
              </a:solidFill>
            </a:endParaRPr>
          </a:p>
        </p:txBody>
      </p:sp>
      <p:sp>
        <p:nvSpPr>
          <p:cNvPr id="4"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C09A9905-571D-41F5-83D9-26BFF394BA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508932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fld id="{48E923C0-859D-4205-928D-7E2BED21073D}" type="datetime1">
              <a:rPr lang="en-AU">
                <a:solidFill>
                  <a:srgbClr val="E3DED1">
                    <a:shade val="50000"/>
                  </a:srgbClr>
                </a:solidFill>
              </a:rPr>
              <a:pPr>
                <a:defRPr/>
              </a:pPr>
              <a:t>12/04/2017</a:t>
            </a:fld>
            <a:endParaRPr lang="en-AU" dirty="0">
              <a:solidFill>
                <a:srgbClr val="E3DED1">
                  <a:shade val="50000"/>
                </a:srgbClr>
              </a:solidFill>
            </a:endParaRPr>
          </a:p>
        </p:txBody>
      </p:sp>
      <p:sp>
        <p:nvSpPr>
          <p:cNvPr id="4" name="Footer Placeholder 2"/>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5" name="Slide Number Placeholder 3"/>
          <p:cNvSpPr>
            <a:spLocks noGrp="1"/>
          </p:cNvSpPr>
          <p:nvPr>
            <p:ph type="sldNum" sz="quarter" idx="12"/>
          </p:nvPr>
        </p:nvSpPr>
        <p:spPr/>
        <p:txBody>
          <a:bodyPr/>
          <a:lstStyle>
            <a:lvl1pPr>
              <a:defRPr/>
            </a:lvl1pPr>
            <a:extLst/>
          </a:lstStyle>
          <a:p>
            <a:pPr>
              <a:defRPr/>
            </a:pPr>
            <a:fld id="{44732822-9B9D-4546-8247-53B11C2D6532}"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284661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4B494537-F3A3-45C5-8104-346664B9DF9C}" type="datetime1">
              <a:rPr lang="en-AU">
                <a:solidFill>
                  <a:srgbClr val="E3DED1">
                    <a:shade val="50000"/>
                  </a:srgbClr>
                </a:solidFill>
              </a:rPr>
              <a:pPr>
                <a:defRPr/>
              </a:pPr>
              <a:t>12/04/2017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406449A8-44F5-4222-B2C6-E05C056F6F8B}"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0607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a:t>Click icon to add picture</a:t>
            </a:r>
          </a:p>
        </p:txBody>
      </p:sp>
      <p:sp>
        <p:nvSpPr>
          <p:cNvPr id="7" name="Date Placeholder 4"/>
          <p:cNvSpPr>
            <a:spLocks noGrp="1"/>
          </p:cNvSpPr>
          <p:nvPr>
            <p:ph type="dt" sz="half" idx="10"/>
          </p:nvPr>
        </p:nvSpPr>
        <p:spPr/>
        <p:txBody>
          <a:bodyPr/>
          <a:lstStyle>
            <a:lvl1pPr>
              <a:defRPr/>
            </a:lvl1pPr>
            <a:extLst/>
          </a:lstStyle>
          <a:p>
            <a:pPr>
              <a:defRPr/>
            </a:pPr>
            <a:fld id="{E8325771-D896-4D13-804C-611932C7434A}" type="datetime1">
              <a:rPr lang="en-AU">
                <a:solidFill>
                  <a:srgbClr val="E3DED1">
                    <a:shade val="50000"/>
                  </a:srgbClr>
                </a:solidFill>
              </a:rPr>
              <a:pPr>
                <a:defRPr/>
              </a:pPr>
              <a:t>12/04/2017</a:t>
            </a:fld>
            <a:endParaRPr lang="en-AU" dirty="0">
              <a:solidFill>
                <a:srgbClr val="E3DED1">
                  <a:shade val="50000"/>
                </a:srgbClr>
              </a:solidFill>
            </a:endParaRPr>
          </a:p>
        </p:txBody>
      </p:sp>
      <p:sp>
        <p:nvSpPr>
          <p:cNvPr id="8" name="Footer Placeholder 5"/>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6"/>
          <p:cNvSpPr>
            <a:spLocks noGrp="1"/>
          </p:cNvSpPr>
          <p:nvPr>
            <p:ph type="sldNum" sz="quarter" idx="12"/>
          </p:nvPr>
        </p:nvSpPr>
        <p:spPr/>
        <p:txBody>
          <a:bodyPr/>
          <a:lstStyle>
            <a:lvl1pPr>
              <a:defRPr/>
            </a:lvl1pPr>
            <a:extLst/>
          </a:lstStyle>
          <a:p>
            <a:pPr>
              <a:defRPr/>
            </a:pPr>
            <a:fld id="{80C98A27-96F1-4C01-AD7A-34BA7A17606A}"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33773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E672DCF0-B1CA-40B5-A70A-198FD12C329B}" type="datetime1">
              <a:rPr lang="en-AU">
                <a:solidFill>
                  <a:srgbClr val="E3DED1">
                    <a:shade val="50000"/>
                  </a:srgbClr>
                </a:solidFill>
              </a:rPr>
              <a:pPr>
                <a:defRPr/>
              </a:pPr>
              <a:t>12/04/2017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BB46D366-922F-4230-864D-DF18D46FB81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411318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36AB8ED3-9556-40FD-8F1D-E01A60BC0F18}" type="datetime1">
              <a:rPr lang="en-AU">
                <a:solidFill>
                  <a:srgbClr val="E3DED1">
                    <a:shade val="50000"/>
                  </a:srgbClr>
                </a:solidFill>
              </a:rPr>
              <a:pPr>
                <a:defRPr/>
              </a:pPr>
              <a:t>12/04/2017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55CEB6BC-461E-447A-AA6B-DE2640350D5E}"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91662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1"/>
            <a:ext cx="5111750" cy="56762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51520" y="260648"/>
            <a:ext cx="8640960" cy="6336704"/>
          </a:xfrm>
          <a:prstGeom prst="rect">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rgbClr val="4F2D7F"/>
          </a:solidFill>
          <a:latin typeface="Lucida Fax"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43C29"/>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a:t>Click to edit Master title style</a:t>
            </a:r>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8A8DF19A-7C92-4988-8836-FCEE33EC71E9}" type="datetime1">
              <a:rPr lang="en-AU">
                <a:solidFill>
                  <a:srgbClr val="E3DED1">
                    <a:shade val="50000"/>
                  </a:srgbClr>
                </a:solidFill>
              </a:rPr>
              <a:pPr>
                <a:defRPr/>
              </a:pPr>
              <a:t>12/04/2017</a:t>
            </a:fld>
            <a:endParaRPr lang="en-AU" dirty="0">
              <a:solidFill>
                <a:srgbClr val="E3DED1">
                  <a:shade val="50000"/>
                </a:srgbClr>
              </a:solidFill>
            </a:endParaRPr>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AU" dirty="0">
              <a:solidFill>
                <a:srgbClr val="E3DED1">
                  <a:shade val="50000"/>
                </a:srgbClr>
              </a:solidFill>
            </a:endParaRPr>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44C872B5-AEF4-4D22-A796-F23313E04C1D}"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40737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2736"/>
            <a:ext cx="8208143" cy="864096"/>
          </a:xfrm>
        </p:spPr>
        <p:txBody>
          <a:bodyPr>
            <a:normAutofit fontScale="90000"/>
          </a:bodyPr>
          <a:lstStyle/>
          <a:p>
            <a:pPr algn="ctr" eaLnBrk="1" fontAlgn="auto" hangingPunct="1">
              <a:spcAft>
                <a:spcPts val="0"/>
              </a:spcAft>
              <a:defRPr/>
            </a:pPr>
            <a:r>
              <a:rPr lang="en-AU" sz="4400" dirty="0"/>
              <a:t>TransGrid Public Forum</a:t>
            </a:r>
            <a:br>
              <a:rPr lang="en-AU" sz="4400" dirty="0"/>
            </a:br>
            <a:r>
              <a:rPr lang="en-AU" sz="4400" dirty="0"/>
              <a:t>11 April 2017</a:t>
            </a:r>
          </a:p>
        </p:txBody>
      </p:sp>
      <p:pic>
        <p:nvPicPr>
          <p:cNvPr id="1026" name="Picture 2" descr="C:\Documents and Settings\lkeog\Local Settings\Temporary Internet Files\Content.IE5\2AIR206U\MP900403216[1].jpg"/>
          <p:cNvPicPr>
            <a:picLocks noChangeAspect="1" noChangeArrowheads="1"/>
          </p:cNvPicPr>
          <p:nvPr/>
        </p:nvPicPr>
        <p:blipFill>
          <a:blip r:embed="rId2" cstate="print"/>
          <a:stretch>
            <a:fillRect/>
          </a:stretch>
        </p:blipFill>
        <p:spPr bwMode="auto">
          <a:xfrm>
            <a:off x="3779912" y="2853357"/>
            <a:ext cx="2016927" cy="3023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8436" name="Picture 5"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29421"/>
            <a:ext cx="21621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7452320" y="5198866"/>
            <a:ext cx="1287145" cy="1170305"/>
            <a:chOff x="0" y="-7316"/>
            <a:chExt cx="1287475" cy="1170432"/>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7316"/>
              <a:ext cx="1287475" cy="1170432"/>
            </a:xfrm>
            <a:prstGeom prst="rect">
              <a:avLst/>
            </a:prstGeom>
            <a:noFill/>
          </p:spPr>
        </p:pic>
        <p:sp>
          <p:nvSpPr>
            <p:cNvPr id="7" name="Text Box 2"/>
            <p:cNvSpPr txBox="1">
              <a:spLocks noChangeArrowheads="1"/>
            </p:cNvSpPr>
            <p:nvPr/>
          </p:nvSpPr>
          <p:spPr bwMode="auto">
            <a:xfrm>
              <a:off x="95097" y="51207"/>
              <a:ext cx="1068019" cy="1060704"/>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onsumer </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hallenge</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P</a:t>
              </a:r>
              <a:r>
                <a:rPr lang="en-AU" sz="1600" dirty="0">
                  <a:solidFill>
                    <a:srgbClr val="FFFFFF"/>
                  </a:solidFill>
                  <a:effectLst/>
                  <a:latin typeface="Calibri"/>
                  <a:ea typeface="Calibri"/>
                  <a:cs typeface="Times New Roman"/>
                </a:rPr>
                <a:t>anel</a:t>
              </a:r>
              <a:endParaRPr lang="en-AU" sz="1100" dirty="0">
                <a:effectLst/>
                <a:latin typeface="Calibri"/>
                <a:ea typeface="Calibri"/>
                <a:cs typeface="Times New Roman"/>
              </a:endParaRPr>
            </a:p>
          </p:txBody>
        </p:sp>
      </p:grpSp>
    </p:spTree>
    <p:extLst>
      <p:ext uri="{BB962C8B-B14F-4D97-AF65-F5344CB8AC3E}">
        <p14:creationId xmlns:p14="http://schemas.microsoft.com/office/powerpoint/2010/main" val="354052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Content Placeholder 2"/>
          <p:cNvSpPr>
            <a:spLocks noGrp="1"/>
          </p:cNvSpPr>
          <p:nvPr>
            <p:ph idx="1"/>
          </p:nvPr>
        </p:nvSpPr>
        <p:spPr>
          <a:xfrm>
            <a:off x="457200" y="1196752"/>
            <a:ext cx="8229600" cy="4968552"/>
          </a:xfrm>
        </p:spPr>
        <p:txBody>
          <a:bodyPr>
            <a:normAutofit lnSpcReduction="10000"/>
          </a:bodyPr>
          <a:lstStyle/>
          <a:p>
            <a:r>
              <a:rPr lang="en-US" sz="2800" dirty="0"/>
              <a:t>Transgrid states: </a:t>
            </a:r>
          </a:p>
          <a:p>
            <a:pPr lvl="1"/>
            <a:r>
              <a:rPr lang="en-US" sz="2400" dirty="0"/>
              <a:t>“Transgrid’s engagement principles reflect a genuine desire to </a:t>
            </a:r>
            <a:r>
              <a:rPr lang="en-US" sz="2400" u="sng" dirty="0"/>
              <a:t>inform, consult and collaborate effectively, openly and in a transparent manner with interested parties</a:t>
            </a:r>
            <a:r>
              <a:rPr lang="en-US" dirty="0"/>
              <a:t>. </a:t>
            </a:r>
          </a:p>
          <a:p>
            <a:pPr lvl="1"/>
            <a:r>
              <a:rPr lang="en-US" sz="2400" dirty="0"/>
              <a:t>It employs a </a:t>
            </a:r>
            <a:r>
              <a:rPr lang="en-US" dirty="0"/>
              <a:t>“</a:t>
            </a:r>
            <a:r>
              <a:rPr lang="en-US" sz="2400" dirty="0"/>
              <a:t>two-way engagement model” to: </a:t>
            </a:r>
          </a:p>
          <a:p>
            <a:pPr lvl="2"/>
            <a:r>
              <a:rPr lang="en-US" sz="2000" dirty="0"/>
              <a:t>Better understand needs and views of customers</a:t>
            </a:r>
          </a:p>
          <a:p>
            <a:pPr lvl="2"/>
            <a:r>
              <a:rPr lang="en-US" sz="2000" dirty="0"/>
              <a:t>Stakeholders have greater confidence that Transgrid is making the right decisions at the right time and in the long term interests of customers. </a:t>
            </a:r>
          </a:p>
          <a:p>
            <a:r>
              <a:rPr lang="en-US" sz="2600" dirty="0"/>
              <a:t>Has Transgrid met its own &amp; the AER’s CE objectives?</a:t>
            </a:r>
          </a:p>
          <a:p>
            <a:r>
              <a:rPr lang="en-US" sz="2600" dirty="0"/>
              <a:t>Are there areas for improvement?</a:t>
            </a:r>
          </a:p>
          <a:p>
            <a:endParaRPr lang="en-US" sz="2600" dirty="0"/>
          </a:p>
          <a:p>
            <a:endParaRPr lang="en-US" dirty="0"/>
          </a:p>
        </p:txBody>
      </p:sp>
    </p:spTree>
    <p:extLst>
      <p:ext uri="{BB962C8B-B14F-4D97-AF65-F5344CB8AC3E}">
        <p14:creationId xmlns:p14="http://schemas.microsoft.com/office/powerpoint/2010/main" val="1669851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Revenue Requirement</a:t>
            </a:r>
          </a:p>
        </p:txBody>
      </p:sp>
      <p:sp>
        <p:nvSpPr>
          <p:cNvPr id="3" name="Content Placeholder 2"/>
          <p:cNvSpPr>
            <a:spLocks noGrp="1"/>
          </p:cNvSpPr>
          <p:nvPr>
            <p:ph idx="1"/>
          </p:nvPr>
        </p:nvSpPr>
        <p:spPr/>
        <p:txBody>
          <a:bodyPr>
            <a:normAutofit/>
          </a:bodyPr>
          <a:lstStyle/>
          <a:p>
            <a:r>
              <a:rPr lang="en-AU" dirty="0"/>
              <a:t>Overview of proposed revenue and prices</a:t>
            </a:r>
          </a:p>
          <a:p>
            <a:r>
              <a:rPr lang="en-AU" dirty="0"/>
              <a:t>Productive Efficiency </a:t>
            </a:r>
          </a:p>
          <a:p>
            <a:pPr lvl="1"/>
            <a:r>
              <a:rPr lang="en-AU" dirty="0"/>
              <a:t>WACC</a:t>
            </a:r>
          </a:p>
          <a:p>
            <a:pPr lvl="1"/>
            <a:r>
              <a:rPr lang="en-AU" dirty="0"/>
              <a:t>Opex</a:t>
            </a:r>
          </a:p>
          <a:p>
            <a:pPr lvl="1"/>
            <a:r>
              <a:rPr lang="en-AU" dirty="0"/>
              <a:t>Capex</a:t>
            </a:r>
          </a:p>
          <a:p>
            <a:r>
              <a:rPr lang="en-AU" dirty="0"/>
              <a:t>Dynamic Efficiency</a:t>
            </a:r>
          </a:p>
          <a:p>
            <a:pPr lvl="1"/>
            <a:r>
              <a:rPr lang="en-AU" dirty="0"/>
              <a:t>Challenge of long term investments in a changing environment</a:t>
            </a:r>
          </a:p>
          <a:p>
            <a:pPr lvl="2"/>
            <a:r>
              <a:rPr lang="en-AU" dirty="0"/>
              <a:t>Major capex proposals</a:t>
            </a:r>
          </a:p>
          <a:p>
            <a:pPr lvl="2"/>
            <a:r>
              <a:rPr lang="en-AU" dirty="0"/>
              <a:t>Changing nature of demand &amp; supply </a:t>
            </a:r>
          </a:p>
          <a:p>
            <a:pPr lvl="1"/>
            <a:endParaRPr lang="en-AU" dirty="0"/>
          </a:p>
          <a:p>
            <a:pPr lvl="1"/>
            <a:endParaRPr lang="en-AU" dirty="0"/>
          </a:p>
        </p:txBody>
      </p:sp>
    </p:spTree>
    <p:extLst>
      <p:ext uri="{BB962C8B-B14F-4D97-AF65-F5344CB8AC3E}">
        <p14:creationId xmlns:p14="http://schemas.microsoft.com/office/powerpoint/2010/main" val="3771386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Overall revenues and prices</a:t>
            </a:r>
          </a:p>
        </p:txBody>
      </p:sp>
      <p:sp>
        <p:nvSpPr>
          <p:cNvPr id="3" name="Content Placeholder 2"/>
          <p:cNvSpPr>
            <a:spLocks noGrp="1"/>
          </p:cNvSpPr>
          <p:nvPr>
            <p:ph idx="1"/>
          </p:nvPr>
        </p:nvSpPr>
        <p:spPr>
          <a:xfrm>
            <a:off x="395536" y="1196752"/>
            <a:ext cx="8229600" cy="4536505"/>
          </a:xfrm>
        </p:spPr>
        <p:txBody>
          <a:bodyPr>
            <a:normAutofit fontScale="85000" lnSpcReduction="10000"/>
          </a:bodyPr>
          <a:lstStyle/>
          <a:p>
            <a:r>
              <a:rPr lang="en-AU" dirty="0"/>
              <a:t>TransGrid will ‘beat’ forecast capex and opex to 2018</a:t>
            </a:r>
          </a:p>
          <a:p>
            <a:pPr lvl="1"/>
            <a:r>
              <a:rPr lang="en-AU" dirty="0"/>
              <a:t>Total opex  and opex/kWh will decline in real terms</a:t>
            </a:r>
          </a:p>
          <a:p>
            <a:r>
              <a:rPr lang="en-AU" dirty="0"/>
              <a:t>This + lower WACC     more ‘modest’ revenue/price proposals.  But</a:t>
            </a:r>
          </a:p>
          <a:p>
            <a:pPr lvl="1"/>
            <a:r>
              <a:rPr lang="en-AU" dirty="0"/>
              <a:t>Is it a price reduction or increase?  Further explanation may be required.</a:t>
            </a:r>
          </a:p>
          <a:p>
            <a:pPr lvl="2"/>
            <a:r>
              <a:rPr lang="en-AU" dirty="0"/>
              <a:t>Proposal states prices will fall by 2.5% in real terms on average</a:t>
            </a:r>
          </a:p>
          <a:p>
            <a:pPr lvl="2"/>
            <a:r>
              <a:rPr lang="en-AU" dirty="0"/>
              <a:t>PTRM shows 7.4% real increase in 2019 and 1% p.a. real increases in the following years</a:t>
            </a:r>
          </a:p>
          <a:p>
            <a:pPr lvl="1"/>
            <a:r>
              <a:rPr lang="en-US" dirty="0"/>
              <a:t>Forecast opex &amp; capex increase in real terms </a:t>
            </a:r>
          </a:p>
          <a:p>
            <a:pPr lvl="1"/>
            <a:r>
              <a:rPr lang="en-US" dirty="0"/>
              <a:t>Therefore regulatory asset base (RAB) continues to grow</a:t>
            </a:r>
            <a:endParaRPr lang="en-AU" dirty="0"/>
          </a:p>
          <a:p>
            <a:r>
              <a:rPr lang="en-AU" dirty="0"/>
              <a:t>Questions and concerns</a:t>
            </a:r>
          </a:p>
          <a:p>
            <a:pPr lvl="1"/>
            <a:r>
              <a:rPr lang="en-AU" dirty="0"/>
              <a:t>What happens in the future if interest rates rise?</a:t>
            </a:r>
          </a:p>
          <a:p>
            <a:pPr lvl="1"/>
            <a:r>
              <a:rPr lang="en-AU" dirty="0"/>
              <a:t>Price increases may be higher than projected due to contingent projects </a:t>
            </a:r>
          </a:p>
          <a:p>
            <a:pPr lvl="1"/>
            <a:r>
              <a:rPr lang="en-AU" dirty="0"/>
              <a:t>Options to defer and/or reduce expenditure on some major projects?</a:t>
            </a:r>
          </a:p>
          <a:p>
            <a:pPr lvl="1"/>
            <a:r>
              <a:rPr lang="en-AU" dirty="0"/>
              <a:t>Some components of WACC exceed efficient financing benchmarks</a:t>
            </a:r>
          </a:p>
          <a:p>
            <a:pPr lvl="1"/>
            <a:r>
              <a:rPr lang="en-AU" dirty="0"/>
              <a:t>Is there scope for further productivity gains?</a:t>
            </a:r>
          </a:p>
          <a:p>
            <a:pPr lvl="1"/>
            <a:endParaRPr lang="en-AU" dirty="0"/>
          </a:p>
          <a:p>
            <a:pPr marL="457200" lvl="1" indent="0">
              <a:buNone/>
            </a:pPr>
            <a:endParaRPr lang="en-AU" dirty="0"/>
          </a:p>
        </p:txBody>
      </p:sp>
      <p:sp>
        <p:nvSpPr>
          <p:cNvPr id="4" name="Arrow: Right 3"/>
          <p:cNvSpPr/>
          <p:nvPr/>
        </p:nvSpPr>
        <p:spPr>
          <a:xfrm>
            <a:off x="3203848" y="2132856"/>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473992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Weighted Average Cost of Capital </a:t>
            </a:r>
          </a:p>
        </p:txBody>
      </p:sp>
      <p:sp>
        <p:nvSpPr>
          <p:cNvPr id="3" name="Content Placeholder 2"/>
          <p:cNvSpPr>
            <a:spLocks noGrp="1"/>
          </p:cNvSpPr>
          <p:nvPr>
            <p:ph idx="1"/>
          </p:nvPr>
        </p:nvSpPr>
        <p:spPr>
          <a:xfrm>
            <a:off x="457200" y="1556791"/>
            <a:ext cx="8229600" cy="4392489"/>
          </a:xfrm>
        </p:spPr>
        <p:txBody>
          <a:bodyPr>
            <a:normAutofit lnSpcReduction="10000"/>
          </a:bodyPr>
          <a:lstStyle/>
          <a:p>
            <a:r>
              <a:rPr lang="en-AU" dirty="0"/>
              <a:t>Proposed WACC is 6.6% cf 6.84% set by AER in 2015 and 6.56% for 2018.</a:t>
            </a:r>
          </a:p>
          <a:p>
            <a:r>
              <a:rPr lang="en-AU" dirty="0"/>
              <a:t>Important component of RR</a:t>
            </a:r>
            <a:endParaRPr lang="en-AU" dirty="0">
              <a:solidFill>
                <a:srgbClr val="FF0000"/>
              </a:solidFill>
            </a:endParaRPr>
          </a:p>
          <a:p>
            <a:pPr lvl="1"/>
            <a:r>
              <a:rPr lang="en-AU" dirty="0"/>
              <a:t>Lower WACC offsets other cost increases, but may not last</a:t>
            </a:r>
          </a:p>
          <a:p>
            <a:r>
              <a:rPr lang="en-AU" dirty="0"/>
              <a:t>TransGrid proposed WACC is largely in line with AER Rate of Return guideline but proposes:</a:t>
            </a:r>
          </a:p>
          <a:p>
            <a:pPr lvl="1"/>
            <a:r>
              <a:rPr lang="en-AU" dirty="0"/>
              <a:t>Higher MRP (7.5% cf 6.5%) and gamma of 0.25</a:t>
            </a:r>
          </a:p>
          <a:p>
            <a:pPr lvl="1"/>
            <a:r>
              <a:rPr lang="en-AU" dirty="0"/>
              <a:t>Higher MRP is based on updated estimates of expected MRP</a:t>
            </a:r>
          </a:p>
          <a:p>
            <a:r>
              <a:rPr lang="en-AU" dirty="0"/>
              <a:t>Gamma expected to be resolved through appeal – but default should be 0.4 per guideline</a:t>
            </a:r>
          </a:p>
          <a:p>
            <a:r>
              <a:rPr lang="en-AU" dirty="0"/>
              <a:t>Concern: is the higher MRP warranted?</a:t>
            </a:r>
          </a:p>
        </p:txBody>
      </p:sp>
    </p:spTree>
    <p:extLst>
      <p:ext uri="{BB962C8B-B14F-4D97-AF65-F5344CB8AC3E}">
        <p14:creationId xmlns:p14="http://schemas.microsoft.com/office/powerpoint/2010/main" val="212978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Market Risk Premium (MRP)</a:t>
            </a:r>
            <a:endParaRPr lang="en-AU" dirty="0">
              <a:solidFill>
                <a:srgbClr val="FF0000"/>
              </a:solidFill>
            </a:endParaRPr>
          </a:p>
        </p:txBody>
      </p:sp>
      <p:sp>
        <p:nvSpPr>
          <p:cNvPr id="3" name="Content Placeholder 2"/>
          <p:cNvSpPr>
            <a:spLocks noGrp="1"/>
          </p:cNvSpPr>
          <p:nvPr>
            <p:ph idx="1"/>
          </p:nvPr>
        </p:nvSpPr>
        <p:spPr>
          <a:xfrm>
            <a:off x="457200" y="1268760"/>
            <a:ext cx="8229600" cy="4608513"/>
          </a:xfrm>
        </p:spPr>
        <p:txBody>
          <a:bodyPr>
            <a:normAutofit/>
          </a:bodyPr>
          <a:lstStyle/>
          <a:p>
            <a:r>
              <a:rPr lang="en-AU" dirty="0"/>
              <a:t>TransGrid proposes that:</a:t>
            </a:r>
          </a:p>
          <a:p>
            <a:pPr lvl="1"/>
            <a:r>
              <a:rPr lang="en-AU" dirty="0"/>
              <a:t>MRP should be based on long term average actual returns and DGM</a:t>
            </a:r>
            <a:r>
              <a:rPr lang="en-AU" dirty="0">
                <a:solidFill>
                  <a:srgbClr val="FF0000"/>
                </a:solidFill>
              </a:rPr>
              <a:t> </a:t>
            </a:r>
            <a:r>
              <a:rPr lang="en-AU" dirty="0"/>
              <a:t>estimate of expected long term MRP</a:t>
            </a:r>
          </a:p>
          <a:p>
            <a:pPr lvl="1"/>
            <a:r>
              <a:rPr lang="en-AU" dirty="0"/>
              <a:t>The DGM estimate has increased significantly     MRP should increase correspondingly (from 6.5% to 7.5%)</a:t>
            </a:r>
          </a:p>
          <a:p>
            <a:r>
              <a:rPr lang="en-AU" dirty="0"/>
              <a:t>Concerns</a:t>
            </a:r>
          </a:p>
          <a:p>
            <a:pPr lvl="1"/>
            <a:r>
              <a:rPr lang="en-AU" dirty="0"/>
              <a:t>The WACC guideline is less mechanical – requires a structured consideration of a wide range of information </a:t>
            </a:r>
          </a:p>
          <a:p>
            <a:pPr lvl="2"/>
            <a:r>
              <a:rPr lang="en-AU" dirty="0"/>
              <a:t>Issues with DGM model &amp; potential upward bias</a:t>
            </a:r>
          </a:p>
          <a:p>
            <a:pPr lvl="2"/>
            <a:r>
              <a:rPr lang="en-AU" dirty="0"/>
              <a:t>Increase in MRP may not be supported by other market data </a:t>
            </a:r>
          </a:p>
          <a:p>
            <a:pPr lvl="2"/>
            <a:r>
              <a:rPr lang="en-AU" dirty="0"/>
              <a:t>The volatility of the DGM estimates of the MRP</a:t>
            </a:r>
          </a:p>
          <a:p>
            <a:pPr lvl="3"/>
            <a:r>
              <a:rPr lang="en-AU" dirty="0"/>
              <a:t>It is intended to model long term expectations</a:t>
            </a:r>
          </a:p>
          <a:p>
            <a:pPr lvl="3"/>
            <a:r>
              <a:rPr lang="en-AU" dirty="0"/>
              <a:t>But are long term expectations this volatile?</a:t>
            </a:r>
          </a:p>
          <a:p>
            <a:pPr marL="1371600" lvl="3" indent="0">
              <a:buNone/>
            </a:pPr>
            <a:endParaRPr lang="en-AU" dirty="0">
              <a:solidFill>
                <a:srgbClr val="FF0000"/>
              </a:solidFill>
            </a:endParaRPr>
          </a:p>
          <a:p>
            <a:pPr marL="1371600" lvl="3" indent="0">
              <a:buNone/>
            </a:pPr>
            <a:endParaRPr lang="en-AU" dirty="0">
              <a:solidFill>
                <a:srgbClr val="FF0000"/>
              </a:solidFill>
            </a:endParaRPr>
          </a:p>
        </p:txBody>
      </p:sp>
      <p:sp>
        <p:nvSpPr>
          <p:cNvPr id="4" name="Arrow: Right 3"/>
          <p:cNvSpPr/>
          <p:nvPr/>
        </p:nvSpPr>
        <p:spPr>
          <a:xfrm>
            <a:off x="6516216" y="2492896"/>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469173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922114"/>
          </a:xfrm>
        </p:spPr>
        <p:txBody>
          <a:bodyPr>
            <a:normAutofit fontScale="90000"/>
          </a:bodyPr>
          <a:lstStyle/>
          <a:p>
            <a:r>
              <a:rPr lang="en-AU" dirty="0"/>
              <a:t>MRP </a:t>
            </a:r>
            <a:r>
              <a:rPr lang="mr-IN" dirty="0"/>
              <a:t>–</a:t>
            </a:r>
            <a:r>
              <a:rPr lang="en-AU" dirty="0"/>
              <a:t> The evidence for greater risk?</a:t>
            </a:r>
          </a:p>
        </p:txBody>
      </p:sp>
      <p:sp>
        <p:nvSpPr>
          <p:cNvPr id="3" name="Content Placeholder 2"/>
          <p:cNvSpPr>
            <a:spLocks noGrp="1"/>
          </p:cNvSpPr>
          <p:nvPr>
            <p:ph idx="1"/>
          </p:nvPr>
        </p:nvSpPr>
        <p:spPr>
          <a:xfrm>
            <a:off x="457200" y="1412776"/>
            <a:ext cx="8229600" cy="4277072"/>
          </a:xfrm>
        </p:spPr>
        <p:txBody>
          <a:bodyPr>
            <a:normAutofit fontScale="92500" lnSpcReduction="20000"/>
          </a:bodyPr>
          <a:lstStyle/>
          <a:p>
            <a:r>
              <a:rPr lang="en-AU" sz="2000" dirty="0"/>
              <a:t>Is there evidence that decisions on the RoE using the current approach have not met the NEO and RoR objective?</a:t>
            </a:r>
          </a:p>
          <a:p>
            <a:pPr lvl="1"/>
            <a:r>
              <a:rPr lang="en-AU" sz="1500" dirty="0"/>
              <a:t>Acquisition values, broker reports, and capex plans suggest the WACC and RoE have more than met requirements of NEO and RoR objective.  Other regulators have considered market value provides useful information – with limitations</a:t>
            </a:r>
          </a:p>
          <a:p>
            <a:r>
              <a:rPr lang="en-AU" sz="2000" dirty="0"/>
              <a:t>Is there evidence supporting a significant reduction in the required expected RoE since 2014?</a:t>
            </a:r>
          </a:p>
          <a:p>
            <a:pPr lvl="1"/>
            <a:r>
              <a:rPr lang="en-AU" sz="1500" dirty="0"/>
              <a:t>market data (eg rise on price/earnings ratio) is consistent with significant reduction in RoE</a:t>
            </a:r>
          </a:p>
          <a:p>
            <a:r>
              <a:rPr lang="en-AU" sz="2000" dirty="0"/>
              <a:t>Do investment fundamentals and market evidence to support a widening risk premium between investments</a:t>
            </a:r>
            <a:endParaRPr lang="en-AU" sz="1900" dirty="0"/>
          </a:p>
          <a:p>
            <a:pPr lvl="1"/>
            <a:r>
              <a:rPr lang="en-AU" sz="1500" dirty="0"/>
              <a:t>MRP should reflect market uncertainty and risks – measures such as the VIX, debt premiums do not suggest an unusual level of risk and uncertainty.  Comparable with 2013</a:t>
            </a:r>
          </a:p>
          <a:p>
            <a:pPr lvl="1"/>
            <a:r>
              <a:rPr lang="en-AU" sz="1500" dirty="0"/>
              <a:t>TransGrid suggest inverse relationship between MRP and RFR – but a significant part of the decline in the RFR has been due to the decline in inflation expectations</a:t>
            </a:r>
          </a:p>
          <a:p>
            <a:r>
              <a:rPr lang="en-AU" sz="2000" dirty="0"/>
              <a:t>Do the DGM estimates appear anomalous or biased?</a:t>
            </a:r>
          </a:p>
          <a:p>
            <a:pPr lvl="1"/>
            <a:r>
              <a:rPr lang="en-AU" sz="1500" dirty="0"/>
              <a:t>the reported results appear inconsistent with international estimates and fundamentals</a:t>
            </a:r>
          </a:p>
          <a:p>
            <a:pPr lvl="1"/>
            <a:r>
              <a:rPr lang="en-AU" sz="1500" dirty="0"/>
              <a:t>Some reviews suggest DGM estimates may be biased upwards</a:t>
            </a:r>
          </a:p>
          <a:p>
            <a:pPr lvl="1"/>
            <a:r>
              <a:rPr lang="en-AU" sz="1500" dirty="0"/>
              <a:t>DGM is a long term model but results depend on assumptions and influenced</a:t>
            </a:r>
          </a:p>
          <a:p>
            <a:pPr marL="457200" lvl="1" indent="0">
              <a:buNone/>
            </a:pPr>
            <a:r>
              <a:rPr lang="en-AU" sz="1500" dirty="0"/>
              <a:t>      by shorter term market trends.  Estimates need to be treated with caution.</a:t>
            </a:r>
          </a:p>
          <a:p>
            <a:endParaRPr lang="en-AU" sz="1900" dirty="0"/>
          </a:p>
          <a:p>
            <a:endParaRPr lang="en-AU" dirty="0"/>
          </a:p>
          <a:p>
            <a:pPr marL="0" indent="0">
              <a:buNone/>
            </a:pPr>
            <a:endParaRPr lang="en-AU" dirty="0"/>
          </a:p>
        </p:txBody>
      </p:sp>
    </p:spTree>
    <p:extLst>
      <p:ext uri="{BB962C8B-B14F-4D97-AF65-F5344CB8AC3E}">
        <p14:creationId xmlns:p14="http://schemas.microsoft.com/office/powerpoint/2010/main" val="972726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Forecast Operating expenditure (Opex)</a:t>
            </a:r>
          </a:p>
        </p:txBody>
      </p:sp>
      <p:sp>
        <p:nvSpPr>
          <p:cNvPr id="3" name="Content Placeholder 2"/>
          <p:cNvSpPr>
            <a:spLocks noGrp="1"/>
          </p:cNvSpPr>
          <p:nvPr>
            <p:ph idx="1"/>
          </p:nvPr>
        </p:nvSpPr>
        <p:spPr>
          <a:xfrm>
            <a:off x="457200" y="1340768"/>
            <a:ext cx="8229600" cy="4536505"/>
          </a:xfrm>
        </p:spPr>
        <p:txBody>
          <a:bodyPr>
            <a:normAutofit fontScale="70000" lnSpcReduction="20000"/>
          </a:bodyPr>
          <a:lstStyle/>
          <a:p>
            <a:r>
              <a:rPr lang="en-AU" dirty="0"/>
              <a:t>TransGrid will reduce its opex in real terms in the period to 2018 but it project to increase annual opex by 4.1% 2019-2023 (cf 2014-18). </a:t>
            </a:r>
          </a:p>
          <a:p>
            <a:pPr lvl="1"/>
            <a:r>
              <a:rPr lang="en-AU" dirty="0"/>
              <a:t>2018 Opex (base year) estimates do not use AER’s methodology</a:t>
            </a:r>
          </a:p>
          <a:p>
            <a:pPr lvl="1"/>
            <a:r>
              <a:rPr lang="en-AU" dirty="0"/>
              <a:t>Projected real opex is higher and increases more quickly cf 2005-2018</a:t>
            </a:r>
          </a:p>
          <a:p>
            <a:r>
              <a:rPr lang="en-AU" dirty="0"/>
              <a:t>Concerns:</a:t>
            </a:r>
          </a:p>
          <a:p>
            <a:pPr lvl="1"/>
            <a:r>
              <a:rPr lang="en-AU" dirty="0"/>
              <a:t>The changed approach to estimating 2018 Opex results in a higher estimate of costs.  Is this reasonable, does it affect projected costs to 2023?</a:t>
            </a:r>
          </a:p>
          <a:p>
            <a:pPr lvl="1"/>
            <a:r>
              <a:rPr lang="en-AU" dirty="0"/>
              <a:t>Projected efficient costs are significantly higher than trends in actual costs</a:t>
            </a:r>
          </a:p>
          <a:p>
            <a:r>
              <a:rPr lang="en-AU" dirty="0"/>
              <a:t>Questions re base year estimate:</a:t>
            </a:r>
          </a:p>
          <a:p>
            <a:pPr marL="914400" lvl="1" indent="-457200">
              <a:buFont typeface="+mj-lt"/>
              <a:buAutoNum type="arabicPeriod"/>
            </a:pPr>
            <a:r>
              <a:rPr lang="en-AU" dirty="0"/>
              <a:t>Does the TransGrid approach make better use of available information?</a:t>
            </a:r>
          </a:p>
          <a:p>
            <a:pPr marL="914400" lvl="1" indent="-457200">
              <a:buFont typeface="+mj-lt"/>
              <a:buAutoNum type="arabicPeriod"/>
            </a:pPr>
            <a:r>
              <a:rPr lang="en-AU" dirty="0"/>
              <a:t>Will it affect the calculation of adjustments under the EBSS?</a:t>
            </a:r>
          </a:p>
          <a:p>
            <a:pPr marL="914400" lvl="1" indent="-457200">
              <a:buFont typeface="+mj-lt"/>
              <a:buAutoNum type="arabicPeriod"/>
            </a:pPr>
            <a:r>
              <a:rPr lang="en-AU" dirty="0"/>
              <a:t>Will it affect the assessment of starting-point efficient costs?</a:t>
            </a:r>
          </a:p>
          <a:p>
            <a:r>
              <a:rPr lang="en-AU" dirty="0"/>
              <a:t>Questions re projected Opex:</a:t>
            </a:r>
          </a:p>
          <a:p>
            <a:pPr marL="914400" lvl="1" indent="-457200">
              <a:buFont typeface="+mj-lt"/>
              <a:buAutoNum type="arabicPeriod"/>
            </a:pPr>
            <a:r>
              <a:rPr lang="en-AU" dirty="0"/>
              <a:t>Should the increased vegetation costs be included?  Is it a new regulatory requirement? If not, it should be based on a cost vs risk assessment. Are there offsetting risk reductions?  </a:t>
            </a:r>
          </a:p>
          <a:p>
            <a:pPr marL="914400" lvl="1" indent="-457200">
              <a:buFont typeface="+mj-lt"/>
              <a:buAutoNum type="arabicPeriod"/>
            </a:pPr>
            <a:r>
              <a:rPr lang="en-AU" dirty="0"/>
              <a:t>Has TransGrid made the case to replace the assumed productivity factor of 0.2 with zero? </a:t>
            </a:r>
          </a:p>
          <a:p>
            <a:pPr marL="1314450" lvl="2" indent="-457200">
              <a:buFont typeface="+mj-lt"/>
              <a:buAutoNum type="arabicPeriod"/>
            </a:pPr>
            <a:r>
              <a:rPr lang="en-AU" dirty="0"/>
              <a:t>Other businesses expect to improve productivity. </a:t>
            </a:r>
          </a:p>
          <a:p>
            <a:pPr marL="1314450" lvl="2" indent="-457200">
              <a:buFont typeface="+mj-lt"/>
              <a:buAutoNum type="arabicPeriod"/>
            </a:pPr>
            <a:r>
              <a:rPr lang="en-AU" dirty="0"/>
              <a:t>Can past trends be used as a cross-check on the base-step-trend approach?</a:t>
            </a:r>
          </a:p>
          <a:p>
            <a:pPr marL="914400" lvl="1" indent="-457200">
              <a:buFont typeface="+mj-lt"/>
              <a:buAutoNum type="arabicPeriod"/>
            </a:pPr>
            <a:endParaRPr lang="en-AU" dirty="0"/>
          </a:p>
          <a:p>
            <a:endParaRPr lang="en-AU" dirty="0"/>
          </a:p>
          <a:p>
            <a:endParaRPr lang="en-AU" dirty="0"/>
          </a:p>
        </p:txBody>
      </p:sp>
    </p:spTree>
    <p:extLst>
      <p:ext uri="{BB962C8B-B14F-4D97-AF65-F5344CB8AC3E}">
        <p14:creationId xmlns:p14="http://schemas.microsoft.com/office/powerpoint/2010/main" val="298834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800" dirty="0">
                <a:solidFill>
                  <a:srgbClr val="552579"/>
                </a:solidFill>
              </a:rPr>
              <a:t>Productive Efficiency - Forecast Operating expenditure (Opex)</a:t>
            </a:r>
            <a:endParaRPr lang="en-US" sz="2800" dirty="0">
              <a:solidFill>
                <a:srgbClr val="552579"/>
              </a:solidFill>
            </a:endParaRPr>
          </a:p>
        </p:txBody>
      </p:sp>
      <p:pic>
        <p:nvPicPr>
          <p:cNvPr id="6" name="Content Placeholder 5"/>
          <p:cNvPicPr>
            <a:picLocks noGrp="1" noChangeAspect="1"/>
          </p:cNvPicPr>
          <p:nvPr>
            <p:ph idx="1"/>
          </p:nvPr>
        </p:nvPicPr>
        <p:blipFill>
          <a:blip r:embed="rId2"/>
          <a:stretch>
            <a:fillRect/>
          </a:stretch>
        </p:blipFill>
        <p:spPr>
          <a:xfrm>
            <a:off x="1043608" y="2230577"/>
            <a:ext cx="6753845" cy="2730278"/>
          </a:xfrm>
          <a:prstGeom prst="rect">
            <a:avLst/>
          </a:prstGeom>
        </p:spPr>
      </p:pic>
      <p:sp>
        <p:nvSpPr>
          <p:cNvPr id="8" name="TextBox 7"/>
          <p:cNvSpPr txBox="1"/>
          <p:nvPr/>
        </p:nvSpPr>
        <p:spPr>
          <a:xfrm>
            <a:off x="1907704" y="1629598"/>
            <a:ext cx="4998480" cy="369332"/>
          </a:xfrm>
          <a:prstGeom prst="rect">
            <a:avLst/>
          </a:prstGeom>
          <a:noFill/>
        </p:spPr>
        <p:txBody>
          <a:bodyPr wrap="square" rtlCol="0">
            <a:spAutoFit/>
          </a:bodyPr>
          <a:lstStyle/>
          <a:p>
            <a:r>
              <a:rPr lang="en-AU" b="1" dirty="0"/>
              <a:t>TransGrid Past and Proposed Opex (2018 $m, real)</a:t>
            </a:r>
          </a:p>
        </p:txBody>
      </p:sp>
      <p:sp>
        <p:nvSpPr>
          <p:cNvPr id="9" name="Rectangle 8"/>
          <p:cNvSpPr/>
          <p:nvPr/>
        </p:nvSpPr>
        <p:spPr>
          <a:xfrm>
            <a:off x="1043608" y="5038613"/>
            <a:ext cx="2358008" cy="307777"/>
          </a:xfrm>
          <a:prstGeom prst="rect">
            <a:avLst/>
          </a:prstGeom>
        </p:spPr>
        <p:txBody>
          <a:bodyPr wrap="square">
            <a:spAutoFit/>
          </a:bodyPr>
          <a:lstStyle/>
          <a:p>
            <a:r>
              <a:rPr lang="en-US" sz="1400" dirty="0"/>
              <a:t>Source: AER Issues Paper, p24</a:t>
            </a:r>
          </a:p>
        </p:txBody>
      </p:sp>
    </p:spTree>
    <p:extLst>
      <p:ext uri="{BB962C8B-B14F-4D97-AF65-F5344CB8AC3E}">
        <p14:creationId xmlns:p14="http://schemas.microsoft.com/office/powerpoint/2010/main" val="2763028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OPEX forecasts</a:t>
            </a:r>
            <a:endParaRPr lang="en-AU" sz="2700" dirty="0">
              <a:solidFill>
                <a:srgbClr val="FF0000"/>
              </a:solidFill>
            </a:endParaRPr>
          </a:p>
        </p:txBody>
      </p:sp>
      <p:sp>
        <p:nvSpPr>
          <p:cNvPr id="3" name="Content Placeholder 2"/>
          <p:cNvSpPr>
            <a:spLocks noGrp="1"/>
          </p:cNvSpPr>
          <p:nvPr>
            <p:ph idx="1"/>
          </p:nvPr>
        </p:nvSpPr>
        <p:spPr>
          <a:xfrm>
            <a:off x="457200" y="1196752"/>
            <a:ext cx="8229600" cy="4536505"/>
          </a:xfrm>
        </p:spPr>
        <p:txBody>
          <a:bodyPr>
            <a:normAutofit/>
          </a:bodyPr>
          <a:lstStyle/>
          <a:p>
            <a:r>
              <a:rPr lang="en-AU" dirty="0"/>
              <a:t>NER 6A6.6 specifies factors to be considered in reviewing opex.</a:t>
            </a:r>
          </a:p>
          <a:p>
            <a:pPr marL="914400" lvl="1" indent="-457200">
              <a:buFont typeface="+mj-lt"/>
              <a:buAutoNum type="arabicPeriod"/>
            </a:pPr>
            <a:r>
              <a:rPr lang="en-AU" b="1" dirty="0"/>
              <a:t>Benchmarking</a:t>
            </a:r>
            <a:r>
              <a:rPr lang="en-AU" dirty="0"/>
              <a:t>: </a:t>
            </a:r>
          </a:p>
          <a:p>
            <a:pPr marL="1314450" lvl="2" indent="-457200">
              <a:buFont typeface="+mj-lt"/>
              <a:buAutoNum type="arabicPeriod"/>
            </a:pPr>
            <a:r>
              <a:rPr lang="en-AU" dirty="0"/>
              <a:t>Transparency and disclosure of data and methods, and replicability should be considered in assessing the weight to be given to benchmarking studies.  This is  relevant to the consideration of the benchmarking studies referred to by TransGrid</a:t>
            </a:r>
          </a:p>
          <a:p>
            <a:pPr marL="914400" lvl="1" indent="-457200">
              <a:buFont typeface="+mj-lt"/>
              <a:buAutoNum type="arabicPeriod"/>
            </a:pPr>
            <a:r>
              <a:rPr lang="en-AU" b="1" dirty="0"/>
              <a:t>Capex/opex tradeoffs</a:t>
            </a:r>
            <a:r>
              <a:rPr lang="en-AU" dirty="0"/>
              <a:t>: To what extent have these been included in projections – e.g.  the replacement of aging assets with high maintenance costs.  Have these savings been factored into Opex?  </a:t>
            </a:r>
          </a:p>
        </p:txBody>
      </p:sp>
    </p:spTree>
    <p:extLst>
      <p:ext uri="{BB962C8B-B14F-4D97-AF65-F5344CB8AC3E}">
        <p14:creationId xmlns:p14="http://schemas.microsoft.com/office/powerpoint/2010/main" val="4077239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Capital Expenditure (Capex) forecast</a:t>
            </a:r>
          </a:p>
        </p:txBody>
      </p:sp>
      <p:sp>
        <p:nvSpPr>
          <p:cNvPr id="4" name="TextBox 3"/>
          <p:cNvSpPr txBox="1"/>
          <p:nvPr/>
        </p:nvSpPr>
        <p:spPr>
          <a:xfrm>
            <a:off x="5076056" y="1344046"/>
            <a:ext cx="3312368" cy="4062651"/>
          </a:xfrm>
          <a:prstGeom prst="rect">
            <a:avLst/>
          </a:prstGeom>
          <a:noFill/>
          <a:ln>
            <a:solidFill>
              <a:schemeClr val="tx1"/>
            </a:solidFill>
          </a:ln>
        </p:spPr>
        <p:txBody>
          <a:bodyPr wrap="square" rtlCol="0">
            <a:spAutoFit/>
          </a:bodyPr>
          <a:lstStyle/>
          <a:p>
            <a:r>
              <a:rPr lang="en-US" sz="1600" dirty="0"/>
              <a:t>Is increase in ‘base</a:t>
            </a:r>
            <a:r>
              <a:rPr lang="en-US" sz="1600" dirty="0" smtClean="0"/>
              <a:t>’ capex </a:t>
            </a:r>
            <a:r>
              <a:rPr lang="en-US" sz="1600" dirty="0"/>
              <a:t>efficient &amp; prudent?</a:t>
            </a:r>
          </a:p>
          <a:p>
            <a:pPr marL="742950" lvl="1" indent="-285750">
              <a:buFont typeface="Arial"/>
              <a:buChar char="•"/>
            </a:pPr>
            <a:r>
              <a:rPr lang="en-US" sz="1600" dirty="0"/>
              <a:t>Increase in replacement rate</a:t>
            </a:r>
          </a:p>
          <a:p>
            <a:pPr marL="1200150" lvl="2" indent="-285750">
              <a:buFont typeface="Arial"/>
              <a:buChar char="•"/>
            </a:pPr>
            <a:r>
              <a:rPr lang="en-US" sz="1600" dirty="0"/>
              <a:t> new risk assessment process?</a:t>
            </a:r>
          </a:p>
          <a:p>
            <a:pPr marL="742950" lvl="1" indent="-285750">
              <a:buFont typeface="Arial"/>
              <a:buChar char="•"/>
            </a:pPr>
            <a:r>
              <a:rPr lang="en-US" sz="1600" dirty="0"/>
              <a:t>Increase Augmentation capex?</a:t>
            </a:r>
          </a:p>
          <a:p>
            <a:pPr marL="1200150" lvl="2" indent="-285750">
              <a:buFont typeface="Arial"/>
              <a:buChar char="•"/>
            </a:pPr>
            <a:r>
              <a:rPr lang="en-US" sz="1600" dirty="0"/>
              <a:t> PSF project ($332m)</a:t>
            </a:r>
          </a:p>
          <a:p>
            <a:pPr marL="1200150" lvl="2" indent="-285750">
              <a:buFont typeface="Arial"/>
              <a:buChar char="•"/>
            </a:pPr>
            <a:r>
              <a:rPr lang="en-US" sz="1600" dirty="0"/>
              <a:t>Market benefits ($64m)</a:t>
            </a:r>
          </a:p>
          <a:p>
            <a:pPr marL="1200150" lvl="2" indent="-285750">
              <a:buFont typeface="Arial"/>
              <a:buChar char="•"/>
            </a:pPr>
            <a:r>
              <a:rPr lang="en-US" sz="1600" dirty="0"/>
              <a:t>Reliability ($41m, inc IPART requirements)</a:t>
            </a:r>
          </a:p>
          <a:p>
            <a:pPr marL="742950" lvl="1" indent="-285750">
              <a:buFont typeface="Arial"/>
              <a:buChar char="•"/>
            </a:pPr>
            <a:r>
              <a:rPr lang="en-US" sz="1600" dirty="0"/>
              <a:t>Increase in non-network capex?</a:t>
            </a:r>
          </a:p>
          <a:p>
            <a:pPr marL="1200150" lvl="2" indent="-285750">
              <a:buFont typeface="Arial"/>
              <a:buChar char="•"/>
            </a:pPr>
            <a:r>
              <a:rPr lang="en-US" sz="1600" dirty="0"/>
              <a:t>≈</a:t>
            </a:r>
            <a:r>
              <a:rPr lang="en-US" sz="1600" dirty="0">
                <a:latin typeface="ＭＳ ゴシック"/>
                <a:ea typeface="ＭＳ ゴシック"/>
                <a:cs typeface="ＭＳ ゴシック"/>
              </a:rPr>
              <a:t> </a:t>
            </a:r>
            <a:r>
              <a:rPr lang="en-US" sz="1600" dirty="0"/>
              <a:t>$100m on IT</a:t>
            </a:r>
          </a:p>
          <a:p>
            <a:pPr marL="742950" lvl="1" indent="-285750">
              <a:buFont typeface="Arial"/>
              <a:buChar char="•"/>
            </a:pPr>
            <a:endParaRPr lang="en-US" dirty="0"/>
          </a:p>
        </p:txBody>
      </p:sp>
      <p:pic>
        <p:nvPicPr>
          <p:cNvPr id="5" name="Picture 4"/>
          <p:cNvPicPr/>
          <p:nvPr/>
        </p:nvPicPr>
        <p:blipFill>
          <a:blip r:embed="rId2"/>
          <a:stretch>
            <a:fillRect/>
          </a:stretch>
        </p:blipFill>
        <p:spPr>
          <a:xfrm>
            <a:off x="858416" y="2564904"/>
            <a:ext cx="3816424" cy="2376264"/>
          </a:xfrm>
          <a:prstGeom prst="rect">
            <a:avLst/>
          </a:prstGeom>
        </p:spPr>
      </p:pic>
      <p:sp>
        <p:nvSpPr>
          <p:cNvPr id="7" name="TextBox 6"/>
          <p:cNvSpPr txBox="1"/>
          <p:nvPr/>
        </p:nvSpPr>
        <p:spPr>
          <a:xfrm>
            <a:off x="683568" y="1340768"/>
            <a:ext cx="4248472" cy="923330"/>
          </a:xfrm>
          <a:prstGeom prst="rect">
            <a:avLst/>
          </a:prstGeom>
          <a:noFill/>
        </p:spPr>
        <p:txBody>
          <a:bodyPr wrap="square" rtlCol="0">
            <a:spAutoFit/>
          </a:bodyPr>
          <a:lstStyle/>
          <a:p>
            <a:pPr marL="285750" indent="-285750">
              <a:buFont typeface="Arial"/>
              <a:buChar char="•"/>
            </a:pPr>
            <a:r>
              <a:rPr lang="en-US" dirty="0"/>
              <a:t>Large decline in real $ capex in 2014-18</a:t>
            </a:r>
          </a:p>
          <a:p>
            <a:pPr marL="742950" lvl="1" indent="-285750">
              <a:buFont typeface="Arial"/>
              <a:buChar char="•"/>
            </a:pPr>
            <a:r>
              <a:rPr lang="en-US" dirty="0"/>
              <a:t>Below allowed capex </a:t>
            </a:r>
          </a:p>
          <a:p>
            <a:pPr marL="285750" indent="-285750">
              <a:buFont typeface="Arial"/>
              <a:buChar char="•"/>
            </a:pPr>
            <a:r>
              <a:rPr lang="en-US" dirty="0"/>
              <a:t>Significant increase in capex forecast: </a:t>
            </a:r>
            <a:endParaRPr lang="en-AU" dirty="0"/>
          </a:p>
        </p:txBody>
      </p:sp>
      <p:sp>
        <p:nvSpPr>
          <p:cNvPr id="8" name="TextBox 7"/>
          <p:cNvSpPr txBox="1"/>
          <p:nvPr/>
        </p:nvSpPr>
        <p:spPr>
          <a:xfrm>
            <a:off x="858416" y="5013176"/>
            <a:ext cx="2993504" cy="276999"/>
          </a:xfrm>
          <a:prstGeom prst="rect">
            <a:avLst/>
          </a:prstGeom>
          <a:noFill/>
        </p:spPr>
        <p:txBody>
          <a:bodyPr wrap="square" rtlCol="0">
            <a:spAutoFit/>
          </a:bodyPr>
          <a:lstStyle/>
          <a:p>
            <a:r>
              <a:rPr lang="en-AU" sz="1200" dirty="0"/>
              <a:t>Source: AER Issues Paper, p17</a:t>
            </a:r>
          </a:p>
        </p:txBody>
      </p:sp>
    </p:spTree>
    <p:extLst>
      <p:ext uri="{BB962C8B-B14F-4D97-AF65-F5344CB8AC3E}">
        <p14:creationId xmlns:p14="http://schemas.microsoft.com/office/powerpoint/2010/main" val="392991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Outline</a:t>
            </a:r>
          </a:p>
        </p:txBody>
      </p:sp>
      <p:sp>
        <p:nvSpPr>
          <p:cNvPr id="8" name="Content Placeholder 7"/>
          <p:cNvSpPr>
            <a:spLocks noGrp="1"/>
          </p:cNvSpPr>
          <p:nvPr>
            <p:ph idx="1"/>
          </p:nvPr>
        </p:nvSpPr>
        <p:spPr/>
        <p:txBody>
          <a:bodyPr>
            <a:normAutofit/>
          </a:bodyPr>
          <a:lstStyle/>
          <a:p>
            <a:r>
              <a:rPr lang="en-AU" sz="2800" dirty="0"/>
              <a:t>Role of the Consumer Challenge Panel (CCP)</a:t>
            </a:r>
          </a:p>
          <a:p>
            <a:r>
              <a:rPr lang="en-AU" sz="2800" dirty="0"/>
              <a:t>Customer engagement</a:t>
            </a:r>
          </a:p>
          <a:p>
            <a:r>
              <a:rPr lang="en-AU" sz="2800" dirty="0"/>
              <a:t>Revenue Requirement</a:t>
            </a:r>
          </a:p>
          <a:p>
            <a:r>
              <a:rPr lang="en-AU" sz="2800" dirty="0"/>
              <a:t>Incentives and pricing</a:t>
            </a:r>
          </a:p>
        </p:txBody>
      </p:sp>
    </p:spTree>
    <p:extLst>
      <p:ext uri="{BB962C8B-B14F-4D97-AF65-F5344CB8AC3E}">
        <p14:creationId xmlns:p14="http://schemas.microsoft.com/office/powerpoint/2010/main" val="56243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4F2270"/>
                </a:solidFill>
              </a:rPr>
              <a:t>Growth in Base RAB (excluding contingent projects)</a:t>
            </a:r>
          </a:p>
        </p:txBody>
      </p:sp>
      <p:pic>
        <p:nvPicPr>
          <p:cNvPr id="6" name="Content Placeholder 5"/>
          <p:cNvPicPr>
            <a:picLocks noGrp="1" noChangeAspect="1"/>
          </p:cNvPicPr>
          <p:nvPr>
            <p:ph idx="1"/>
          </p:nvPr>
        </p:nvPicPr>
        <p:blipFill>
          <a:blip r:embed="rId2"/>
          <a:stretch>
            <a:fillRect/>
          </a:stretch>
        </p:blipFill>
        <p:spPr>
          <a:xfrm>
            <a:off x="4788024" y="1911570"/>
            <a:ext cx="3720320" cy="2322020"/>
          </a:xfrm>
          <a:prstGeom prst="rect">
            <a:avLst/>
          </a:prstGeom>
        </p:spPr>
      </p:pic>
      <p:pic>
        <p:nvPicPr>
          <p:cNvPr id="5" name="Picture 4"/>
          <p:cNvPicPr>
            <a:picLocks noChangeAspect="1"/>
          </p:cNvPicPr>
          <p:nvPr/>
        </p:nvPicPr>
        <p:blipFill>
          <a:blip r:embed="rId3"/>
          <a:stretch>
            <a:fillRect/>
          </a:stretch>
        </p:blipFill>
        <p:spPr>
          <a:xfrm>
            <a:off x="683568" y="1906413"/>
            <a:ext cx="3960440" cy="2330033"/>
          </a:xfrm>
          <a:prstGeom prst="rect">
            <a:avLst/>
          </a:prstGeom>
        </p:spPr>
      </p:pic>
      <p:sp>
        <p:nvSpPr>
          <p:cNvPr id="7" name="TextBox 6"/>
          <p:cNvSpPr txBox="1"/>
          <p:nvPr/>
        </p:nvSpPr>
        <p:spPr>
          <a:xfrm>
            <a:off x="457200" y="4509120"/>
            <a:ext cx="7139136" cy="923330"/>
          </a:xfrm>
          <a:prstGeom prst="rect">
            <a:avLst/>
          </a:prstGeom>
          <a:noFill/>
        </p:spPr>
        <p:txBody>
          <a:bodyPr wrap="square" rtlCol="0">
            <a:spAutoFit/>
          </a:bodyPr>
          <a:lstStyle/>
          <a:p>
            <a:r>
              <a:rPr lang="en-AU" dirty="0"/>
              <a:t>Key point:  Proposed program will see a continued increase in the RAB when there are increasing questions about the long role and nature of the transmission system and the infrastructure required. </a:t>
            </a:r>
          </a:p>
        </p:txBody>
      </p:sp>
      <p:sp>
        <p:nvSpPr>
          <p:cNvPr id="8" name="TextBox 7"/>
          <p:cNvSpPr txBox="1"/>
          <p:nvPr/>
        </p:nvSpPr>
        <p:spPr>
          <a:xfrm>
            <a:off x="827584" y="1556792"/>
            <a:ext cx="3240360" cy="400110"/>
          </a:xfrm>
          <a:prstGeom prst="rect">
            <a:avLst/>
          </a:prstGeom>
          <a:noFill/>
        </p:spPr>
        <p:txBody>
          <a:bodyPr wrap="square" rtlCol="0">
            <a:spAutoFit/>
          </a:bodyPr>
          <a:lstStyle/>
          <a:p>
            <a:r>
              <a:rPr lang="en-AU" sz="2000" dirty="0"/>
              <a:t>TransGrid RAB ($m, nominal)</a:t>
            </a:r>
          </a:p>
        </p:txBody>
      </p:sp>
      <p:sp>
        <p:nvSpPr>
          <p:cNvPr id="10" name="TextBox 9"/>
          <p:cNvSpPr txBox="1"/>
          <p:nvPr/>
        </p:nvSpPr>
        <p:spPr>
          <a:xfrm>
            <a:off x="4875079" y="1506303"/>
            <a:ext cx="3648312" cy="400110"/>
          </a:xfrm>
          <a:prstGeom prst="rect">
            <a:avLst/>
          </a:prstGeom>
          <a:noFill/>
        </p:spPr>
        <p:txBody>
          <a:bodyPr wrap="square" rtlCol="0">
            <a:spAutoFit/>
          </a:bodyPr>
          <a:lstStyle/>
          <a:p>
            <a:r>
              <a:rPr lang="en-AU" sz="2000" dirty="0"/>
              <a:t>Drivers of the RAB ($m, nominal)</a:t>
            </a:r>
          </a:p>
        </p:txBody>
      </p:sp>
    </p:spTree>
    <p:extLst>
      <p:ext uri="{BB962C8B-B14F-4D97-AF65-F5344CB8AC3E}">
        <p14:creationId xmlns:p14="http://schemas.microsoft.com/office/powerpoint/2010/main" val="3535620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RAB and Contingent Projects</a:t>
            </a:r>
            <a:endParaRPr lang="en-AU" dirty="0">
              <a:solidFill>
                <a:srgbClr val="FF0000"/>
              </a:solidFill>
            </a:endParaRPr>
          </a:p>
        </p:txBody>
      </p:sp>
      <p:sp>
        <p:nvSpPr>
          <p:cNvPr id="3" name="Content Placeholder 2"/>
          <p:cNvSpPr>
            <a:spLocks noGrp="1"/>
          </p:cNvSpPr>
          <p:nvPr>
            <p:ph idx="1"/>
          </p:nvPr>
        </p:nvSpPr>
        <p:spPr>
          <a:xfrm>
            <a:off x="457200" y="1412776"/>
            <a:ext cx="6995120" cy="4464497"/>
          </a:xfrm>
        </p:spPr>
        <p:txBody>
          <a:bodyPr>
            <a:normAutofit lnSpcReduction="10000"/>
          </a:bodyPr>
          <a:lstStyle/>
          <a:p>
            <a:r>
              <a:rPr lang="en-AU" dirty="0"/>
              <a:t>Capex program = RAB growth above inflation</a:t>
            </a:r>
          </a:p>
          <a:p>
            <a:pPr lvl="1"/>
            <a:r>
              <a:rPr lang="en-AU" dirty="0"/>
              <a:t>Putting upward pressure on prices (in real terms) especially if the cost of capital increases.</a:t>
            </a:r>
          </a:p>
          <a:p>
            <a:r>
              <a:rPr lang="en-AU" dirty="0"/>
              <a:t>And RAB &amp; price increase is likely to be higher</a:t>
            </a:r>
          </a:p>
          <a:p>
            <a:r>
              <a:rPr lang="en-AU" dirty="0"/>
              <a:t>Proposal also includes 5 contingent projects estimated at between $543m and $2,274m on top of base capex including PSF by 2023-24.</a:t>
            </a:r>
          </a:p>
          <a:p>
            <a:r>
              <a:rPr lang="en-AU" dirty="0"/>
              <a:t>Concerns:</a:t>
            </a:r>
          </a:p>
          <a:p>
            <a:pPr lvl="1"/>
            <a:r>
              <a:rPr lang="en-AU" dirty="0"/>
              <a:t>Will the AER’s review of the contingent projects be the same as the tests under price reviews?</a:t>
            </a:r>
          </a:p>
          <a:p>
            <a:pPr lvl="1"/>
            <a:r>
              <a:rPr lang="en-AU" dirty="0"/>
              <a:t>Stakeholders should be better informed of the potential range of price and revenue impacts.</a:t>
            </a:r>
          </a:p>
        </p:txBody>
      </p:sp>
    </p:spTree>
    <p:extLst>
      <p:ext uri="{BB962C8B-B14F-4D97-AF65-F5344CB8AC3E}">
        <p14:creationId xmlns:p14="http://schemas.microsoft.com/office/powerpoint/2010/main" val="2993805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52579"/>
                </a:solidFill>
              </a:rPr>
              <a:t>Dynamic Efficiency: Capex &amp; RAB</a:t>
            </a:r>
          </a:p>
        </p:txBody>
      </p:sp>
      <p:sp>
        <p:nvSpPr>
          <p:cNvPr id="3" name="Content Placeholder 2"/>
          <p:cNvSpPr>
            <a:spLocks noGrp="1"/>
          </p:cNvSpPr>
          <p:nvPr>
            <p:ph idx="1"/>
          </p:nvPr>
        </p:nvSpPr>
        <p:spPr>
          <a:xfrm>
            <a:off x="457200" y="1268760"/>
            <a:ext cx="8229600" cy="4608513"/>
          </a:xfrm>
        </p:spPr>
        <p:txBody>
          <a:bodyPr>
            <a:normAutofit/>
          </a:bodyPr>
          <a:lstStyle/>
          <a:p>
            <a:r>
              <a:rPr lang="en-AU" sz="2000" dirty="0"/>
              <a:t>Concerns over Dynamic Efficiency given capex growth</a:t>
            </a:r>
            <a:r>
              <a:rPr lang="en-AU" dirty="0"/>
              <a:t>:</a:t>
            </a:r>
          </a:p>
          <a:p>
            <a:pPr marL="914400" lvl="1" indent="-457200">
              <a:buFont typeface="+mj-lt"/>
              <a:buAutoNum type="arabicPeriod"/>
            </a:pPr>
            <a:r>
              <a:rPr lang="en-AU" sz="1800" dirty="0"/>
              <a:t>Demand uncertainty, technology change, decarbonisation      risk of investing in long lived assets that will be underutilised in future</a:t>
            </a:r>
          </a:p>
          <a:p>
            <a:pPr marL="914400" lvl="1" indent="-457200">
              <a:buFont typeface="+mj-lt"/>
              <a:buAutoNum type="arabicPeriod"/>
            </a:pPr>
            <a:r>
              <a:rPr lang="en-AU" sz="1800" dirty="0"/>
              <a:t>Will non-network option be able to compete with network options to ensure the most efficient options are chosen?</a:t>
            </a:r>
          </a:p>
          <a:p>
            <a:pPr marL="914400" lvl="1" indent="-457200">
              <a:buFont typeface="+mj-lt"/>
              <a:buAutoNum type="arabicPeriod"/>
            </a:pPr>
            <a:r>
              <a:rPr lang="en-AU" sz="1800" dirty="0"/>
              <a:t>Is the option value of strategies that defer/reduce the investment in network assets properly evaluated?</a:t>
            </a:r>
          </a:p>
          <a:p>
            <a:r>
              <a:rPr lang="en-US" sz="2000" dirty="0"/>
              <a:t>Concerns over the RAB growth given ‘base capex’ &amp;  increase risk of significant price rises in future if</a:t>
            </a:r>
          </a:p>
          <a:p>
            <a:pPr lvl="1"/>
            <a:r>
              <a:rPr lang="en-US" sz="1800" dirty="0"/>
              <a:t>Interest rates increase (WACC) </a:t>
            </a:r>
          </a:p>
          <a:p>
            <a:pPr lvl="1"/>
            <a:r>
              <a:rPr lang="en-US" sz="1800" dirty="0"/>
              <a:t>Demand below forecast </a:t>
            </a:r>
          </a:p>
          <a:p>
            <a:pPr lvl="1"/>
            <a:r>
              <a:rPr lang="en-US" sz="1800" dirty="0"/>
              <a:t>Assets are under-utilised or redundant (no ‘write-down’)</a:t>
            </a:r>
          </a:p>
          <a:p>
            <a:r>
              <a:rPr lang="en-US" sz="2000" dirty="0"/>
              <a:t>But still need to meet reliability standards</a:t>
            </a:r>
          </a:p>
          <a:p>
            <a:endParaRPr lang="en-US" dirty="0">
              <a:solidFill>
                <a:srgbClr val="FF0000"/>
              </a:solidFill>
            </a:endParaRPr>
          </a:p>
        </p:txBody>
      </p:sp>
      <p:sp>
        <p:nvSpPr>
          <p:cNvPr id="4" name="Arrow: Right 3"/>
          <p:cNvSpPr/>
          <p:nvPr/>
        </p:nvSpPr>
        <p:spPr>
          <a:xfrm>
            <a:off x="7380312" y="1772816"/>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662583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rgbClr val="552579"/>
                </a:solidFill>
              </a:rPr>
              <a:t>Powering Sydney Future (PSF) – risk assessment</a:t>
            </a:r>
          </a:p>
        </p:txBody>
      </p:sp>
      <p:sp>
        <p:nvSpPr>
          <p:cNvPr id="3" name="Content Placeholder 2"/>
          <p:cNvSpPr>
            <a:spLocks noGrp="1"/>
          </p:cNvSpPr>
          <p:nvPr>
            <p:ph idx="1"/>
          </p:nvPr>
        </p:nvSpPr>
        <p:spPr>
          <a:xfrm>
            <a:off x="457200" y="1417638"/>
            <a:ext cx="8229600" cy="4277072"/>
          </a:xfrm>
        </p:spPr>
        <p:txBody>
          <a:bodyPr>
            <a:normAutofit fontScale="92500" lnSpcReduction="10000"/>
          </a:bodyPr>
          <a:lstStyle/>
          <a:p>
            <a:r>
              <a:rPr lang="en-AU" dirty="0"/>
              <a:t>Demand:</a:t>
            </a:r>
          </a:p>
          <a:p>
            <a:pPr lvl="1"/>
            <a:r>
              <a:rPr lang="en-AU" dirty="0"/>
              <a:t>Proposal takes a base trend forecast and adds specific new projects     forecasts     higher-than-AEMO forecasts.  Concern:</a:t>
            </a:r>
          </a:p>
          <a:p>
            <a:pPr lvl="2"/>
            <a:r>
              <a:rPr lang="en-AU" dirty="0"/>
              <a:t>Previous ‘new projects’ are in the base line data</a:t>
            </a:r>
          </a:p>
          <a:p>
            <a:pPr lvl="2"/>
            <a:r>
              <a:rPr lang="en-AU" dirty="0"/>
              <a:t>Does the methodology     to upward bias in forecasts?</a:t>
            </a:r>
          </a:p>
          <a:p>
            <a:r>
              <a:rPr lang="en-AU" dirty="0"/>
              <a:t>Technological change</a:t>
            </a:r>
          </a:p>
          <a:p>
            <a:pPr lvl="1"/>
            <a:r>
              <a:rPr lang="en-AU" dirty="0"/>
              <a:t>Distributed resources are becoming more economic and will rapidly change the sector – e.g see AEMO forecast of battery take-up</a:t>
            </a:r>
          </a:p>
          <a:p>
            <a:pPr lvl="2"/>
            <a:r>
              <a:rPr lang="en-AU" dirty="0"/>
              <a:t>Need to consider risk of fundamental changes in next 5-15 years</a:t>
            </a:r>
          </a:p>
          <a:p>
            <a:r>
              <a:rPr lang="en-AU" dirty="0"/>
              <a:t>Decarbonisation policies</a:t>
            </a:r>
          </a:p>
          <a:p>
            <a:pPr lvl="1"/>
            <a:r>
              <a:rPr lang="en-AU" dirty="0"/>
              <a:t>NSW government has set a decarbonisation objective.  Do the scenarios include this and prospect of stronger national policy</a:t>
            </a:r>
          </a:p>
          <a:p>
            <a:r>
              <a:rPr lang="en-AU" dirty="0"/>
              <a:t>Above     increased value in flexible, agile options.</a:t>
            </a:r>
          </a:p>
          <a:p>
            <a:pPr lvl="1"/>
            <a:endParaRPr lang="en-AU" dirty="0"/>
          </a:p>
        </p:txBody>
      </p:sp>
      <p:sp>
        <p:nvSpPr>
          <p:cNvPr id="5" name="Arrow: Right 4"/>
          <p:cNvSpPr/>
          <p:nvPr/>
        </p:nvSpPr>
        <p:spPr>
          <a:xfrm>
            <a:off x="2339752" y="2132856"/>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Arrow: Right 5"/>
          <p:cNvSpPr/>
          <p:nvPr/>
        </p:nvSpPr>
        <p:spPr>
          <a:xfrm>
            <a:off x="3923928" y="2780928"/>
            <a:ext cx="144016"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Arrow: Right 7"/>
          <p:cNvSpPr/>
          <p:nvPr/>
        </p:nvSpPr>
        <p:spPr>
          <a:xfrm>
            <a:off x="1763688" y="5229200"/>
            <a:ext cx="260421" cy="964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537941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552579"/>
                </a:solidFill>
              </a:rPr>
              <a:t>PSF: </a:t>
            </a:r>
            <a:r>
              <a:rPr lang="en-AU" dirty="0"/>
              <a:t>Non-Network Options</a:t>
            </a:r>
          </a:p>
        </p:txBody>
      </p:sp>
      <p:sp>
        <p:nvSpPr>
          <p:cNvPr id="3" name="Content Placeholder 2"/>
          <p:cNvSpPr>
            <a:spLocks noGrp="1"/>
          </p:cNvSpPr>
          <p:nvPr>
            <p:ph idx="1"/>
          </p:nvPr>
        </p:nvSpPr>
        <p:spPr/>
        <p:txBody>
          <a:bodyPr>
            <a:normAutofit fontScale="92500"/>
          </a:bodyPr>
          <a:lstStyle/>
          <a:p>
            <a:r>
              <a:rPr lang="en-AU" dirty="0"/>
              <a:t>TransGrid/AusGrid PSF stakeholder Forum in November was very valuable.  Highlighted:</a:t>
            </a:r>
          </a:p>
          <a:p>
            <a:pPr lvl="1"/>
            <a:r>
              <a:rPr lang="en-AU" dirty="0"/>
              <a:t>The significance of the project for energy users and the community.</a:t>
            </a:r>
          </a:p>
          <a:p>
            <a:pPr lvl="1"/>
            <a:r>
              <a:rPr lang="en-AU" dirty="0"/>
              <a:t>Considerable interest from retailers/aggregators/load managers to provide non-network solutions that may reduce/defer network capex</a:t>
            </a:r>
          </a:p>
          <a:p>
            <a:pPr lvl="2"/>
            <a:r>
              <a:rPr lang="en-AU" dirty="0"/>
              <a:t>Potential providers ranged from large retailers to smaller aggregators</a:t>
            </a:r>
          </a:p>
          <a:p>
            <a:pPr lvl="2"/>
            <a:r>
              <a:rPr lang="en-AU" dirty="0"/>
              <a:t>Potential providers expressed confidence in competitiveness</a:t>
            </a:r>
          </a:p>
          <a:p>
            <a:pPr lvl="2"/>
            <a:r>
              <a:rPr lang="en-AU" dirty="0"/>
              <a:t>But were concerned at information and timetable</a:t>
            </a:r>
          </a:p>
          <a:p>
            <a:r>
              <a:rPr lang="en-AU" dirty="0"/>
              <a:t>How is TransGrid responding to ensure non-network options can compete and efficient options are not overlooked?</a:t>
            </a:r>
          </a:p>
          <a:p>
            <a:pPr marL="0" indent="0">
              <a:buNone/>
            </a:pPr>
            <a:endParaRPr lang="en-AU" dirty="0"/>
          </a:p>
        </p:txBody>
      </p:sp>
    </p:spTree>
    <p:extLst>
      <p:ext uri="{BB962C8B-B14F-4D97-AF65-F5344CB8AC3E}">
        <p14:creationId xmlns:p14="http://schemas.microsoft.com/office/powerpoint/2010/main" val="3085127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Incentives and prices.</a:t>
            </a:r>
          </a:p>
        </p:txBody>
      </p:sp>
      <p:sp>
        <p:nvSpPr>
          <p:cNvPr id="3" name="Content Placeholder 2"/>
          <p:cNvSpPr>
            <a:spLocks noGrp="1"/>
          </p:cNvSpPr>
          <p:nvPr>
            <p:ph idx="1"/>
          </p:nvPr>
        </p:nvSpPr>
        <p:spPr/>
        <p:txBody>
          <a:bodyPr/>
          <a:lstStyle/>
          <a:p>
            <a:r>
              <a:rPr lang="en-AU" dirty="0"/>
              <a:t>CCP will review the incentive schemes – STPIS, EBSS &amp; CESS – for past performance and future incentives. Are they working in the consumer interest?</a:t>
            </a:r>
          </a:p>
          <a:p>
            <a:endParaRPr lang="en-AU" dirty="0"/>
          </a:p>
          <a:p>
            <a:r>
              <a:rPr lang="en-AU" dirty="0"/>
              <a:t>Transgrid Pricing Methodology – no changes proposed from method applied to current RP. Transgrid has not replicated customer engagement so CCP will be looking for evidence that customers remain supportive.</a:t>
            </a:r>
          </a:p>
        </p:txBody>
      </p:sp>
    </p:spTree>
    <p:extLst>
      <p:ext uri="{BB962C8B-B14F-4D97-AF65-F5344CB8AC3E}">
        <p14:creationId xmlns:p14="http://schemas.microsoft.com/office/powerpoint/2010/main" val="409120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Objective of the CCP</a:t>
            </a:r>
          </a:p>
        </p:txBody>
      </p:sp>
      <p:sp>
        <p:nvSpPr>
          <p:cNvPr id="3" name="Content Placeholder 2"/>
          <p:cNvSpPr>
            <a:spLocks noGrp="1"/>
          </p:cNvSpPr>
          <p:nvPr>
            <p:ph idx="1"/>
          </p:nvPr>
        </p:nvSpPr>
        <p:spPr>
          <a:xfrm>
            <a:off x="457200" y="1412776"/>
            <a:ext cx="8229600" cy="4464497"/>
          </a:xfrm>
        </p:spPr>
        <p:txBody>
          <a:bodyPr>
            <a:normAutofit lnSpcReduction="10000"/>
          </a:bodyPr>
          <a:lstStyle/>
          <a:p>
            <a:r>
              <a:rPr lang="en-AU" dirty="0"/>
              <a:t>Advise the AER on the effectiveness of Transgrid’s </a:t>
            </a:r>
            <a:r>
              <a:rPr lang="en-AU" b="1" dirty="0"/>
              <a:t>customer engagement </a:t>
            </a:r>
            <a:r>
              <a:rPr lang="en-AU" dirty="0"/>
              <a:t>activities and how this is reflected in the proposal; and</a:t>
            </a:r>
          </a:p>
          <a:p>
            <a:r>
              <a:rPr lang="en-AU" dirty="0"/>
              <a:t>Advise the AER on whether the proposal is in the </a:t>
            </a:r>
            <a:r>
              <a:rPr lang="en-AU" b="1" dirty="0"/>
              <a:t>long term interests (LTI) of consumers with respect to price, quality and reliability of service,</a:t>
            </a:r>
            <a:r>
              <a:rPr lang="en-AU" dirty="0"/>
              <a:t> consistent with the NEO</a:t>
            </a:r>
          </a:p>
          <a:p>
            <a:r>
              <a:rPr lang="en-AU" dirty="0"/>
              <a:t>The NEO is an </a:t>
            </a:r>
            <a:r>
              <a:rPr lang="en-AU" b="1" dirty="0"/>
              <a:t>economic efficiency </a:t>
            </a:r>
            <a:r>
              <a:rPr lang="en-AU" dirty="0"/>
              <a:t>objective with three principal dimensions:</a:t>
            </a:r>
          </a:p>
          <a:p>
            <a:pPr lvl="1"/>
            <a:r>
              <a:rPr lang="en-AU" dirty="0"/>
              <a:t>Productive efficiency</a:t>
            </a:r>
          </a:p>
          <a:p>
            <a:pPr lvl="1"/>
            <a:r>
              <a:rPr lang="en-AU" dirty="0"/>
              <a:t>Allocative efficiency</a:t>
            </a:r>
          </a:p>
          <a:p>
            <a:pPr lvl="1"/>
            <a:r>
              <a:rPr lang="en-AU" dirty="0"/>
              <a:t>Dynamic efficiency</a:t>
            </a:r>
          </a:p>
          <a:p>
            <a:endParaRPr lang="en-AU" dirty="0"/>
          </a:p>
        </p:txBody>
      </p:sp>
    </p:spTree>
    <p:extLst>
      <p:ext uri="{BB962C8B-B14F-4D97-AF65-F5344CB8AC3E}">
        <p14:creationId xmlns:p14="http://schemas.microsoft.com/office/powerpoint/2010/main" val="276451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The National Electricity Objective (NEO)</a:t>
            </a:r>
          </a:p>
        </p:txBody>
      </p:sp>
      <p:sp>
        <p:nvSpPr>
          <p:cNvPr id="3" name="Content Placeholder 2"/>
          <p:cNvSpPr>
            <a:spLocks noGrp="1"/>
          </p:cNvSpPr>
          <p:nvPr>
            <p:ph idx="1"/>
          </p:nvPr>
        </p:nvSpPr>
        <p:spPr>
          <a:xfrm>
            <a:off x="457200" y="1484784"/>
            <a:ext cx="8229600" cy="4392489"/>
          </a:xfrm>
        </p:spPr>
        <p:txBody>
          <a:bodyPr/>
          <a:lstStyle/>
          <a:p>
            <a:pPr lvl="0"/>
            <a:r>
              <a:rPr lang="en-AU" dirty="0"/>
              <a:t>Does the proposal promote Productive efficiency ? </a:t>
            </a:r>
          </a:p>
          <a:p>
            <a:pPr lvl="1"/>
            <a:r>
              <a:rPr lang="en-AU" dirty="0"/>
              <a:t>Efficient costs, incentive schemes, risk reflective rate of return are all relevant.</a:t>
            </a:r>
          </a:p>
          <a:p>
            <a:pPr lvl="0"/>
            <a:r>
              <a:rPr lang="en-AU" dirty="0"/>
              <a:t>Does the proposal promote Allocative efficiency ? </a:t>
            </a:r>
          </a:p>
          <a:p>
            <a:pPr lvl="1"/>
            <a:r>
              <a:rPr lang="en-AU" dirty="0"/>
              <a:t>Pricing and value of reliability matters are relevant.</a:t>
            </a:r>
          </a:p>
          <a:p>
            <a:pPr lvl="0"/>
            <a:r>
              <a:rPr lang="en-AU" dirty="0"/>
              <a:t>Does the proposal promote Dynamic efficiency?</a:t>
            </a:r>
          </a:p>
          <a:p>
            <a:pPr lvl="1"/>
            <a:r>
              <a:rPr lang="en-AU" dirty="0"/>
              <a:t>Is the proposal consistent with the ENA/CSIRO Network Transformation Roadmap? </a:t>
            </a:r>
          </a:p>
          <a:p>
            <a:pPr lvl="1"/>
            <a:r>
              <a:rPr lang="en-AU" dirty="0"/>
              <a:t>How does the proposal fit with contingent projects being advanced through RIT-T process?</a:t>
            </a:r>
          </a:p>
          <a:p>
            <a:endParaRPr lang="en-AU" dirty="0"/>
          </a:p>
        </p:txBody>
      </p:sp>
    </p:spTree>
    <p:extLst>
      <p:ext uri="{BB962C8B-B14F-4D97-AF65-F5344CB8AC3E}">
        <p14:creationId xmlns:p14="http://schemas.microsoft.com/office/powerpoint/2010/main" val="181977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868958"/>
          </a:xfrm>
        </p:spPr>
        <p:txBody>
          <a:bodyPr>
            <a:normAutofit fontScale="90000"/>
          </a:bodyPr>
          <a:lstStyle/>
          <a:p>
            <a:r>
              <a:rPr lang="en-US" dirty="0"/>
              <a:t/>
            </a:r>
            <a:br>
              <a:rPr lang="en-US" dirty="0"/>
            </a:br>
            <a:r>
              <a:rPr lang="en-US" dirty="0">
                <a:solidFill>
                  <a:srgbClr val="552579"/>
                </a:solidFill>
              </a:rPr>
              <a:t>Customer Engagement(CE) &amp; the long terms interests of consumers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340768"/>
            <a:ext cx="8229600" cy="4752528"/>
          </a:xfrm>
        </p:spPr>
        <p:txBody>
          <a:bodyPr>
            <a:normAutofit lnSpcReduction="10000"/>
          </a:bodyPr>
          <a:lstStyle/>
          <a:p>
            <a:r>
              <a:rPr lang="en-US" dirty="0"/>
              <a:t>CE is now a key theme in the evaluation of the revenue proposals</a:t>
            </a:r>
          </a:p>
          <a:p>
            <a:r>
              <a:rPr lang="en-US" dirty="0"/>
              <a:t>CCP specifically tasked with providing feedback to the AER on the network’s CE approach</a:t>
            </a:r>
          </a:p>
          <a:p>
            <a:pPr lvl="1"/>
            <a:r>
              <a:rPr lang="en-US" dirty="0"/>
              <a:t>Consider each proposal in context of AER’s CE Guideline &amp; general industry CE standards</a:t>
            </a:r>
          </a:p>
          <a:p>
            <a:r>
              <a:rPr lang="en-US" dirty="0"/>
              <a:t>Businesses must demonstrate:</a:t>
            </a:r>
          </a:p>
          <a:p>
            <a:pPr lvl="1"/>
            <a:r>
              <a:rPr lang="en-US" dirty="0"/>
              <a:t>Who, how, when and what issues it has engaged with its customers?</a:t>
            </a:r>
          </a:p>
          <a:p>
            <a:pPr lvl="1"/>
            <a:r>
              <a:rPr lang="en-US" dirty="0"/>
              <a:t>How this engagement has influenced its revenue proposals?</a:t>
            </a:r>
          </a:p>
          <a:p>
            <a:pPr lvl="1"/>
            <a:r>
              <a:rPr lang="en-US" dirty="0"/>
              <a:t>Do consumers agree the proposal is in their long term interests?</a:t>
            </a:r>
          </a:p>
          <a:p>
            <a:pPr lvl="1"/>
            <a:r>
              <a:rPr lang="en-US" dirty="0"/>
              <a:t>Is there a process for ongoing review of CE/continuous improvement?</a:t>
            </a:r>
          </a:p>
        </p:txBody>
      </p:sp>
    </p:spTree>
    <p:extLst>
      <p:ext uri="{BB962C8B-B14F-4D97-AF65-F5344CB8AC3E}">
        <p14:creationId xmlns:p14="http://schemas.microsoft.com/office/powerpoint/2010/main" val="3505371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Transgrid’s CE framework</a:t>
            </a:r>
          </a:p>
        </p:txBody>
      </p:sp>
      <p:pic>
        <p:nvPicPr>
          <p:cNvPr id="8" name="Picture 7"/>
          <p:cNvPicPr>
            <a:picLocks noChangeAspect="1"/>
          </p:cNvPicPr>
          <p:nvPr/>
        </p:nvPicPr>
        <p:blipFill>
          <a:blip r:embed="rId2"/>
          <a:stretch>
            <a:fillRect/>
          </a:stretch>
        </p:blipFill>
        <p:spPr>
          <a:xfrm>
            <a:off x="683569" y="1196753"/>
            <a:ext cx="4608511" cy="4464495"/>
          </a:xfrm>
          <a:prstGeom prst="rect">
            <a:avLst/>
          </a:prstGeom>
        </p:spPr>
      </p:pic>
      <p:sp>
        <p:nvSpPr>
          <p:cNvPr id="9" name="TextBox 8"/>
          <p:cNvSpPr txBox="1"/>
          <p:nvPr/>
        </p:nvSpPr>
        <p:spPr>
          <a:xfrm>
            <a:off x="5724128" y="1844824"/>
            <a:ext cx="2664296" cy="304698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NSW Energy Forum</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Power Sydney Future Forum</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Transmission Pricing Methodology</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Reliability Standards</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Independent stakeholder surveys </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Ongoing engagement plans</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Regional meetings</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Joint meetings</a:t>
            </a:r>
          </a:p>
        </p:txBody>
      </p:sp>
      <p:sp>
        <p:nvSpPr>
          <p:cNvPr id="10" name="TextBox 9"/>
          <p:cNvSpPr txBox="1"/>
          <p:nvPr/>
        </p:nvSpPr>
        <p:spPr>
          <a:xfrm>
            <a:off x="899592" y="5661248"/>
            <a:ext cx="3932374"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Source: TransGrid Revenue Proposal 2018/19-2022/23, Appendix C, p. 3</a:t>
            </a:r>
          </a:p>
        </p:txBody>
      </p:sp>
      <p:sp>
        <p:nvSpPr>
          <p:cNvPr id="3" name="TextBox 2"/>
          <p:cNvSpPr txBox="1"/>
          <p:nvPr/>
        </p:nvSpPr>
        <p:spPr>
          <a:xfrm>
            <a:off x="5652120" y="1412776"/>
            <a:ext cx="266429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Other CE Activities:  </a:t>
            </a:r>
          </a:p>
        </p:txBody>
      </p:sp>
    </p:spTree>
    <p:extLst>
      <p:ext uri="{BB962C8B-B14F-4D97-AF65-F5344CB8AC3E}">
        <p14:creationId xmlns:p14="http://schemas.microsoft.com/office/powerpoint/2010/main" val="398057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48680"/>
            <a:ext cx="8229600" cy="720080"/>
          </a:xfrm>
        </p:spPr>
        <p:txBody>
          <a:bodyPr>
            <a:normAutofit fontScale="90000"/>
          </a:bodyPr>
          <a:lstStyle/>
          <a:p>
            <a:r>
              <a:rPr lang="en-AU" dirty="0"/>
              <a:t>Transgrid’s CE: Some highlights</a:t>
            </a:r>
            <a:br>
              <a:rPr lang="en-AU" dirty="0"/>
            </a:br>
            <a:endParaRPr lang="en-AU" dirty="0"/>
          </a:p>
        </p:txBody>
      </p:sp>
      <p:sp>
        <p:nvSpPr>
          <p:cNvPr id="3" name="Content Placeholder 2"/>
          <p:cNvSpPr>
            <a:spLocks noGrp="1"/>
          </p:cNvSpPr>
          <p:nvPr>
            <p:ph idx="1"/>
          </p:nvPr>
        </p:nvSpPr>
        <p:spPr>
          <a:xfrm>
            <a:off x="457200" y="980728"/>
            <a:ext cx="8229600" cy="4896545"/>
          </a:xfrm>
        </p:spPr>
        <p:txBody>
          <a:bodyPr>
            <a:normAutofit lnSpcReduction="10000"/>
          </a:bodyPr>
          <a:lstStyle/>
          <a:p>
            <a:r>
              <a:rPr lang="en-US" dirty="0"/>
              <a:t>Structured approach:</a:t>
            </a:r>
          </a:p>
          <a:p>
            <a:pPr lvl="1"/>
            <a:r>
              <a:rPr lang="en-US" dirty="0"/>
              <a:t>Identifies &amp; engages a range of ‘direct customers’ &amp; ‘indirect consumers’</a:t>
            </a:r>
          </a:p>
          <a:p>
            <a:pPr lvl="1"/>
            <a:r>
              <a:rPr lang="en-US" dirty="0"/>
              <a:t>Tailored engagement to reflect different levels of interest &amp;  knowledge in the market </a:t>
            </a:r>
          </a:p>
          <a:p>
            <a:pPr lvl="1"/>
            <a:r>
              <a:rPr lang="en-US" dirty="0"/>
              <a:t>Uses a variety of communication channels &amp; site visits</a:t>
            </a:r>
          </a:p>
          <a:p>
            <a:pPr lvl="1"/>
            <a:r>
              <a:rPr lang="en-US" dirty="0"/>
              <a:t>Covers a range of relevant topics</a:t>
            </a:r>
          </a:p>
          <a:p>
            <a:r>
              <a:rPr lang="en-US" dirty="0"/>
              <a:t>Early commencement of engagement process </a:t>
            </a:r>
          </a:p>
          <a:p>
            <a:pPr lvl="1"/>
            <a:r>
              <a:rPr lang="en-US" dirty="0"/>
              <a:t>Allows time to build up knowledge and relationships</a:t>
            </a:r>
          </a:p>
          <a:p>
            <a:r>
              <a:rPr lang="en-US" dirty="0"/>
              <a:t>Active support from senior management</a:t>
            </a:r>
          </a:p>
          <a:p>
            <a:pPr lvl="1"/>
            <a:r>
              <a:rPr lang="en-US" dirty="0"/>
              <a:t>CEO participation &amp; cultural change</a:t>
            </a:r>
          </a:p>
          <a:p>
            <a:r>
              <a:rPr lang="en-US" dirty="0"/>
              <a:t>Provide feedback on how CE influenced proposal</a:t>
            </a:r>
          </a:p>
          <a:p>
            <a:r>
              <a:rPr lang="en-US" dirty="0"/>
              <a:t>Plan for ongoing engagement beyond proposal</a:t>
            </a:r>
          </a:p>
          <a:p>
            <a:endParaRPr lang="en-US" dirty="0"/>
          </a:p>
          <a:p>
            <a:endParaRPr lang="en-US" dirty="0"/>
          </a:p>
        </p:txBody>
      </p:sp>
    </p:spTree>
    <p:extLst>
      <p:ext uri="{BB962C8B-B14F-4D97-AF65-F5344CB8AC3E}">
        <p14:creationId xmlns:p14="http://schemas.microsoft.com/office/powerpoint/2010/main" val="208085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737"/>
            <a:ext cx="8229600" cy="994122"/>
          </a:xfrm>
        </p:spPr>
        <p:txBody>
          <a:bodyPr>
            <a:normAutofit/>
          </a:bodyPr>
          <a:lstStyle/>
          <a:p>
            <a:r>
              <a:rPr lang="en-US" sz="2800" dirty="0">
                <a:solidFill>
                  <a:srgbClr val="4F2270"/>
                </a:solidFill>
              </a:rPr>
              <a:t>Transgrid’s CE: Some other observations </a:t>
            </a:r>
          </a:p>
        </p:txBody>
      </p:sp>
      <p:sp>
        <p:nvSpPr>
          <p:cNvPr id="3" name="Content Placeholder 2"/>
          <p:cNvSpPr>
            <a:spLocks noGrp="1"/>
          </p:cNvSpPr>
          <p:nvPr>
            <p:ph idx="1"/>
          </p:nvPr>
        </p:nvSpPr>
        <p:spPr>
          <a:xfrm>
            <a:off x="539552" y="1124744"/>
            <a:ext cx="8229600" cy="4680521"/>
          </a:xfrm>
        </p:spPr>
        <p:txBody>
          <a:bodyPr>
            <a:normAutofit fontScale="92500" lnSpcReduction="20000"/>
          </a:bodyPr>
          <a:lstStyle/>
          <a:p>
            <a:r>
              <a:rPr lang="en-US" dirty="0"/>
              <a:t>CCP’s discussion with TAC/RPWG participants - Outcomes: </a:t>
            </a:r>
          </a:p>
          <a:p>
            <a:pPr lvl="1"/>
            <a:r>
              <a:rPr lang="en-US" dirty="0"/>
              <a:t>General consensus that there has been a very significant improvement in Transgrid’s CE</a:t>
            </a:r>
          </a:p>
          <a:p>
            <a:pPr lvl="1"/>
            <a:r>
              <a:rPr lang="en-US" dirty="0"/>
              <a:t>Associated cultural change in interaction with customers</a:t>
            </a:r>
          </a:p>
          <a:p>
            <a:pPr lvl="1"/>
            <a:r>
              <a:rPr lang="en-US" dirty="0"/>
              <a:t>Different levels of industry knowledge still pose a problem for effective CE</a:t>
            </a:r>
          </a:p>
          <a:p>
            <a:pPr lvl="2"/>
            <a:r>
              <a:rPr lang="en-US" dirty="0"/>
              <a:t>Views range from information “clear” &amp; “sufficient” to “too much information” &amp;  “couldn’t follow all of it”</a:t>
            </a:r>
          </a:p>
          <a:p>
            <a:pPr lvl="1"/>
            <a:r>
              <a:rPr lang="en-US" dirty="0"/>
              <a:t>General concern whether key customer issues are addressed: </a:t>
            </a:r>
          </a:p>
          <a:p>
            <a:pPr lvl="2"/>
            <a:r>
              <a:rPr lang="en-US" dirty="0"/>
              <a:t>Principal concern with price </a:t>
            </a:r>
            <a:r>
              <a:rPr lang="mr-IN" dirty="0"/>
              <a:t>–</a:t>
            </a:r>
            <a:r>
              <a:rPr lang="en-US" dirty="0"/>
              <a:t> has this been adequately addressed?</a:t>
            </a:r>
          </a:p>
          <a:p>
            <a:pPr lvl="2"/>
            <a:r>
              <a:rPr lang="en-US" dirty="0"/>
              <a:t>Productivity and continual improvement in efficiency</a:t>
            </a:r>
          </a:p>
          <a:p>
            <a:pPr lvl="2"/>
            <a:r>
              <a:rPr lang="en-US" dirty="0"/>
              <a:t>Not clear how increased replacement capex/IT has reduced future costs </a:t>
            </a:r>
          </a:p>
          <a:p>
            <a:pPr lvl="2"/>
            <a:r>
              <a:rPr lang="en-US" dirty="0"/>
              <a:t>Cost increases should be offset by savings elsewhere</a:t>
            </a:r>
          </a:p>
          <a:p>
            <a:pPr lvl="1"/>
            <a:r>
              <a:rPr lang="en-US" dirty="0"/>
              <a:t>Is Transgrid’s proposal reflecting an efficient commercial business?</a:t>
            </a:r>
          </a:p>
          <a:p>
            <a:pPr lvl="1"/>
            <a:r>
              <a:rPr lang="en-US" dirty="0"/>
              <a:t>How effectively &amp; objectively is Transgrid evaluating its CE program?</a:t>
            </a:r>
          </a:p>
          <a:p>
            <a:pPr lvl="1"/>
            <a:endParaRPr lang="en-US" dirty="0"/>
          </a:p>
          <a:p>
            <a:endParaRPr lang="en-US" dirty="0"/>
          </a:p>
        </p:txBody>
      </p:sp>
    </p:spTree>
    <p:extLst>
      <p:ext uri="{BB962C8B-B14F-4D97-AF65-F5344CB8AC3E}">
        <p14:creationId xmlns:p14="http://schemas.microsoft.com/office/powerpoint/2010/main" val="359095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4F2270"/>
                </a:solidFill>
              </a:rPr>
              <a:t>Transgrid’s CE: </a:t>
            </a:r>
            <a:br>
              <a:rPr lang="en-US" dirty="0">
                <a:solidFill>
                  <a:srgbClr val="4F2270"/>
                </a:solidFill>
              </a:rPr>
            </a:br>
            <a:r>
              <a:rPr lang="en-US" dirty="0">
                <a:solidFill>
                  <a:srgbClr val="4F2270"/>
                </a:solidFill>
              </a:rPr>
              <a:t>Some other observations (cont) </a:t>
            </a:r>
            <a:endParaRPr lang="en-US" dirty="0"/>
          </a:p>
        </p:txBody>
      </p:sp>
      <p:sp>
        <p:nvSpPr>
          <p:cNvPr id="3" name="Content Placeholder 2"/>
          <p:cNvSpPr>
            <a:spLocks noGrp="1"/>
          </p:cNvSpPr>
          <p:nvPr>
            <p:ph idx="1"/>
          </p:nvPr>
        </p:nvSpPr>
        <p:spPr>
          <a:xfrm>
            <a:off x="481186" y="1340768"/>
            <a:ext cx="8229600" cy="4277072"/>
          </a:xfrm>
        </p:spPr>
        <p:txBody>
          <a:bodyPr>
            <a:normAutofit/>
          </a:bodyPr>
          <a:lstStyle/>
          <a:p>
            <a:r>
              <a:rPr lang="en-US" dirty="0"/>
              <a:t>RIT-T process?  Contingent Projects? Non-network options?</a:t>
            </a:r>
          </a:p>
          <a:p>
            <a:pPr lvl="1"/>
            <a:r>
              <a:rPr lang="en-US" dirty="0"/>
              <a:t>Has  Transgrid explained the RIT-T process</a:t>
            </a:r>
          </a:p>
          <a:p>
            <a:pPr lvl="1"/>
            <a:r>
              <a:rPr lang="en-US" dirty="0"/>
              <a:t>Has Transgrid explained risks associated with contingent projects</a:t>
            </a:r>
          </a:p>
          <a:p>
            <a:pPr lvl="1"/>
            <a:r>
              <a:rPr lang="en-US" dirty="0"/>
              <a:t>What processes are required to ensure timely &amp; effective communication of and non-network opportunities </a:t>
            </a:r>
          </a:p>
          <a:p>
            <a:r>
              <a:rPr lang="en-US" dirty="0"/>
              <a:t>Transmission Tariffs </a:t>
            </a:r>
          </a:p>
          <a:p>
            <a:pPr marL="685800" lvl="1"/>
            <a:r>
              <a:rPr lang="en-US" dirty="0"/>
              <a:t>Consultation process on tariffs in current proposal?</a:t>
            </a:r>
          </a:p>
          <a:p>
            <a:pPr marL="685800" lvl="1"/>
            <a:r>
              <a:rPr lang="en-US" dirty="0"/>
              <a:t>Proposed consultation in future? (LRMC as a basis)</a:t>
            </a:r>
          </a:p>
          <a:p>
            <a:pPr lvl="1"/>
            <a:r>
              <a:rPr lang="en-US" dirty="0"/>
              <a:t>Potential long term impacts on future prices?</a:t>
            </a:r>
          </a:p>
          <a:p>
            <a:pPr lvl="2"/>
            <a:endParaRPr lang="en-US" dirty="0">
              <a:solidFill>
                <a:srgbClr val="FF0000"/>
              </a:solidFill>
            </a:endParaRPr>
          </a:p>
          <a:p>
            <a:endParaRPr lang="en-US" dirty="0"/>
          </a:p>
        </p:txBody>
      </p:sp>
    </p:spTree>
    <p:extLst>
      <p:ext uri="{BB962C8B-B14F-4D97-AF65-F5344CB8AC3E}">
        <p14:creationId xmlns:p14="http://schemas.microsoft.com/office/powerpoint/2010/main" val="48681794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ER CCP Branded Power point Template">
  <a:themeElements>
    <a:clrScheme name="ACCC">
      <a:dk1>
        <a:sysClr val="windowText" lastClr="000000"/>
      </a:dk1>
      <a:lt1>
        <a:sysClr val="window" lastClr="FFFFFF"/>
      </a:lt1>
      <a:dk2>
        <a:srgbClr val="2F3D4A"/>
      </a:dk2>
      <a:lt2>
        <a:srgbClr val="D5D6D2"/>
      </a:lt2>
      <a:accent1>
        <a:srgbClr val="00759E"/>
      </a:accent1>
      <a:accent2>
        <a:srgbClr val="491E69"/>
      </a:accent2>
      <a:accent3>
        <a:srgbClr val="7AA0B9"/>
      </a:accent3>
      <a:accent4>
        <a:srgbClr val="1B2F6F"/>
      </a:accent4>
      <a:accent5>
        <a:srgbClr val="4BACC6"/>
      </a:accent5>
      <a:accent6>
        <a:srgbClr val="DC503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CCP AER Power Point Template</Template>
  <TotalTime>0</TotalTime>
  <Words>2241</Words>
  <Application>Microsoft Office PowerPoint</Application>
  <PresentationFormat>On-screen Show (4:3)</PresentationFormat>
  <Paragraphs>229</Paragraphs>
  <Slides>25</Slides>
  <Notes>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AER CCP Branded Power point Template</vt:lpstr>
      <vt:lpstr>Aspect</vt:lpstr>
      <vt:lpstr>TransGrid Public Forum 11 April 2017</vt:lpstr>
      <vt:lpstr>Outline</vt:lpstr>
      <vt:lpstr>Objective of the CCP</vt:lpstr>
      <vt:lpstr>The National Electricity Objective (NEO)</vt:lpstr>
      <vt:lpstr> Customer Engagement(CE) &amp; the long terms interests of consumers  </vt:lpstr>
      <vt:lpstr>Transgrid’s CE framework</vt:lpstr>
      <vt:lpstr>Transgrid’s CE: Some highlights </vt:lpstr>
      <vt:lpstr>Transgrid’s CE: Some other observations </vt:lpstr>
      <vt:lpstr>Transgrid’s CE:  Some other observations (cont) </vt:lpstr>
      <vt:lpstr>DISCUSS</vt:lpstr>
      <vt:lpstr>Revenue Requirement</vt:lpstr>
      <vt:lpstr>Overall revenues and prices</vt:lpstr>
      <vt:lpstr>Weighted Average Cost of Capital </vt:lpstr>
      <vt:lpstr>Market Risk Premium (MRP)</vt:lpstr>
      <vt:lpstr>MRP – The evidence for greater risk?</vt:lpstr>
      <vt:lpstr>Forecast Operating expenditure (Opex)</vt:lpstr>
      <vt:lpstr>Productive Efficiency - Forecast Operating expenditure (Opex)</vt:lpstr>
      <vt:lpstr>OPEX forecasts</vt:lpstr>
      <vt:lpstr>Capital Expenditure (Capex) forecast</vt:lpstr>
      <vt:lpstr>Growth in Base RAB (excluding contingent projects)</vt:lpstr>
      <vt:lpstr>RAB and Contingent Projects</vt:lpstr>
      <vt:lpstr>Dynamic Efficiency: Capex &amp; RAB</vt:lpstr>
      <vt:lpstr>Powering Sydney Future (PSF) – risk assessment</vt:lpstr>
      <vt:lpstr>PSF: Non-Network Options</vt:lpstr>
      <vt:lpstr>Incentives and prices.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2017-04-12T01:01:45Z</dcterms:created>
  <dcterms:modified xsi:type="dcterms:W3CDTF">2017-04-12T01:01:53Z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