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5"/>
  </p:notesMasterIdLst>
  <p:sldIdLst>
    <p:sldId id="265" r:id="rId3"/>
    <p:sldId id="264" r:id="rId4"/>
    <p:sldId id="287" r:id="rId5"/>
    <p:sldId id="288" r:id="rId6"/>
    <p:sldId id="336" r:id="rId7"/>
    <p:sldId id="337" r:id="rId8"/>
    <p:sldId id="338" r:id="rId9"/>
    <p:sldId id="339" r:id="rId10"/>
    <p:sldId id="340" r:id="rId11"/>
    <p:sldId id="341" r:id="rId12"/>
    <p:sldId id="342" r:id="rId13"/>
    <p:sldId id="343" r:id="rId14"/>
    <p:sldId id="344" r:id="rId15"/>
    <p:sldId id="345" r:id="rId16"/>
    <p:sldId id="346" r:id="rId17"/>
    <p:sldId id="320" r:id="rId18"/>
    <p:sldId id="335" r:id="rId19"/>
    <p:sldId id="321" r:id="rId20"/>
    <p:sldId id="329" r:id="rId21"/>
    <p:sldId id="330" r:id="rId22"/>
    <p:sldId id="331" r:id="rId23"/>
    <p:sldId id="332" r:id="rId24"/>
    <p:sldId id="333" r:id="rId25"/>
    <p:sldId id="334" r:id="rId26"/>
    <p:sldId id="328" r:id="rId27"/>
    <p:sldId id="313" r:id="rId28"/>
    <p:sldId id="314" r:id="rId29"/>
    <p:sldId id="315" r:id="rId30"/>
    <p:sldId id="316" r:id="rId31"/>
    <p:sldId id="317" r:id="rId32"/>
    <p:sldId id="318" r:id="rId33"/>
    <p:sldId id="319" r:id="rId34"/>
    <p:sldId id="273" r:id="rId35"/>
    <p:sldId id="279" r:id="rId36"/>
    <p:sldId id="299" r:id="rId37"/>
    <p:sldId id="303" r:id="rId38"/>
    <p:sldId id="304" r:id="rId39"/>
    <p:sldId id="305" r:id="rId40"/>
    <p:sldId id="302" r:id="rId41"/>
    <p:sldId id="289" r:id="rId42"/>
    <p:sldId id="301" r:id="rId43"/>
    <p:sldId id="28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2D7F"/>
    <a:srgbClr val="DC5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814" y="-46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84D08-0016-49DE-AB4D-3FEA8F75CFD4}" type="datetimeFigureOut">
              <a:rPr lang="en-AU" smtClean="0"/>
              <a:t>8/06/2017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3C539-D4FC-47F0-9C1B-35E035DB7AC5}" type="slidenum">
              <a:rPr lang="en-AU" smtClean="0"/>
              <a:t>‹#›</a:t>
            </a:fld>
            <a:endParaRPr lang="en-AU" dirty="0"/>
          </a:p>
        </p:txBody>
      </p:sp>
    </p:spTree>
    <p:extLst>
      <p:ext uri="{BB962C8B-B14F-4D97-AF65-F5344CB8AC3E}">
        <p14:creationId xmlns:p14="http://schemas.microsoft.com/office/powerpoint/2010/main" val="166068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a:t>
            </a:fld>
            <a:endParaRPr lang="en-AU" dirty="0"/>
          </a:p>
        </p:txBody>
      </p:sp>
    </p:spTree>
    <p:extLst>
      <p:ext uri="{BB962C8B-B14F-4D97-AF65-F5344CB8AC3E}">
        <p14:creationId xmlns:p14="http://schemas.microsoft.com/office/powerpoint/2010/main" val="48004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10</a:t>
            </a:fld>
            <a:endParaRPr lang="en-AU" dirty="0"/>
          </a:p>
        </p:txBody>
      </p:sp>
    </p:spTree>
    <p:extLst>
      <p:ext uri="{BB962C8B-B14F-4D97-AF65-F5344CB8AC3E}">
        <p14:creationId xmlns:p14="http://schemas.microsoft.com/office/powerpoint/2010/main" val="163549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11</a:t>
            </a:fld>
            <a:endParaRPr lang="en-AU" dirty="0"/>
          </a:p>
        </p:txBody>
      </p:sp>
    </p:spTree>
    <p:extLst>
      <p:ext uri="{BB962C8B-B14F-4D97-AF65-F5344CB8AC3E}">
        <p14:creationId xmlns:p14="http://schemas.microsoft.com/office/powerpoint/2010/main" val="290679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12</a:t>
            </a:fld>
            <a:endParaRPr lang="en-AU" dirty="0"/>
          </a:p>
        </p:txBody>
      </p:sp>
    </p:spTree>
    <p:extLst>
      <p:ext uri="{BB962C8B-B14F-4D97-AF65-F5344CB8AC3E}">
        <p14:creationId xmlns:p14="http://schemas.microsoft.com/office/powerpoint/2010/main" val="130404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13</a:t>
            </a:fld>
            <a:endParaRPr lang="en-AU" dirty="0"/>
          </a:p>
        </p:txBody>
      </p:sp>
    </p:spTree>
    <p:extLst>
      <p:ext uri="{BB962C8B-B14F-4D97-AF65-F5344CB8AC3E}">
        <p14:creationId xmlns:p14="http://schemas.microsoft.com/office/powerpoint/2010/main" val="177656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14</a:t>
            </a:fld>
            <a:endParaRPr lang="en-AU" dirty="0"/>
          </a:p>
        </p:txBody>
      </p:sp>
    </p:spTree>
    <p:extLst>
      <p:ext uri="{BB962C8B-B14F-4D97-AF65-F5344CB8AC3E}">
        <p14:creationId xmlns:p14="http://schemas.microsoft.com/office/powerpoint/2010/main" val="425214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15</a:t>
            </a:fld>
            <a:endParaRPr lang="en-AU" dirty="0"/>
          </a:p>
        </p:txBody>
      </p:sp>
    </p:spTree>
    <p:extLst>
      <p:ext uri="{BB962C8B-B14F-4D97-AF65-F5344CB8AC3E}">
        <p14:creationId xmlns:p14="http://schemas.microsoft.com/office/powerpoint/2010/main" val="246553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16</a:t>
            </a:fld>
            <a:endParaRPr lang="en-AU" dirty="0"/>
          </a:p>
        </p:txBody>
      </p:sp>
    </p:spTree>
    <p:extLst>
      <p:ext uri="{BB962C8B-B14F-4D97-AF65-F5344CB8AC3E}">
        <p14:creationId xmlns:p14="http://schemas.microsoft.com/office/powerpoint/2010/main" val="251804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17</a:t>
            </a:fld>
            <a:endParaRPr lang="en-AU" dirty="0"/>
          </a:p>
        </p:txBody>
      </p:sp>
    </p:spTree>
    <p:extLst>
      <p:ext uri="{BB962C8B-B14F-4D97-AF65-F5344CB8AC3E}">
        <p14:creationId xmlns:p14="http://schemas.microsoft.com/office/powerpoint/2010/main" val="383471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18</a:t>
            </a:fld>
            <a:endParaRPr lang="en-AU" dirty="0"/>
          </a:p>
        </p:txBody>
      </p:sp>
    </p:spTree>
    <p:extLst>
      <p:ext uri="{BB962C8B-B14F-4D97-AF65-F5344CB8AC3E}">
        <p14:creationId xmlns:p14="http://schemas.microsoft.com/office/powerpoint/2010/main" val="2093493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19</a:t>
            </a:fld>
            <a:endParaRPr lang="en-AU" dirty="0"/>
          </a:p>
        </p:txBody>
      </p:sp>
    </p:spTree>
    <p:extLst>
      <p:ext uri="{BB962C8B-B14F-4D97-AF65-F5344CB8AC3E}">
        <p14:creationId xmlns:p14="http://schemas.microsoft.com/office/powerpoint/2010/main" val="215622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a:t>
            </a:fld>
            <a:endParaRPr lang="en-AU" dirty="0"/>
          </a:p>
        </p:txBody>
      </p:sp>
    </p:spTree>
    <p:extLst>
      <p:ext uri="{BB962C8B-B14F-4D97-AF65-F5344CB8AC3E}">
        <p14:creationId xmlns:p14="http://schemas.microsoft.com/office/powerpoint/2010/main" val="191933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20</a:t>
            </a:fld>
            <a:endParaRPr lang="en-AU" dirty="0"/>
          </a:p>
        </p:txBody>
      </p:sp>
    </p:spTree>
    <p:extLst>
      <p:ext uri="{BB962C8B-B14F-4D97-AF65-F5344CB8AC3E}">
        <p14:creationId xmlns:p14="http://schemas.microsoft.com/office/powerpoint/2010/main" val="414237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21</a:t>
            </a:fld>
            <a:endParaRPr lang="en-AU" dirty="0"/>
          </a:p>
        </p:txBody>
      </p:sp>
    </p:spTree>
    <p:extLst>
      <p:ext uri="{BB962C8B-B14F-4D97-AF65-F5344CB8AC3E}">
        <p14:creationId xmlns:p14="http://schemas.microsoft.com/office/powerpoint/2010/main" val="115706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22</a:t>
            </a:fld>
            <a:endParaRPr lang="en-AU" dirty="0"/>
          </a:p>
        </p:txBody>
      </p:sp>
    </p:spTree>
    <p:extLst>
      <p:ext uri="{BB962C8B-B14F-4D97-AF65-F5344CB8AC3E}">
        <p14:creationId xmlns:p14="http://schemas.microsoft.com/office/powerpoint/2010/main" val="210455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23</a:t>
            </a:fld>
            <a:endParaRPr lang="en-AU" dirty="0"/>
          </a:p>
        </p:txBody>
      </p:sp>
    </p:spTree>
    <p:extLst>
      <p:ext uri="{BB962C8B-B14F-4D97-AF65-F5344CB8AC3E}">
        <p14:creationId xmlns:p14="http://schemas.microsoft.com/office/powerpoint/2010/main" val="3217143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24</a:t>
            </a:fld>
            <a:endParaRPr lang="en-AU" dirty="0"/>
          </a:p>
        </p:txBody>
      </p:sp>
    </p:spTree>
    <p:extLst>
      <p:ext uri="{BB962C8B-B14F-4D97-AF65-F5344CB8AC3E}">
        <p14:creationId xmlns:p14="http://schemas.microsoft.com/office/powerpoint/2010/main" val="1553118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4324B-9688-0041-802A-80221FCB502D}" type="slidenum">
              <a:rPr lang="en-US" smtClean="0"/>
              <a:t>25</a:t>
            </a:fld>
            <a:endParaRPr lang="en-US" dirty="0"/>
          </a:p>
        </p:txBody>
      </p:sp>
    </p:spTree>
    <p:extLst>
      <p:ext uri="{BB962C8B-B14F-4D97-AF65-F5344CB8AC3E}">
        <p14:creationId xmlns:p14="http://schemas.microsoft.com/office/powerpoint/2010/main" val="217169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26</a:t>
            </a:fld>
            <a:endParaRPr lang="en-AU" dirty="0"/>
          </a:p>
        </p:txBody>
      </p:sp>
    </p:spTree>
    <p:extLst>
      <p:ext uri="{BB962C8B-B14F-4D97-AF65-F5344CB8AC3E}">
        <p14:creationId xmlns:p14="http://schemas.microsoft.com/office/powerpoint/2010/main" val="3925310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27</a:t>
            </a:fld>
            <a:endParaRPr lang="en-AU" dirty="0"/>
          </a:p>
        </p:txBody>
      </p:sp>
    </p:spTree>
    <p:extLst>
      <p:ext uri="{BB962C8B-B14F-4D97-AF65-F5344CB8AC3E}">
        <p14:creationId xmlns:p14="http://schemas.microsoft.com/office/powerpoint/2010/main" val="82288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28</a:t>
            </a:fld>
            <a:endParaRPr lang="en-AU" dirty="0"/>
          </a:p>
        </p:txBody>
      </p:sp>
    </p:spTree>
    <p:extLst>
      <p:ext uri="{BB962C8B-B14F-4D97-AF65-F5344CB8AC3E}">
        <p14:creationId xmlns:p14="http://schemas.microsoft.com/office/powerpoint/2010/main" val="1469486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29</a:t>
            </a:fld>
            <a:endParaRPr lang="en-AU" dirty="0"/>
          </a:p>
        </p:txBody>
      </p:sp>
    </p:spTree>
    <p:extLst>
      <p:ext uri="{BB962C8B-B14F-4D97-AF65-F5344CB8AC3E}">
        <p14:creationId xmlns:p14="http://schemas.microsoft.com/office/powerpoint/2010/main" val="196432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a:t>
            </a:fld>
            <a:endParaRPr lang="en-AU" dirty="0"/>
          </a:p>
        </p:txBody>
      </p:sp>
    </p:spTree>
    <p:extLst>
      <p:ext uri="{BB962C8B-B14F-4D97-AF65-F5344CB8AC3E}">
        <p14:creationId xmlns:p14="http://schemas.microsoft.com/office/powerpoint/2010/main" val="404776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30</a:t>
            </a:fld>
            <a:endParaRPr lang="en-AU" dirty="0"/>
          </a:p>
        </p:txBody>
      </p:sp>
    </p:spTree>
    <p:extLst>
      <p:ext uri="{BB962C8B-B14F-4D97-AF65-F5344CB8AC3E}">
        <p14:creationId xmlns:p14="http://schemas.microsoft.com/office/powerpoint/2010/main" val="1919177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31</a:t>
            </a:fld>
            <a:endParaRPr lang="en-AU" dirty="0"/>
          </a:p>
        </p:txBody>
      </p:sp>
    </p:spTree>
    <p:extLst>
      <p:ext uri="{BB962C8B-B14F-4D97-AF65-F5344CB8AC3E}">
        <p14:creationId xmlns:p14="http://schemas.microsoft.com/office/powerpoint/2010/main" val="1587781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32</a:t>
            </a:fld>
            <a:endParaRPr lang="en-AU" dirty="0"/>
          </a:p>
        </p:txBody>
      </p:sp>
    </p:spTree>
    <p:extLst>
      <p:ext uri="{BB962C8B-B14F-4D97-AF65-F5344CB8AC3E}">
        <p14:creationId xmlns:p14="http://schemas.microsoft.com/office/powerpoint/2010/main" val="1368436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33</a:t>
            </a:fld>
            <a:endParaRPr lang="en-AU" dirty="0"/>
          </a:p>
        </p:txBody>
      </p:sp>
    </p:spTree>
    <p:extLst>
      <p:ext uri="{BB962C8B-B14F-4D97-AF65-F5344CB8AC3E}">
        <p14:creationId xmlns:p14="http://schemas.microsoft.com/office/powerpoint/2010/main" val="4231155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34</a:t>
            </a:fld>
            <a:endParaRPr lang="en-AU" dirty="0"/>
          </a:p>
        </p:txBody>
      </p:sp>
    </p:spTree>
    <p:extLst>
      <p:ext uri="{BB962C8B-B14F-4D97-AF65-F5344CB8AC3E}">
        <p14:creationId xmlns:p14="http://schemas.microsoft.com/office/powerpoint/2010/main" val="1520272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35</a:t>
            </a:fld>
            <a:endParaRPr lang="en-AU" dirty="0"/>
          </a:p>
        </p:txBody>
      </p:sp>
    </p:spTree>
    <p:extLst>
      <p:ext uri="{BB962C8B-B14F-4D97-AF65-F5344CB8AC3E}">
        <p14:creationId xmlns:p14="http://schemas.microsoft.com/office/powerpoint/2010/main" val="791821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36</a:t>
            </a:fld>
            <a:endParaRPr lang="en-AU" dirty="0"/>
          </a:p>
        </p:txBody>
      </p:sp>
    </p:spTree>
    <p:extLst>
      <p:ext uri="{BB962C8B-B14F-4D97-AF65-F5344CB8AC3E}">
        <p14:creationId xmlns:p14="http://schemas.microsoft.com/office/powerpoint/2010/main" val="932612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37</a:t>
            </a:fld>
            <a:endParaRPr lang="en-AU" dirty="0"/>
          </a:p>
        </p:txBody>
      </p:sp>
    </p:spTree>
    <p:extLst>
      <p:ext uri="{BB962C8B-B14F-4D97-AF65-F5344CB8AC3E}">
        <p14:creationId xmlns:p14="http://schemas.microsoft.com/office/powerpoint/2010/main" val="1264622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38</a:t>
            </a:fld>
            <a:endParaRPr lang="en-AU" dirty="0"/>
          </a:p>
        </p:txBody>
      </p:sp>
    </p:spTree>
    <p:extLst>
      <p:ext uri="{BB962C8B-B14F-4D97-AF65-F5344CB8AC3E}">
        <p14:creationId xmlns:p14="http://schemas.microsoft.com/office/powerpoint/2010/main" val="1157468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39</a:t>
            </a:fld>
            <a:endParaRPr lang="en-AU" dirty="0"/>
          </a:p>
        </p:txBody>
      </p:sp>
    </p:spTree>
    <p:extLst>
      <p:ext uri="{BB962C8B-B14F-4D97-AF65-F5344CB8AC3E}">
        <p14:creationId xmlns:p14="http://schemas.microsoft.com/office/powerpoint/2010/main" val="400976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4</a:t>
            </a:fld>
            <a:endParaRPr lang="en-AU" dirty="0"/>
          </a:p>
        </p:txBody>
      </p:sp>
    </p:spTree>
    <p:extLst>
      <p:ext uri="{BB962C8B-B14F-4D97-AF65-F5344CB8AC3E}">
        <p14:creationId xmlns:p14="http://schemas.microsoft.com/office/powerpoint/2010/main" val="3882866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40</a:t>
            </a:fld>
            <a:endParaRPr lang="en-AU" dirty="0"/>
          </a:p>
        </p:txBody>
      </p:sp>
    </p:spTree>
    <p:extLst>
      <p:ext uri="{BB962C8B-B14F-4D97-AF65-F5344CB8AC3E}">
        <p14:creationId xmlns:p14="http://schemas.microsoft.com/office/powerpoint/2010/main" val="2549466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41</a:t>
            </a:fld>
            <a:endParaRPr lang="en-AU" dirty="0"/>
          </a:p>
        </p:txBody>
      </p:sp>
    </p:spTree>
    <p:extLst>
      <p:ext uri="{BB962C8B-B14F-4D97-AF65-F5344CB8AC3E}">
        <p14:creationId xmlns:p14="http://schemas.microsoft.com/office/powerpoint/2010/main" val="2366087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42</a:t>
            </a:fld>
            <a:endParaRPr lang="en-AU" dirty="0"/>
          </a:p>
        </p:txBody>
      </p:sp>
    </p:spTree>
    <p:extLst>
      <p:ext uri="{BB962C8B-B14F-4D97-AF65-F5344CB8AC3E}">
        <p14:creationId xmlns:p14="http://schemas.microsoft.com/office/powerpoint/2010/main" val="122295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5</a:t>
            </a:fld>
            <a:endParaRPr lang="en-AU" dirty="0"/>
          </a:p>
        </p:txBody>
      </p:sp>
    </p:spTree>
    <p:extLst>
      <p:ext uri="{BB962C8B-B14F-4D97-AF65-F5344CB8AC3E}">
        <p14:creationId xmlns:p14="http://schemas.microsoft.com/office/powerpoint/2010/main" val="31861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6</a:t>
            </a:fld>
            <a:endParaRPr lang="en-AU" dirty="0"/>
          </a:p>
        </p:txBody>
      </p:sp>
    </p:spTree>
    <p:extLst>
      <p:ext uri="{BB962C8B-B14F-4D97-AF65-F5344CB8AC3E}">
        <p14:creationId xmlns:p14="http://schemas.microsoft.com/office/powerpoint/2010/main" val="394823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7</a:t>
            </a:fld>
            <a:endParaRPr lang="en-AU" dirty="0"/>
          </a:p>
        </p:txBody>
      </p:sp>
    </p:spTree>
    <p:extLst>
      <p:ext uri="{BB962C8B-B14F-4D97-AF65-F5344CB8AC3E}">
        <p14:creationId xmlns:p14="http://schemas.microsoft.com/office/powerpoint/2010/main" val="325138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8</a:t>
            </a:fld>
            <a:endParaRPr lang="en-AU" dirty="0"/>
          </a:p>
        </p:txBody>
      </p:sp>
    </p:spTree>
    <p:extLst>
      <p:ext uri="{BB962C8B-B14F-4D97-AF65-F5344CB8AC3E}">
        <p14:creationId xmlns:p14="http://schemas.microsoft.com/office/powerpoint/2010/main" val="23189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BB3C539-D4FC-47F0-9C1B-35E035DB7AC5}" type="slidenum">
              <a:rPr lang="en-AU" smtClean="0"/>
              <a:t>9</a:t>
            </a:fld>
            <a:endParaRPr lang="en-AU" dirty="0"/>
          </a:p>
        </p:txBody>
      </p:sp>
    </p:spTree>
    <p:extLst>
      <p:ext uri="{BB962C8B-B14F-4D97-AF65-F5344CB8AC3E}">
        <p14:creationId xmlns:p14="http://schemas.microsoft.com/office/powerpoint/2010/main" val="108641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772400" cy="1872208"/>
          </a:xfrm>
        </p:spPr>
        <p:txBody>
          <a:bodyPr/>
          <a:lstStyle>
            <a:lvl1pPr>
              <a:defRPr>
                <a:solidFill>
                  <a:srgbClr val="4F2D7F"/>
                </a:solidFill>
                <a:latin typeface="Lucida Fax" pitchFamily="18" charset="0"/>
              </a:defRPr>
            </a:lvl1pPr>
          </a:lstStyle>
          <a:p>
            <a:r>
              <a:rPr lang="en-US"/>
              <a:t>Click to edit Master title style</a:t>
            </a:r>
            <a:endParaRPr lang="en-AU" dirty="0"/>
          </a:p>
        </p:txBody>
      </p:sp>
      <p:sp>
        <p:nvSpPr>
          <p:cNvPr id="3" name="Subtitle 2"/>
          <p:cNvSpPr>
            <a:spLocks noGrp="1"/>
          </p:cNvSpPr>
          <p:nvPr>
            <p:ph type="subTitle" idx="1"/>
          </p:nvPr>
        </p:nvSpPr>
        <p:spPr>
          <a:xfrm>
            <a:off x="1547664" y="4365104"/>
            <a:ext cx="6400800" cy="648072"/>
          </a:xfrm>
        </p:spPr>
        <p:txBody>
          <a:bodyPr>
            <a:normAutofit/>
          </a:bodyPr>
          <a:lstStyle>
            <a:lvl1pPr marL="0" indent="0" algn="ctr">
              <a:buNone/>
              <a:defRPr sz="2000">
                <a:solidFill>
                  <a:srgbClr val="DC5034"/>
                </a:solidFill>
                <a:latin typeface="Lucida Fax"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9714" y="980728"/>
            <a:ext cx="3834494" cy="11585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7464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9"/>
            <a:ext cx="6019800" cy="56746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DAF39DE6-EACB-43F0-A845-7D30CA090570}" type="datetime1">
              <a:rPr lang="en-AU">
                <a:solidFill>
                  <a:srgbClr val="E3DED1">
                    <a:shade val="50000"/>
                  </a:srgbClr>
                </a:solidFill>
              </a:rPr>
              <a:pPr>
                <a:defRPr/>
              </a:pPr>
              <a:t>8/06/2017</a:t>
            </a:fld>
            <a:endParaRPr lang="en-AU" dirty="0">
              <a:solidFill>
                <a:srgbClr val="E3DED1">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7C95FE82-ED7A-4D99-A1F2-F952DDCFFDD7}"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93930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0B145D08-A089-44D2-8853-80C7640D3E24}" type="datetime1">
              <a:rPr lang="en-AU">
                <a:solidFill>
                  <a:srgbClr val="E3DED1">
                    <a:shade val="50000"/>
                  </a:srgbClr>
                </a:solidFill>
              </a:rPr>
              <a:pPr>
                <a:defRPr/>
              </a:pPr>
              <a:t>8/06/2017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85912EB4-6A1B-4311-A037-CDFEF51A90EF}"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43963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79F1AF4-FE70-490E-8A8F-BA164A3CB662}" type="datetime1">
              <a:rPr lang="en-AU">
                <a:solidFill>
                  <a:srgbClr val="E3DED1">
                    <a:shade val="50000"/>
                  </a:srgbClr>
                </a:solidFill>
              </a:rPr>
              <a:pPr>
                <a:defRPr/>
              </a:pPr>
              <a:t>8/06/2017</a:t>
            </a:fld>
            <a:endParaRPr lang="en-AU" dirty="0">
              <a:solidFill>
                <a:srgbClr val="E3DED1">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666E5EF-6B9B-4D25-B494-51BFFD8F8691}"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27944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54EE7CA5-BD0E-46B8-B414-8FE93F0EA040}" type="datetime1">
              <a:rPr lang="en-AU">
                <a:solidFill>
                  <a:srgbClr val="E3DED1">
                    <a:shade val="50000"/>
                  </a:srgbClr>
                </a:solidFill>
              </a:rPr>
              <a:pPr>
                <a:defRPr/>
              </a:pPr>
              <a:t>8/06/2017</a:t>
            </a:fld>
            <a:endParaRPr lang="en-AU" dirty="0">
              <a:solidFill>
                <a:srgbClr val="E3DED1">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1D43B074-1C6D-487F-90F9-3B95FB2482C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85271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77AF8B8C-4C82-4E41-81E8-022402BB3E90}" type="datetime1">
              <a:rPr lang="en-AU">
                <a:solidFill>
                  <a:srgbClr val="E3DED1">
                    <a:shade val="50000"/>
                  </a:srgbClr>
                </a:solidFill>
              </a:rPr>
              <a:pPr>
                <a:defRPr/>
              </a:pPr>
              <a:t>8/06/2017</a:t>
            </a:fld>
            <a:endParaRPr lang="en-AU" dirty="0">
              <a:solidFill>
                <a:srgbClr val="E3DED1">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0F0BD310-D959-4E8B-B433-9D36BDD9914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52093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6341AB89-1587-42ED-AB9A-07CBFB21F3C8}" type="datetime1">
              <a:rPr lang="en-AU">
                <a:solidFill>
                  <a:srgbClr val="E3DED1">
                    <a:shade val="50000"/>
                  </a:srgbClr>
                </a:solidFill>
              </a:rPr>
              <a:pPr>
                <a:defRPr/>
              </a:pPr>
              <a:t>8/06/2017</a:t>
            </a:fld>
            <a:endParaRPr lang="en-AU" dirty="0">
              <a:solidFill>
                <a:srgbClr val="E3DED1">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09A9905-571D-41F5-83D9-26BFF394BAC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50893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48E923C0-859D-4205-928D-7E2BED21073D}" type="datetime1">
              <a:rPr lang="en-AU">
                <a:solidFill>
                  <a:srgbClr val="E3DED1">
                    <a:shade val="50000"/>
                  </a:srgbClr>
                </a:solidFill>
              </a:rPr>
              <a:pPr>
                <a:defRPr/>
              </a:pPr>
              <a:t>8/06/2017</a:t>
            </a:fld>
            <a:endParaRPr lang="en-AU" dirty="0">
              <a:solidFill>
                <a:srgbClr val="E3DED1">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44732822-9B9D-4546-8247-53B11C2D6532}"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28466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4B494537-F3A3-45C5-8104-346664B9DF9C}" type="datetime1">
              <a:rPr lang="en-AU">
                <a:solidFill>
                  <a:srgbClr val="E3DED1">
                    <a:shade val="50000"/>
                  </a:srgbClr>
                </a:solidFill>
              </a:rPr>
              <a:pPr>
                <a:defRPr/>
              </a:pPr>
              <a:t>8/06/2017</a:t>
            </a:fld>
            <a:endParaRPr lang="en-AU" dirty="0">
              <a:solidFill>
                <a:srgbClr val="E3DED1">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406449A8-44F5-4222-B2C6-E05C056F6F8B}"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60607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a:t>Click icon to add picture</a:t>
            </a:r>
          </a:p>
        </p:txBody>
      </p:sp>
      <p:sp>
        <p:nvSpPr>
          <p:cNvPr id="7" name="Date Placeholder 4"/>
          <p:cNvSpPr>
            <a:spLocks noGrp="1"/>
          </p:cNvSpPr>
          <p:nvPr>
            <p:ph type="dt" sz="half" idx="10"/>
          </p:nvPr>
        </p:nvSpPr>
        <p:spPr/>
        <p:txBody>
          <a:bodyPr/>
          <a:lstStyle>
            <a:lvl1pPr>
              <a:defRPr/>
            </a:lvl1pPr>
            <a:extLst/>
          </a:lstStyle>
          <a:p>
            <a:pPr>
              <a:defRPr/>
            </a:pPr>
            <a:fld id="{E8325771-D896-4D13-804C-611932C7434A}" type="datetime1">
              <a:rPr lang="en-AU">
                <a:solidFill>
                  <a:srgbClr val="E3DED1">
                    <a:shade val="50000"/>
                  </a:srgbClr>
                </a:solidFill>
              </a:rPr>
              <a:pPr>
                <a:defRPr/>
              </a:pPr>
              <a:t>8/06/2017</a:t>
            </a:fld>
            <a:endParaRPr lang="en-AU" dirty="0">
              <a:solidFill>
                <a:srgbClr val="E3DED1">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80C98A27-96F1-4C01-AD7A-34BA7A17606A}"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23377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E672DCF0-B1CA-40B5-A70A-198FD12C329B}" type="datetime1">
              <a:rPr lang="en-AU">
                <a:solidFill>
                  <a:srgbClr val="E3DED1">
                    <a:shade val="50000"/>
                  </a:srgbClr>
                </a:solidFill>
              </a:rPr>
              <a:pPr>
                <a:defRPr/>
              </a:pPr>
              <a:t>8/06/2017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BB46D366-922F-4230-864D-DF18D46FB811}"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41131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36AB8ED3-9556-40FD-8F1D-E01A60BC0F18}" type="datetime1">
              <a:rPr lang="en-AU">
                <a:solidFill>
                  <a:srgbClr val="E3DED1">
                    <a:shade val="50000"/>
                  </a:srgbClr>
                </a:solidFill>
              </a:rPr>
              <a:pPr>
                <a:defRPr/>
              </a:pPr>
              <a:t>8/06/2017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55CEB6BC-461E-447A-AA6B-DE2640350D5E}"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91662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514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1520" y="260648"/>
            <a:ext cx="8640960" cy="6336704"/>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rgbClr val="4F2D7F"/>
          </a:solidFill>
          <a:latin typeface="Lucida Fax"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3C29"/>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8A8DF19A-7C92-4988-8836-FCEE33EC71E9}" type="datetime1">
              <a:rPr lang="en-AU">
                <a:solidFill>
                  <a:srgbClr val="E3DED1">
                    <a:shade val="50000"/>
                  </a:srgbClr>
                </a:solidFill>
              </a:rPr>
              <a:pPr>
                <a:defRPr/>
              </a:pPr>
              <a:t>8/06/2017</a:t>
            </a:fld>
            <a:endParaRPr lang="en-AU" dirty="0">
              <a:solidFill>
                <a:srgbClr val="E3DED1">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AU" dirty="0">
              <a:solidFill>
                <a:srgbClr val="E3DED1">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44C872B5-AEF4-4D22-A796-F23313E04C1D}"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64073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lectraNet2018@aer.gov.a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8208143" cy="864096"/>
          </a:xfrm>
        </p:spPr>
        <p:txBody>
          <a:bodyPr>
            <a:normAutofit fontScale="90000"/>
          </a:bodyPr>
          <a:lstStyle/>
          <a:p>
            <a:pPr algn="ctr" eaLnBrk="1" fontAlgn="auto" hangingPunct="1">
              <a:spcAft>
                <a:spcPts val="0"/>
              </a:spcAft>
              <a:defRPr/>
            </a:pPr>
            <a:r>
              <a:rPr lang="en-AU" sz="4400" dirty="0"/>
              <a:t>ElectraNet Public Forum</a:t>
            </a:r>
            <a:br>
              <a:rPr lang="en-AU" sz="4400" dirty="0"/>
            </a:br>
            <a:r>
              <a:rPr lang="en-AU" sz="2200" dirty="0"/>
              <a:t>07 </a:t>
            </a:r>
            <a:r>
              <a:rPr lang="en-AU" sz="2200" dirty="0" smtClean="0"/>
              <a:t>June </a:t>
            </a:r>
            <a:r>
              <a:rPr lang="en-AU" sz="2200" dirty="0"/>
              <a:t>2017</a:t>
            </a:r>
            <a:endParaRPr lang="en-AU" sz="4400" dirty="0"/>
          </a:p>
        </p:txBody>
      </p:sp>
      <p:pic>
        <p:nvPicPr>
          <p:cNvPr id="1026" name="Picture 2" descr="C:\Documents and Settings\lkeog\Local Settings\Temporary Internet Files\Content.IE5\2AIR206U\MP900403216[1].jpg"/>
          <p:cNvPicPr>
            <a:picLocks noChangeAspect="1" noChangeArrowheads="1"/>
          </p:cNvPicPr>
          <p:nvPr/>
        </p:nvPicPr>
        <p:blipFill>
          <a:blip r:embed="rId3" cstate="print"/>
          <a:stretch>
            <a:fillRect/>
          </a:stretch>
        </p:blipFill>
        <p:spPr bwMode="auto">
          <a:xfrm>
            <a:off x="3779912" y="2853357"/>
            <a:ext cx="2016927" cy="3023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6" name="Picture 5"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829421"/>
            <a:ext cx="2162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7452320" y="5198866"/>
            <a:ext cx="1287145" cy="1170305"/>
            <a:chOff x="0" y="-7316"/>
            <a:chExt cx="1287475" cy="1170432"/>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316"/>
              <a:ext cx="1287475" cy="1170432"/>
            </a:xfrm>
            <a:prstGeom prst="rect">
              <a:avLst/>
            </a:prstGeom>
            <a:noFill/>
          </p:spPr>
        </p:pic>
        <p:sp>
          <p:nvSpPr>
            <p:cNvPr id="7" name="Text Box 2"/>
            <p:cNvSpPr txBox="1">
              <a:spLocks noChangeArrowheads="1"/>
            </p:cNvSpPr>
            <p:nvPr/>
          </p:nvSpPr>
          <p:spPr bwMode="auto">
            <a:xfrm>
              <a:off x="95097" y="51207"/>
              <a:ext cx="1068019" cy="10607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AU" sz="1800" b="1" dirty="0">
                  <a:solidFill>
                    <a:srgbClr val="F79646"/>
                  </a:solidFill>
                  <a:effectLst/>
                  <a:latin typeface="Calibri"/>
                  <a:ea typeface="Calibri"/>
                  <a:cs typeface="Times New Roman"/>
                </a:rPr>
                <a:t>C</a:t>
              </a:r>
              <a:r>
                <a:rPr lang="en-AU" sz="1600" dirty="0">
                  <a:solidFill>
                    <a:srgbClr val="FFFFFF"/>
                  </a:solidFill>
                  <a:effectLst/>
                  <a:latin typeface="Calibri"/>
                  <a:ea typeface="Calibri"/>
                  <a:cs typeface="Times New Roman"/>
                </a:rPr>
                <a:t>onsumer </a:t>
              </a:r>
              <a:endParaRPr lang="en-AU" sz="1100" dirty="0">
                <a:effectLst/>
                <a:latin typeface="Calibri"/>
                <a:ea typeface="Calibri"/>
                <a:cs typeface="Times New Roman"/>
              </a:endParaRPr>
            </a:p>
            <a:p>
              <a:pPr>
                <a:lnSpc>
                  <a:spcPct val="115000"/>
                </a:lnSpc>
                <a:spcAft>
                  <a:spcPts val="0"/>
                </a:spcAft>
              </a:pPr>
              <a:r>
                <a:rPr lang="en-AU" sz="1800" b="1" dirty="0">
                  <a:solidFill>
                    <a:srgbClr val="F79646"/>
                  </a:solidFill>
                  <a:effectLst/>
                  <a:latin typeface="Calibri"/>
                  <a:ea typeface="Calibri"/>
                  <a:cs typeface="Times New Roman"/>
                </a:rPr>
                <a:t>C</a:t>
              </a:r>
              <a:r>
                <a:rPr lang="en-AU" sz="1600" dirty="0">
                  <a:solidFill>
                    <a:srgbClr val="FFFFFF"/>
                  </a:solidFill>
                  <a:effectLst/>
                  <a:latin typeface="Calibri"/>
                  <a:ea typeface="Calibri"/>
                  <a:cs typeface="Times New Roman"/>
                </a:rPr>
                <a:t>hallenge</a:t>
              </a:r>
              <a:endParaRPr lang="en-AU" sz="1100" dirty="0">
                <a:effectLst/>
                <a:latin typeface="Calibri"/>
                <a:ea typeface="Calibri"/>
                <a:cs typeface="Times New Roman"/>
              </a:endParaRPr>
            </a:p>
            <a:p>
              <a:pPr>
                <a:lnSpc>
                  <a:spcPct val="115000"/>
                </a:lnSpc>
                <a:spcAft>
                  <a:spcPts val="0"/>
                </a:spcAft>
              </a:pPr>
              <a:r>
                <a:rPr lang="en-AU" sz="1800" b="1" dirty="0">
                  <a:solidFill>
                    <a:srgbClr val="F79646"/>
                  </a:solidFill>
                  <a:effectLst/>
                  <a:latin typeface="Calibri"/>
                  <a:ea typeface="Calibri"/>
                  <a:cs typeface="Times New Roman"/>
                </a:rPr>
                <a:t>P</a:t>
              </a:r>
              <a:r>
                <a:rPr lang="en-AU" sz="1600" dirty="0">
                  <a:solidFill>
                    <a:srgbClr val="FFFFFF"/>
                  </a:solidFill>
                  <a:effectLst/>
                  <a:latin typeface="Calibri"/>
                  <a:ea typeface="Calibri"/>
                  <a:cs typeface="Times New Roman"/>
                </a:rPr>
                <a:t>anel</a:t>
              </a:r>
              <a:endParaRPr lang="en-AU" sz="1100" dirty="0">
                <a:effectLst/>
                <a:latin typeface="Calibri"/>
                <a:ea typeface="Calibri"/>
                <a:cs typeface="Times New Roman"/>
              </a:endParaRPr>
            </a:p>
          </p:txBody>
        </p:sp>
      </p:grpSp>
    </p:spTree>
    <p:extLst>
      <p:ext uri="{BB962C8B-B14F-4D97-AF65-F5344CB8AC3E}">
        <p14:creationId xmlns:p14="http://schemas.microsoft.com/office/powerpoint/2010/main" val="3540527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CE Facilitator?</a:t>
            </a:r>
          </a:p>
        </p:txBody>
      </p:sp>
      <p:sp>
        <p:nvSpPr>
          <p:cNvPr id="3" name="Content Placeholder 2"/>
          <p:cNvSpPr>
            <a:spLocks noGrp="1"/>
          </p:cNvSpPr>
          <p:nvPr>
            <p:ph idx="1"/>
          </p:nvPr>
        </p:nvSpPr>
        <p:spPr>
          <a:xfrm>
            <a:off x="457200" y="1196752"/>
            <a:ext cx="8229600" cy="4680521"/>
          </a:xfrm>
        </p:spPr>
        <p:txBody>
          <a:bodyPr>
            <a:normAutofit fontScale="85000" lnSpcReduction="20000"/>
          </a:bodyPr>
          <a:lstStyle/>
          <a:p>
            <a:r>
              <a:rPr lang="en-US" dirty="0"/>
              <a:t>There are both benefits and risks of appointing an independent third party to ‘manage’ the CE program</a:t>
            </a:r>
          </a:p>
          <a:p>
            <a:r>
              <a:rPr lang="en-US" dirty="0"/>
              <a:t>Risks include:</a:t>
            </a:r>
          </a:p>
          <a:p>
            <a:pPr lvl="1"/>
            <a:r>
              <a:rPr lang="en-US" dirty="0"/>
              <a:t>delegation of responsibility for </a:t>
            </a:r>
            <a:r>
              <a:rPr lang="en-US" dirty="0" smtClean="0"/>
              <a:t>program’s </a:t>
            </a:r>
            <a:r>
              <a:rPr lang="en-US" dirty="0"/>
              <a:t>success or failure</a:t>
            </a:r>
          </a:p>
          <a:p>
            <a:pPr lvl="1"/>
            <a:r>
              <a:rPr lang="en-US" dirty="0"/>
              <a:t>lack of commitment by </a:t>
            </a:r>
            <a:r>
              <a:rPr lang="en-US" dirty="0" smtClean="0"/>
              <a:t>the organisation </a:t>
            </a:r>
            <a:r>
              <a:rPr lang="en-US" dirty="0"/>
              <a:t>to the </a:t>
            </a:r>
            <a:r>
              <a:rPr lang="en-US" dirty="0" smtClean="0"/>
              <a:t>process &amp; its outcomes </a:t>
            </a:r>
            <a:r>
              <a:rPr lang="mr-IN" dirty="0"/>
              <a:t>–</a:t>
            </a:r>
            <a:r>
              <a:rPr lang="en-US" dirty="0"/>
              <a:t> just ‘ticking the regulatory boxes’</a:t>
            </a:r>
          </a:p>
          <a:p>
            <a:pPr lvl="1"/>
            <a:r>
              <a:rPr lang="en-US" dirty="0"/>
              <a:t>Poor communication and feedback with management &amp; stakeholders</a:t>
            </a:r>
          </a:p>
          <a:p>
            <a:r>
              <a:rPr lang="en-US" dirty="0"/>
              <a:t>Benefits: </a:t>
            </a:r>
          </a:p>
          <a:p>
            <a:pPr lvl="1"/>
            <a:r>
              <a:rPr lang="en-US" dirty="0"/>
              <a:t>Increased professionalism/bring in new ideas</a:t>
            </a:r>
          </a:p>
          <a:p>
            <a:pPr lvl="1"/>
            <a:r>
              <a:rPr lang="en-US" dirty="0"/>
              <a:t>Dedicated resource </a:t>
            </a:r>
          </a:p>
          <a:p>
            <a:pPr lvl="1"/>
            <a:r>
              <a:rPr lang="en-US" dirty="0"/>
              <a:t>Ability to bring an ‘outsider’s critical appraisal</a:t>
            </a:r>
          </a:p>
          <a:p>
            <a:r>
              <a:rPr lang="en-US" dirty="0"/>
              <a:t>CCP impressed with ElectraNet’s approach that has found </a:t>
            </a:r>
            <a:r>
              <a:rPr lang="en-US" dirty="0" smtClean="0"/>
              <a:t>a reasonable </a:t>
            </a:r>
            <a:r>
              <a:rPr lang="en-US" dirty="0"/>
              <a:t>balance to maximise benefits </a:t>
            </a:r>
          </a:p>
          <a:p>
            <a:pPr lvl="1"/>
            <a:r>
              <a:rPr lang="en-US" dirty="0"/>
              <a:t>Emphasis on both internal &amp; external communication </a:t>
            </a:r>
          </a:p>
          <a:p>
            <a:pPr lvl="1"/>
            <a:r>
              <a:rPr lang="en-US" dirty="0"/>
              <a:t>Responsibility &amp; ownership still sits with the business</a:t>
            </a:r>
          </a:p>
          <a:p>
            <a:pPr lvl="1"/>
            <a:r>
              <a:rPr lang="en-US" dirty="0"/>
              <a:t>Frank and regular feedback on progress</a:t>
            </a:r>
          </a:p>
          <a:p>
            <a:r>
              <a:rPr lang="en-US" i="1" dirty="0"/>
              <a:t>Is this a model that is suitable for all NSPs?</a:t>
            </a:r>
          </a:p>
        </p:txBody>
      </p:sp>
    </p:spTree>
    <p:extLst>
      <p:ext uri="{BB962C8B-B14F-4D97-AF65-F5344CB8AC3E}">
        <p14:creationId xmlns:p14="http://schemas.microsoft.com/office/powerpoint/2010/main" val="298839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361"/>
            <a:ext cx="8229600" cy="1143000"/>
          </a:xfrm>
        </p:spPr>
        <p:txBody>
          <a:bodyPr>
            <a:normAutofit/>
          </a:bodyPr>
          <a:lstStyle/>
          <a:p>
            <a:r>
              <a:rPr lang="en-US" sz="2800" dirty="0"/>
              <a:t>“Program Insights”: Overall satisfaction with </a:t>
            </a:r>
            <a:r>
              <a:rPr lang="en-US" sz="2800" dirty="0" smtClean="0"/>
              <a:t>ElectraNet’s service </a:t>
            </a:r>
            <a:r>
              <a:rPr lang="mr-IN" sz="2800" dirty="0"/>
              <a:t>–</a:t>
            </a:r>
            <a:r>
              <a:rPr lang="en-US" sz="2800" dirty="0"/>
              <a:t> but</a:t>
            </a:r>
            <a:r>
              <a:rPr lang="mr-IN" sz="2800" dirty="0"/>
              <a:t>…</a:t>
            </a:r>
            <a:endParaRPr lang="en-US" sz="2800" dirty="0"/>
          </a:p>
        </p:txBody>
      </p:sp>
      <p:sp>
        <p:nvSpPr>
          <p:cNvPr id="3" name="Text Placeholder 2"/>
          <p:cNvSpPr>
            <a:spLocks noGrp="1"/>
          </p:cNvSpPr>
          <p:nvPr>
            <p:ph type="body" idx="1"/>
          </p:nvPr>
        </p:nvSpPr>
        <p:spPr>
          <a:xfrm>
            <a:off x="457200" y="1628800"/>
            <a:ext cx="4040188" cy="639762"/>
          </a:xfrm>
          <a:ln>
            <a:solidFill>
              <a:schemeClr val="tx1"/>
            </a:solidFill>
          </a:ln>
        </p:spPr>
        <p:txBody>
          <a:bodyPr/>
          <a:lstStyle/>
          <a:p>
            <a:pPr>
              <a:spcBef>
                <a:spcPts val="0"/>
              </a:spcBef>
            </a:pPr>
            <a:r>
              <a:rPr lang="en-US" dirty="0"/>
              <a:t>Customer Insights </a:t>
            </a:r>
          </a:p>
        </p:txBody>
      </p:sp>
      <p:sp>
        <p:nvSpPr>
          <p:cNvPr id="4" name="Content Placeholder 3"/>
          <p:cNvSpPr>
            <a:spLocks noGrp="1"/>
          </p:cNvSpPr>
          <p:nvPr>
            <p:ph sz="half" idx="2"/>
          </p:nvPr>
        </p:nvSpPr>
        <p:spPr>
          <a:xfrm>
            <a:off x="457200" y="2268561"/>
            <a:ext cx="4040188" cy="3492084"/>
          </a:xfrm>
          <a:ln>
            <a:solidFill>
              <a:schemeClr val="tx1"/>
            </a:solidFill>
          </a:ln>
        </p:spPr>
        <p:txBody>
          <a:bodyPr>
            <a:noAutofit/>
          </a:bodyPr>
          <a:lstStyle/>
          <a:p>
            <a:r>
              <a:rPr lang="en-US" sz="1600" dirty="0"/>
              <a:t>Lower, more stable &amp; transparent costs </a:t>
            </a:r>
            <a:r>
              <a:rPr lang="mr-IN" sz="1600" dirty="0"/>
              <a:t>–</a:t>
            </a:r>
            <a:r>
              <a:rPr lang="en-US" sz="1600" dirty="0"/>
              <a:t> price path deliver reductions</a:t>
            </a:r>
          </a:p>
          <a:p>
            <a:pPr>
              <a:spcAft>
                <a:spcPts val="600"/>
              </a:spcAft>
            </a:pPr>
            <a:r>
              <a:rPr lang="en-US" sz="1600" dirty="0" smtClean="0"/>
              <a:t>Adaption </a:t>
            </a:r>
            <a:r>
              <a:rPr lang="en-US" sz="1600" dirty="0"/>
              <a:t>to changes e.g. distributed generation &amp; storage solutions </a:t>
            </a:r>
          </a:p>
          <a:p>
            <a:pPr>
              <a:spcAft>
                <a:spcPts val="600"/>
              </a:spcAft>
            </a:pPr>
            <a:r>
              <a:rPr lang="en-US" sz="1600" dirty="0"/>
              <a:t>Exploring DM initiatives and incentives to assist customers change usage </a:t>
            </a:r>
          </a:p>
          <a:p>
            <a:pPr>
              <a:spcAft>
                <a:spcPts val="600"/>
              </a:spcAft>
            </a:pPr>
            <a:r>
              <a:rPr lang="en-US" sz="1600" dirty="0"/>
              <a:t>Tariff design not understood/peak demand charges confusing</a:t>
            </a:r>
          </a:p>
          <a:p>
            <a:pPr>
              <a:spcAft>
                <a:spcPts val="600"/>
              </a:spcAft>
            </a:pPr>
            <a:r>
              <a:rPr lang="en-US" sz="1600" dirty="0"/>
              <a:t>Satisfied with reliability (Sept 16) but consider prudent expenditure requires risk based approach and/or cost benefit</a:t>
            </a:r>
          </a:p>
          <a:p>
            <a:endParaRPr lang="en-US" sz="1600" dirty="0"/>
          </a:p>
        </p:txBody>
      </p:sp>
      <p:sp>
        <p:nvSpPr>
          <p:cNvPr id="5" name="Text Placeholder 4"/>
          <p:cNvSpPr>
            <a:spLocks noGrp="1"/>
          </p:cNvSpPr>
          <p:nvPr>
            <p:ph type="body" sz="quarter" idx="3"/>
          </p:nvPr>
        </p:nvSpPr>
        <p:spPr>
          <a:xfrm>
            <a:off x="4497388" y="1628800"/>
            <a:ext cx="4179068" cy="639762"/>
          </a:xfrm>
          <a:ln>
            <a:solidFill>
              <a:srgbClr val="000000"/>
            </a:solidFill>
          </a:ln>
        </p:spPr>
        <p:txBody>
          <a:bodyPr/>
          <a:lstStyle/>
          <a:p>
            <a:r>
              <a:rPr lang="en-US" dirty="0"/>
              <a:t>Comment/Response</a:t>
            </a:r>
          </a:p>
        </p:txBody>
      </p:sp>
      <p:sp>
        <p:nvSpPr>
          <p:cNvPr id="6" name="Content Placeholder 5"/>
          <p:cNvSpPr>
            <a:spLocks noGrp="1"/>
          </p:cNvSpPr>
          <p:nvPr>
            <p:ph sz="quarter" idx="4"/>
          </p:nvPr>
        </p:nvSpPr>
        <p:spPr>
          <a:xfrm>
            <a:off x="4497388" y="2268562"/>
            <a:ext cx="4179068" cy="3492083"/>
          </a:xfrm>
          <a:ln>
            <a:solidFill>
              <a:schemeClr val="tx1"/>
            </a:solidFill>
          </a:ln>
        </p:spPr>
        <p:txBody>
          <a:bodyPr>
            <a:normAutofit/>
          </a:bodyPr>
          <a:lstStyle/>
          <a:p>
            <a:r>
              <a:rPr lang="en-US" sz="1600" dirty="0"/>
              <a:t>Does proposed price path deliver </a:t>
            </a:r>
            <a:r>
              <a:rPr lang="en-US" sz="1600" dirty="0" smtClean="0"/>
              <a:t>this? Consider WACC, inflation, depreciation.</a:t>
            </a:r>
            <a:endParaRPr lang="en-US" sz="1600" dirty="0"/>
          </a:p>
          <a:p>
            <a:r>
              <a:rPr lang="en-US" sz="1600" dirty="0"/>
              <a:t>Does the forecast and capex program reflect these changes?</a:t>
            </a:r>
          </a:p>
          <a:p>
            <a:r>
              <a:rPr lang="en-US" sz="1600" dirty="0"/>
              <a:t>Has </a:t>
            </a:r>
            <a:r>
              <a:rPr lang="en-US" sz="1600" dirty="0" smtClean="0"/>
              <a:t>proposal adequately</a:t>
            </a:r>
            <a:r>
              <a:rPr lang="en-US" sz="1600" dirty="0" smtClean="0">
                <a:solidFill>
                  <a:srgbClr val="008000"/>
                </a:solidFill>
              </a:rPr>
              <a:t> </a:t>
            </a:r>
            <a:r>
              <a:rPr lang="en-US" sz="1600" dirty="0"/>
              <a:t>included DM opportunities &amp; tariff design?</a:t>
            </a:r>
          </a:p>
          <a:p>
            <a:r>
              <a:rPr lang="en-US" sz="1600" dirty="0"/>
              <a:t>Has ElectraNet adequately communicated tariff structures &amp; </a:t>
            </a:r>
            <a:r>
              <a:rPr lang="en-US" sz="1600" dirty="0" smtClean="0"/>
              <a:t>rationale to its key stakeholders?</a:t>
            </a:r>
            <a:endParaRPr lang="en-US" sz="1600" dirty="0"/>
          </a:p>
          <a:p>
            <a:r>
              <a:rPr lang="en-US" sz="1600" dirty="0"/>
              <a:t>Has this view changed </a:t>
            </a:r>
            <a:r>
              <a:rPr lang="en-US" sz="1600" dirty="0" smtClean="0"/>
              <a:t>since Sept ‘16 &amp;  </a:t>
            </a:r>
            <a:r>
              <a:rPr lang="en-US" sz="1600" dirty="0"/>
              <a:t>what is most appropriate response to </a:t>
            </a:r>
            <a:r>
              <a:rPr lang="en-US" sz="1600" dirty="0" smtClean="0"/>
              <a:t>the issues of cost/reliability?</a:t>
            </a:r>
            <a:endParaRPr lang="en-US" sz="1600" dirty="0"/>
          </a:p>
        </p:txBody>
      </p:sp>
      <p:sp>
        <p:nvSpPr>
          <p:cNvPr id="7" name="TextBox 6"/>
          <p:cNvSpPr txBox="1"/>
          <p:nvPr/>
        </p:nvSpPr>
        <p:spPr>
          <a:xfrm>
            <a:off x="1653072" y="5760645"/>
            <a:ext cx="5688632" cy="261610"/>
          </a:xfrm>
          <a:prstGeom prst="rect">
            <a:avLst/>
          </a:prstGeom>
          <a:noFill/>
        </p:spPr>
        <p:txBody>
          <a:bodyPr wrap="square" rtlCol="0">
            <a:spAutoFit/>
          </a:bodyPr>
          <a:lstStyle/>
          <a:p>
            <a:r>
              <a:rPr lang="en-US" sz="1100" dirty="0"/>
              <a:t>Based on Deloitte, Customer Insights Report, September 2016. Not all ‘insights’ included. </a:t>
            </a:r>
          </a:p>
        </p:txBody>
      </p:sp>
    </p:spTree>
    <p:extLst>
      <p:ext uri="{BB962C8B-B14F-4D97-AF65-F5344CB8AC3E}">
        <p14:creationId xmlns:p14="http://schemas.microsoft.com/office/powerpoint/2010/main" val="1401199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CCP’s Questions </a:t>
            </a:r>
            <a:r>
              <a:rPr lang="en-US" dirty="0"/>
              <a:t>on CE </a:t>
            </a:r>
          </a:p>
        </p:txBody>
      </p:sp>
      <p:sp>
        <p:nvSpPr>
          <p:cNvPr id="3" name="Content Placeholder 2"/>
          <p:cNvSpPr>
            <a:spLocks noGrp="1"/>
          </p:cNvSpPr>
          <p:nvPr>
            <p:ph idx="1"/>
          </p:nvPr>
        </p:nvSpPr>
        <p:spPr>
          <a:xfrm>
            <a:off x="457200" y="1196752"/>
            <a:ext cx="8229600" cy="4680521"/>
          </a:xfrm>
        </p:spPr>
        <p:txBody>
          <a:bodyPr>
            <a:normAutofit fontScale="85000" lnSpcReduction="20000"/>
          </a:bodyPr>
          <a:lstStyle/>
          <a:p>
            <a:r>
              <a:rPr lang="en-US" dirty="0"/>
              <a:t>There are a number of significant risks around </a:t>
            </a:r>
            <a:r>
              <a:rPr lang="en-US" dirty="0" smtClean="0"/>
              <a:t>ElectraNet’s </a:t>
            </a:r>
            <a:r>
              <a:rPr lang="en-US" dirty="0"/>
              <a:t>proposal</a:t>
            </a:r>
          </a:p>
          <a:p>
            <a:r>
              <a:rPr lang="en-US" dirty="0"/>
              <a:t>CCP is concerned to ensure these risks are adequately explained to and discussed with consumers </a:t>
            </a:r>
          </a:p>
          <a:p>
            <a:r>
              <a:rPr lang="en-US" dirty="0"/>
              <a:t>For example </a:t>
            </a:r>
            <a:r>
              <a:rPr lang="mr-IN" dirty="0"/>
              <a:t>–</a:t>
            </a:r>
            <a:r>
              <a:rPr lang="en-US" dirty="0"/>
              <a:t> we will highlight today issues such as: </a:t>
            </a:r>
          </a:p>
          <a:p>
            <a:pPr lvl="1"/>
            <a:r>
              <a:rPr lang="en-US" dirty="0"/>
              <a:t>Sensitivity of average prices to accuracy of forecasts</a:t>
            </a:r>
          </a:p>
          <a:p>
            <a:pPr lvl="1"/>
            <a:r>
              <a:rPr lang="en-US" dirty="0"/>
              <a:t>The cumulative growth in nominal and real revenues given CPI + 3% increases from Year 2 to 5. </a:t>
            </a:r>
          </a:p>
          <a:p>
            <a:pPr lvl="1"/>
            <a:r>
              <a:rPr lang="en-US" dirty="0"/>
              <a:t>Impact of inflation forecast (vs AER approach) on regulatory outcomes</a:t>
            </a:r>
          </a:p>
          <a:p>
            <a:pPr lvl="1"/>
            <a:r>
              <a:rPr lang="en-US" dirty="0"/>
              <a:t>Potential changes arising from the recent decisions of the Federal Court on rate of return inputs (gamma and cost of debt) &amp; </a:t>
            </a:r>
            <a:r>
              <a:rPr lang="en-US" dirty="0" smtClean="0"/>
              <a:t>security </a:t>
            </a:r>
            <a:r>
              <a:rPr lang="en-US" dirty="0"/>
              <a:t>reviews (Including Finkel review)</a:t>
            </a:r>
          </a:p>
          <a:p>
            <a:pPr lvl="1"/>
            <a:r>
              <a:rPr lang="en-US" dirty="0"/>
              <a:t>Substantial investments in contingent projects and long term price implications </a:t>
            </a:r>
          </a:p>
          <a:p>
            <a:pPr lvl="1"/>
            <a:r>
              <a:rPr lang="en-US" dirty="0"/>
              <a:t>RIT-T process and DM opportunities </a:t>
            </a:r>
          </a:p>
          <a:p>
            <a:r>
              <a:rPr lang="en-US" b="1" dirty="0"/>
              <a:t>Important that </a:t>
            </a:r>
            <a:r>
              <a:rPr lang="en-US" b="1" dirty="0" smtClean="0"/>
              <a:t>ElectraNet’s </a:t>
            </a:r>
            <a:r>
              <a:rPr lang="en-US" b="1" dirty="0"/>
              <a:t>CE program continues to engage customers on these risks and seek to confirm priorities in a changing world</a:t>
            </a:r>
            <a:r>
              <a:rPr lang="en-US" dirty="0"/>
              <a:t>. </a:t>
            </a:r>
          </a:p>
          <a:p>
            <a:pPr lvl="1"/>
            <a:endParaRPr lang="en-US" dirty="0"/>
          </a:p>
        </p:txBody>
      </p:sp>
    </p:spTree>
    <p:extLst>
      <p:ext uri="{BB962C8B-B14F-4D97-AF65-F5344CB8AC3E}">
        <p14:creationId xmlns:p14="http://schemas.microsoft.com/office/powerpoint/2010/main" val="379272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on AER’s CE questions? </a:t>
            </a:r>
            <a:endParaRPr lang="en-US" dirty="0"/>
          </a:p>
        </p:txBody>
      </p:sp>
      <p:sp>
        <p:nvSpPr>
          <p:cNvPr id="3" name="Content Placeholder 2"/>
          <p:cNvSpPr>
            <a:spLocks noGrp="1"/>
          </p:cNvSpPr>
          <p:nvPr>
            <p:ph idx="1"/>
          </p:nvPr>
        </p:nvSpPr>
        <p:spPr>
          <a:xfrm>
            <a:off x="457200" y="1484784"/>
            <a:ext cx="8229600" cy="4392489"/>
          </a:xfrm>
        </p:spPr>
        <p:txBody>
          <a:bodyPr>
            <a:normAutofit lnSpcReduction="10000"/>
          </a:bodyPr>
          <a:lstStyle/>
          <a:p>
            <a:r>
              <a:rPr lang="en-US" dirty="0" smtClean="0"/>
              <a:t>How far has ElectraNet’s early engagement gone towards achieving its intended benefits? </a:t>
            </a:r>
          </a:p>
          <a:p>
            <a:r>
              <a:rPr lang="en-US" dirty="0" smtClean="0"/>
              <a:t>Has the early engagement process enhanced the regulatory process?</a:t>
            </a:r>
          </a:p>
          <a:p>
            <a:r>
              <a:rPr lang="en-US" dirty="0" smtClean="0"/>
              <a:t>If you have been involved with other TNSP reviews, are there aspects of ElectraNet’s process so far that are better or less well developed than other TNSP engagement processes?</a:t>
            </a:r>
          </a:p>
          <a:p>
            <a:r>
              <a:rPr lang="en-US" dirty="0" smtClean="0"/>
              <a:t>Is ElectraNet’s process likely to have improved its understanding of customer concerns and taken these into account in determining its revenue proposal for the long term interests of consumers? </a:t>
            </a:r>
            <a:endParaRPr lang="en-US" dirty="0"/>
          </a:p>
        </p:txBody>
      </p:sp>
    </p:spTree>
    <p:extLst>
      <p:ext uri="{BB962C8B-B14F-4D97-AF65-F5344CB8AC3E}">
        <p14:creationId xmlns:p14="http://schemas.microsoft.com/office/powerpoint/2010/main" val="61717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Revenue Requirement</a:t>
            </a:r>
          </a:p>
        </p:txBody>
      </p:sp>
      <p:sp>
        <p:nvSpPr>
          <p:cNvPr id="3" name="Content Placeholder 2"/>
          <p:cNvSpPr>
            <a:spLocks noGrp="1"/>
          </p:cNvSpPr>
          <p:nvPr>
            <p:ph idx="1"/>
          </p:nvPr>
        </p:nvSpPr>
        <p:spPr/>
        <p:txBody>
          <a:bodyPr>
            <a:normAutofit lnSpcReduction="10000"/>
          </a:bodyPr>
          <a:lstStyle/>
          <a:p>
            <a:r>
              <a:rPr lang="en-AU" dirty="0"/>
              <a:t>Overview</a:t>
            </a:r>
          </a:p>
          <a:p>
            <a:r>
              <a:rPr lang="en-AU" dirty="0" smtClean="0"/>
              <a:t>WACC</a:t>
            </a:r>
          </a:p>
          <a:p>
            <a:pPr lvl="1"/>
            <a:r>
              <a:rPr lang="en-AU" dirty="0" smtClean="0"/>
              <a:t>Debt</a:t>
            </a:r>
          </a:p>
          <a:p>
            <a:pPr lvl="1"/>
            <a:r>
              <a:rPr lang="en-AU" dirty="0" smtClean="0"/>
              <a:t>Gamma</a:t>
            </a:r>
          </a:p>
          <a:p>
            <a:pPr lvl="1"/>
            <a:r>
              <a:rPr lang="en-AU" dirty="0" smtClean="0"/>
              <a:t>Inflation</a:t>
            </a:r>
          </a:p>
          <a:p>
            <a:r>
              <a:rPr lang="en-AU" dirty="0" smtClean="0"/>
              <a:t>Forecasts</a:t>
            </a:r>
          </a:p>
          <a:p>
            <a:r>
              <a:rPr lang="en-AU" dirty="0" smtClean="0"/>
              <a:t>Opex</a:t>
            </a:r>
            <a:endParaRPr lang="en-AU" dirty="0"/>
          </a:p>
          <a:p>
            <a:r>
              <a:rPr lang="en-AU" dirty="0" smtClean="0"/>
              <a:t>Capex</a:t>
            </a:r>
          </a:p>
          <a:p>
            <a:pPr lvl="1"/>
            <a:r>
              <a:rPr lang="en-AU" dirty="0" smtClean="0"/>
              <a:t>Overview</a:t>
            </a:r>
          </a:p>
          <a:p>
            <a:pPr lvl="1"/>
            <a:r>
              <a:rPr lang="en-AU" dirty="0" smtClean="0"/>
              <a:t>System security expenditure </a:t>
            </a:r>
          </a:p>
          <a:p>
            <a:pPr lvl="1"/>
            <a:r>
              <a:rPr lang="en-AU" dirty="0"/>
              <a:t>C</a:t>
            </a:r>
            <a:r>
              <a:rPr lang="en-AU" dirty="0" smtClean="0"/>
              <a:t>ontingent projects</a:t>
            </a:r>
            <a:endParaRPr lang="en-AU" dirty="0"/>
          </a:p>
        </p:txBody>
      </p:sp>
    </p:spTree>
    <p:extLst>
      <p:ext uri="{BB962C8B-B14F-4D97-AF65-F5344CB8AC3E}">
        <p14:creationId xmlns:p14="http://schemas.microsoft.com/office/powerpoint/2010/main" val="427682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Overall revenues and prices</a:t>
            </a:r>
          </a:p>
        </p:txBody>
      </p:sp>
      <p:sp>
        <p:nvSpPr>
          <p:cNvPr id="3" name="Content Placeholder 2"/>
          <p:cNvSpPr>
            <a:spLocks noGrp="1"/>
          </p:cNvSpPr>
          <p:nvPr>
            <p:ph idx="1"/>
          </p:nvPr>
        </p:nvSpPr>
        <p:spPr>
          <a:xfrm>
            <a:off x="395536" y="1196752"/>
            <a:ext cx="8229600" cy="4680520"/>
          </a:xfrm>
        </p:spPr>
        <p:txBody>
          <a:bodyPr>
            <a:normAutofit fontScale="92500" lnSpcReduction="10000"/>
          </a:bodyPr>
          <a:lstStyle/>
          <a:p>
            <a:r>
              <a:rPr lang="en-AU" dirty="0"/>
              <a:t>Proposal: 0.3% p.a. (real) decrease (excluding contingent projects) over the period. </a:t>
            </a:r>
          </a:p>
          <a:p>
            <a:endParaRPr lang="en-AU" dirty="0"/>
          </a:p>
          <a:p>
            <a:endParaRPr lang="en-AU" dirty="0"/>
          </a:p>
          <a:p>
            <a:endParaRPr lang="en-AU" dirty="0"/>
          </a:p>
          <a:p>
            <a:endParaRPr lang="en-AU" dirty="0"/>
          </a:p>
          <a:p>
            <a:endParaRPr lang="en-AU" dirty="0"/>
          </a:p>
          <a:p>
            <a:endParaRPr lang="en-AU" dirty="0" smtClean="0"/>
          </a:p>
          <a:p>
            <a:endParaRPr lang="en-AU" dirty="0"/>
          </a:p>
          <a:p>
            <a:r>
              <a:rPr lang="en-AU" dirty="0"/>
              <a:t>Reflects:</a:t>
            </a:r>
          </a:p>
          <a:p>
            <a:pPr lvl="1"/>
            <a:r>
              <a:rPr lang="en-AU" dirty="0"/>
              <a:t>Lower WACC and </a:t>
            </a:r>
            <a:r>
              <a:rPr lang="en-AU" dirty="0" smtClean="0"/>
              <a:t>opex, </a:t>
            </a:r>
            <a:r>
              <a:rPr lang="en-AU" dirty="0"/>
              <a:t>offset </a:t>
            </a:r>
            <a:r>
              <a:rPr lang="en-AU" dirty="0" smtClean="0"/>
              <a:t>by …</a:t>
            </a:r>
            <a:endParaRPr lang="en-AU" dirty="0"/>
          </a:p>
          <a:p>
            <a:pPr lvl="1"/>
            <a:r>
              <a:rPr lang="en-AU" dirty="0"/>
              <a:t>Lower inflation </a:t>
            </a:r>
            <a:r>
              <a:rPr lang="en-AU" dirty="0" smtClean="0"/>
              <a:t>and gamma assumptions, and</a:t>
            </a:r>
          </a:p>
          <a:p>
            <a:pPr lvl="1"/>
            <a:r>
              <a:rPr lang="en-AU" dirty="0" smtClean="0"/>
              <a:t>Higher depreciation rate</a:t>
            </a:r>
            <a:endParaRPr lang="en-AU" dirty="0"/>
          </a:p>
        </p:txBody>
      </p:sp>
      <p:grpSp>
        <p:nvGrpSpPr>
          <p:cNvPr id="10" name="Group 9"/>
          <p:cNvGrpSpPr/>
          <p:nvPr/>
        </p:nvGrpSpPr>
        <p:grpSpPr>
          <a:xfrm>
            <a:off x="3923928" y="1587079"/>
            <a:ext cx="4763943" cy="3210073"/>
            <a:chOff x="2195736" y="2060848"/>
            <a:chExt cx="4536504" cy="3040885"/>
          </a:xfrm>
        </p:grpSpPr>
        <p:pic>
          <p:nvPicPr>
            <p:cNvPr id="4" name="Picture 3"/>
            <p:cNvPicPr>
              <a:picLocks noChangeAspect="1"/>
            </p:cNvPicPr>
            <p:nvPr/>
          </p:nvPicPr>
          <p:blipFill>
            <a:blip r:embed="rId3"/>
            <a:stretch>
              <a:fillRect/>
            </a:stretch>
          </p:blipFill>
          <p:spPr>
            <a:xfrm>
              <a:off x="2195736" y="2060848"/>
              <a:ext cx="4536504" cy="3040885"/>
            </a:xfrm>
            <a:prstGeom prst="rect">
              <a:avLst/>
            </a:prstGeom>
          </p:spPr>
        </p:pic>
        <p:sp>
          <p:nvSpPr>
            <p:cNvPr id="5" name="TextBox 4"/>
            <p:cNvSpPr txBox="1"/>
            <p:nvPr/>
          </p:nvSpPr>
          <p:spPr>
            <a:xfrm rot="16200000">
              <a:off x="2835317" y="3608880"/>
              <a:ext cx="1250407" cy="276999"/>
            </a:xfrm>
            <a:prstGeom prst="rect">
              <a:avLst/>
            </a:prstGeom>
            <a:noFill/>
          </p:spPr>
          <p:txBody>
            <a:bodyPr wrap="none" rtlCol="0">
              <a:spAutoFit/>
            </a:bodyPr>
            <a:lstStyle/>
            <a:p>
              <a:r>
                <a:rPr lang="en-AU" sz="1200" dirty="0"/>
                <a:t>Return on capital</a:t>
              </a:r>
            </a:p>
          </p:txBody>
        </p:sp>
        <p:sp>
          <p:nvSpPr>
            <p:cNvPr id="6" name="TextBox 5"/>
            <p:cNvSpPr txBox="1"/>
            <p:nvPr/>
          </p:nvSpPr>
          <p:spPr>
            <a:xfrm rot="16200000">
              <a:off x="3807742" y="3608880"/>
              <a:ext cx="509370" cy="276999"/>
            </a:xfrm>
            <a:prstGeom prst="rect">
              <a:avLst/>
            </a:prstGeom>
            <a:noFill/>
          </p:spPr>
          <p:txBody>
            <a:bodyPr wrap="none" rtlCol="0">
              <a:spAutoFit/>
            </a:bodyPr>
            <a:lstStyle/>
            <a:p>
              <a:r>
                <a:rPr lang="en-AU" sz="1200" dirty="0"/>
                <a:t>Opex</a:t>
              </a:r>
            </a:p>
          </p:txBody>
        </p:sp>
        <p:sp>
          <p:nvSpPr>
            <p:cNvPr id="7" name="TextBox 6"/>
            <p:cNvSpPr txBox="1"/>
            <p:nvPr/>
          </p:nvSpPr>
          <p:spPr>
            <a:xfrm rot="16200000">
              <a:off x="4069427" y="3608879"/>
              <a:ext cx="985911" cy="276999"/>
            </a:xfrm>
            <a:prstGeom prst="rect">
              <a:avLst/>
            </a:prstGeom>
            <a:noFill/>
          </p:spPr>
          <p:txBody>
            <a:bodyPr wrap="none" rtlCol="0">
              <a:spAutoFit/>
            </a:bodyPr>
            <a:lstStyle/>
            <a:p>
              <a:r>
                <a:rPr lang="en-AU" sz="1200" dirty="0"/>
                <a:t>Depreciation</a:t>
              </a:r>
            </a:p>
          </p:txBody>
        </p:sp>
        <p:sp>
          <p:nvSpPr>
            <p:cNvPr id="8" name="TextBox 7"/>
            <p:cNvSpPr txBox="1"/>
            <p:nvPr/>
          </p:nvSpPr>
          <p:spPr>
            <a:xfrm rot="16200000">
              <a:off x="4677586" y="3544324"/>
              <a:ext cx="973408" cy="276999"/>
            </a:xfrm>
            <a:prstGeom prst="rect">
              <a:avLst/>
            </a:prstGeom>
            <a:noFill/>
          </p:spPr>
          <p:txBody>
            <a:bodyPr wrap="none" rtlCol="0">
              <a:spAutoFit/>
            </a:bodyPr>
            <a:lstStyle/>
            <a:p>
              <a:r>
                <a:rPr lang="en-AU" sz="1200" dirty="0"/>
                <a:t>Adjustments</a:t>
              </a:r>
            </a:p>
          </p:txBody>
        </p:sp>
        <p:sp>
          <p:nvSpPr>
            <p:cNvPr id="9" name="TextBox 8"/>
            <p:cNvSpPr txBox="1"/>
            <p:nvPr/>
          </p:nvSpPr>
          <p:spPr>
            <a:xfrm rot="16200000">
              <a:off x="5193843" y="3544324"/>
              <a:ext cx="1049839" cy="276999"/>
            </a:xfrm>
            <a:prstGeom prst="rect">
              <a:avLst/>
            </a:prstGeom>
            <a:noFill/>
          </p:spPr>
          <p:txBody>
            <a:bodyPr wrap="none" rtlCol="0">
              <a:spAutoFit/>
            </a:bodyPr>
            <a:lstStyle/>
            <a:p>
              <a:r>
                <a:rPr lang="en-AU" sz="1200" dirty="0"/>
                <a:t>Corporate Tax</a:t>
              </a:r>
            </a:p>
          </p:txBody>
        </p:sp>
      </p:grpSp>
    </p:spTree>
    <p:extLst>
      <p:ext uri="{BB962C8B-B14F-4D97-AF65-F5344CB8AC3E}">
        <p14:creationId xmlns:p14="http://schemas.microsoft.com/office/powerpoint/2010/main" val="1163483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Maximum annual revenue (MAR)</a:t>
            </a:r>
            <a:br>
              <a:rPr lang="en-US" dirty="0"/>
            </a:br>
            <a:r>
              <a:rPr lang="en-US" dirty="0"/>
              <a:t>Smoothed ($m nominal)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5688866"/>
              </p:ext>
            </p:extLst>
          </p:nvPr>
        </p:nvGraphicFramePr>
        <p:xfrm>
          <a:off x="539552" y="1453520"/>
          <a:ext cx="8147248" cy="1320449"/>
        </p:xfrm>
        <a:graphic>
          <a:graphicData uri="http://schemas.openxmlformats.org/drawingml/2006/table">
            <a:tbl>
              <a:tblPr firstRow="1" bandRow="1">
                <a:tableStyleId>{5C22544A-7EE6-4342-B048-85BDC9FD1C3A}</a:tableStyleId>
              </a:tblPr>
              <a:tblGrid>
                <a:gridCol w="1018406">
                  <a:extLst>
                    <a:ext uri="{9D8B030D-6E8A-4147-A177-3AD203B41FA5}">
                      <a16:colId xmlns="" xmlns:a16="http://schemas.microsoft.com/office/drawing/2014/main" val="20000"/>
                    </a:ext>
                  </a:extLst>
                </a:gridCol>
                <a:gridCol w="1018406">
                  <a:extLst>
                    <a:ext uri="{9D8B030D-6E8A-4147-A177-3AD203B41FA5}">
                      <a16:colId xmlns="" xmlns:a16="http://schemas.microsoft.com/office/drawing/2014/main" val="20001"/>
                    </a:ext>
                  </a:extLst>
                </a:gridCol>
                <a:gridCol w="1018406">
                  <a:extLst>
                    <a:ext uri="{9D8B030D-6E8A-4147-A177-3AD203B41FA5}">
                      <a16:colId xmlns="" xmlns:a16="http://schemas.microsoft.com/office/drawing/2014/main" val="20002"/>
                    </a:ext>
                  </a:extLst>
                </a:gridCol>
                <a:gridCol w="1018406">
                  <a:extLst>
                    <a:ext uri="{9D8B030D-6E8A-4147-A177-3AD203B41FA5}">
                      <a16:colId xmlns="" xmlns:a16="http://schemas.microsoft.com/office/drawing/2014/main" val="20003"/>
                    </a:ext>
                  </a:extLst>
                </a:gridCol>
                <a:gridCol w="1018406">
                  <a:extLst>
                    <a:ext uri="{9D8B030D-6E8A-4147-A177-3AD203B41FA5}">
                      <a16:colId xmlns="" xmlns:a16="http://schemas.microsoft.com/office/drawing/2014/main" val="20004"/>
                    </a:ext>
                  </a:extLst>
                </a:gridCol>
                <a:gridCol w="1018406">
                  <a:extLst>
                    <a:ext uri="{9D8B030D-6E8A-4147-A177-3AD203B41FA5}">
                      <a16:colId xmlns="" xmlns:a16="http://schemas.microsoft.com/office/drawing/2014/main" val="20005"/>
                    </a:ext>
                  </a:extLst>
                </a:gridCol>
                <a:gridCol w="1018406">
                  <a:extLst>
                    <a:ext uri="{9D8B030D-6E8A-4147-A177-3AD203B41FA5}">
                      <a16:colId xmlns="" xmlns:a16="http://schemas.microsoft.com/office/drawing/2014/main" val="20006"/>
                    </a:ext>
                  </a:extLst>
                </a:gridCol>
                <a:gridCol w="1018406">
                  <a:extLst>
                    <a:ext uri="{9D8B030D-6E8A-4147-A177-3AD203B41FA5}">
                      <a16:colId xmlns="" xmlns:a16="http://schemas.microsoft.com/office/drawing/2014/main" val="20007"/>
                    </a:ext>
                  </a:extLst>
                </a:gridCol>
              </a:tblGrid>
              <a:tr h="277789">
                <a:tc>
                  <a:txBody>
                    <a:bodyPr/>
                    <a:lstStyle/>
                    <a:p>
                      <a:endParaRPr lang="en-US" dirty="0"/>
                    </a:p>
                  </a:txBody>
                  <a:tcPr/>
                </a:tc>
                <a:tc>
                  <a:txBody>
                    <a:bodyPr/>
                    <a:lstStyle/>
                    <a:p>
                      <a:r>
                        <a:rPr lang="en-US" dirty="0"/>
                        <a:t>2017-18</a:t>
                      </a:r>
                    </a:p>
                  </a:txBody>
                  <a:tcPr/>
                </a:tc>
                <a:tc>
                  <a:txBody>
                    <a:bodyPr/>
                    <a:lstStyle/>
                    <a:p>
                      <a:r>
                        <a:rPr lang="en-US" dirty="0"/>
                        <a:t>2018-19</a:t>
                      </a:r>
                    </a:p>
                  </a:txBody>
                  <a:tcPr/>
                </a:tc>
                <a:tc>
                  <a:txBody>
                    <a:bodyPr/>
                    <a:lstStyle/>
                    <a:p>
                      <a:r>
                        <a:rPr lang="en-US" dirty="0"/>
                        <a:t>2019-20</a:t>
                      </a:r>
                    </a:p>
                  </a:txBody>
                  <a:tcPr/>
                </a:tc>
                <a:tc>
                  <a:txBody>
                    <a:bodyPr/>
                    <a:lstStyle/>
                    <a:p>
                      <a:r>
                        <a:rPr lang="en-US" dirty="0"/>
                        <a:t>2020-21</a:t>
                      </a:r>
                    </a:p>
                  </a:txBody>
                  <a:tcPr/>
                </a:tc>
                <a:tc>
                  <a:txBody>
                    <a:bodyPr/>
                    <a:lstStyle/>
                    <a:p>
                      <a:r>
                        <a:rPr lang="en-US" dirty="0"/>
                        <a:t>2021-22</a:t>
                      </a:r>
                    </a:p>
                  </a:txBody>
                  <a:tcPr/>
                </a:tc>
                <a:tc>
                  <a:txBody>
                    <a:bodyPr/>
                    <a:lstStyle/>
                    <a:p>
                      <a:r>
                        <a:rPr lang="en-US" dirty="0"/>
                        <a:t>2022-23</a:t>
                      </a:r>
                    </a:p>
                  </a:txBody>
                  <a:tcPr/>
                </a:tc>
                <a:tc>
                  <a:txBody>
                    <a:bodyPr/>
                    <a:lstStyle/>
                    <a:p>
                      <a:r>
                        <a:rPr lang="en-US" dirty="0"/>
                        <a:t>Total </a:t>
                      </a:r>
                    </a:p>
                  </a:txBody>
                  <a:tcPr/>
                </a:tc>
                <a:extLst>
                  <a:ext uri="{0D108BD9-81ED-4DB2-BD59-A6C34878D82A}">
                    <a16:rowId xmlns="" xmlns:a16="http://schemas.microsoft.com/office/drawing/2014/main" val="10000"/>
                  </a:ext>
                </a:extLst>
              </a:tr>
              <a:tr h="439832">
                <a:tc>
                  <a:txBody>
                    <a:bodyPr/>
                    <a:lstStyle/>
                    <a:p>
                      <a:r>
                        <a:rPr lang="en-US" sz="1600" dirty="0"/>
                        <a:t>Annual</a:t>
                      </a:r>
                      <a:r>
                        <a:rPr lang="en-US" sz="1600" baseline="0" dirty="0"/>
                        <a:t> MAR </a:t>
                      </a:r>
                      <a:endParaRPr lang="en-US" sz="1600" dirty="0"/>
                    </a:p>
                  </a:txBody>
                  <a:tcPr/>
                </a:tc>
                <a:tc>
                  <a:txBody>
                    <a:bodyPr/>
                    <a:lstStyle/>
                    <a:p>
                      <a:r>
                        <a:rPr lang="en-US" sz="1600" dirty="0"/>
                        <a:t>349.6</a:t>
                      </a:r>
                    </a:p>
                  </a:txBody>
                  <a:tcPr/>
                </a:tc>
                <a:tc>
                  <a:txBody>
                    <a:bodyPr/>
                    <a:lstStyle/>
                    <a:p>
                      <a:r>
                        <a:rPr lang="en-US" sz="1600" dirty="0"/>
                        <a:t>312.3</a:t>
                      </a:r>
                    </a:p>
                  </a:txBody>
                  <a:tcPr/>
                </a:tc>
                <a:tc>
                  <a:txBody>
                    <a:bodyPr/>
                    <a:lstStyle/>
                    <a:p>
                      <a:r>
                        <a:rPr lang="en-US" sz="1600" dirty="0"/>
                        <a:t>329.1</a:t>
                      </a:r>
                    </a:p>
                  </a:txBody>
                  <a:tcPr/>
                </a:tc>
                <a:tc>
                  <a:txBody>
                    <a:bodyPr/>
                    <a:lstStyle/>
                    <a:p>
                      <a:r>
                        <a:rPr lang="en-US" sz="1600" dirty="0"/>
                        <a:t>346.7</a:t>
                      </a:r>
                    </a:p>
                  </a:txBody>
                  <a:tcPr/>
                </a:tc>
                <a:tc>
                  <a:txBody>
                    <a:bodyPr/>
                    <a:lstStyle/>
                    <a:p>
                      <a:r>
                        <a:rPr lang="en-US" sz="1600" dirty="0"/>
                        <a:t>365.3</a:t>
                      </a:r>
                    </a:p>
                  </a:txBody>
                  <a:tcPr/>
                </a:tc>
                <a:tc>
                  <a:txBody>
                    <a:bodyPr/>
                    <a:lstStyle/>
                    <a:p>
                      <a:r>
                        <a:rPr lang="en-US" sz="1600" dirty="0"/>
                        <a:t>384.9</a:t>
                      </a:r>
                    </a:p>
                  </a:txBody>
                  <a:tcPr/>
                </a:tc>
                <a:tc>
                  <a:txBody>
                    <a:bodyPr/>
                    <a:lstStyle/>
                    <a:p>
                      <a:r>
                        <a:rPr lang="en-US" sz="1600" dirty="0"/>
                        <a:t>1738.2</a:t>
                      </a:r>
                    </a:p>
                  </a:txBody>
                  <a:tcPr/>
                </a:tc>
                <a:extLst>
                  <a:ext uri="{0D108BD9-81ED-4DB2-BD59-A6C34878D82A}">
                    <a16:rowId xmlns="" xmlns:a16="http://schemas.microsoft.com/office/drawing/2014/main" val="10001"/>
                  </a:ext>
                </a:extLst>
              </a:tr>
              <a:tr h="375569">
                <a:tc>
                  <a:txBody>
                    <a:bodyPr/>
                    <a:lstStyle/>
                    <a:p>
                      <a:endParaRPr lang="en-US" sz="16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CPI-12.4%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CPI+3.3%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CPI+3.3%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CPI+3.3%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CPI+3.3%</a:t>
                      </a:r>
                    </a:p>
                  </a:txBody>
                  <a:tcPr/>
                </a:tc>
                <a:tc>
                  <a:txBody>
                    <a:bodyPr/>
                    <a:lstStyle/>
                    <a:p>
                      <a:endParaRPr lang="en-US" sz="1600" dirty="0"/>
                    </a:p>
                  </a:txBody>
                  <a:tcPr/>
                </a:tc>
                <a:extLst>
                  <a:ext uri="{0D108BD9-81ED-4DB2-BD59-A6C34878D82A}">
                    <a16:rowId xmlns=""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907704" y="2809851"/>
            <a:ext cx="5544616" cy="3409620"/>
          </a:xfrm>
          <a:prstGeom prst="rect">
            <a:avLst/>
          </a:prstGeom>
        </p:spPr>
      </p:pic>
    </p:spTree>
    <p:extLst>
      <p:ext uri="{BB962C8B-B14F-4D97-AF65-F5344CB8AC3E}">
        <p14:creationId xmlns:p14="http://schemas.microsoft.com/office/powerpoint/2010/main" val="3712702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Revenue and Prices</a:t>
            </a:r>
          </a:p>
        </p:txBody>
      </p:sp>
      <p:sp>
        <p:nvSpPr>
          <p:cNvPr id="3" name="Content Placeholder 2"/>
          <p:cNvSpPr>
            <a:spLocks noGrp="1"/>
          </p:cNvSpPr>
          <p:nvPr>
            <p:ph idx="1"/>
          </p:nvPr>
        </p:nvSpPr>
        <p:spPr/>
        <p:txBody>
          <a:bodyPr/>
          <a:lstStyle/>
          <a:p>
            <a:r>
              <a:rPr lang="en-AU" dirty="0"/>
              <a:t>Key concerns:</a:t>
            </a:r>
          </a:p>
          <a:p>
            <a:pPr lvl="1"/>
            <a:r>
              <a:rPr lang="en-AU" dirty="0"/>
              <a:t>RAB Growth hidden by lower WACC</a:t>
            </a:r>
          </a:p>
          <a:p>
            <a:pPr lvl="1"/>
            <a:r>
              <a:rPr lang="en-AU" dirty="0"/>
              <a:t>Are the capex projects efficient?</a:t>
            </a:r>
          </a:p>
          <a:p>
            <a:pPr lvl="1"/>
            <a:r>
              <a:rPr lang="en-AU" dirty="0"/>
              <a:t>What are the contingent project risks?</a:t>
            </a:r>
          </a:p>
          <a:p>
            <a:pPr lvl="1"/>
            <a:r>
              <a:rPr lang="en-AU" dirty="0"/>
              <a:t>Does opex reflect the costs of an efficient service provider?</a:t>
            </a:r>
          </a:p>
          <a:p>
            <a:pPr lvl="1"/>
            <a:endParaRPr lang="en-AU" dirty="0"/>
          </a:p>
          <a:p>
            <a:r>
              <a:rPr lang="en-AU" dirty="0"/>
              <a:t>Very interested in consumer views on the ‘saw-tooth’ revenues and prices. Rules impose some constraints (6A.6.8) but consumers may prefer smoother path.</a:t>
            </a:r>
          </a:p>
          <a:p>
            <a:pPr lvl="1"/>
            <a:endParaRPr lang="en-AU" dirty="0"/>
          </a:p>
          <a:p>
            <a:pPr lvl="1"/>
            <a:endParaRPr lang="en-AU" dirty="0"/>
          </a:p>
          <a:p>
            <a:pPr marL="457200" lvl="1" indent="0">
              <a:buNone/>
            </a:pPr>
            <a:endParaRPr lang="en-AU" dirty="0"/>
          </a:p>
          <a:p>
            <a:endParaRPr lang="en-AU" dirty="0"/>
          </a:p>
        </p:txBody>
      </p:sp>
    </p:spTree>
    <p:extLst>
      <p:ext uri="{BB962C8B-B14F-4D97-AF65-F5344CB8AC3E}">
        <p14:creationId xmlns:p14="http://schemas.microsoft.com/office/powerpoint/2010/main" val="3045184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Weighted Average Cost of Capital </a:t>
            </a:r>
          </a:p>
        </p:txBody>
      </p:sp>
      <p:sp>
        <p:nvSpPr>
          <p:cNvPr id="3" name="Content Placeholder 2"/>
          <p:cNvSpPr>
            <a:spLocks noGrp="1"/>
          </p:cNvSpPr>
          <p:nvPr>
            <p:ph idx="1"/>
          </p:nvPr>
        </p:nvSpPr>
        <p:spPr>
          <a:xfrm>
            <a:off x="457200" y="1268760"/>
            <a:ext cx="8229600" cy="4608512"/>
          </a:xfrm>
        </p:spPr>
        <p:txBody>
          <a:bodyPr>
            <a:normAutofit lnSpcReduction="10000"/>
          </a:bodyPr>
          <a:lstStyle/>
          <a:p>
            <a:r>
              <a:rPr lang="en-AU" sz="2000" dirty="0"/>
              <a:t>Proposed WACC is 6.02%</a:t>
            </a:r>
          </a:p>
          <a:p>
            <a:r>
              <a:rPr lang="en-AU" sz="2000" dirty="0"/>
              <a:t>Important component of </a:t>
            </a:r>
            <a:r>
              <a:rPr lang="en-AU" sz="2000" dirty="0" smtClean="0"/>
              <a:t>Regulated Revenue </a:t>
            </a:r>
            <a:endParaRPr lang="en-AU" sz="2000" dirty="0">
              <a:solidFill>
                <a:srgbClr val="FF0000"/>
              </a:solidFill>
            </a:endParaRPr>
          </a:p>
          <a:p>
            <a:pPr lvl="1"/>
            <a:r>
              <a:rPr lang="en-AU" sz="1900" dirty="0"/>
              <a:t>Lower WACC offsets other cost increases, but may not last</a:t>
            </a:r>
          </a:p>
          <a:p>
            <a:r>
              <a:rPr lang="en-AU" sz="2000" dirty="0"/>
              <a:t>ElectraNet's proposal largely in line with AER Rate of Return guideline:</a:t>
            </a:r>
          </a:p>
          <a:p>
            <a:pPr marL="457200" lvl="1" indent="0">
              <a:buNone/>
            </a:pPr>
            <a:r>
              <a:rPr lang="en-AU" sz="1900" dirty="0"/>
              <a:t>Risk free rate		2.83%</a:t>
            </a:r>
          </a:p>
          <a:p>
            <a:pPr marL="457200" lvl="1" indent="0">
              <a:buNone/>
            </a:pPr>
            <a:r>
              <a:rPr lang="en-AU" sz="1900" dirty="0"/>
              <a:t>Market risk premium	6.5%</a:t>
            </a:r>
          </a:p>
          <a:p>
            <a:pPr marL="457200" lvl="1" indent="0">
              <a:buNone/>
            </a:pPr>
            <a:r>
              <a:rPr lang="en-AU" sz="1900" dirty="0"/>
              <a:t>Beta 		0.7</a:t>
            </a:r>
          </a:p>
          <a:p>
            <a:pPr marL="457200" lvl="1" indent="0">
              <a:buNone/>
            </a:pPr>
            <a:r>
              <a:rPr lang="en-AU" sz="1900" dirty="0"/>
              <a:t>Return on debt	5.1%</a:t>
            </a:r>
          </a:p>
          <a:p>
            <a:pPr marL="457200" lvl="1" indent="0">
              <a:buNone/>
            </a:pPr>
            <a:r>
              <a:rPr lang="en-AU" sz="1900" dirty="0"/>
              <a:t>Gearing		60% </a:t>
            </a:r>
          </a:p>
          <a:p>
            <a:r>
              <a:rPr lang="en-AU" sz="2200" dirty="0"/>
              <a:t>But ElectraNet's proposal differs from AER’s on:</a:t>
            </a:r>
          </a:p>
          <a:p>
            <a:pPr lvl="1"/>
            <a:r>
              <a:rPr lang="en-AU" sz="1900" dirty="0"/>
              <a:t>Gamma – it uses 0.25 rather than 0.4</a:t>
            </a:r>
          </a:p>
          <a:p>
            <a:pPr lvl="1"/>
            <a:r>
              <a:rPr lang="en-AU" sz="1900" dirty="0"/>
              <a:t>Inflation – it uses an estimate of 1.97% based on bond </a:t>
            </a:r>
          </a:p>
          <a:p>
            <a:pPr marL="457200" lvl="1" indent="0">
              <a:buNone/>
            </a:pPr>
            <a:r>
              <a:rPr lang="en-AU" sz="1900" dirty="0"/>
              <a:t>     yields</a:t>
            </a:r>
          </a:p>
        </p:txBody>
      </p:sp>
    </p:spTree>
    <p:extLst>
      <p:ext uri="{BB962C8B-B14F-4D97-AF65-F5344CB8AC3E}">
        <p14:creationId xmlns:p14="http://schemas.microsoft.com/office/powerpoint/2010/main" val="18007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Debt</a:t>
            </a:r>
            <a:endParaRPr lang="en-AU" dirty="0">
              <a:solidFill>
                <a:srgbClr val="FF0000"/>
              </a:solidFill>
            </a:endParaRPr>
          </a:p>
        </p:txBody>
      </p:sp>
      <p:sp>
        <p:nvSpPr>
          <p:cNvPr id="3" name="Content Placeholder 2"/>
          <p:cNvSpPr>
            <a:spLocks noGrp="1"/>
          </p:cNvSpPr>
          <p:nvPr>
            <p:ph idx="1"/>
          </p:nvPr>
        </p:nvSpPr>
        <p:spPr>
          <a:xfrm>
            <a:off x="457200" y="1268760"/>
            <a:ext cx="8229600" cy="4608513"/>
          </a:xfrm>
        </p:spPr>
        <p:txBody>
          <a:bodyPr>
            <a:normAutofit/>
          </a:bodyPr>
          <a:lstStyle/>
          <a:p>
            <a:r>
              <a:rPr lang="en-AU" sz="2000" dirty="0"/>
              <a:t>ElectraNet has based its cost of debt on the AER’s transition to a trailing average. But it also states:</a:t>
            </a:r>
          </a:p>
          <a:p>
            <a:pPr lvl="1"/>
            <a:r>
              <a:rPr lang="en-AU" sz="1600" dirty="0"/>
              <a:t>“However, the mechanism and timing in which the trailing average approach is implemented remains the subject of significant debate in the industry. For the purposes of our Revenue Proposal, we have applied the AER’s prevailing approach to the return on equity and return on debt”. </a:t>
            </a:r>
          </a:p>
          <a:p>
            <a:r>
              <a:rPr lang="en-AU" sz="2000" dirty="0"/>
              <a:t>Various appeals on the approach to forecasting debt costs have created uncertainty</a:t>
            </a:r>
          </a:p>
          <a:p>
            <a:r>
              <a:rPr lang="en-AU" sz="2000" dirty="0"/>
              <a:t>In its recent decision the Federal Court determined that:</a:t>
            </a:r>
          </a:p>
          <a:p>
            <a:pPr lvl="1"/>
            <a:r>
              <a:rPr lang="en-AU" sz="1600" dirty="0"/>
              <a:t>the benchmark entity is an entity facing similar risk (whether regulated or unregulated)</a:t>
            </a:r>
          </a:p>
          <a:p>
            <a:pPr lvl="1"/>
            <a:r>
              <a:rPr lang="en-AU" sz="1600" dirty="0"/>
              <a:t>The benchmark cost of debt should be based on the efficient financing strategy of the benchmark entity</a:t>
            </a:r>
          </a:p>
          <a:p>
            <a:pPr lvl="1"/>
            <a:r>
              <a:rPr lang="en-AU" sz="1600" dirty="0"/>
              <a:t>the same benchmark need not be used for all networks</a:t>
            </a:r>
          </a:p>
          <a:p>
            <a:pPr marL="0" indent="0">
              <a:buNone/>
            </a:pPr>
            <a:endParaRPr lang="en-AU" sz="2000" dirty="0"/>
          </a:p>
          <a:p>
            <a:pPr lvl="1"/>
            <a:endParaRPr lang="en-AU" sz="1600" dirty="0"/>
          </a:p>
          <a:p>
            <a:pPr marL="457200" lvl="1" indent="0">
              <a:buNone/>
            </a:pPr>
            <a:endParaRPr lang="en-AU" sz="1600" dirty="0"/>
          </a:p>
          <a:p>
            <a:pPr lvl="1"/>
            <a:endParaRPr lang="en-AU" dirty="0"/>
          </a:p>
          <a:p>
            <a:pPr lvl="1"/>
            <a:endParaRPr lang="en-AU" dirty="0"/>
          </a:p>
          <a:p>
            <a:pPr marL="1371600" lvl="3" indent="0">
              <a:buNone/>
            </a:pPr>
            <a:endParaRPr lang="en-AU" dirty="0">
              <a:solidFill>
                <a:srgbClr val="FF0000"/>
              </a:solidFill>
            </a:endParaRPr>
          </a:p>
        </p:txBody>
      </p:sp>
    </p:spTree>
    <p:extLst>
      <p:ext uri="{BB962C8B-B14F-4D97-AF65-F5344CB8AC3E}">
        <p14:creationId xmlns:p14="http://schemas.microsoft.com/office/powerpoint/2010/main" val="808555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Outline</a:t>
            </a:r>
          </a:p>
        </p:txBody>
      </p:sp>
      <p:sp>
        <p:nvSpPr>
          <p:cNvPr id="8" name="Content Placeholder 7"/>
          <p:cNvSpPr>
            <a:spLocks noGrp="1"/>
          </p:cNvSpPr>
          <p:nvPr>
            <p:ph idx="1"/>
          </p:nvPr>
        </p:nvSpPr>
        <p:spPr/>
        <p:txBody>
          <a:bodyPr/>
          <a:lstStyle/>
          <a:p>
            <a:r>
              <a:rPr lang="en-AU" dirty="0"/>
              <a:t>Objective of the CCP</a:t>
            </a:r>
          </a:p>
          <a:p>
            <a:r>
              <a:rPr lang="en-AU" dirty="0"/>
              <a:t>Customer engagement</a:t>
            </a:r>
          </a:p>
          <a:p>
            <a:r>
              <a:rPr lang="en-AU" dirty="0"/>
              <a:t>Revenue Requirement and Path</a:t>
            </a:r>
          </a:p>
          <a:p>
            <a:r>
              <a:rPr lang="en-AU" dirty="0"/>
              <a:t>WACC</a:t>
            </a:r>
          </a:p>
          <a:p>
            <a:r>
              <a:rPr lang="en-AU" dirty="0"/>
              <a:t>Opex</a:t>
            </a:r>
          </a:p>
          <a:p>
            <a:r>
              <a:rPr lang="en-AU" dirty="0"/>
              <a:t>Capex and Dynamic Efficiency</a:t>
            </a:r>
          </a:p>
        </p:txBody>
      </p:sp>
    </p:spTree>
    <p:extLst>
      <p:ext uri="{BB962C8B-B14F-4D97-AF65-F5344CB8AC3E}">
        <p14:creationId xmlns:p14="http://schemas.microsoft.com/office/powerpoint/2010/main" val="272873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Implications for this review</a:t>
            </a:r>
          </a:p>
        </p:txBody>
      </p:sp>
      <p:sp>
        <p:nvSpPr>
          <p:cNvPr id="3" name="Content Placeholder 2"/>
          <p:cNvSpPr>
            <a:spLocks noGrp="1"/>
          </p:cNvSpPr>
          <p:nvPr>
            <p:ph idx="1"/>
          </p:nvPr>
        </p:nvSpPr>
        <p:spPr>
          <a:xfrm>
            <a:off x="457200" y="1412776"/>
            <a:ext cx="8229600" cy="4464497"/>
          </a:xfrm>
        </p:spPr>
        <p:txBody>
          <a:bodyPr>
            <a:normAutofit/>
          </a:bodyPr>
          <a:lstStyle/>
          <a:p>
            <a:r>
              <a:rPr lang="en-AU" sz="2000" dirty="0"/>
              <a:t>CCP 9 notes that</a:t>
            </a:r>
          </a:p>
          <a:p>
            <a:pPr lvl="1"/>
            <a:r>
              <a:rPr lang="en-AU" sz="1600" dirty="0"/>
              <a:t>Efficient financing strategy depends on the entity’s appetite for risk.</a:t>
            </a:r>
          </a:p>
          <a:p>
            <a:pPr lvl="1"/>
            <a:r>
              <a:rPr lang="en-AU" sz="1600" dirty="0"/>
              <a:t>Large businesses in Australia use interest rate swaps and other instruments to manage financial risk even though these may involve additional cost</a:t>
            </a:r>
          </a:p>
          <a:p>
            <a:pPr lvl="2"/>
            <a:r>
              <a:rPr lang="en-AU" sz="1400" dirty="0"/>
              <a:t>Implication: Trailing average without any hedging may not reflect financing practice outside the regulated sectors.  Large corporations use various strategies.</a:t>
            </a:r>
          </a:p>
          <a:p>
            <a:pPr lvl="1"/>
            <a:r>
              <a:rPr lang="en-AU" sz="1600" dirty="0"/>
              <a:t>Competitive market principles could support an ‘on-the-day’ rate </a:t>
            </a:r>
            <a:r>
              <a:rPr lang="en-AU" sz="1600" u="sng" dirty="0"/>
              <a:t>in theory</a:t>
            </a:r>
          </a:p>
          <a:p>
            <a:pPr lvl="1"/>
            <a:r>
              <a:rPr lang="en-AU" sz="1600" dirty="0"/>
              <a:t>There is considerable uncertainty on the implications of the Court’s Decision</a:t>
            </a:r>
          </a:p>
          <a:p>
            <a:r>
              <a:rPr lang="en-AU" sz="2000" dirty="0"/>
              <a:t>In this context the CCP 9 considers that</a:t>
            </a:r>
          </a:p>
          <a:p>
            <a:pPr lvl="1"/>
            <a:r>
              <a:rPr lang="en-AU" sz="1600" dirty="0"/>
              <a:t>ElectraNet should commit to maintaining the position on debt costs in its revised revenue proposal.</a:t>
            </a:r>
          </a:p>
          <a:p>
            <a:pPr lvl="1"/>
            <a:r>
              <a:rPr lang="en-AU" sz="1600" dirty="0"/>
              <a:t>Any change to the cost of debt should be based on changes in interest rates rather than changes in the </a:t>
            </a:r>
            <a:r>
              <a:rPr lang="en-AU" sz="1600" dirty="0" smtClean="0"/>
              <a:t>approach</a:t>
            </a:r>
          </a:p>
          <a:p>
            <a:pPr lvl="1"/>
            <a:r>
              <a:rPr lang="en-AU" sz="1600" dirty="0" smtClean="0"/>
              <a:t>If </a:t>
            </a:r>
            <a:r>
              <a:rPr lang="en-AU" sz="1600" dirty="0"/>
              <a:t>such a change were made stakeholders should have the opportunity </a:t>
            </a:r>
          </a:p>
          <a:p>
            <a:pPr marL="457200" lvl="1" indent="0">
              <a:spcAft>
                <a:spcPts val="600"/>
              </a:spcAft>
              <a:buNone/>
            </a:pPr>
            <a:r>
              <a:rPr lang="en-AU" sz="1600" dirty="0"/>
              <a:t>     make further submissions prior to AER considering the proposal.</a:t>
            </a:r>
          </a:p>
        </p:txBody>
      </p:sp>
    </p:spTree>
    <p:extLst>
      <p:ext uri="{BB962C8B-B14F-4D97-AF65-F5344CB8AC3E}">
        <p14:creationId xmlns:p14="http://schemas.microsoft.com/office/powerpoint/2010/main" val="3098264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Gamma</a:t>
            </a:r>
          </a:p>
        </p:txBody>
      </p:sp>
      <p:sp>
        <p:nvSpPr>
          <p:cNvPr id="3" name="Content Placeholder 2"/>
          <p:cNvSpPr>
            <a:spLocks noGrp="1"/>
          </p:cNvSpPr>
          <p:nvPr>
            <p:ph idx="1"/>
          </p:nvPr>
        </p:nvSpPr>
        <p:spPr/>
        <p:txBody>
          <a:bodyPr>
            <a:normAutofit/>
          </a:bodyPr>
          <a:lstStyle/>
          <a:p>
            <a:r>
              <a:rPr lang="en-AU" dirty="0" smtClean="0"/>
              <a:t>ElectraNet </a:t>
            </a:r>
            <a:r>
              <a:rPr lang="en-AU" dirty="0"/>
              <a:t>proposes  a gamma (the value of imputation credits) of 0.25.</a:t>
            </a:r>
          </a:p>
          <a:p>
            <a:r>
              <a:rPr lang="en-AU" dirty="0"/>
              <a:t>The Rate of Return Guideline specified a value of 0.4 based on a review of available evidence</a:t>
            </a:r>
          </a:p>
          <a:p>
            <a:r>
              <a:rPr lang="en-AU" dirty="0"/>
              <a:t>AER has consistently used 0.4 and the Federal Court upheld the AER’s position</a:t>
            </a:r>
          </a:p>
          <a:p>
            <a:r>
              <a:rPr lang="en-AU" dirty="0"/>
              <a:t>AER should maintain its use of 0.4 </a:t>
            </a:r>
          </a:p>
        </p:txBody>
      </p:sp>
    </p:spTree>
    <p:extLst>
      <p:ext uri="{BB962C8B-B14F-4D97-AF65-F5344CB8AC3E}">
        <p14:creationId xmlns:p14="http://schemas.microsoft.com/office/powerpoint/2010/main" val="332669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Inflation</a:t>
            </a:r>
          </a:p>
        </p:txBody>
      </p:sp>
      <p:sp>
        <p:nvSpPr>
          <p:cNvPr id="3" name="Content Placeholder 2"/>
          <p:cNvSpPr>
            <a:spLocks noGrp="1"/>
          </p:cNvSpPr>
          <p:nvPr>
            <p:ph idx="1"/>
          </p:nvPr>
        </p:nvSpPr>
        <p:spPr>
          <a:xfrm>
            <a:off x="457200" y="1340768"/>
            <a:ext cx="8229600" cy="4536505"/>
          </a:xfrm>
        </p:spPr>
        <p:txBody>
          <a:bodyPr>
            <a:normAutofit fontScale="92500"/>
          </a:bodyPr>
          <a:lstStyle/>
          <a:p>
            <a:r>
              <a:rPr lang="en-AU" sz="2000" dirty="0"/>
              <a:t>AER currently estimates expected or forecast inflation using a combination (geometric average) of:</a:t>
            </a:r>
          </a:p>
          <a:p>
            <a:pPr lvl="1"/>
            <a:r>
              <a:rPr lang="en-AU" sz="1800" dirty="0"/>
              <a:t>The RBA’s short term (2 years) forecast</a:t>
            </a:r>
          </a:p>
          <a:p>
            <a:pPr lvl="1"/>
            <a:r>
              <a:rPr lang="en-AU" sz="1800" dirty="0"/>
              <a:t>The mid-point of the RBA’s inflation target for subsequent years (year 3 </a:t>
            </a:r>
            <a:r>
              <a:rPr lang="mr-IN" sz="1800" dirty="0"/>
              <a:t>–</a:t>
            </a:r>
            <a:r>
              <a:rPr lang="en-AU" sz="1800" dirty="0"/>
              <a:t> 10)</a:t>
            </a:r>
          </a:p>
          <a:p>
            <a:r>
              <a:rPr lang="en-AU" sz="2000" dirty="0"/>
              <a:t>ElectraNet's forecast of 1.97% is based on the difference in yields on indexed and nominal bond yields (‘implied inflation’) </a:t>
            </a:r>
          </a:p>
          <a:p>
            <a:r>
              <a:rPr lang="en-AU" sz="2000" dirty="0"/>
              <a:t>1.97% is low compared to the RBA’s target range (2-3%) and inflation under RBA’s inflation targeting which has averaged close to 2.5%</a:t>
            </a:r>
            <a:r>
              <a:rPr lang="en-AU" sz="1600" dirty="0"/>
              <a:t>.</a:t>
            </a:r>
          </a:p>
          <a:p>
            <a:r>
              <a:rPr lang="en-AU" sz="2000" dirty="0"/>
              <a:t>Using 1.97% increases revenues by $77.43m or 4.74% (real)</a:t>
            </a:r>
          </a:p>
          <a:p>
            <a:r>
              <a:rPr lang="en-AU" sz="2000" dirty="0"/>
              <a:t>The AER is reviewing its approach to its inflation allowance and it would be premature to change approach until this review is completed</a:t>
            </a:r>
          </a:p>
          <a:p>
            <a:r>
              <a:rPr lang="en-AU" sz="2000" dirty="0"/>
              <a:t>This is a complex issue and CCP 9 will need to consider the issues further in the context of the review underway.</a:t>
            </a:r>
          </a:p>
          <a:p>
            <a:pPr marL="0" indent="0">
              <a:buNone/>
            </a:pPr>
            <a:endParaRPr lang="en-AU" sz="2000" dirty="0"/>
          </a:p>
        </p:txBody>
      </p:sp>
    </p:spTree>
    <p:extLst>
      <p:ext uri="{BB962C8B-B14F-4D97-AF65-F5344CB8AC3E}">
        <p14:creationId xmlns:p14="http://schemas.microsoft.com/office/powerpoint/2010/main" val="2959764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Inflation – preliminary comments</a:t>
            </a:r>
          </a:p>
        </p:txBody>
      </p:sp>
      <p:sp>
        <p:nvSpPr>
          <p:cNvPr id="3" name="Content Placeholder 2"/>
          <p:cNvSpPr>
            <a:spLocks noGrp="1"/>
          </p:cNvSpPr>
          <p:nvPr>
            <p:ph idx="1"/>
          </p:nvPr>
        </p:nvSpPr>
        <p:spPr>
          <a:xfrm>
            <a:off x="457200" y="1412777"/>
            <a:ext cx="8229600" cy="4248471"/>
          </a:xfrm>
        </p:spPr>
        <p:txBody>
          <a:bodyPr>
            <a:normAutofit fontScale="92500" lnSpcReduction="20000"/>
          </a:bodyPr>
          <a:lstStyle/>
          <a:p>
            <a:r>
              <a:rPr lang="en-AU" sz="2000" dirty="0"/>
              <a:t>There are merits in consistency of approach through time – as TransGrid noted any variations will average </a:t>
            </a:r>
            <a:r>
              <a:rPr lang="en-AU" sz="2000" dirty="0" smtClean="0"/>
              <a:t>out over multiple </a:t>
            </a:r>
            <a:r>
              <a:rPr lang="en-AU" sz="2000" dirty="0"/>
              <a:t>regulatory periods</a:t>
            </a:r>
          </a:p>
          <a:p>
            <a:r>
              <a:rPr lang="en-AU" sz="2000" dirty="0"/>
              <a:t>AER previously used the implied inflation approach and switched to the current approach with NSPs’ support.</a:t>
            </a:r>
          </a:p>
          <a:p>
            <a:pPr lvl="1"/>
            <a:r>
              <a:rPr lang="en-AU" sz="1800" dirty="0"/>
              <a:t>It was due to biases in the implied inflation approach.  Market conditions  and biases change over time.  Even if smaller now, they can re-emerge.</a:t>
            </a:r>
          </a:p>
          <a:p>
            <a:r>
              <a:rPr lang="en-AU" sz="2000" dirty="0"/>
              <a:t>The implied yield approach is not the only market-based estimate of inflation expectations – Interest rate swaps are a more direct measure.</a:t>
            </a:r>
          </a:p>
          <a:p>
            <a:r>
              <a:rPr lang="en-AU" sz="2000" dirty="0"/>
              <a:t>ElectraNet states that differences between actual and expected inflation affects revenues.</a:t>
            </a:r>
          </a:p>
          <a:p>
            <a:r>
              <a:rPr lang="en-AU" sz="2000" dirty="0"/>
              <a:t>However, CCP 9’s preliminary analysis (using the PTRM) suggests it affects nominal revenues </a:t>
            </a:r>
            <a:r>
              <a:rPr lang="en-AU" sz="2000" b="1" dirty="0"/>
              <a:t>but not real revenues or returns</a:t>
            </a:r>
          </a:p>
          <a:p>
            <a:r>
              <a:rPr lang="en-AU" sz="2000" dirty="0"/>
              <a:t>So is there a basis for making substantial changes and introducing new risks based on what may be short term events?</a:t>
            </a:r>
          </a:p>
        </p:txBody>
      </p:sp>
    </p:spTree>
    <p:extLst>
      <p:ext uri="{BB962C8B-B14F-4D97-AF65-F5344CB8AC3E}">
        <p14:creationId xmlns:p14="http://schemas.microsoft.com/office/powerpoint/2010/main" val="1393509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Inflation – preliminary comments</a:t>
            </a:r>
          </a:p>
        </p:txBody>
      </p:sp>
      <p:sp>
        <p:nvSpPr>
          <p:cNvPr id="3" name="Content Placeholder 2"/>
          <p:cNvSpPr>
            <a:spLocks noGrp="1"/>
          </p:cNvSpPr>
          <p:nvPr>
            <p:ph idx="1"/>
          </p:nvPr>
        </p:nvSpPr>
        <p:spPr/>
        <p:txBody>
          <a:bodyPr/>
          <a:lstStyle/>
          <a:p>
            <a:r>
              <a:rPr lang="en-AU" dirty="0"/>
              <a:t>The assumption of inflation has a significant impact on prices: </a:t>
            </a:r>
            <a:r>
              <a:rPr lang="en-AU" b="1" dirty="0"/>
              <a:t>+$77.43m or 4.74% in real terms</a:t>
            </a:r>
          </a:p>
          <a:p>
            <a:r>
              <a:rPr lang="en-AU" dirty="0"/>
              <a:t>The AER’s model is designed to ensure that the utility can achieve its </a:t>
            </a:r>
            <a:r>
              <a:rPr lang="en-AU" b="1" u="sng" dirty="0"/>
              <a:t>real</a:t>
            </a:r>
            <a:r>
              <a:rPr lang="en-AU" i="1" u="sng" dirty="0"/>
              <a:t> </a:t>
            </a:r>
            <a:r>
              <a:rPr lang="en-AU" dirty="0"/>
              <a:t>WACC</a:t>
            </a:r>
          </a:p>
          <a:p>
            <a:r>
              <a:rPr lang="en-AU" dirty="0"/>
              <a:t>The real WACC is the nominal WACC less inflation</a:t>
            </a:r>
          </a:p>
          <a:p>
            <a:pPr lvl="1"/>
            <a:r>
              <a:rPr lang="en-AU" dirty="0"/>
              <a:t>A lower assumed inflation leads to a higher real WACC</a:t>
            </a:r>
          </a:p>
          <a:p>
            <a:r>
              <a:rPr lang="en-AU" dirty="0"/>
              <a:t>From CCP 9’s preliminary analysis of the AER’s model the primary effect of the change in inflation is to increase the regulatory depreciation allowance.</a:t>
            </a:r>
          </a:p>
          <a:p>
            <a:endParaRPr lang="en-AU" dirty="0"/>
          </a:p>
        </p:txBody>
      </p:sp>
    </p:spTree>
    <p:extLst>
      <p:ext uri="{BB962C8B-B14F-4D97-AF65-F5344CB8AC3E}">
        <p14:creationId xmlns:p14="http://schemas.microsoft.com/office/powerpoint/2010/main" val="411985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US" dirty="0"/>
              <a:t>Inflation expectations </a:t>
            </a:r>
            <a:r>
              <a:rPr lang="mr-IN" dirty="0"/>
              <a:t>–</a:t>
            </a:r>
            <a:r>
              <a:rPr lang="en-US" dirty="0"/>
              <a:t> impact on depreciation costs</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867852" y="1524635"/>
            <a:ext cx="5408295" cy="3808730"/>
          </a:xfrm>
          <a:prstGeom prst="rect">
            <a:avLst/>
          </a:prstGeom>
          <a:noFill/>
          <a:ln>
            <a:noFill/>
          </a:ln>
        </p:spPr>
      </p:pic>
      <p:sp>
        <p:nvSpPr>
          <p:cNvPr id="10" name="TextBox 9"/>
          <p:cNvSpPr txBox="1"/>
          <p:nvPr/>
        </p:nvSpPr>
        <p:spPr>
          <a:xfrm flipH="1">
            <a:off x="1217911" y="5476582"/>
            <a:ext cx="6074961" cy="307777"/>
          </a:xfrm>
          <a:prstGeom prst="rect">
            <a:avLst/>
          </a:prstGeom>
          <a:noFill/>
        </p:spPr>
        <p:txBody>
          <a:bodyPr wrap="square" rtlCol="0">
            <a:spAutoFit/>
          </a:bodyPr>
          <a:lstStyle/>
          <a:p>
            <a:r>
              <a:rPr lang="en-US" sz="1400" dirty="0"/>
              <a:t>Source: ElectraNet Revenue Proposal Overview 2019-23, p. 64</a:t>
            </a:r>
          </a:p>
        </p:txBody>
      </p:sp>
    </p:spTree>
    <p:extLst>
      <p:ext uri="{BB962C8B-B14F-4D97-AF65-F5344CB8AC3E}">
        <p14:creationId xmlns:p14="http://schemas.microsoft.com/office/powerpoint/2010/main" val="3057375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Prices and Demand Forecasts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00362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forecast challenge </a:t>
            </a:r>
            <a:r>
              <a:rPr lang="mr-IN" dirty="0"/>
              <a:t>–</a:t>
            </a:r>
            <a:r>
              <a:rPr lang="en-US" dirty="0"/>
              <a:t> continued decline in ‘operational’ consumption</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03044"/>
            <a:ext cx="6264696" cy="4014187"/>
          </a:xfrm>
          <a:prstGeom prst="rect">
            <a:avLst/>
          </a:prstGeom>
          <a:noFill/>
          <a:ln>
            <a:noFill/>
          </a:ln>
        </p:spPr>
      </p:pic>
      <p:sp>
        <p:nvSpPr>
          <p:cNvPr id="4" name="TextBox 3"/>
          <p:cNvSpPr txBox="1"/>
          <p:nvPr/>
        </p:nvSpPr>
        <p:spPr>
          <a:xfrm>
            <a:off x="1619672" y="5624722"/>
            <a:ext cx="5688632" cy="261610"/>
          </a:xfrm>
          <a:prstGeom prst="rect">
            <a:avLst/>
          </a:prstGeom>
          <a:noFill/>
        </p:spPr>
        <p:txBody>
          <a:bodyPr wrap="square" rtlCol="0">
            <a:spAutoFit/>
          </a:bodyPr>
          <a:lstStyle/>
          <a:p>
            <a:r>
              <a:rPr lang="en-US" sz="1100" dirty="0"/>
              <a:t>Source, AEMO, 2016 National Electricity Forecasting Report Chart Pack , 2016, slide 23. :  </a:t>
            </a:r>
          </a:p>
        </p:txBody>
      </p:sp>
    </p:spTree>
    <p:extLst>
      <p:ext uri="{BB962C8B-B14F-4D97-AF65-F5344CB8AC3E}">
        <p14:creationId xmlns:p14="http://schemas.microsoft.com/office/powerpoint/2010/main" val="1689483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in ‘operational’ peak demand (10% POE maximum demand)</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6192688" cy="4104456"/>
          </a:xfrm>
          <a:prstGeom prst="rect">
            <a:avLst/>
          </a:prstGeom>
          <a:noFill/>
          <a:ln>
            <a:noFill/>
          </a:ln>
        </p:spPr>
      </p:pic>
      <p:sp>
        <p:nvSpPr>
          <p:cNvPr id="4" name="TextBox 3"/>
          <p:cNvSpPr txBox="1"/>
          <p:nvPr/>
        </p:nvSpPr>
        <p:spPr>
          <a:xfrm>
            <a:off x="1475656" y="5733256"/>
            <a:ext cx="5904656" cy="261610"/>
          </a:xfrm>
          <a:prstGeom prst="rect">
            <a:avLst/>
          </a:prstGeom>
          <a:noFill/>
        </p:spPr>
        <p:txBody>
          <a:bodyPr wrap="square" rtlCol="0">
            <a:spAutoFit/>
          </a:bodyPr>
          <a:lstStyle/>
          <a:p>
            <a:r>
              <a:rPr lang="en-US" sz="1100" dirty="0"/>
              <a:t>Source: AEMO,  South Australian Demand Forecasts, June 2016, Figure 4, p., 9.</a:t>
            </a:r>
          </a:p>
        </p:txBody>
      </p:sp>
    </p:spTree>
    <p:extLst>
      <p:ext uri="{BB962C8B-B14F-4D97-AF65-F5344CB8AC3E}">
        <p14:creationId xmlns:p14="http://schemas.microsoft.com/office/powerpoint/2010/main" val="201667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Future risks </a:t>
            </a:r>
            <a:r>
              <a:rPr lang="mr-IN" sz="2800" dirty="0"/>
              <a:t>–</a:t>
            </a:r>
            <a:r>
              <a:rPr lang="en-US" sz="2800" dirty="0"/>
              <a:t> SA has worst load factor which adds to unit costs over time</a:t>
            </a:r>
          </a:p>
        </p:txBody>
      </p:sp>
      <p:pic>
        <p:nvPicPr>
          <p:cNvPr id="5" name="Picture 4"/>
          <p:cNvPicPr>
            <a:picLocks noChangeAspect="1"/>
          </p:cNvPicPr>
          <p:nvPr/>
        </p:nvPicPr>
        <p:blipFill>
          <a:blip r:embed="rId3"/>
          <a:stretch>
            <a:fillRect/>
          </a:stretch>
        </p:blipFill>
        <p:spPr>
          <a:xfrm>
            <a:off x="539552" y="1484784"/>
            <a:ext cx="6480720" cy="4392488"/>
          </a:xfrm>
          <a:prstGeom prst="rect">
            <a:avLst/>
          </a:prstGeom>
        </p:spPr>
      </p:pic>
      <p:sp>
        <p:nvSpPr>
          <p:cNvPr id="6" name="TextBox 5"/>
          <p:cNvSpPr txBox="1"/>
          <p:nvPr/>
        </p:nvSpPr>
        <p:spPr>
          <a:xfrm>
            <a:off x="7308304" y="1484784"/>
            <a:ext cx="1224136" cy="3693319"/>
          </a:xfrm>
          <a:prstGeom prst="rect">
            <a:avLst/>
          </a:prstGeom>
          <a:noFill/>
          <a:ln>
            <a:solidFill>
              <a:schemeClr val="tx1"/>
            </a:solidFill>
          </a:ln>
        </p:spPr>
        <p:txBody>
          <a:bodyPr wrap="square" rtlCol="0">
            <a:spAutoFit/>
          </a:bodyPr>
          <a:lstStyle/>
          <a:p>
            <a:r>
              <a:rPr lang="en-US" dirty="0"/>
              <a:t>However, analysis of capacity data suggests there is a utilisation ratio of less than 50%  even at 10% POE forecast</a:t>
            </a:r>
          </a:p>
        </p:txBody>
      </p:sp>
      <p:sp>
        <p:nvSpPr>
          <p:cNvPr id="7" name="TextBox 6"/>
          <p:cNvSpPr txBox="1"/>
          <p:nvPr/>
        </p:nvSpPr>
        <p:spPr>
          <a:xfrm>
            <a:off x="2771800" y="6093296"/>
            <a:ext cx="4320480" cy="261610"/>
          </a:xfrm>
          <a:prstGeom prst="rect">
            <a:avLst/>
          </a:prstGeom>
          <a:noFill/>
        </p:spPr>
        <p:txBody>
          <a:bodyPr wrap="square" rtlCol="0">
            <a:spAutoFit/>
          </a:bodyPr>
          <a:lstStyle/>
          <a:p>
            <a:r>
              <a:rPr lang="en-US" sz="1100" dirty="0"/>
              <a:t>Source: ElectraNet Revenue Proposal Overview, March 2017, p. 19. </a:t>
            </a:r>
          </a:p>
        </p:txBody>
      </p:sp>
    </p:spTree>
    <p:extLst>
      <p:ext uri="{BB962C8B-B14F-4D97-AF65-F5344CB8AC3E}">
        <p14:creationId xmlns:p14="http://schemas.microsoft.com/office/powerpoint/2010/main" val="370496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 of the CCP</a:t>
            </a:r>
          </a:p>
        </p:txBody>
      </p:sp>
      <p:sp>
        <p:nvSpPr>
          <p:cNvPr id="3" name="Content Placeholder 2"/>
          <p:cNvSpPr>
            <a:spLocks noGrp="1"/>
          </p:cNvSpPr>
          <p:nvPr>
            <p:ph idx="1"/>
          </p:nvPr>
        </p:nvSpPr>
        <p:spPr/>
        <p:txBody>
          <a:bodyPr/>
          <a:lstStyle/>
          <a:p>
            <a:r>
              <a:rPr lang="en-AU" dirty="0"/>
              <a:t>Advise the AER on the effectiveness of ElectraNet’s </a:t>
            </a:r>
            <a:r>
              <a:rPr lang="en-AU" b="1" dirty="0"/>
              <a:t>consumer engagement </a:t>
            </a:r>
            <a:r>
              <a:rPr lang="en-AU" dirty="0"/>
              <a:t>activities and how this is reflected in the proposal; and</a:t>
            </a:r>
          </a:p>
          <a:p>
            <a:r>
              <a:rPr lang="en-AU" dirty="0"/>
              <a:t>Advise the AER on whether the proposal is in the long term </a:t>
            </a:r>
            <a:r>
              <a:rPr lang="en-AU" b="1" dirty="0"/>
              <a:t>interests of consumers,</a:t>
            </a:r>
            <a:r>
              <a:rPr lang="en-AU" dirty="0"/>
              <a:t> consistent with the NEO.</a:t>
            </a:r>
          </a:p>
          <a:p>
            <a:r>
              <a:rPr lang="en-AU" dirty="0"/>
              <a:t>The NEO is an economic efficiency objective with three principal dimensions:</a:t>
            </a:r>
          </a:p>
          <a:p>
            <a:pPr lvl="1"/>
            <a:r>
              <a:rPr lang="en-AU" dirty="0"/>
              <a:t>Productive efficiency</a:t>
            </a:r>
          </a:p>
          <a:p>
            <a:pPr lvl="1"/>
            <a:r>
              <a:rPr lang="en-AU" dirty="0"/>
              <a:t>Allocative efficiency</a:t>
            </a:r>
          </a:p>
          <a:p>
            <a:pPr lvl="1"/>
            <a:r>
              <a:rPr lang="en-AU" dirty="0"/>
              <a:t>Dynamic efficiency</a:t>
            </a:r>
          </a:p>
          <a:p>
            <a:endParaRPr lang="en-AU" dirty="0"/>
          </a:p>
        </p:txBody>
      </p:sp>
    </p:spTree>
    <p:extLst>
      <p:ext uri="{BB962C8B-B14F-4D97-AF65-F5344CB8AC3E}">
        <p14:creationId xmlns:p14="http://schemas.microsoft.com/office/powerpoint/2010/main" val="1246819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Utilisation</a:t>
            </a:r>
          </a:p>
        </p:txBody>
      </p:sp>
      <p:sp>
        <p:nvSpPr>
          <p:cNvPr id="3" name="Content Placeholder 2"/>
          <p:cNvSpPr>
            <a:spLocks noGrp="1"/>
          </p:cNvSpPr>
          <p:nvPr>
            <p:ph idx="1"/>
          </p:nvPr>
        </p:nvSpPr>
        <p:spPr>
          <a:xfrm>
            <a:off x="457200" y="1124744"/>
            <a:ext cx="8229600" cy="4752529"/>
          </a:xfrm>
        </p:spPr>
        <p:txBody>
          <a:bodyPr>
            <a:normAutofit fontScale="85000" lnSpcReduction="10000"/>
          </a:bodyPr>
          <a:lstStyle/>
          <a:p>
            <a:r>
              <a:rPr lang="en-US" dirty="0"/>
              <a:t>Preliminary examination of ElectraNet’s 2016 performance data suggests that:</a:t>
            </a:r>
          </a:p>
          <a:p>
            <a:pPr lvl="1"/>
            <a:r>
              <a:rPr lang="en-US" dirty="0"/>
              <a:t> capacity built for previous growth projections</a:t>
            </a:r>
          </a:p>
          <a:p>
            <a:pPr lvl="1"/>
            <a:r>
              <a:rPr lang="en-US" dirty="0"/>
              <a:t>even at current 10% POE, there is considerable ‘excess’ capacity in most areas of the transmission network</a:t>
            </a:r>
          </a:p>
          <a:p>
            <a:pPr lvl="1"/>
            <a:r>
              <a:rPr lang="en-US" dirty="0"/>
              <a:t>Projection for declining peak demand indicates that the level of excess capacity will increase</a:t>
            </a:r>
          </a:p>
          <a:p>
            <a:r>
              <a:rPr lang="en-US" dirty="0"/>
              <a:t>This has implications for ElectraNet’s future planning decisions:</a:t>
            </a:r>
          </a:p>
          <a:p>
            <a:pPr lvl="1"/>
            <a:r>
              <a:rPr lang="en-US" dirty="0"/>
              <a:t>Limits augmentation capex requirements; </a:t>
            </a:r>
          </a:p>
          <a:p>
            <a:pPr lvl="1"/>
            <a:r>
              <a:rPr lang="en-US" dirty="0"/>
              <a:t>Raises questions on ‘like-for-like replacement capex</a:t>
            </a:r>
          </a:p>
          <a:p>
            <a:pPr lvl="1"/>
            <a:r>
              <a:rPr lang="en-US" dirty="0"/>
              <a:t>How is low/declining utilisation of existing assets incorporated into the risk matrix</a:t>
            </a:r>
          </a:p>
          <a:p>
            <a:pPr lvl="2"/>
            <a:r>
              <a:rPr lang="en-US" dirty="0"/>
              <a:t>All other things being equal, lower utilisation should lead to reduced maintenance requirements and longer life. </a:t>
            </a:r>
          </a:p>
          <a:p>
            <a:r>
              <a:rPr lang="en-US" dirty="0"/>
              <a:t>Consider further in context of:</a:t>
            </a:r>
          </a:p>
          <a:p>
            <a:pPr lvl="1"/>
            <a:r>
              <a:rPr lang="en-US" dirty="0"/>
              <a:t> the AEMC’s proposed rule changes on replacement expenditure</a:t>
            </a:r>
          </a:p>
          <a:p>
            <a:pPr lvl="1"/>
            <a:r>
              <a:rPr lang="en-US" dirty="0"/>
              <a:t>SA Planning standards &amp; response to System Black event.</a:t>
            </a:r>
          </a:p>
          <a:p>
            <a:pPr lvl="1"/>
            <a:endParaRPr lang="en-US" dirty="0"/>
          </a:p>
        </p:txBody>
      </p:sp>
    </p:spTree>
    <p:extLst>
      <p:ext uri="{BB962C8B-B14F-4D97-AF65-F5344CB8AC3E}">
        <p14:creationId xmlns:p14="http://schemas.microsoft.com/office/powerpoint/2010/main" val="3992797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forecast error on average prices to customers in revenue cap</a:t>
            </a:r>
          </a:p>
        </p:txBody>
      </p:sp>
      <p:sp>
        <p:nvSpPr>
          <p:cNvPr id="4" name="TextBox 3"/>
          <p:cNvSpPr txBox="1"/>
          <p:nvPr/>
        </p:nvSpPr>
        <p:spPr>
          <a:xfrm>
            <a:off x="1115616" y="5445224"/>
            <a:ext cx="6264696" cy="430887"/>
          </a:xfrm>
          <a:prstGeom prst="rect">
            <a:avLst/>
          </a:prstGeom>
          <a:noFill/>
        </p:spPr>
        <p:txBody>
          <a:bodyPr wrap="square" rtlCol="0">
            <a:spAutoFit/>
          </a:bodyPr>
          <a:lstStyle/>
          <a:p>
            <a:r>
              <a:rPr lang="en-US" sz="1100" dirty="0" smtClean="0"/>
              <a:t>Sources: AER, </a:t>
            </a:r>
            <a:r>
              <a:rPr lang="en-US" sz="1100" dirty="0"/>
              <a:t>Final Decision, ElectraNet 2013-14 to 2017-18, Figure 5.1, p. 21  ; AEMO, 2016 South Australia Demand Forecast.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3816424" cy="3456384"/>
          </a:xfrm>
          <a:prstGeom prst="rect">
            <a:avLst/>
          </a:prstGeom>
          <a:noFill/>
          <a:ln>
            <a:solidFill>
              <a:schemeClr val="tx1"/>
            </a:solidFill>
          </a:ln>
        </p:spPr>
      </p:pic>
      <p:sp>
        <p:nvSpPr>
          <p:cNvPr id="8" name="TextBox 7"/>
          <p:cNvSpPr txBox="1"/>
          <p:nvPr/>
        </p:nvSpPr>
        <p:spPr>
          <a:xfrm>
            <a:off x="899592" y="1412776"/>
            <a:ext cx="2408032" cy="430887"/>
          </a:xfrm>
          <a:prstGeom prst="rect">
            <a:avLst/>
          </a:prstGeom>
          <a:noFill/>
        </p:spPr>
        <p:txBody>
          <a:bodyPr wrap="none" rtlCol="0">
            <a:spAutoFit/>
          </a:bodyPr>
          <a:lstStyle/>
          <a:p>
            <a:r>
              <a:rPr lang="en-US" sz="1100" dirty="0"/>
              <a:t>ElectraNet Revised Proposal</a:t>
            </a:r>
          </a:p>
          <a:p>
            <a:r>
              <a:rPr lang="en-US" sz="1100" dirty="0"/>
              <a:t>10% POE Demand Forecast in 2013-14 </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44824"/>
            <a:ext cx="3960440" cy="3456384"/>
          </a:xfrm>
          <a:prstGeom prst="rect">
            <a:avLst/>
          </a:prstGeom>
          <a:noFill/>
          <a:ln>
            <a:solidFill>
              <a:schemeClr val="tx1"/>
            </a:solidFill>
          </a:ln>
        </p:spPr>
      </p:pic>
      <p:sp>
        <p:nvSpPr>
          <p:cNvPr id="10" name="TextBox 9"/>
          <p:cNvSpPr txBox="1"/>
          <p:nvPr/>
        </p:nvSpPr>
        <p:spPr>
          <a:xfrm>
            <a:off x="5148064" y="1556792"/>
            <a:ext cx="3168352" cy="261610"/>
          </a:xfrm>
          <a:prstGeom prst="rect">
            <a:avLst/>
          </a:prstGeom>
          <a:noFill/>
        </p:spPr>
        <p:txBody>
          <a:bodyPr wrap="square" rtlCol="0">
            <a:spAutoFit/>
          </a:bodyPr>
          <a:lstStyle/>
          <a:p>
            <a:r>
              <a:rPr lang="en-US" sz="1100" dirty="0"/>
              <a:t>AEMO 2016 10% POE Forecast at 2015 and 2016 </a:t>
            </a:r>
          </a:p>
        </p:txBody>
      </p:sp>
    </p:spTree>
    <p:extLst>
      <p:ext uri="{BB962C8B-B14F-4D97-AF65-F5344CB8AC3E}">
        <p14:creationId xmlns:p14="http://schemas.microsoft.com/office/powerpoint/2010/main" val="455439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Average price has increased to recover revenue cap from declining volumes </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264696" cy="4176464"/>
          </a:xfrm>
          <a:prstGeom prst="rect">
            <a:avLst/>
          </a:prstGeom>
          <a:noFill/>
          <a:ln>
            <a:solidFill>
              <a:schemeClr val="tx1"/>
            </a:solidFill>
          </a:ln>
        </p:spPr>
      </p:pic>
    </p:spTree>
    <p:extLst>
      <p:ext uri="{BB962C8B-B14F-4D97-AF65-F5344CB8AC3E}">
        <p14:creationId xmlns:p14="http://schemas.microsoft.com/office/powerpoint/2010/main" val="502870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Opex</a:t>
            </a:r>
          </a:p>
        </p:txBody>
      </p:sp>
      <p:sp>
        <p:nvSpPr>
          <p:cNvPr id="3" name="Content Placeholder 2"/>
          <p:cNvSpPr>
            <a:spLocks noGrp="1"/>
          </p:cNvSpPr>
          <p:nvPr>
            <p:ph idx="1"/>
          </p:nvPr>
        </p:nvSpPr>
        <p:spPr>
          <a:xfrm>
            <a:off x="457200" y="1417638"/>
            <a:ext cx="8229600" cy="4459635"/>
          </a:xfrm>
        </p:spPr>
        <p:txBody>
          <a:bodyPr>
            <a:noAutofit/>
          </a:bodyPr>
          <a:lstStyle/>
          <a:p>
            <a:r>
              <a:rPr lang="en-AU" dirty="0"/>
              <a:t>Proposed total Opex = $436m ($Jun 2018) for 2018-23</a:t>
            </a:r>
          </a:p>
          <a:p>
            <a:r>
              <a:rPr lang="en-AU" dirty="0"/>
              <a:t>1% less than actual/estimated in current period (AER p10)</a:t>
            </a:r>
          </a:p>
          <a:p>
            <a:r>
              <a:rPr lang="en-AU" dirty="0"/>
              <a:t>11% less than ‘trend allowance’ (ElectraNet p57)</a:t>
            </a:r>
          </a:p>
          <a:p>
            <a:r>
              <a:rPr lang="en-AU" dirty="0"/>
              <a:t>AER Issues Paper does not identify any issues</a:t>
            </a:r>
          </a:p>
          <a:p>
            <a:r>
              <a:rPr lang="en-AU" dirty="0"/>
              <a:t>No change from forecast presented in Preliminary Revenue Proposal </a:t>
            </a:r>
          </a:p>
          <a:p>
            <a:r>
              <a:rPr lang="en-AU" dirty="0"/>
              <a:t>CCP will consider further in context of benchmarking</a:t>
            </a:r>
          </a:p>
          <a:p>
            <a:pPr lvl="1"/>
            <a:endParaRPr lang="en-AU" sz="2400" dirty="0"/>
          </a:p>
          <a:p>
            <a:pPr lvl="1"/>
            <a:endParaRPr lang="en-AU" sz="2400" dirty="0"/>
          </a:p>
          <a:p>
            <a:pPr lvl="1"/>
            <a:endParaRPr lang="en-AU" sz="2400" dirty="0"/>
          </a:p>
          <a:p>
            <a:pPr marL="0" indent="0">
              <a:buNone/>
            </a:pPr>
            <a:r>
              <a:rPr lang="en-AU" dirty="0"/>
              <a:t>	</a:t>
            </a:r>
          </a:p>
        </p:txBody>
      </p:sp>
    </p:spTree>
    <p:extLst>
      <p:ext uri="{BB962C8B-B14F-4D97-AF65-F5344CB8AC3E}">
        <p14:creationId xmlns:p14="http://schemas.microsoft.com/office/powerpoint/2010/main" val="3034647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Capex &amp; Dynamic Efficiency</a:t>
            </a:r>
          </a:p>
        </p:txBody>
      </p:sp>
      <p:sp>
        <p:nvSpPr>
          <p:cNvPr id="3" name="Content Placeholder 2"/>
          <p:cNvSpPr>
            <a:spLocks noGrp="1"/>
          </p:cNvSpPr>
          <p:nvPr>
            <p:ph idx="1"/>
          </p:nvPr>
        </p:nvSpPr>
        <p:spPr/>
        <p:txBody>
          <a:bodyPr>
            <a:normAutofit lnSpcReduction="10000"/>
          </a:bodyPr>
          <a:lstStyle/>
          <a:p>
            <a:r>
              <a:rPr lang="en-AU" dirty="0"/>
              <a:t>The ElectraNet context is unique</a:t>
            </a:r>
          </a:p>
          <a:p>
            <a:r>
              <a:rPr lang="en-AU" dirty="0"/>
              <a:t>Significant changes to the generation mix – type and location – have and will occur … ~50% renewables</a:t>
            </a:r>
          </a:p>
          <a:p>
            <a:r>
              <a:rPr lang="en-AU" dirty="0"/>
              <a:t>Central to the System Black in September 2016</a:t>
            </a:r>
          </a:p>
          <a:p>
            <a:r>
              <a:rPr lang="en-AU" dirty="0"/>
              <a:t>System Security responses still being developed</a:t>
            </a:r>
          </a:p>
          <a:p>
            <a:r>
              <a:rPr lang="en-AU" dirty="0"/>
              <a:t>Making long-term investments in response to an uncertain future means </a:t>
            </a:r>
            <a:r>
              <a:rPr lang="en-AU" b="1" dirty="0"/>
              <a:t>risk </a:t>
            </a:r>
            <a:r>
              <a:rPr lang="en-AU" dirty="0"/>
              <a:t>(effect of uncertainty on objectives)</a:t>
            </a:r>
          </a:p>
          <a:p>
            <a:r>
              <a:rPr lang="en-AU" dirty="0"/>
              <a:t>Efficient risk allocation contributes to dynamic efficiency</a:t>
            </a:r>
          </a:p>
          <a:p>
            <a:r>
              <a:rPr lang="en-AU" dirty="0"/>
              <a:t>Contingent projects </a:t>
            </a:r>
            <a:r>
              <a:rPr lang="en-AU" dirty="0" smtClean="0"/>
              <a:t>a </a:t>
            </a:r>
            <a:r>
              <a:rPr lang="en-AU" dirty="0"/>
              <a:t>key </a:t>
            </a:r>
            <a:r>
              <a:rPr lang="en-AU" dirty="0" smtClean="0"/>
              <a:t>mechanism that </a:t>
            </a:r>
            <a:r>
              <a:rPr lang="en-AU" dirty="0"/>
              <a:t>can reduce risks to the business and consumers </a:t>
            </a:r>
            <a:r>
              <a:rPr lang="mr-IN" dirty="0" smtClean="0"/>
              <a:t>–</a:t>
            </a:r>
            <a:r>
              <a:rPr lang="en-AU" dirty="0" smtClean="0"/>
              <a:t> </a:t>
            </a:r>
            <a:r>
              <a:rPr lang="en-AU" dirty="0"/>
              <a:t>but</a:t>
            </a:r>
            <a:r>
              <a:rPr lang="mr-IN" dirty="0"/>
              <a:t>…</a:t>
            </a:r>
            <a:endParaRPr lang="en-AU" dirty="0"/>
          </a:p>
          <a:p>
            <a:endParaRPr lang="en-AU" dirty="0"/>
          </a:p>
          <a:p>
            <a:endParaRPr lang="en-AU" dirty="0"/>
          </a:p>
          <a:p>
            <a:pPr marL="914400" lvl="1" indent="-457200"/>
            <a:endParaRPr lang="en-AU" dirty="0"/>
          </a:p>
          <a:p>
            <a:pPr marL="914400" lvl="1" indent="-457200"/>
            <a:endParaRPr lang="en-AU" dirty="0"/>
          </a:p>
          <a:p>
            <a:pPr marL="857250" lvl="2" indent="0">
              <a:buNone/>
            </a:pPr>
            <a:endParaRPr lang="en-AU" dirty="0"/>
          </a:p>
        </p:txBody>
      </p:sp>
    </p:spTree>
    <p:extLst>
      <p:ext uri="{BB962C8B-B14F-4D97-AF65-F5344CB8AC3E}">
        <p14:creationId xmlns:p14="http://schemas.microsoft.com/office/powerpoint/2010/main" val="2484612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Capex &amp; Dynamic Efficiency</a:t>
            </a:r>
          </a:p>
        </p:txBody>
      </p:sp>
      <p:sp>
        <p:nvSpPr>
          <p:cNvPr id="3" name="Content Placeholder 2"/>
          <p:cNvSpPr>
            <a:spLocks noGrp="1"/>
          </p:cNvSpPr>
          <p:nvPr>
            <p:ph idx="1"/>
          </p:nvPr>
        </p:nvSpPr>
        <p:spPr>
          <a:xfrm>
            <a:off x="467544" y="1412776"/>
            <a:ext cx="8229600" cy="4277072"/>
          </a:xfrm>
        </p:spPr>
        <p:txBody>
          <a:bodyPr>
            <a:normAutofit/>
          </a:bodyPr>
          <a:lstStyle/>
          <a:p>
            <a:r>
              <a:rPr lang="en-AU" dirty="0"/>
              <a:t>AEMC, Reporting on drivers of change that impact transmission frameworks, Draft Stage 1 Report, 11 April 2017</a:t>
            </a:r>
          </a:p>
          <a:p>
            <a:pPr lvl="1"/>
            <a:r>
              <a:rPr lang="en-AU" dirty="0"/>
              <a:t>“While there are processes to review TNSPs' application of the RIT-T, to the extent that costs and benefits are forecast inaccurately, then these </a:t>
            </a:r>
            <a:r>
              <a:rPr lang="en-AU" b="1" dirty="0"/>
              <a:t>risks are born in full by consumers</a:t>
            </a:r>
            <a:r>
              <a:rPr lang="en-AU" dirty="0"/>
              <a:t>...” [p10]</a:t>
            </a:r>
          </a:p>
          <a:p>
            <a:pPr lvl="1"/>
            <a:r>
              <a:rPr lang="en-AU" dirty="0"/>
              <a:t>“This allocation of risk becomes more important in an uncertain or changing environment, as the risks associated with transmission investment increase.” [p12]</a:t>
            </a:r>
          </a:p>
          <a:p>
            <a:r>
              <a:rPr lang="en-AU" dirty="0"/>
              <a:t>CCP9 sees this as a key issue for ElectraNet and this reset</a:t>
            </a:r>
          </a:p>
          <a:p>
            <a:pPr marL="514350" indent="-457200"/>
            <a:endParaRPr lang="en-AU" dirty="0"/>
          </a:p>
          <a:p>
            <a:pPr marL="914400" lvl="1" indent="-457200"/>
            <a:endParaRPr lang="en-AU" dirty="0"/>
          </a:p>
          <a:p>
            <a:pPr marL="857250" lvl="2" indent="0">
              <a:buNone/>
            </a:pPr>
            <a:endParaRPr lang="en-AU" dirty="0"/>
          </a:p>
        </p:txBody>
      </p:sp>
    </p:spTree>
    <p:extLst>
      <p:ext uri="{BB962C8B-B14F-4D97-AF65-F5344CB8AC3E}">
        <p14:creationId xmlns:p14="http://schemas.microsoft.com/office/powerpoint/2010/main" val="2099528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Capex</a:t>
            </a:r>
          </a:p>
        </p:txBody>
      </p:sp>
      <p:sp>
        <p:nvSpPr>
          <p:cNvPr id="3" name="Content Placeholder 2"/>
          <p:cNvSpPr>
            <a:spLocks noGrp="1"/>
          </p:cNvSpPr>
          <p:nvPr>
            <p:ph idx="1"/>
          </p:nvPr>
        </p:nvSpPr>
        <p:spPr>
          <a:xfrm>
            <a:off x="467544" y="1484784"/>
            <a:ext cx="8229600" cy="4277072"/>
          </a:xfrm>
        </p:spPr>
        <p:txBody>
          <a:bodyPr/>
          <a:lstStyle/>
          <a:p>
            <a:r>
              <a:rPr lang="en-AU" dirty="0"/>
              <a:t>Proposed forecast capex of $458m ($2017-18)</a:t>
            </a:r>
          </a:p>
          <a:p>
            <a:r>
              <a:rPr lang="en-AU" dirty="0"/>
              <a:t>39% reduction on 2014-18 … but</a:t>
            </a:r>
          </a:p>
          <a:p>
            <a:r>
              <a:rPr lang="en-AU" dirty="0"/>
              <a:t>ElectraNet has proposed 5 contingent projects with combined indicative costs of between $630 - $850m</a:t>
            </a:r>
          </a:p>
          <a:p>
            <a:r>
              <a:rPr lang="en-AU" dirty="0"/>
              <a:t>80% of proposed capex is for refurbishment and replacement of assets (REPEX)</a:t>
            </a:r>
          </a:p>
          <a:p>
            <a:r>
              <a:rPr lang="en-AU" dirty="0"/>
              <a:t>CCP is interested in peer-to-peer comparisons of these ‘risk based’ REPEX programs</a:t>
            </a:r>
          </a:p>
          <a:p>
            <a:r>
              <a:rPr lang="en-AU" dirty="0"/>
              <a:t>Network Security Capex is a mix of ex-ante revenue and contingent projects</a:t>
            </a:r>
          </a:p>
          <a:p>
            <a:pPr marL="0" indent="0">
              <a:buNone/>
            </a:pPr>
            <a:endParaRPr lang="en-AU" dirty="0"/>
          </a:p>
        </p:txBody>
      </p:sp>
    </p:spTree>
    <p:extLst>
      <p:ext uri="{BB962C8B-B14F-4D97-AF65-F5344CB8AC3E}">
        <p14:creationId xmlns:p14="http://schemas.microsoft.com/office/powerpoint/2010/main" val="7127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Network Security</a:t>
            </a:r>
          </a:p>
        </p:txBody>
      </p:sp>
      <p:sp>
        <p:nvSpPr>
          <p:cNvPr id="3" name="Content Placeholder 2"/>
          <p:cNvSpPr>
            <a:spLocks noGrp="1"/>
          </p:cNvSpPr>
          <p:nvPr>
            <p:ph idx="1"/>
          </p:nvPr>
        </p:nvSpPr>
        <p:spPr/>
        <p:txBody>
          <a:bodyPr>
            <a:normAutofit/>
          </a:bodyPr>
          <a:lstStyle/>
          <a:p>
            <a:r>
              <a:rPr lang="en-AU" dirty="0"/>
              <a:t>ElectraNet proposes $16m in current period, $32m in 2019-23. Added post-System Black.</a:t>
            </a:r>
          </a:p>
          <a:p>
            <a:r>
              <a:rPr lang="en-AU" dirty="0"/>
              <a:t>AEMC, System Security Market Frameworks Review, Directions Paper, 23 March 2017</a:t>
            </a:r>
          </a:p>
          <a:p>
            <a:pPr lvl="1"/>
            <a:r>
              <a:rPr lang="en-AU" dirty="0"/>
              <a:t>Proposes requirements on TNSPs to maintain inertia and procure fast frequency response (FFR) services</a:t>
            </a:r>
          </a:p>
          <a:p>
            <a:r>
              <a:rPr lang="en-AU" dirty="0"/>
              <a:t>SA Energy Transformation RIT-T responds to an identified need (1 of 3) of:</a:t>
            </a:r>
          </a:p>
          <a:p>
            <a:pPr lvl="1"/>
            <a:r>
              <a:rPr lang="en-AU" dirty="0"/>
              <a:t>“providing appropriate security of electricity supply, including management of inertia, frequency response and system strength, in South Australia”</a:t>
            </a:r>
          </a:p>
          <a:p>
            <a:endParaRPr lang="en-AU" dirty="0"/>
          </a:p>
          <a:p>
            <a:endParaRPr lang="en-AU" dirty="0"/>
          </a:p>
        </p:txBody>
      </p:sp>
    </p:spTree>
    <p:extLst>
      <p:ext uri="{BB962C8B-B14F-4D97-AF65-F5344CB8AC3E}">
        <p14:creationId xmlns:p14="http://schemas.microsoft.com/office/powerpoint/2010/main" val="30733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Network Security (2)</a:t>
            </a:r>
          </a:p>
        </p:txBody>
      </p:sp>
      <p:sp>
        <p:nvSpPr>
          <p:cNvPr id="3" name="Content Placeholder 2"/>
          <p:cNvSpPr>
            <a:spLocks noGrp="1"/>
          </p:cNvSpPr>
          <p:nvPr>
            <p:ph idx="1"/>
          </p:nvPr>
        </p:nvSpPr>
        <p:spPr/>
        <p:txBody>
          <a:bodyPr>
            <a:normAutofit lnSpcReduction="10000"/>
          </a:bodyPr>
          <a:lstStyle/>
          <a:p>
            <a:r>
              <a:rPr lang="en-AU" dirty="0"/>
              <a:t>The AEMC Review of System Black 28 September 2016 is yet to conclude</a:t>
            </a:r>
          </a:p>
          <a:p>
            <a:r>
              <a:rPr lang="en-AU" dirty="0"/>
              <a:t>AEMC Market Review: Reporting on drivers of change that impact transmission frameworks – may lead to revisiting Optional Firm Access?</a:t>
            </a:r>
          </a:p>
          <a:p>
            <a:r>
              <a:rPr lang="en-AU" dirty="0"/>
              <a:t>AEMO Future Power System Security Program + Finkel Review will also be </a:t>
            </a:r>
            <a:r>
              <a:rPr lang="en-AU" dirty="0" smtClean="0"/>
              <a:t>relevant</a:t>
            </a:r>
          </a:p>
          <a:p>
            <a:r>
              <a:rPr lang="en-AU" dirty="0" smtClean="0"/>
              <a:t>SA </a:t>
            </a:r>
            <a:r>
              <a:rPr lang="en-AU" dirty="0"/>
              <a:t>Energy Security Target … and more?</a:t>
            </a:r>
          </a:p>
          <a:p>
            <a:r>
              <a:rPr lang="en-AU" dirty="0"/>
              <a:t>Can consumers be confident of no overlaps? And no gaps</a:t>
            </a:r>
            <a:r>
              <a:rPr lang="en-AU" dirty="0" smtClean="0"/>
              <a:t>?</a:t>
            </a:r>
          </a:p>
          <a:p>
            <a:r>
              <a:rPr lang="en-AU" dirty="0" smtClean="0"/>
              <a:t>How can consumers remain involved?</a:t>
            </a:r>
            <a:endParaRPr lang="en-AU" dirty="0"/>
          </a:p>
          <a:p>
            <a:endParaRPr lang="en-AU" dirty="0"/>
          </a:p>
        </p:txBody>
      </p:sp>
    </p:spTree>
    <p:extLst>
      <p:ext uri="{BB962C8B-B14F-4D97-AF65-F5344CB8AC3E}">
        <p14:creationId xmlns:p14="http://schemas.microsoft.com/office/powerpoint/2010/main" val="2313537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Contingent Projects</a:t>
            </a:r>
          </a:p>
        </p:txBody>
      </p:sp>
      <p:sp>
        <p:nvSpPr>
          <p:cNvPr id="3" name="Content Placeholder 2"/>
          <p:cNvSpPr>
            <a:spLocks noGrp="1"/>
          </p:cNvSpPr>
          <p:nvPr>
            <p:ph idx="1"/>
          </p:nvPr>
        </p:nvSpPr>
        <p:spPr/>
        <p:txBody>
          <a:bodyPr>
            <a:normAutofit fontScale="92500" lnSpcReduction="10000"/>
          </a:bodyPr>
          <a:lstStyle/>
          <a:p>
            <a:r>
              <a:rPr lang="en-AU" dirty="0"/>
              <a:t>ElectraNet has proposed 5 contingent projects with combined indicative costs of between $630 - $850m</a:t>
            </a:r>
          </a:p>
          <a:p>
            <a:r>
              <a:rPr lang="en-AU" dirty="0"/>
              <a:t>Two RIT-T processes are underway:</a:t>
            </a:r>
          </a:p>
          <a:p>
            <a:r>
              <a:rPr lang="en-AU" dirty="0"/>
              <a:t>SA Energy Transformation </a:t>
            </a:r>
          </a:p>
          <a:p>
            <a:pPr lvl="1"/>
            <a:r>
              <a:rPr lang="en-AU" dirty="0"/>
              <a:t>PSCR issued 7 November 2016</a:t>
            </a:r>
          </a:p>
          <a:p>
            <a:pPr lvl="1"/>
            <a:r>
              <a:rPr lang="en-AU" dirty="0"/>
              <a:t>“A Project Assessment Draft Report (PADR), including a full quantitative assessment of the costs and benefits of each of the options being considered, is expected to be published mid-2017”</a:t>
            </a:r>
          </a:p>
          <a:p>
            <a:r>
              <a:rPr lang="en-AU" dirty="0"/>
              <a:t>Eyre Peninsula reinforcement</a:t>
            </a:r>
            <a:r>
              <a:rPr lang="en-AU" i="1" dirty="0"/>
              <a:t> </a:t>
            </a:r>
          </a:p>
          <a:p>
            <a:pPr lvl="1"/>
            <a:r>
              <a:rPr lang="en-AU" dirty="0"/>
              <a:t>PSCR issued 28 April </a:t>
            </a:r>
            <a:r>
              <a:rPr lang="en-AU" dirty="0" smtClean="0"/>
              <a:t>2017</a:t>
            </a:r>
          </a:p>
          <a:p>
            <a:pPr lvl="1"/>
            <a:r>
              <a:rPr lang="en-AU" dirty="0"/>
              <a:t>ESCOSA Review of Eyre Peninsula </a:t>
            </a:r>
            <a:r>
              <a:rPr lang="en-AU" dirty="0" smtClean="0"/>
              <a:t>Reliability underway</a:t>
            </a:r>
          </a:p>
          <a:p>
            <a:r>
              <a:rPr lang="en-AU" dirty="0" smtClean="0"/>
              <a:t>Essential that CE actively pursued given the size and importance of projects</a:t>
            </a:r>
            <a:endParaRPr lang="en-AU" dirty="0"/>
          </a:p>
          <a:p>
            <a:pPr lvl="1"/>
            <a:endParaRPr lang="en-AU" dirty="0"/>
          </a:p>
          <a:p>
            <a:endParaRPr lang="en-AU" dirty="0"/>
          </a:p>
        </p:txBody>
      </p:sp>
    </p:spTree>
    <p:extLst>
      <p:ext uri="{BB962C8B-B14F-4D97-AF65-F5344CB8AC3E}">
        <p14:creationId xmlns:p14="http://schemas.microsoft.com/office/powerpoint/2010/main" val="391053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NEO</a:t>
            </a:r>
          </a:p>
        </p:txBody>
      </p:sp>
      <p:sp>
        <p:nvSpPr>
          <p:cNvPr id="3" name="Content Placeholder 2"/>
          <p:cNvSpPr>
            <a:spLocks noGrp="1"/>
          </p:cNvSpPr>
          <p:nvPr>
            <p:ph idx="1"/>
          </p:nvPr>
        </p:nvSpPr>
        <p:spPr/>
        <p:txBody>
          <a:bodyPr/>
          <a:lstStyle/>
          <a:p>
            <a:pPr lvl="0"/>
            <a:r>
              <a:rPr lang="en-AU" dirty="0"/>
              <a:t>Does the proposal promote Productive efficiency ? </a:t>
            </a:r>
          </a:p>
          <a:p>
            <a:pPr lvl="1"/>
            <a:r>
              <a:rPr lang="en-AU" dirty="0"/>
              <a:t>Efficient costs, incentive schemes, risk reflective rate of return are all relevant.</a:t>
            </a:r>
          </a:p>
          <a:p>
            <a:pPr lvl="0"/>
            <a:r>
              <a:rPr lang="en-AU" dirty="0"/>
              <a:t>Does the proposal promote Allocative efficiency ? </a:t>
            </a:r>
          </a:p>
          <a:p>
            <a:pPr lvl="1"/>
            <a:r>
              <a:rPr lang="en-AU" dirty="0"/>
              <a:t>Pricing and value of reliability matters are relevant.</a:t>
            </a:r>
          </a:p>
          <a:p>
            <a:pPr lvl="0"/>
            <a:r>
              <a:rPr lang="en-AU" dirty="0"/>
              <a:t>Does the proposal promote Dynamic efficiency?</a:t>
            </a:r>
          </a:p>
          <a:p>
            <a:pPr lvl="1"/>
            <a:r>
              <a:rPr lang="en-AU" dirty="0"/>
              <a:t>Is the proposal consistent with the ENA/CSIRO Network Transformation Roadmap? </a:t>
            </a:r>
          </a:p>
          <a:p>
            <a:pPr lvl="1"/>
            <a:r>
              <a:rPr lang="en-AU" dirty="0"/>
              <a:t>How does the proposal fit with contingent projects being advanced through RIT-T processes?</a:t>
            </a:r>
          </a:p>
          <a:p>
            <a:endParaRPr lang="en-AU" dirty="0"/>
          </a:p>
        </p:txBody>
      </p:sp>
    </p:spTree>
    <p:extLst>
      <p:ext uri="{BB962C8B-B14F-4D97-AF65-F5344CB8AC3E}">
        <p14:creationId xmlns:p14="http://schemas.microsoft.com/office/powerpoint/2010/main" val="1976121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Contingent Project(s)</a:t>
            </a:r>
          </a:p>
        </p:txBody>
      </p:sp>
      <p:sp>
        <p:nvSpPr>
          <p:cNvPr id="3" name="Content Placeholder 2"/>
          <p:cNvSpPr>
            <a:spLocks noGrp="1"/>
          </p:cNvSpPr>
          <p:nvPr>
            <p:ph idx="1"/>
          </p:nvPr>
        </p:nvSpPr>
        <p:spPr>
          <a:xfrm>
            <a:off x="457200" y="1600201"/>
            <a:ext cx="8229600" cy="3917031"/>
          </a:xfrm>
        </p:spPr>
        <p:txBody>
          <a:bodyPr>
            <a:normAutofit lnSpcReduction="10000"/>
          </a:bodyPr>
          <a:lstStyle/>
          <a:p>
            <a:r>
              <a:rPr lang="en-AU" dirty="0"/>
              <a:t>Attempts to quantify the impact on bills of these projects (ElectraNet p43) is welcomed</a:t>
            </a:r>
          </a:p>
          <a:p>
            <a:r>
              <a:rPr lang="en-AU" dirty="0"/>
              <a:t>SA Energy Transformation Project RIT-T also impacts on MurrayLink and a proposed contingent project with an estimated cost of $994m if all elements proceed.</a:t>
            </a:r>
          </a:p>
          <a:p>
            <a:r>
              <a:rPr lang="en-AU" dirty="0"/>
              <a:t>One RIT-T option includes </a:t>
            </a:r>
            <a:r>
              <a:rPr lang="en-AU" dirty="0" smtClean="0"/>
              <a:t>MurrayLink control </a:t>
            </a:r>
            <a:r>
              <a:rPr lang="en-AU" dirty="0"/>
              <a:t>system upgrade to provide fast frequency response.</a:t>
            </a:r>
          </a:p>
          <a:p>
            <a:r>
              <a:rPr lang="en-AU" dirty="0"/>
              <a:t>Overlap with NCIPAP expenditure ($17m - largely on increasing the capability of the Heywood Interconnector) is unclear.</a:t>
            </a:r>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328324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CSIRO/ENA</a:t>
            </a:r>
          </a:p>
        </p:txBody>
      </p:sp>
      <p:sp>
        <p:nvSpPr>
          <p:cNvPr id="3" name="Content Placeholder 2"/>
          <p:cNvSpPr>
            <a:spLocks noGrp="1"/>
          </p:cNvSpPr>
          <p:nvPr>
            <p:ph idx="1"/>
          </p:nvPr>
        </p:nvSpPr>
        <p:spPr/>
        <p:txBody>
          <a:bodyPr>
            <a:normAutofit/>
          </a:bodyPr>
          <a:lstStyle/>
          <a:p>
            <a:r>
              <a:rPr lang="en-AU" dirty="0"/>
              <a:t>Network Transformation Roadmap … specifically for SA:</a:t>
            </a:r>
          </a:p>
          <a:p>
            <a:pPr lvl="1"/>
            <a:r>
              <a:rPr lang="en-AU" dirty="0"/>
              <a:t>“Big and small batteries will support South Australia’s energy transformation”</a:t>
            </a:r>
          </a:p>
          <a:p>
            <a:pPr lvl="1"/>
            <a:r>
              <a:rPr lang="en-AU" dirty="0"/>
              <a:t>“South Australia already leads the nation in the installation of new large-scale renewable generation and is set to become a leading installer of large scale battery capacity, small-scale renewables and batteries will also play an important part.”</a:t>
            </a:r>
          </a:p>
          <a:p>
            <a:r>
              <a:rPr lang="en-AU" dirty="0"/>
              <a:t>Capex of $6m proposed for ESCRI Battery Storage Project is interesting precedent. Market is moving fast, is regulated funding appropriate?</a:t>
            </a:r>
          </a:p>
          <a:p>
            <a:endParaRPr lang="en-AU" dirty="0"/>
          </a:p>
        </p:txBody>
      </p:sp>
    </p:spTree>
    <p:extLst>
      <p:ext uri="{BB962C8B-B14F-4D97-AF65-F5344CB8AC3E}">
        <p14:creationId xmlns:p14="http://schemas.microsoft.com/office/powerpoint/2010/main" val="209332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a:t>
            </a:r>
          </a:p>
        </p:txBody>
      </p:sp>
      <p:sp>
        <p:nvSpPr>
          <p:cNvPr id="3" name="Content Placeholder 2"/>
          <p:cNvSpPr>
            <a:spLocks noGrp="1"/>
          </p:cNvSpPr>
          <p:nvPr>
            <p:ph idx="1"/>
          </p:nvPr>
        </p:nvSpPr>
        <p:spPr/>
        <p:txBody>
          <a:bodyPr/>
          <a:lstStyle/>
          <a:p>
            <a:r>
              <a:rPr lang="en-AU" dirty="0"/>
              <a:t>Consumer Engagement </a:t>
            </a:r>
          </a:p>
          <a:p>
            <a:r>
              <a:rPr lang="en-AU" dirty="0"/>
              <a:t>WACC parameters – Gamma and Inflation forecasts</a:t>
            </a:r>
          </a:p>
          <a:p>
            <a:r>
              <a:rPr lang="en-AU" dirty="0"/>
              <a:t>Capex and Dynamic Efficiency</a:t>
            </a:r>
          </a:p>
          <a:p>
            <a:endParaRPr lang="en-AU" dirty="0"/>
          </a:p>
          <a:p>
            <a:r>
              <a:rPr lang="en-AU" dirty="0"/>
              <a:t>Comments / suggestions for the CCP can be sent via </a:t>
            </a:r>
            <a:r>
              <a:rPr lang="en-AU" u="sng" dirty="0">
                <a:hlinkClick r:id="rId3"/>
              </a:rPr>
              <a:t>ElectraNet2018@aer.gov.au</a:t>
            </a:r>
            <a:endParaRPr lang="en-AU" dirty="0"/>
          </a:p>
        </p:txBody>
      </p:sp>
    </p:spTree>
    <p:extLst>
      <p:ext uri="{BB962C8B-B14F-4D97-AF65-F5344CB8AC3E}">
        <p14:creationId xmlns:p14="http://schemas.microsoft.com/office/powerpoint/2010/main" val="409120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Consumer engagement (CE)</a:t>
            </a:r>
            <a:endParaRPr lang="en-AU" dirty="0"/>
          </a:p>
        </p:txBody>
      </p:sp>
      <p:sp>
        <p:nvSpPr>
          <p:cNvPr id="6" name="Content Placeholder 5"/>
          <p:cNvSpPr>
            <a:spLocks noGrp="1"/>
          </p:cNvSpPr>
          <p:nvPr>
            <p:ph idx="1"/>
          </p:nvPr>
        </p:nvSpPr>
        <p:spPr/>
        <p:txBody>
          <a:bodyPr/>
          <a:lstStyle/>
          <a:p>
            <a:r>
              <a:rPr lang="en-AU" dirty="0" smtClean="0"/>
              <a:t>CCP role in assessing CE</a:t>
            </a:r>
          </a:p>
          <a:p>
            <a:r>
              <a:rPr lang="en-AU" dirty="0" smtClean="0"/>
              <a:t>Overview of CCP’s response to ElectraNet’s CE</a:t>
            </a:r>
          </a:p>
          <a:p>
            <a:r>
              <a:rPr lang="en-AU" dirty="0" smtClean="0"/>
              <a:t>Program Insights</a:t>
            </a:r>
          </a:p>
          <a:p>
            <a:r>
              <a:rPr lang="en-AU" dirty="0" smtClean="0"/>
              <a:t>CCP’s questions for consumers </a:t>
            </a:r>
          </a:p>
          <a:p>
            <a:endParaRPr lang="en-AU" dirty="0"/>
          </a:p>
          <a:p>
            <a:endParaRPr lang="en-AU" dirty="0" smtClean="0"/>
          </a:p>
          <a:p>
            <a:endParaRPr lang="en-AU" dirty="0" smtClean="0"/>
          </a:p>
          <a:p>
            <a:endParaRPr lang="en-AU" dirty="0"/>
          </a:p>
        </p:txBody>
      </p:sp>
    </p:spTree>
    <p:extLst>
      <p:ext uri="{BB962C8B-B14F-4D97-AF65-F5344CB8AC3E}">
        <p14:creationId xmlns:p14="http://schemas.microsoft.com/office/powerpoint/2010/main" val="360300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Consumer Engagement &amp; the long term interests of consumers</a:t>
            </a:r>
          </a:p>
        </p:txBody>
      </p:sp>
      <p:sp>
        <p:nvSpPr>
          <p:cNvPr id="3" name="Content Placeholder 2"/>
          <p:cNvSpPr>
            <a:spLocks noGrp="1"/>
          </p:cNvSpPr>
          <p:nvPr>
            <p:ph idx="1"/>
          </p:nvPr>
        </p:nvSpPr>
        <p:spPr/>
        <p:txBody>
          <a:bodyPr>
            <a:normAutofit fontScale="92500" lnSpcReduction="10000"/>
          </a:bodyPr>
          <a:lstStyle/>
          <a:p>
            <a:r>
              <a:rPr lang="en-US" dirty="0"/>
              <a:t>CE is now a key theme in the evaluation of the revenue proposals</a:t>
            </a:r>
          </a:p>
          <a:p>
            <a:r>
              <a:rPr lang="en-US" dirty="0"/>
              <a:t>CCP specifically tasked with providing feedback to the AER on the network’s CE approach</a:t>
            </a:r>
          </a:p>
          <a:p>
            <a:pPr lvl="1"/>
            <a:r>
              <a:rPr lang="en-US" dirty="0"/>
              <a:t>Consider each proposal in context of AER’s CE Guideline &amp; general industry CE standards</a:t>
            </a:r>
          </a:p>
          <a:p>
            <a:r>
              <a:rPr lang="en-US" dirty="0"/>
              <a:t>Businesses must demonstrate:</a:t>
            </a:r>
          </a:p>
          <a:p>
            <a:pPr lvl="1"/>
            <a:r>
              <a:rPr lang="en-US" dirty="0"/>
              <a:t>Who, how, when and what issues it has engaged with its customers?</a:t>
            </a:r>
          </a:p>
          <a:p>
            <a:pPr lvl="1"/>
            <a:r>
              <a:rPr lang="en-US" dirty="0"/>
              <a:t>How this engagement has influenced its revenue proposals?</a:t>
            </a:r>
          </a:p>
          <a:p>
            <a:pPr lvl="1"/>
            <a:r>
              <a:rPr lang="en-US" dirty="0"/>
              <a:t>Do consumers agree the proposal is in their long term interests?</a:t>
            </a:r>
          </a:p>
          <a:p>
            <a:pPr lvl="1"/>
            <a:r>
              <a:rPr lang="en-US" dirty="0"/>
              <a:t>Is there a process for ongoing review of CE/continuous improvement?</a:t>
            </a:r>
          </a:p>
          <a:p>
            <a:endParaRPr lang="en-US" dirty="0"/>
          </a:p>
        </p:txBody>
      </p:sp>
    </p:spTree>
    <p:extLst>
      <p:ext uri="{BB962C8B-B14F-4D97-AF65-F5344CB8AC3E}">
        <p14:creationId xmlns:p14="http://schemas.microsoft.com/office/powerpoint/2010/main" val="3442150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922114"/>
          </a:xfrm>
        </p:spPr>
        <p:txBody>
          <a:bodyPr>
            <a:noAutofit/>
          </a:bodyPr>
          <a:lstStyle/>
          <a:p>
            <a:r>
              <a:rPr lang="en-US" sz="2800" dirty="0"/>
              <a:t>Overview of CCP’s response to ElectraNet’s CE</a:t>
            </a:r>
          </a:p>
        </p:txBody>
      </p:sp>
      <p:sp>
        <p:nvSpPr>
          <p:cNvPr id="3" name="Content Placeholder 2"/>
          <p:cNvSpPr>
            <a:spLocks noGrp="1"/>
          </p:cNvSpPr>
          <p:nvPr>
            <p:ph idx="1"/>
          </p:nvPr>
        </p:nvSpPr>
        <p:spPr>
          <a:xfrm>
            <a:off x="457200" y="1268760"/>
            <a:ext cx="7067128" cy="5040560"/>
          </a:xfrm>
        </p:spPr>
        <p:txBody>
          <a:bodyPr>
            <a:normAutofit fontScale="92500"/>
          </a:bodyPr>
          <a:lstStyle/>
          <a:p>
            <a:r>
              <a:rPr lang="en-US" dirty="0"/>
              <a:t>ElectraNet’s CE program has been open, comprehensive and inclusive. It has benefited from: </a:t>
            </a:r>
          </a:p>
          <a:p>
            <a:r>
              <a:rPr lang="en-US" dirty="0"/>
              <a:t>Structured and carefully planned approach</a:t>
            </a:r>
          </a:p>
          <a:p>
            <a:pPr lvl="1"/>
            <a:r>
              <a:rPr lang="en-US" dirty="0"/>
              <a:t>Customer advisory panel (CAP) &amp; Working Groups</a:t>
            </a:r>
          </a:p>
          <a:p>
            <a:pPr lvl="1"/>
            <a:r>
              <a:rPr lang="en-US" dirty="0"/>
              <a:t>Program phases: </a:t>
            </a:r>
          </a:p>
          <a:p>
            <a:pPr lvl="2"/>
            <a:r>
              <a:rPr lang="en-US" dirty="0"/>
              <a:t>design, </a:t>
            </a:r>
          </a:p>
          <a:p>
            <a:pPr lvl="2"/>
            <a:r>
              <a:rPr lang="en-US" dirty="0"/>
              <a:t>listen, </a:t>
            </a:r>
          </a:p>
          <a:p>
            <a:pPr lvl="2"/>
            <a:r>
              <a:rPr lang="en-US" dirty="0"/>
              <a:t>interpret &amp; respond, &amp; </a:t>
            </a:r>
          </a:p>
          <a:p>
            <a:pPr lvl="2"/>
            <a:r>
              <a:rPr lang="en-US" dirty="0"/>
              <a:t>ongoing CE</a:t>
            </a:r>
          </a:p>
          <a:p>
            <a:pPr lvl="1"/>
            <a:r>
              <a:rPr lang="en-US" dirty="0"/>
              <a:t>Early engagement including Customer Insights Report, Network Vision &amp; Preliminary Regulatory Proposal</a:t>
            </a:r>
          </a:p>
          <a:p>
            <a:pPr lvl="1"/>
            <a:r>
              <a:rPr lang="en-US" dirty="0"/>
              <a:t>Multiple contact points &amp; learning opportunities (two way)</a:t>
            </a:r>
          </a:p>
          <a:p>
            <a:pPr lvl="1"/>
            <a:r>
              <a:rPr lang="en-US" dirty="0"/>
              <a:t>AER participation </a:t>
            </a:r>
            <a:r>
              <a:rPr lang="mr-IN" dirty="0"/>
              <a:t>–</a:t>
            </a:r>
            <a:r>
              <a:rPr lang="en-US" dirty="0"/>
              <a:t> assist with technical </a:t>
            </a:r>
            <a:r>
              <a:rPr lang="en-US" dirty="0" smtClean="0"/>
              <a:t>issues &amp; provide focus  </a:t>
            </a:r>
            <a:endParaRPr lang="en-US" dirty="0"/>
          </a:p>
        </p:txBody>
      </p:sp>
    </p:spTree>
    <p:extLst>
      <p:ext uri="{BB962C8B-B14F-4D97-AF65-F5344CB8AC3E}">
        <p14:creationId xmlns:p14="http://schemas.microsoft.com/office/powerpoint/2010/main" val="236631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“who” of CE</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056784" cy="4320480"/>
          </a:xfrm>
          <a:prstGeom prst="rect">
            <a:avLst/>
          </a:prstGeom>
          <a:noFill/>
          <a:ln>
            <a:solidFill>
              <a:schemeClr val="tx1"/>
            </a:solidFill>
          </a:ln>
        </p:spPr>
      </p:pic>
      <p:sp>
        <p:nvSpPr>
          <p:cNvPr id="4" name="TextBox 3"/>
          <p:cNvSpPr txBox="1"/>
          <p:nvPr/>
        </p:nvSpPr>
        <p:spPr>
          <a:xfrm>
            <a:off x="1187624" y="5589240"/>
            <a:ext cx="5832648" cy="430887"/>
          </a:xfrm>
          <a:prstGeom prst="rect">
            <a:avLst/>
          </a:prstGeom>
          <a:noFill/>
        </p:spPr>
        <p:txBody>
          <a:bodyPr wrap="square" rtlCol="0">
            <a:spAutoFit/>
          </a:bodyPr>
          <a:lstStyle/>
          <a:p>
            <a:endParaRPr lang="en-US" sz="1100" dirty="0"/>
          </a:p>
          <a:p>
            <a:r>
              <a:rPr lang="en-US" sz="1100" dirty="0"/>
              <a:t>Source: Deloitte Customer Insights Report, September 2016, p 6. : </a:t>
            </a:r>
          </a:p>
        </p:txBody>
      </p:sp>
    </p:spTree>
    <p:extLst>
      <p:ext uri="{BB962C8B-B14F-4D97-AF65-F5344CB8AC3E}">
        <p14:creationId xmlns:p14="http://schemas.microsoft.com/office/powerpoint/2010/main" val="255423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CCP’s response to ElectraNet’s CE (cont)</a:t>
            </a:r>
          </a:p>
        </p:txBody>
      </p:sp>
      <p:sp>
        <p:nvSpPr>
          <p:cNvPr id="3" name="Content Placeholder 2"/>
          <p:cNvSpPr>
            <a:spLocks noGrp="1"/>
          </p:cNvSpPr>
          <p:nvPr>
            <p:ph idx="1"/>
          </p:nvPr>
        </p:nvSpPr>
        <p:spPr>
          <a:xfrm>
            <a:off x="457200" y="1484784"/>
            <a:ext cx="8229600" cy="4392489"/>
          </a:xfrm>
        </p:spPr>
        <p:txBody>
          <a:bodyPr>
            <a:normAutofit fontScale="92500"/>
          </a:bodyPr>
          <a:lstStyle/>
          <a:p>
            <a:r>
              <a:rPr lang="en-US" dirty="0"/>
              <a:t>Commitment by senior management to the CE</a:t>
            </a:r>
          </a:p>
          <a:p>
            <a:pPr lvl="1"/>
            <a:r>
              <a:rPr lang="en-US" dirty="0"/>
              <a:t>Commitment leads to culture change throughout organisation</a:t>
            </a:r>
          </a:p>
          <a:p>
            <a:pPr lvl="1"/>
            <a:r>
              <a:rPr lang="en-US" dirty="0"/>
              <a:t>Commitment leads to learning and understanding</a:t>
            </a:r>
          </a:p>
          <a:p>
            <a:pPr lvl="1"/>
            <a:r>
              <a:rPr lang="en-US" dirty="0"/>
              <a:t>Commitment improves response from stakeholders</a:t>
            </a:r>
          </a:p>
          <a:p>
            <a:r>
              <a:rPr lang="en-US" dirty="0"/>
              <a:t>Clear, accurate and transparent presentation of information</a:t>
            </a:r>
          </a:p>
          <a:p>
            <a:pPr lvl="1"/>
            <a:r>
              <a:rPr lang="en-US" dirty="0"/>
              <a:t>Working group &amp; “deep dives’ to examine more technical issues</a:t>
            </a:r>
          </a:p>
          <a:p>
            <a:pPr lvl="1"/>
            <a:r>
              <a:rPr lang="en-US" dirty="0"/>
              <a:t>Recording of meeting outcomes</a:t>
            </a:r>
          </a:p>
          <a:p>
            <a:pPr lvl="1"/>
            <a:r>
              <a:rPr lang="en-US" dirty="0"/>
              <a:t>Adequate time frames for consumers to consider issues</a:t>
            </a:r>
          </a:p>
          <a:p>
            <a:r>
              <a:rPr lang="en-US" dirty="0"/>
              <a:t>Receptive to feedback from consumers on both issues and meetings</a:t>
            </a:r>
          </a:p>
          <a:p>
            <a:pPr lvl="1"/>
            <a:r>
              <a:rPr lang="en-US" dirty="0"/>
              <a:t>Feedback from each engagement activity</a:t>
            </a:r>
          </a:p>
          <a:p>
            <a:pPr lvl="2"/>
            <a:r>
              <a:rPr lang="en-US" dirty="0"/>
              <a:t>Interim feedback from Preliminary proposal important</a:t>
            </a:r>
          </a:p>
          <a:p>
            <a:endParaRPr lang="en-US" dirty="0"/>
          </a:p>
        </p:txBody>
      </p:sp>
    </p:spTree>
    <p:extLst>
      <p:ext uri="{BB962C8B-B14F-4D97-AF65-F5344CB8AC3E}">
        <p14:creationId xmlns:p14="http://schemas.microsoft.com/office/powerpoint/2010/main" val="395002197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ER CCP Branded Power point Template">
  <a:themeElements>
    <a:clrScheme name="ACCC">
      <a:dk1>
        <a:sysClr val="windowText" lastClr="000000"/>
      </a:dk1>
      <a:lt1>
        <a:sysClr val="window" lastClr="FFFFFF"/>
      </a:lt1>
      <a:dk2>
        <a:srgbClr val="2F3D4A"/>
      </a:dk2>
      <a:lt2>
        <a:srgbClr val="D5D6D2"/>
      </a:lt2>
      <a:accent1>
        <a:srgbClr val="00759E"/>
      </a:accent1>
      <a:accent2>
        <a:srgbClr val="491E69"/>
      </a:accent2>
      <a:accent3>
        <a:srgbClr val="7AA0B9"/>
      </a:accent3>
      <a:accent4>
        <a:srgbClr val="1B2F6F"/>
      </a:accent4>
      <a:accent5>
        <a:srgbClr val="4BACC6"/>
      </a:accent5>
      <a:accent6>
        <a:srgbClr val="DC5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CCP AER Power Point Template</Template>
  <TotalTime>0</TotalTime>
  <Words>3076</Words>
  <Application>Microsoft Office PowerPoint</Application>
  <PresentationFormat>On-screen Show (4:3)</PresentationFormat>
  <Paragraphs>390</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AER CCP Branded Power point Template</vt:lpstr>
      <vt:lpstr>Aspect</vt:lpstr>
      <vt:lpstr>ElectraNet Public Forum 07 June 2017</vt:lpstr>
      <vt:lpstr>Outline</vt:lpstr>
      <vt:lpstr>Objective of the CCP</vt:lpstr>
      <vt:lpstr>The NEO</vt:lpstr>
      <vt:lpstr>Consumer engagement (CE)</vt:lpstr>
      <vt:lpstr>Consumer Engagement &amp; the long term interests of consumers</vt:lpstr>
      <vt:lpstr>Overview of CCP’s response to ElectraNet’s CE</vt:lpstr>
      <vt:lpstr>Understanding the “who” of CE</vt:lpstr>
      <vt:lpstr>Overview of CCP’s response to ElectraNet’s CE (cont)</vt:lpstr>
      <vt:lpstr>Independent CE Facilitator?</vt:lpstr>
      <vt:lpstr>“Program Insights”: Overall satisfaction with ElectraNet’s service – but…</vt:lpstr>
      <vt:lpstr>CCP’s Questions on CE </vt:lpstr>
      <vt:lpstr>Conclusions on AER’s CE questions? </vt:lpstr>
      <vt:lpstr>Revenue Requirement</vt:lpstr>
      <vt:lpstr>Overall revenues and prices</vt:lpstr>
      <vt:lpstr>Maximum annual revenue (MAR) Smoothed ($m nominal) </vt:lpstr>
      <vt:lpstr>Revenue and Prices</vt:lpstr>
      <vt:lpstr>Weighted Average Cost of Capital </vt:lpstr>
      <vt:lpstr>Debt</vt:lpstr>
      <vt:lpstr>Implications for this review</vt:lpstr>
      <vt:lpstr>Gamma</vt:lpstr>
      <vt:lpstr>Inflation</vt:lpstr>
      <vt:lpstr>Inflation – preliminary comments</vt:lpstr>
      <vt:lpstr>Inflation – preliminary comments</vt:lpstr>
      <vt:lpstr>Inflation expectations – impact on depreciation costs</vt:lpstr>
      <vt:lpstr>Prices and Demand Forecasts </vt:lpstr>
      <vt:lpstr>The forecast challenge – continued decline in ‘operational’ consumption</vt:lpstr>
      <vt:lpstr>And in ‘operational’ peak demand (10% POE maximum demand)</vt:lpstr>
      <vt:lpstr>Future risks – SA has worst load factor which adds to unit costs over time</vt:lpstr>
      <vt:lpstr>Network Utilisation</vt:lpstr>
      <vt:lpstr>Impact of forecast error on average prices to customers in revenue cap</vt:lpstr>
      <vt:lpstr>Average price has increased to recover revenue cap from declining volumes </vt:lpstr>
      <vt:lpstr>Opex</vt:lpstr>
      <vt:lpstr>Capex &amp; Dynamic Efficiency</vt:lpstr>
      <vt:lpstr>Capex &amp; Dynamic Efficiency</vt:lpstr>
      <vt:lpstr>Capex</vt:lpstr>
      <vt:lpstr>Network Security</vt:lpstr>
      <vt:lpstr>Network Security (2)</vt:lpstr>
      <vt:lpstr>Contingent Projects</vt:lpstr>
      <vt:lpstr>Contingent Project(s)</vt:lpstr>
      <vt:lpstr>CSIRO/ENA</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2017-06-08T02:15:10Z</dcterms:created>
  <dcterms:modified xsi:type="dcterms:W3CDTF">2017-06-08T02:15:19Z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