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7" r:id="rId5"/>
    <p:sldId id="261" r:id="rId6"/>
    <p:sldId id="259" r:id="rId7"/>
    <p:sldId id="260" r:id="rId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55583" autoAdjust="0"/>
  </p:normalViewPr>
  <p:slideViewPr>
    <p:cSldViewPr>
      <p:cViewPr varScale="1">
        <p:scale>
          <a:sx n="64" d="100"/>
          <a:sy n="64" d="100"/>
        </p:scale>
        <p:origin x="29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3B43E-DD96-42C4-A319-C02F9C0B9C4F}" type="datetimeFigureOut">
              <a:rPr lang="en-AU" smtClean="0"/>
              <a:t>19/09/2016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25810-5ADD-450A-849F-E708FB05F7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0168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25810-5ADD-450A-849F-E708FB05F70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2053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25810-5ADD-450A-849F-E708FB05F70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9719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25810-5ADD-450A-849F-E708FB05F70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0138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 rot="10800000">
            <a:off x="1503363" y="5059363"/>
            <a:ext cx="4735512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75656" y="1700808"/>
            <a:ext cx="6768752" cy="1584176"/>
          </a:xfrm>
          <a:prstGeom prst="rect">
            <a:avLst/>
          </a:prstGeom>
        </p:spPr>
        <p:txBody>
          <a:bodyPr vert="horz" lIns="0">
            <a:noAutofit/>
          </a:bodyPr>
          <a:lstStyle>
            <a:lvl1pPr algn="l">
              <a:defRPr sz="3800" b="1" kern="0" baseline="0">
                <a:solidFill>
                  <a:schemeClr val="tx2">
                    <a:lumMod val="75000"/>
                  </a:schemeClr>
                </a:solidFill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4212000"/>
            <a:ext cx="9144000" cy="2160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pic>
        <p:nvPicPr>
          <p:cNvPr id="11" name="Picture 10" descr="HR_dotted_line_darkerblu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44000"/>
            <a:ext cx="9144000" cy="48126"/>
          </a:xfrm>
          <a:prstGeom prst="rect">
            <a:avLst/>
          </a:prstGeom>
        </p:spPr>
      </p:pic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3284984"/>
            <a:ext cx="6767513" cy="792088"/>
          </a:xfrm>
        </p:spPr>
        <p:txBody>
          <a:bodyPr lIns="0" anchor="ctr" anchorCtr="0">
            <a:noAutofit/>
          </a:bodyPr>
          <a:lstStyle>
            <a:lvl1pPr marL="0" indent="0">
              <a:buNone/>
              <a:defRPr sz="2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AU" dirty="0"/>
          </a:p>
        </p:txBody>
      </p:sp>
      <p:pic>
        <p:nvPicPr>
          <p:cNvPr id="9" name="Picture 8" descr="DSEWPaC-inline_stacked_blu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9552" y="601079"/>
            <a:ext cx="3950208" cy="6827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3574800"/>
          </a:xfrm>
        </p:spPr>
        <p:txBody>
          <a:bodyPr lIns="0" tIns="0" rIns="0" bIns="0" anchor="ctr" anchorCtr="0"/>
          <a:lstStyle/>
          <a:p>
            <a:r>
              <a:rPr lang="en-US" smtClean="0"/>
              <a:t>Click icon to add picture</a:t>
            </a:r>
            <a:endParaRPr lang="en-AU" dirty="0"/>
          </a:p>
        </p:txBody>
      </p:sp>
      <p:pic>
        <p:nvPicPr>
          <p:cNvPr id="4" name="Picture 3" descr="HR_dotted_line_darkerblu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672000"/>
            <a:ext cx="9144000" cy="48126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494000" y="4140000"/>
            <a:ext cx="6265366" cy="1809280"/>
          </a:xfrm>
        </p:spPr>
        <p:txBody>
          <a:bodyPr lIns="0">
            <a:normAutofit/>
          </a:bodyPr>
          <a:lstStyle>
            <a:lvl1pPr marL="0" indent="0">
              <a:buNone/>
              <a:defRPr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section title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with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85775" y="486000"/>
            <a:ext cx="8229600" cy="645429"/>
          </a:xfrm>
          <a:prstGeom prst="rect">
            <a:avLst/>
          </a:prstGeom>
        </p:spPr>
        <p:txBody>
          <a:bodyPr vert="horz">
            <a:noAutofit/>
          </a:bodyPr>
          <a:lstStyle>
            <a:lvl1pPr algn="l">
              <a:defRPr sz="3800" b="0">
                <a:solidFill>
                  <a:schemeClr val="tx2">
                    <a:lumMod val="75000"/>
                  </a:schemeClr>
                </a:solidFill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1"/>
          </p:nvPr>
        </p:nvSpPr>
        <p:spPr>
          <a:xfrm>
            <a:off x="4810125" y="1371600"/>
            <a:ext cx="3905250" cy="457768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000" marR="0" indent="-342000" algn="l" defTabSz="4572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 sz="3200">
                <a:latin typeface=""/>
                <a:cs typeface="Arial"/>
              </a:defRPr>
            </a:lvl1pPr>
            <a:lvl2pPr marL="684000">
              <a:lnSpc>
                <a:spcPct val="100000"/>
              </a:lnSpc>
              <a:spcBef>
                <a:spcPts val="1200"/>
              </a:spcBef>
              <a:buFont typeface="Arial" pitchFamily="34" charset="0"/>
              <a:buChar char="–"/>
              <a:defRPr sz="3200">
                <a:latin typeface=""/>
                <a:cs typeface="Arial"/>
              </a:defRPr>
            </a:lvl2pPr>
            <a:lvl3pPr marL="936000">
              <a:lnSpc>
                <a:spcPct val="100000"/>
              </a:lnSpc>
              <a:spcBef>
                <a:spcPts val="1200"/>
              </a:spcBef>
              <a:buFont typeface="Lucida Grande"/>
              <a:buChar char=":"/>
              <a:defRPr sz="3200">
                <a:latin typeface=""/>
                <a:cs typeface="Arial"/>
              </a:defRPr>
            </a:lvl3pPr>
            <a:lvl4pPr>
              <a:buFont typeface="Arial"/>
              <a:buChar char="–"/>
              <a:defRPr sz="1800">
                <a:latin typeface=""/>
              </a:defRPr>
            </a:lvl4pPr>
            <a:lvl5pPr>
              <a:defRPr sz="1800">
                <a:latin typeface="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8313" y="1341438"/>
            <a:ext cx="3959225" cy="2016125"/>
          </a:xfrm>
          <a:solidFill>
            <a:schemeClr val="tx2">
              <a:lumMod val="75000"/>
            </a:schemeClr>
          </a:solidFill>
        </p:spPr>
        <p:txBody>
          <a:bodyPr lIns="216000" tIns="216000" rIns="216000" bIns="216000" anchor="ctr" anchorCtr="0">
            <a:noAutofit/>
          </a:bodyPr>
          <a:lstStyle>
            <a:lvl1pPr marL="0" indent="0" algn="l">
              <a:spcBef>
                <a:spcPts val="1200"/>
              </a:spcBef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Introduction paragraph</a:t>
            </a:r>
          </a:p>
        </p:txBody>
      </p:sp>
      <p:pic>
        <p:nvPicPr>
          <p:cNvPr id="11" name="Picture 10" descr="HR_dotted_line_darkerblu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44000"/>
            <a:ext cx="9144000" cy="48126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8313" y="3573463"/>
            <a:ext cx="3959225" cy="237581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85775" y="1371600"/>
            <a:ext cx="3914775" cy="4649688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000" marR="0" indent="-342900" algn="l" defTabSz="4572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3200" baseline="0">
                <a:latin typeface="Arial"/>
                <a:cs typeface="Arial"/>
              </a:defRPr>
            </a:lvl1pPr>
            <a:lvl2pPr marL="684000">
              <a:lnSpc>
                <a:spcPct val="100000"/>
              </a:lnSpc>
              <a:spcBef>
                <a:spcPts val="1200"/>
              </a:spcBef>
              <a:buFont typeface="Arial" pitchFamily="34" charset="0"/>
              <a:buChar char="‒"/>
              <a:defRPr sz="3200">
                <a:latin typeface="Arial"/>
                <a:cs typeface="Arial"/>
              </a:defRPr>
            </a:lvl2pPr>
            <a:lvl3pPr marL="936000">
              <a:lnSpc>
                <a:spcPct val="100000"/>
              </a:lnSpc>
              <a:spcBef>
                <a:spcPts val="1200"/>
              </a:spcBef>
              <a:buFont typeface="Lucida Grande"/>
              <a:buChar char=":"/>
              <a:defRPr sz="3200">
                <a:latin typeface="Arial"/>
                <a:cs typeface="Arial"/>
              </a:defRPr>
            </a:lvl3pPr>
            <a:lvl4pPr>
              <a:buFont typeface="Lucida Grande"/>
              <a:buChar char=":"/>
              <a:defRPr sz="1800" baseline="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810125" y="1371600"/>
            <a:ext cx="3905250" cy="4649688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000" marR="0" indent="-342900" algn="l" defTabSz="4572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3200">
                <a:latin typeface=""/>
                <a:cs typeface="Arial"/>
              </a:defRPr>
            </a:lvl1pPr>
            <a:lvl2pPr marL="684000">
              <a:lnSpc>
                <a:spcPct val="100000"/>
              </a:lnSpc>
              <a:spcBef>
                <a:spcPts val="1200"/>
              </a:spcBef>
              <a:defRPr sz="3200">
                <a:latin typeface=""/>
                <a:cs typeface="Arial"/>
              </a:defRPr>
            </a:lvl2pPr>
            <a:lvl3pPr marL="936000">
              <a:lnSpc>
                <a:spcPct val="100000"/>
              </a:lnSpc>
              <a:spcBef>
                <a:spcPts val="1200"/>
              </a:spcBef>
              <a:buFont typeface="Lucida Grande"/>
              <a:buChar char=":"/>
              <a:defRPr sz="3200">
                <a:latin typeface=""/>
                <a:cs typeface="Arial"/>
              </a:defRPr>
            </a:lvl3pPr>
            <a:lvl4pPr>
              <a:defRPr sz="1800">
                <a:latin typeface=""/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85775" y="486000"/>
            <a:ext cx="8229600" cy="645429"/>
          </a:xfrm>
          <a:prstGeom prst="rect">
            <a:avLst/>
          </a:prstGeom>
        </p:spPr>
        <p:txBody>
          <a:bodyPr vert="horz">
            <a:noAutofit/>
          </a:bodyPr>
          <a:lstStyle>
            <a:lvl1pPr algn="l">
              <a:defRPr sz="3800">
                <a:solidFill>
                  <a:schemeClr val="tx2">
                    <a:lumMod val="75000"/>
                  </a:schemeClr>
                </a:solidFill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HR_dotted_line_darkerblu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44000"/>
            <a:ext cx="9144000" cy="481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ext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810125" y="1371600"/>
            <a:ext cx="3905250" cy="4649688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000" marR="0" indent="-342900" algn="l" defTabSz="4572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3200">
                <a:latin typeface=""/>
                <a:cs typeface="Arial"/>
              </a:defRPr>
            </a:lvl1pPr>
            <a:lvl2pPr marL="684000">
              <a:lnSpc>
                <a:spcPct val="100000"/>
              </a:lnSpc>
              <a:spcBef>
                <a:spcPts val="1200"/>
              </a:spcBef>
              <a:defRPr sz="3200">
                <a:latin typeface=""/>
                <a:cs typeface="Arial"/>
              </a:defRPr>
            </a:lvl2pPr>
            <a:lvl3pPr marL="936000">
              <a:lnSpc>
                <a:spcPct val="100000"/>
              </a:lnSpc>
              <a:spcBef>
                <a:spcPts val="1200"/>
              </a:spcBef>
              <a:buFont typeface="Lucida Grande"/>
              <a:buChar char=":"/>
              <a:defRPr sz="3200">
                <a:latin typeface=""/>
                <a:cs typeface="Arial"/>
              </a:defRPr>
            </a:lvl3pPr>
            <a:lvl4pPr>
              <a:defRPr sz="1800">
                <a:latin typeface=""/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85775" y="486000"/>
            <a:ext cx="8229600" cy="645429"/>
          </a:xfrm>
          <a:prstGeom prst="rect">
            <a:avLst/>
          </a:prstGeom>
        </p:spPr>
        <p:txBody>
          <a:bodyPr vert="horz">
            <a:noAutofit/>
          </a:bodyPr>
          <a:lstStyle>
            <a:lvl1pPr algn="l">
              <a:defRPr sz="3800">
                <a:solidFill>
                  <a:schemeClr val="tx2">
                    <a:lumMod val="75000"/>
                  </a:schemeClr>
                </a:solidFill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HR_dotted_line_darkerblu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44000"/>
            <a:ext cx="9144000" cy="48126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85775" y="1371600"/>
            <a:ext cx="3906000" cy="4651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ext one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810125" y="1371600"/>
            <a:ext cx="3905250" cy="4649688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000" marR="0" indent="-342900" algn="l" defTabSz="4572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3200">
                <a:latin typeface=""/>
                <a:cs typeface="Arial"/>
              </a:defRPr>
            </a:lvl1pPr>
            <a:lvl2pPr marL="684000">
              <a:lnSpc>
                <a:spcPct val="100000"/>
              </a:lnSpc>
              <a:spcBef>
                <a:spcPts val="1200"/>
              </a:spcBef>
              <a:defRPr sz="3200">
                <a:latin typeface=""/>
                <a:cs typeface="Arial"/>
              </a:defRPr>
            </a:lvl2pPr>
            <a:lvl3pPr marL="936000">
              <a:lnSpc>
                <a:spcPct val="100000"/>
              </a:lnSpc>
              <a:spcBef>
                <a:spcPts val="1200"/>
              </a:spcBef>
              <a:buFont typeface="Lucida Grande"/>
              <a:buChar char=":"/>
              <a:defRPr sz="3200">
                <a:latin typeface=""/>
                <a:cs typeface="Arial"/>
              </a:defRPr>
            </a:lvl3pPr>
            <a:lvl4pPr>
              <a:defRPr sz="1800">
                <a:latin typeface=""/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85775" y="486000"/>
            <a:ext cx="8229600" cy="645429"/>
          </a:xfrm>
          <a:prstGeom prst="rect">
            <a:avLst/>
          </a:prstGeom>
        </p:spPr>
        <p:txBody>
          <a:bodyPr vert="horz">
            <a:noAutofit/>
          </a:bodyPr>
          <a:lstStyle>
            <a:lvl1pPr algn="l">
              <a:defRPr sz="3800">
                <a:solidFill>
                  <a:schemeClr val="tx2">
                    <a:lumMod val="75000"/>
                  </a:schemeClr>
                </a:solidFill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HR_dotted_line_darkerblu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44000"/>
            <a:ext cx="9144000" cy="48126"/>
          </a:xfrm>
          <a:prstGeom prst="rect">
            <a:avLst/>
          </a:prstGeom>
        </p:spPr>
      </p:pic>
      <p:sp>
        <p:nvSpPr>
          <p:cNvPr id="7" name="Chart Placeholder 6"/>
          <p:cNvSpPr>
            <a:spLocks noGrp="1"/>
          </p:cNvSpPr>
          <p:nvPr>
            <p:ph type="chart" sz="quarter" idx="12"/>
          </p:nvPr>
        </p:nvSpPr>
        <p:spPr>
          <a:xfrm>
            <a:off x="485775" y="1371600"/>
            <a:ext cx="3906000" cy="46512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86000" y="2060848"/>
            <a:ext cx="7254352" cy="3991272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000" indent="-342000">
              <a:spcBef>
                <a:spcPts val="1200"/>
              </a:spcBef>
              <a:buFont typeface="Arial" pitchFamily="34" charset="0"/>
              <a:buChar char="•"/>
              <a:defRPr sz="3200" baseline="0">
                <a:solidFill>
                  <a:schemeClr val="tx1"/>
                </a:solidFill>
                <a:latin typeface="Arial"/>
              </a:defRPr>
            </a:lvl1pPr>
            <a:lvl2pPr marL="914400" indent="-457200">
              <a:spcBef>
                <a:spcPts val="1200"/>
              </a:spcBef>
              <a:buFont typeface="+mj-lt"/>
              <a:buAutoNum type="alphaLcPeriod"/>
              <a:defRPr sz="3200">
                <a:solidFill>
                  <a:schemeClr val="tx1"/>
                </a:solidFill>
              </a:defRPr>
            </a:lvl2pPr>
            <a:lvl3pPr marL="1428750" indent="-514350">
              <a:spcBef>
                <a:spcPts val="1200"/>
              </a:spcBef>
              <a:buFont typeface="+mj-lt"/>
              <a:buAutoNum type="romanLcPeriod"/>
              <a:defRPr sz="3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85775" y="486000"/>
            <a:ext cx="8229600" cy="645429"/>
          </a:xfrm>
          <a:prstGeom prst="rect">
            <a:avLst/>
          </a:prstGeom>
        </p:spPr>
        <p:txBody>
          <a:bodyPr vert="horz">
            <a:noAutofit/>
          </a:bodyPr>
          <a:lstStyle>
            <a:lvl1pPr algn="l">
              <a:defRPr sz="3800">
                <a:solidFill>
                  <a:schemeClr val="tx2">
                    <a:lumMod val="75000"/>
                  </a:schemeClr>
                </a:solidFill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 descr="HR_dotted_line_darkerblu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44000"/>
            <a:ext cx="9144000" cy="48126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1268413"/>
            <a:ext cx="8207375" cy="647700"/>
          </a:xfrm>
        </p:spPr>
        <p:txBody>
          <a:bodyPr>
            <a:normAutofit/>
          </a:bodyPr>
          <a:lstStyle>
            <a:lvl1pPr marL="0" indent="0">
              <a:buNone/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AU" dirty="0" smtClean="0"/>
              <a:t>Subheading goes here if required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with 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331641" y="908720"/>
            <a:ext cx="7128148" cy="20882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AU" sz="3600" b="1" dirty="0" smtClean="0">
                <a:solidFill>
                  <a:schemeClr val="tx2">
                    <a:lumMod val="75000"/>
                  </a:schemeClr>
                </a:solidFill>
              </a:rPr>
              <a:t>Change heading colour to white/blue to suit background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94A2EA7-D106-4B51-ADF5-A4ABCA599614}" type="datetimeFigureOut">
              <a:rPr lang="en-AU" smtClean="0"/>
              <a:pPr/>
              <a:t>19/09/2016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BD29A47-D2BC-41E7-8590-AB4A6894628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5" r:id="rId3"/>
    <p:sldLayoutId id="2147483662" r:id="rId4"/>
    <p:sldLayoutId id="2147483667" r:id="rId5"/>
    <p:sldLayoutId id="2147483668" r:id="rId6"/>
    <p:sldLayoutId id="2147483664" r:id="rId7"/>
    <p:sldLayoutId id="2147483666" r:id="rId8"/>
    <p:sldLayoutId id="2147483669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800" b="0" kern="1200">
          <a:solidFill>
            <a:schemeClr val="tx2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ts val="1800"/>
        </a:spcBef>
        <a:buFont typeface="Arial" pitchFamily="34" charset="0"/>
        <a:buChar char="–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ts val="18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ts val="1800"/>
        </a:spcBef>
        <a:buFont typeface="Arial" pitchFamily="34" charset="0"/>
        <a:buChar char="–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ts val="1800"/>
        </a:spcBef>
        <a:buFont typeface="Arial" pitchFamily="34" charset="0"/>
        <a:buChar char="»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dirty="0" smtClean="0"/>
              <a:t>Demand Management </a:t>
            </a:r>
            <a:br>
              <a:rPr lang="en-AU" dirty="0" smtClean="0"/>
            </a:br>
            <a:r>
              <a:rPr lang="en-AU" dirty="0" smtClean="0"/>
              <a:t>Incentive Scheme – A proponent’s view </a:t>
            </a:r>
            <a:endParaRPr lang="en-AU" sz="3800" dirty="0">
              <a:latin typeface="Arial" pitchFamily="34" charset="0"/>
            </a:endParaRPr>
          </a:p>
        </p:txBody>
      </p:sp>
      <p:pic>
        <p:nvPicPr>
          <p:cNvPr id="10" name="Picture Placeholder 9" descr="eadig11773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rcRect t="20397" b="2039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85775" y="2053097"/>
            <a:ext cx="7254352" cy="3991272"/>
          </a:xfrm>
        </p:spPr>
        <p:txBody>
          <a:bodyPr/>
          <a:lstStyle/>
          <a:p>
            <a:r>
              <a:rPr lang="en-AU" sz="1800" dirty="0" smtClean="0"/>
              <a:t>Proposed an objective </a:t>
            </a:r>
            <a:r>
              <a:rPr lang="en-AU" sz="1800" dirty="0"/>
              <a:t>for </a:t>
            </a:r>
            <a:r>
              <a:rPr lang="en-AU" sz="1800" dirty="0" smtClean="0"/>
              <a:t>the demand </a:t>
            </a:r>
            <a:r>
              <a:rPr lang="en-AU" sz="1800" dirty="0"/>
              <a:t>management scheme</a:t>
            </a:r>
          </a:p>
          <a:p>
            <a:r>
              <a:rPr lang="en-AU" sz="1800" dirty="0" smtClean="0"/>
              <a:t>Proposed separating the scheme into two elements:</a:t>
            </a:r>
            <a:endParaRPr lang="en-AU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AU" sz="1800" dirty="0"/>
              <a:t>Demand management incentive scheme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1800" dirty="0"/>
              <a:t>Innovation Allowance </a:t>
            </a:r>
          </a:p>
          <a:p>
            <a:r>
              <a:rPr lang="en-AU" sz="1800" dirty="0" smtClean="0"/>
              <a:t>Proposed to strengthen financial rewards under the DMIS, including allowing distributors to profit from Demand Management. </a:t>
            </a:r>
          </a:p>
          <a:p>
            <a:r>
              <a:rPr lang="en-AU" sz="1800" dirty="0" smtClean="0"/>
              <a:t>Proposed guidelines as to how rewards would be calculated</a:t>
            </a:r>
          </a:p>
          <a:p>
            <a:endParaRPr lang="en-AU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COAG Energy Council rule change request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5775" y="1400181"/>
            <a:ext cx="8207375" cy="647700"/>
          </a:xfrm>
        </p:spPr>
        <p:txBody>
          <a:bodyPr/>
          <a:lstStyle/>
          <a:p>
            <a:r>
              <a:rPr lang="en-AU" dirty="0" smtClean="0"/>
              <a:t>As Proposed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535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sz="1800" dirty="0" smtClean="0"/>
              <a:t>Rule as made is a more ‘preferable rule’</a:t>
            </a:r>
          </a:p>
          <a:p>
            <a:r>
              <a:rPr lang="en-AU" sz="1800" dirty="0" smtClean="0"/>
              <a:t>Key elements similar – Objective, principles, separation of elements </a:t>
            </a:r>
          </a:p>
          <a:p>
            <a:r>
              <a:rPr lang="en-AU" sz="1800" dirty="0" smtClean="0"/>
              <a:t>Less prescriptive than originally proposed</a:t>
            </a:r>
          </a:p>
          <a:p>
            <a:r>
              <a:rPr lang="en-AU" sz="1800" dirty="0" smtClean="0"/>
              <a:t>Gives discretion to the AER in the design of the scheme and allowance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Rule as made 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AU" dirty="0" smtClean="0"/>
              <a:t>Not the same as proposed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57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sz="1800" dirty="0" smtClean="0"/>
              <a:t>Final rule consistent with the policy intent</a:t>
            </a:r>
          </a:p>
          <a:p>
            <a:r>
              <a:rPr lang="en-AU" sz="1800" dirty="0" smtClean="0"/>
              <a:t>Objective and </a:t>
            </a:r>
            <a:r>
              <a:rPr lang="en-AU" sz="1800" smtClean="0"/>
              <a:t>principles provide </a:t>
            </a:r>
            <a:r>
              <a:rPr lang="en-AU" sz="1800" dirty="0" smtClean="0"/>
              <a:t>guidance for the design and application of the scheme</a:t>
            </a:r>
          </a:p>
          <a:p>
            <a:r>
              <a:rPr lang="en-AU" sz="1800" dirty="0" smtClean="0"/>
              <a:t>Things have moved on since originally proposed in the Power of Choice Review, so more flexibility is appropriate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 Summary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3599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for screening purpos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orm or Template" ma:contentTypeID="0x01010B00F96E163AC1B1454B98E1254A5F4722250100C2CFC7423CF760478029D293964BABE7" ma:contentTypeVersion="41" ma:contentTypeDescription="This is the form or template document type" ma:contentTypeScope="" ma:versionID="b52ab393f17ebbe6c1489ae898a8f51e">
  <xsd:schema xmlns:xsd="http://www.w3.org/2001/XMLSchema" xmlns:xs="http://www.w3.org/2001/XMLSchema" xmlns:p="http://schemas.microsoft.com/office/2006/metadata/properties" xmlns:ns1="http://schemas.microsoft.com/sharepoint/v3" xmlns:ns2="d3d3a9f2-d6b9-4ac6-938b-c1d69a470220" xmlns:ns3="http://schemas.microsoft.com/sharepoint/v3/fields" targetNamespace="http://schemas.microsoft.com/office/2006/metadata/properties" ma:root="true" ma:fieldsID="eb0ccf032fdd63690e97a7cdddce16dd" ns1:_="" ns2:_="" ns3:_="">
    <xsd:import namespace="http://schemas.microsoft.com/sharepoint/v3"/>
    <xsd:import namespace="d3d3a9f2-d6b9-4ac6-938b-c1d69a470220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Keywords1" minOccurs="0"/>
                <xsd:element ref="ns2:Publishing_x0020_Section"/>
                <xsd:element ref="ns2:Intranet_x0020_Category_x003a__x0020_Primary"/>
                <xsd:element ref="ns2:Intranet_x0020_Category_x003a__x0020_Related" minOccurs="0"/>
                <xsd:element ref="ns2:Form_x0020_or_x0020_Template"/>
                <xsd:element ref="ns2:Division_x0020_specific" minOccurs="0"/>
                <xsd:element ref="ns1:Audience" minOccurs="0"/>
                <xsd:element ref="ns3:_Format" minOccurs="0"/>
                <xsd:element ref="ns2:Department_x0020_or_x0020_Agency"/>
                <xsd:element ref="ns2:Sub-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udience" ma:index="9" nillable="true" ma:displayName="Target Audiences" ma:description="" ma:internalName="Target_x0020_Audiences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3a9f2-d6b9-4ac6-938b-c1d69a470220" elementFormDefault="qualified">
    <xsd:import namespace="http://schemas.microsoft.com/office/2006/documentManagement/types"/>
    <xsd:import namespace="http://schemas.microsoft.com/office/infopath/2007/PartnerControls"/>
    <xsd:element name="Keywords1" ma:index="3" nillable="true" ma:displayName="Category keywords" ma:default="" ma:internalName="Keywords1" ma:readOnly="false">
      <xsd:simpleType>
        <xsd:restriction base="dms:Text">
          <xsd:maxLength value="255"/>
        </xsd:restriction>
      </xsd:simpleType>
    </xsd:element>
    <xsd:element name="Publishing_x0020_Section" ma:index="4" ma:displayName="Publishing Section" ma:description="Select a departmental owner" ma:format="Dropdown" ma:internalName="Publishing_x0020_Section">
      <xsd:simpleType>
        <xsd:restriction base="dms:Choice">
          <xsd:enumeration value="All Department"/>
          <xsd:enumeration value="ARENA"/>
          <xsd:enumeration value="Australian Antarctic Division"/>
          <xsd:enumeration value="Biodiversity Conservation Division"/>
          <xsd:enumeration value="Cities &amp; the Built Environment Taskforce"/>
          <xsd:enumeration value="Climate Change and Renewable Energy Division"/>
          <xsd:enumeration value="Commonwealth Environmental Water Office"/>
          <xsd:enumeration value="Corporate Strategies Division"/>
          <xsd:enumeration value="Director of National Parks"/>
          <xsd:enumeration value="Emissions Reduction Fund Division"/>
          <xsd:enumeration value="Environment Standards Division"/>
          <xsd:enumeration value="Executive"/>
          <xsd:enumeration value="General Counsel"/>
          <xsd:enumeration value="Great Barrier Reef Marine Park Authority"/>
          <xsd:enumeration value="Office of the Renewable Energy Regulator"/>
          <xsd:enumeration value="Parks Australia Division"/>
          <xsd:enumeration value="Policy Analysis and Implementation Division"/>
          <xsd:enumeration value="Science Division"/>
          <xsd:enumeration value="Sydney Harbour Federation Trust"/>
          <xsd:enumeration value="Wildlife, Heritage and Marine Division"/>
        </xsd:restriction>
      </xsd:simpleType>
    </xsd:element>
    <xsd:element name="Intranet_x0020_Category_x003a__x0020_Primary" ma:index="5" ma:displayName="Intranet Category" ma:description="Select the primary area who has ownership of this document" ma:format="Dropdown" ma:internalName="Intranet_x0020_Category_x003A__x0020_Primary">
      <xsd:simpleType>
        <xsd:restriction base="dms:Choice">
          <xsd:enumeration value="Atmosphere"/>
          <xsd:enumeration value="Biodiversity"/>
          <xsd:enumeration value="Café"/>
          <xsd:enumeration value="CEI's"/>
          <xsd:enumeration value="Coasts and Oceans"/>
          <xsd:enumeration value="Code of Conduct and Ethics"/>
          <xsd:enumeration value="Committees"/>
          <xsd:enumeration value="Communication"/>
          <xsd:enumeration value="Compliance &amp; enforcement"/>
          <xsd:enumeration value="Databases &amp; tools"/>
          <xsd:enumeration value="Disability"/>
          <xsd:enumeration value="Diversity"/>
          <xsd:enumeration value="Divisions and Agencies"/>
          <xsd:enumeration value="Energy"/>
          <xsd:enumeration value="Environmental Management"/>
          <xsd:enumeration value="EPBC Act"/>
          <xsd:enumeration value="Evaluation"/>
          <xsd:enumeration value="Executive"/>
          <xsd:enumeration value="Finance"/>
          <xsd:enumeration value="Finance - Master Data"/>
          <xsd:enumeration value="Finance - Budget and Appropriations"/>
          <xsd:enumeration value="Finance - Banking"/>
          <xsd:enumeration value="Finance - Spending Public Money"/>
          <xsd:enumeration value="Finance - Receiving Public Money"/>
          <xsd:enumeration value="Finance - Monitoring and Reporting"/>
          <xsd:enumeration value="Finance - Financial Framework"/>
          <xsd:enumeration value="Finance - Business Framework"/>
          <xsd:enumeration value="Finance - Financial Delegations"/>
          <xsd:enumeration value="Finance - Executive Instructions"/>
          <xsd:enumeration value="Finance - Financial Training"/>
          <xsd:enumeration value="Finance - Financial Resources"/>
          <xsd:enumeration value="Finance - Chart of Accounts"/>
          <xsd:enumeration value="Finance - Glossary"/>
          <xsd:enumeration value="Finance - Framework"/>
          <xsd:enumeration value="Finance - Governance"/>
          <xsd:enumeration value="Finance - Planning"/>
          <xsd:enumeration value="Finance - Receiving Money"/>
          <xsd:enumeration value="Finance - Reporting"/>
          <xsd:enumeration value="Finance - Spending Money"/>
          <xsd:enumeration value="Finance - Spending Relevant Money"/>
          <xsd:enumeration value="Finance - Director of National Parks"/>
          <xsd:enumeration value="Finance - Sydney Harbour Federation Trust"/>
          <xsd:enumeration value="Governance"/>
          <xsd:enumeration value="Graduate program"/>
          <xsd:enumeration value="Grants"/>
          <xsd:enumeration value="Gym"/>
          <xsd:enumeration value="Health and Safety"/>
          <xsd:enumeration value="Heritage"/>
          <xsd:enumeration value="Incident Management"/>
          <xsd:enumeration value="Indigenous"/>
          <xsd:enumeration value="Information"/>
          <xsd:enumeration value="International"/>
          <xsd:enumeration value="Intranet"/>
          <xsd:enumeration value="IT and Telecommunications"/>
          <xsd:enumeration value="Learning and development"/>
          <xsd:enumeration value="Legal"/>
          <xsd:enumeration value="Legal - Director of National Parks"/>
          <xsd:enumeration value="Legislation"/>
          <xsd:enumeration value="Library"/>
          <xsd:enumeration value="Mapping, data and analysis"/>
          <xsd:enumeration value="Natural Resource Management"/>
          <xsd:enumeration value="Orientation"/>
          <xsd:enumeration value="Performance"/>
          <xsd:enumeration value="Parks and Reserves"/>
          <xsd:enumeration value="Parliamentary"/>
          <xsd:enumeration value="Pay and conditions"/>
          <xsd:enumeration value="Photographic and audiovisual"/>
          <xsd:enumeration value="Procurement"/>
          <xsd:enumeration value="Project Management"/>
          <xsd:enumeration value="Property and Security"/>
          <xsd:enumeration value="Public Affairs"/>
          <xsd:enumeration value="Publications"/>
          <xsd:enumeration value="Records Management"/>
          <xsd:enumeration value="Recruitment"/>
          <xsd:enumeration value="Risk Management"/>
          <xsd:enumeration value="Security"/>
          <xsd:enumeration value="Social Club"/>
          <xsd:enumeration value="Staff movements"/>
          <xsd:enumeration value="Sustainable Education"/>
          <xsd:enumeration value="Travel"/>
          <xsd:enumeration value="Web"/>
        </xsd:restriction>
      </xsd:simpleType>
    </xsd:element>
    <xsd:element name="Intranet_x0020_Category_x003a__x0020_Related" ma:index="6" nillable="true" ma:displayName="Related Categories" ma:description="Select any categories that may relate to this document" ma:internalName="Intranet_x0020_Category_x003A__x0020_Related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ommodation &amp; Facilities"/>
                    <xsd:enumeration value="Atmosphere"/>
                    <xsd:enumeration value="Biodiversity"/>
                    <xsd:enumeration value="Café"/>
                    <xsd:enumeration value="CEI's"/>
                    <xsd:enumeration value="Code of Conduct and Ethics"/>
                    <xsd:enumeration value="Committees"/>
                    <xsd:enumeration value="Communication"/>
                    <xsd:enumeration value="Compliance &amp; enforcement"/>
                    <xsd:enumeration value="Databases &amp; tools"/>
                    <xsd:enumeration value="Disability"/>
                    <xsd:enumeration value="Diversity"/>
                    <xsd:enumeration value="Divisions and Agencies"/>
                    <xsd:enumeration value="Energy"/>
                    <xsd:enumeration value="Environmental Management"/>
                    <xsd:enumeration value="EPBC Act"/>
                    <xsd:enumeration value="ESS/MSS Portal, SAP"/>
                    <xsd:enumeration value="Executive"/>
                    <xsd:enumeration value="Finance"/>
                    <xsd:enumeration value="Finance - Budget and Appropriations"/>
                    <xsd:enumeration value="Finance - Banking"/>
                    <xsd:enumeration value="Finance - Spending Public Money"/>
                    <xsd:enumeration value="Finance - Receiving Public Money"/>
                    <xsd:enumeration value="Finance - Monitoring and Reporting"/>
                    <xsd:enumeration value="Finance - Financial Framework"/>
                    <xsd:enumeration value="Finance - Business Framework"/>
                    <xsd:enumeration value="Finance - Financial Delegations"/>
                    <xsd:enumeration value="Finance - Executive Instructions"/>
                    <xsd:enumeration value="Finance - Financial Training"/>
                    <xsd:enumeration value="Finance - Financial Resources"/>
                    <xsd:enumeration value="Finance - Chart of Accounts"/>
                    <xsd:enumeration value="Finance - Glossary"/>
                    <xsd:enumeration value="Finance - Framework"/>
                    <xsd:enumeration value="Finance - Governance"/>
                    <xsd:enumeration value="Finance - Planning"/>
                    <xsd:enumeration value="Finance - Receiving Money"/>
                    <xsd:enumeration value="Finance - Reporting"/>
                    <xsd:enumeration value="Finance - Spending Relevant Money"/>
                    <xsd:enumeration value="Finance - Director of National Parks"/>
                    <xsd:enumeration value="Finance - Sydney Harbour Federation Trust"/>
                    <xsd:enumeration value="Governance"/>
                    <xsd:enumeration value="Graduate program"/>
                    <xsd:enumeration value="Grants"/>
                    <xsd:enumeration value="Gym"/>
                    <xsd:enumeration value="Health and Safety"/>
                    <xsd:enumeration value="Heritage"/>
                    <xsd:enumeration value="Incident Management"/>
                    <xsd:enumeration value="Indigenous"/>
                    <xsd:enumeration value="International"/>
                    <xsd:enumeration value="Intranet"/>
                    <xsd:enumeration value="Investors in People"/>
                    <xsd:enumeration value="IT and Telecommunications"/>
                    <xsd:enumeration value="Learning and development"/>
                    <xsd:enumeration value="Legal"/>
                    <xsd:enumeration value="Legal - Director of National Parks"/>
                    <xsd:enumeration value="Legislation"/>
                    <xsd:enumeration value="Library"/>
                    <xsd:enumeration value="Mapping, data and analysis"/>
                    <xsd:enumeration value="Natural Resource Management"/>
                    <xsd:enumeration value="Obligations and performance"/>
                    <xsd:enumeration value="Office locations"/>
                    <xsd:enumeration value="Orientation"/>
                    <xsd:enumeration value="Parks and Reserves"/>
                    <xsd:enumeration value="Parliamentary"/>
                    <xsd:enumeration value="Pay and conditions"/>
                    <xsd:enumeration value="Photographic and audiovisual"/>
                    <xsd:enumeration value="Procurement"/>
                    <xsd:enumeration value="Project Management"/>
                    <xsd:enumeration value="Public Affairs"/>
                    <xsd:enumeration value="Publications"/>
                    <xsd:enumeration value="Records Management"/>
                    <xsd:enumeration value="Recruitment"/>
                    <xsd:enumeration value="Risk Management"/>
                    <xsd:enumeration value="Security"/>
                    <xsd:enumeration value="Social Club"/>
                    <xsd:enumeration value="Staff movements"/>
                    <xsd:enumeration value="Sustainable Education"/>
                    <xsd:enumeration value="Travel"/>
                    <xsd:enumeration value="Water"/>
                    <xsd:enumeration value="Web"/>
                  </xsd:restriction>
                </xsd:simpleType>
              </xsd:element>
            </xsd:sequence>
          </xsd:extension>
        </xsd:complexContent>
      </xsd:complexType>
    </xsd:element>
    <xsd:element name="Form_x0020_or_x0020_Template" ma:index="7" ma:displayName="Form or Template" ma:description="Is this document a form or template" ma:format="RadioButtons" ma:internalName="Form_x0020_or_x0020_Template">
      <xsd:simpleType>
        <xsd:restriction base="dms:Choice">
          <xsd:enumeration value="Form"/>
          <xsd:enumeration value="Template"/>
        </xsd:restriction>
      </xsd:simpleType>
    </xsd:element>
    <xsd:element name="Division_x0020_specific" ma:index="8" nillable="true" ma:displayName="Division specific" ma:default="0" ma:description="This document is specific to the publishing division or agency." ma:internalName="Division_x0020_specific">
      <xsd:simpleType>
        <xsd:restriction base="dms:Boolean"/>
      </xsd:simpleType>
    </xsd:element>
    <xsd:element name="Department_x0020_or_x0020_Agency" ma:index="18" ma:displayName="Department or Agency" ma:default="All" ma:format="Dropdown" ma:internalName="Department_x0020_or_x0020_Agency">
      <xsd:simpleType>
        <xsd:restriction base="dms:Choice">
          <xsd:enumeration value="All"/>
          <xsd:enumeration value="Environment"/>
          <xsd:enumeration value="Director National Parks"/>
          <xsd:enumeration value="Sydney Harbour Federation Trust"/>
        </xsd:restriction>
      </xsd:simpleType>
    </xsd:element>
    <xsd:element name="Sub-category" ma:index="19" nillable="true" ma:displayName="Sub-category" ma:internalName="Sub_x002d_category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Format" ma:index="13" nillable="true" ma:displayName="Format" ma:description="Media-type, file format or dimensions" ma:hidden="true" ma:internalName="_Format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2" ma:displayName="Title"/>
        <xsd:element ref="dc:subject" minOccurs="0" maxOccurs="1"/>
        <xsd:element ref="dc:description" minOccurs="0" maxOccurs="1" ma:index="1" ma:displayName="Description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Keywords1 xmlns="d3d3a9f2-d6b9-4ac6-938b-c1d69a470220">presentations</Keywords1>
    <Audience xmlns="http://schemas.microsoft.com/sharepoint/v3" xsi:nil="true"/>
    <Division_x0020_specific xmlns="d3d3a9f2-d6b9-4ac6-938b-c1d69a470220">false</Division_x0020_specific>
    <Sub-category xmlns="d3d3a9f2-d6b9-4ac6-938b-c1d69a470220" xsi:nil="true"/>
    <Intranet_x0020_Category_x003a__x0020_Related xmlns="d3d3a9f2-d6b9-4ac6-938b-c1d69a470220"/>
    <Publishing_x0020_Section xmlns="d3d3a9f2-d6b9-4ac6-938b-c1d69a470220">Policy Analysis and Implementation Division</Publishing_x0020_Section>
    <Department_x0020_or_x0020_Agency xmlns="d3d3a9f2-d6b9-4ac6-938b-c1d69a470220">All</Department_x0020_or_x0020_Agency>
    <Intranet_x0020_Category_x003a__x0020_Primary xmlns="d3d3a9f2-d6b9-4ac6-938b-c1d69a470220">Communication</Intranet_x0020_Category_x003a__x0020_Primary>
    <Form_x0020_or_x0020_Template xmlns="d3d3a9f2-d6b9-4ac6-938b-c1d69a470220">Template</Form_x0020_or_x0020_Template>
    <_Forma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ACBCA93-E720-4137-BF94-88599ECC3D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988BC1-2944-4D30-9C13-92FFF35348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3d3a9f2-d6b9-4ac6-938b-c1d69a470220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5FB715-5A83-4635-A273-ADC9A1FE2363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schemas.microsoft.com/office/infopath/2007/PartnerControls"/>
    <ds:schemaRef ds:uri="http://schemas.microsoft.com/sharepoint/v3/fields"/>
    <ds:schemaRef ds:uri="http://purl.org/dc/elements/1.1/"/>
    <ds:schemaRef ds:uri="d3d3a9f2-d6b9-4ac6-938b-c1d69a470220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for screening purposes</Template>
  <TotalTime>1519</TotalTime>
  <Words>150</Words>
  <Application>Microsoft Office PowerPoint</Application>
  <PresentationFormat>On-screen Show (4:3)</PresentationFormat>
  <Paragraphs>22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Lucida Grande</vt:lpstr>
      <vt:lpstr>Template for screening purposes</vt:lpstr>
      <vt:lpstr>Demand Management  Incentive Scheme – A proponent’s view </vt:lpstr>
      <vt:lpstr>COAG Energy Council rule change request</vt:lpstr>
      <vt:lpstr>Rule as made </vt:lpstr>
      <vt:lpstr>In Summary </vt:lpstr>
    </vt:vector>
  </TitlesOfParts>
  <Company>DEWHA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powerpoint “presentation/screening” slide deck</dc:title>
  <dc:creator>Leanne Chow</dc:creator>
  <cp:lastModifiedBy>Wanganeen, Sam</cp:lastModifiedBy>
  <cp:revision>53</cp:revision>
  <cp:lastPrinted>2016-09-18T23:29:16Z</cp:lastPrinted>
  <dcterms:created xsi:type="dcterms:W3CDTF">2013-09-16T23:08:32Z</dcterms:created>
  <dcterms:modified xsi:type="dcterms:W3CDTF">2016-09-18T23:54:16Z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0x01010B00F96E163AC1B1454B98E1254A5F4722250100C2CFC7423CF760478029D293964BABE7</vt:lpwstr>
  </property>
  <property fmtid="{D5CDD505-2E9C-101B-9397-08002B2CF9AE}" pid="3" name="Division specific">
    <vt:bool>false</vt:bool>
  </property>
  <property fmtid="{D5CDD505-2E9C-101B-9397-08002B2CF9AE}" pid="4" name="Department or Agency">
    <vt:lpwstr>All</vt:lpwstr>
  </property>
  <property fmtid="{D5CDD505-2E9C-101B-9397-08002B2CF9AE}" pid="5" name="Publishing Section">
    <vt:lpwstr>Corporate Strategies Division</vt:lpwstr>
  </property>
  <property fmtid="{D5CDD505-2E9C-101B-9397-08002B2CF9AE}" pid="6" name="Intranet Category: Primary">
    <vt:lpwstr>Communication</vt:lpwstr>
  </property>
  <property fmtid="{D5CDD505-2E9C-101B-9397-08002B2CF9AE}" pid="7" name="Form or Template">
    <vt:lpwstr>Template</vt:lpwstr>
  </property>
  <property fmtid="{D5CDD505-2E9C-101B-9397-08002B2CF9AE}" pid="8" name="PublishingContact">
    <vt:lpwstr>9727;#Hughes, Caroline</vt:lpwstr>
  </property>
  <property fmtid="{D5CDD505-2E9C-101B-9397-08002B2CF9AE}" pid="9" name="PublishingContactEmail">
    <vt:lpwstr>caroline.hughes@environment.gov.au</vt:lpwstr>
  </property>
  <property fmtid="{D5CDD505-2E9C-101B-9397-08002B2CF9AE}" pid="10" name="PublishingContactPicture">
    <vt:lpwstr>, </vt:lpwstr>
  </property>
  <property fmtid="{D5CDD505-2E9C-101B-9397-08002B2CF9AE}" pid="11" name="RedirectURL">
    <vt:lpwstr>, </vt:lpwstr>
  </property>
  <property fmtid="{D5CDD505-2E9C-101B-9397-08002B2CF9AE}" pid="12" name="PublishingVariationRelationshipLinkFieldID">
    <vt:lpwstr>, </vt:lpwstr>
  </property>
  <property fmtid="{D5CDD505-2E9C-101B-9397-08002B2CF9AE}" pid="13" name="PublishingContactName">
    <vt:lpwstr>Caroline Hughes</vt:lpwstr>
  </property>
  <property fmtid="{D5CDD505-2E9C-101B-9397-08002B2CF9AE}" pid="14" name="Comments">
    <vt:lpwstr>Department powerpoint template - for screen</vt:lpwstr>
  </property>
</Properties>
</file>