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23" r:id="rId2"/>
    <p:sldId id="576" r:id="rId3"/>
    <p:sldId id="577" r:id="rId4"/>
    <p:sldId id="505" r:id="rId5"/>
    <p:sldId id="578" r:id="rId6"/>
    <p:sldId id="579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 Narro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28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218"/>
    <a:srgbClr val="549961"/>
    <a:srgbClr val="BAB990"/>
    <a:srgbClr val="D16F00"/>
    <a:srgbClr val="B3B3B3"/>
    <a:srgbClr val="D18A2E"/>
    <a:srgbClr val="EB7B04"/>
    <a:srgbClr val="8D01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4128"/>
        <p:guide pos="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519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30FF8C91-1FF6-41DC-9FED-66363E380DB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6733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" charset="0"/>
              </a:defRPr>
            </a:lvl1pPr>
          </a:lstStyle>
          <a:p>
            <a:pPr>
              <a:defRPr/>
            </a:pPr>
            <a:fld id="{807F027A-00C8-4CBA-BA17-D150C638B74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0900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9pPr>
          </a:lstStyle>
          <a:p>
            <a:fld id="{46FCE6FE-B455-444B-8676-1FAA0EFAA4D1}" type="slidenum">
              <a:rPr lang="en-AU" sz="1200" smtClean="0">
                <a:latin typeface="Times" pitchFamily="18" charset="0"/>
              </a:rPr>
              <a:pPr/>
              <a:t>1</a:t>
            </a:fld>
            <a:endParaRPr lang="en-AU" sz="1200" dirty="0" smtClean="0">
              <a:latin typeface="Times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9" descr="slide_01.jpg                                                   003E43BDMacintosh HD                   BDCE562E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976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358900"/>
            <a:ext cx="2038350" cy="2316163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58900"/>
            <a:ext cx="5962650" cy="2316163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8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153400" cy="1403350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3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3075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00500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286000"/>
            <a:ext cx="4000500" cy="138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5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77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86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74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021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0" descr="slide_02.jpg                                                   003E43BDMacintosh HD                   BDCE562E: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395413"/>
            <a:ext cx="8153400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86000"/>
            <a:ext cx="81534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TextBox 4"/>
          <p:cNvSpPr txBox="1">
            <a:spLocks noChangeArrowheads="1"/>
          </p:cNvSpPr>
          <p:nvPr userDrawn="1"/>
        </p:nvSpPr>
        <p:spPr bwMode="auto">
          <a:xfrm>
            <a:off x="5334000" y="323850"/>
            <a:ext cx="2667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algn="r">
              <a:defRPr/>
            </a:pPr>
            <a:r>
              <a:rPr lang="en-US" sz="1400" b="1" baseline="0" dirty="0" smtClean="0">
                <a:solidFill>
                  <a:srgbClr val="FF9218"/>
                </a:solidFill>
                <a:latin typeface="Myriad Pro" charset="0"/>
              </a:rPr>
              <a:t>20 September 2016</a:t>
            </a:r>
            <a:endParaRPr lang="en-US" sz="1400" dirty="0" smtClean="0">
              <a:solidFill>
                <a:schemeClr val="bg1"/>
              </a:solidFill>
              <a:latin typeface="Myriad Pro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Myriad Pro Semibold"/>
          <a:ea typeface="ＭＳ Ｐゴシック" charset="-128"/>
          <a:cs typeface="Myriad Pro Semibold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Myriad Pro Semibold" charset="0"/>
          <a:ea typeface="ＭＳ Ｐゴシック" charset="-128"/>
          <a:cs typeface="Myriad Pro Semibold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Myriad Pro Semibold" charset="0"/>
          <a:ea typeface="ＭＳ Ｐゴシック" charset="-128"/>
          <a:cs typeface="Myriad Pro Semibold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Myriad Pro Semibold" charset="0"/>
          <a:ea typeface="ＭＳ Ｐゴシック" charset="-128"/>
          <a:cs typeface="Myriad Pro Semibold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Myriad Pro Semibold" charset="0"/>
          <a:ea typeface="ＭＳ Ｐゴシック" charset="-128"/>
          <a:cs typeface="Myriad Pro Semi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Arial Black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Arial Black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Arial Black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1"/>
          </a:solidFill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3B3B3"/>
        </a:buClr>
        <a:buChar char="&gt;"/>
        <a:defRPr>
          <a:solidFill>
            <a:schemeClr val="tx1"/>
          </a:solidFill>
          <a:latin typeface="Myriad Pro"/>
          <a:ea typeface="ＭＳ Ｐゴシック" charset="-128"/>
          <a:cs typeface="Myriad Pro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3B3B3"/>
        </a:buClr>
        <a:buChar char="–"/>
        <a:defRPr sz="1400">
          <a:solidFill>
            <a:schemeClr val="tx1"/>
          </a:solidFill>
          <a:latin typeface="Myriad Pro"/>
          <a:ea typeface="ＭＳ Ｐゴシック" charset="-128"/>
          <a:cs typeface="Myriad Pro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3B3B3"/>
        </a:buClr>
        <a:buChar char="•"/>
        <a:defRPr sz="1400">
          <a:solidFill>
            <a:schemeClr val="tx1"/>
          </a:solidFill>
          <a:latin typeface="Myriad Pro"/>
          <a:ea typeface="ＭＳ Ｐゴシック" charset="-128"/>
          <a:cs typeface="Myriad Pro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Myriad Pro"/>
          <a:ea typeface="ＭＳ Ｐゴシック" charset="-128"/>
          <a:cs typeface="Myriad Pro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Myriad Pro"/>
          <a:ea typeface="ＭＳ Ｐゴシック" charset="-128"/>
          <a:cs typeface="Myriad Pro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3B3B3"/>
        </a:buClr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71600" y="4495800"/>
            <a:ext cx="6781800" cy="723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spcBef>
                <a:spcPts val="0"/>
              </a:spcBef>
              <a:defRPr/>
            </a:pPr>
            <a:r>
              <a:rPr lang="en-US" sz="2000" b="1" cap="all" dirty="0" smtClean="0">
                <a:solidFill>
                  <a:srgbClr val="000000"/>
                </a:solidFill>
                <a:latin typeface="Myriad Pro"/>
                <a:cs typeface="Myriad Pro"/>
              </a:rPr>
              <a:t>ENA Perspectives on implementation of DMIS rule </a:t>
            </a:r>
            <a:endParaRPr lang="en-US" sz="2000" b="1" cap="all" dirty="0">
              <a:solidFill>
                <a:srgbClr val="000000"/>
              </a:solidFill>
              <a:latin typeface="Myriad Pro"/>
              <a:cs typeface="Myriad Pro"/>
            </a:endParaRPr>
          </a:p>
          <a:p>
            <a:pPr algn="r">
              <a:defRPr/>
            </a:pPr>
            <a:r>
              <a:rPr lang="en-US" sz="1400" b="1" cap="all" dirty="0" smtClean="0">
                <a:latin typeface="Myriad Pro"/>
                <a:cs typeface="Myriad Pro"/>
              </a:rPr>
              <a:t>Irina Kiparskaya, Senior Economic Analyst</a:t>
            </a:r>
            <a:endParaRPr lang="en-US" sz="1400" b="1" cap="all" dirty="0">
              <a:latin typeface="Myriad Pro"/>
              <a:cs typeface="Myriad Pro"/>
            </a:endParaRP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5334000" y="3708400"/>
            <a:ext cx="2667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 Narrow" charset="0"/>
                <a:ea typeface="MS PGothic" pitchFamily="34" charset="-128"/>
              </a:defRPr>
            </a:lvl9pPr>
          </a:lstStyle>
          <a:p>
            <a:pPr algn="r"/>
            <a:r>
              <a:rPr lang="en-US" sz="1400" b="1" dirty="0" smtClean="0">
                <a:solidFill>
                  <a:srgbClr val="FF9218"/>
                </a:solidFill>
                <a:latin typeface="Myriad Pro" charset="0"/>
              </a:rPr>
              <a:t>20 September 2016</a:t>
            </a:r>
            <a:endParaRPr lang="en-US" sz="1400" dirty="0">
              <a:solidFill>
                <a:schemeClr val="bg1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5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153400" cy="538162"/>
          </a:xfrm>
        </p:spPr>
        <p:txBody>
          <a:bodyPr/>
          <a:lstStyle/>
          <a:p>
            <a:r>
              <a:rPr lang="en-US" b="1" dirty="0" smtClean="0"/>
              <a:t>Incentivising</a:t>
            </a:r>
            <a:r>
              <a:rPr lang="en-US" b="1" dirty="0" smtClean="0"/>
              <a:t> </a:t>
            </a:r>
            <a:r>
              <a:rPr lang="en-US" b="1" dirty="0" smtClean="0"/>
              <a:t>non-network solutions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3400" cy="249299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UK</a:t>
            </a:r>
            <a:r>
              <a:rPr lang="en-AU" sz="2400" dirty="0" smtClean="0"/>
              <a:t> - </a:t>
            </a:r>
            <a:r>
              <a:rPr lang="en-AU" sz="2400" dirty="0" smtClean="0"/>
              <a:t>totex</a:t>
            </a:r>
            <a:r>
              <a:rPr lang="en-AU" sz="2400" dirty="0" smtClean="0"/>
              <a:t> </a:t>
            </a:r>
            <a:r>
              <a:rPr lang="en-AU" sz="2400" dirty="0"/>
              <a:t>with pre-determined capitalisation rate. </a:t>
            </a:r>
            <a:endParaRPr lang="en-AU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New York </a:t>
            </a:r>
            <a:r>
              <a:rPr lang="en-AU" sz="2400" dirty="0" smtClean="0"/>
              <a:t>- project </a:t>
            </a:r>
            <a:r>
              <a:rPr lang="en-AU" sz="2400" dirty="0"/>
              <a:t>specific return</a:t>
            </a:r>
            <a:r>
              <a:rPr lang="en-AU" sz="24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dirty="0" smtClean="0"/>
              <a:t>Australia </a:t>
            </a:r>
            <a:r>
              <a:rPr lang="en-US" sz="2400" dirty="0" smtClean="0"/>
              <a:t>– EBSS, CESS</a:t>
            </a:r>
            <a:r>
              <a:rPr lang="en-US" sz="2400" dirty="0"/>
              <a:t> </a:t>
            </a:r>
            <a:r>
              <a:rPr lang="en-US" sz="2400" dirty="0" smtClean="0"/>
              <a:t>and RIT-D</a:t>
            </a:r>
            <a:r>
              <a:rPr lang="en-AU" sz="2400" dirty="0" smtClean="0"/>
              <a:t>. </a:t>
            </a:r>
            <a:endParaRPr lang="en-US" sz="2400" dirty="0" smtClean="0"/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DMIS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and DMIA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46912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153400" cy="538162"/>
          </a:xfrm>
        </p:spPr>
        <p:txBody>
          <a:bodyPr/>
          <a:lstStyle/>
          <a:p>
            <a:r>
              <a:rPr lang="en-US" b="1" dirty="0" smtClean="0"/>
              <a:t>DMIS and DMIA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53400" cy="150810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400" b="1" dirty="0" smtClean="0"/>
              <a:t>DMIS</a:t>
            </a:r>
            <a:r>
              <a:rPr lang="en-AU" sz="2400" dirty="0"/>
              <a:t> – </a:t>
            </a:r>
            <a:r>
              <a:rPr lang="en-AU" sz="2400" dirty="0" smtClean="0"/>
              <a:t>incentive </a:t>
            </a:r>
            <a:r>
              <a:rPr lang="en-AU" sz="2400" dirty="0"/>
              <a:t>to </a:t>
            </a:r>
            <a:r>
              <a:rPr lang="en-AU" sz="2400" dirty="0" smtClean="0"/>
              <a:t>encourage </a:t>
            </a:r>
            <a:r>
              <a:rPr lang="en-AU" sz="2400" dirty="0" smtClean="0"/>
              <a:t>use of non-network solutions</a:t>
            </a:r>
            <a:r>
              <a:rPr lang="en-US" sz="2400" dirty="0"/>
              <a:t> relating to demand management.</a:t>
            </a:r>
            <a:endParaRPr lang="en-AU" sz="2400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b="1" dirty="0" smtClean="0"/>
              <a:t>DMIA </a:t>
            </a:r>
            <a:r>
              <a:rPr lang="en-US" sz="2400" dirty="0" smtClean="0"/>
              <a:t>– </a:t>
            </a:r>
            <a:r>
              <a:rPr lang="en-AU" sz="2400" dirty="0"/>
              <a:t> funding for </a:t>
            </a:r>
            <a:r>
              <a:rPr lang="en-AU" sz="2400" dirty="0" smtClean="0"/>
              <a:t>R&amp;D </a:t>
            </a:r>
            <a:r>
              <a:rPr lang="en-AU" sz="2400" dirty="0"/>
              <a:t>in demand </a:t>
            </a:r>
            <a:r>
              <a:rPr lang="en-AU" sz="2400" dirty="0" smtClean="0"/>
              <a:t>management.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56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5414"/>
            <a:ext cx="8153400" cy="584775"/>
          </a:xfrm>
        </p:spPr>
        <p:txBody>
          <a:bodyPr/>
          <a:lstStyle/>
          <a:p>
            <a:r>
              <a:rPr lang="en-US" sz="3200" b="1" dirty="0" smtClean="0"/>
              <a:t>Required features of the DMIS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47" y="1772816"/>
            <a:ext cx="8153400" cy="273921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sym typeface="Wingdings"/>
              </a:rPr>
              <a:t>M</a:t>
            </a:r>
            <a:r>
              <a:rPr lang="en-US" sz="2800" dirty="0" smtClean="0">
                <a:sym typeface="Wingdings"/>
              </a:rPr>
              <a:t>aterial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Simple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Broad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Scope for </a:t>
            </a:r>
            <a:r>
              <a:rPr lang="en-US" sz="2800" dirty="0">
                <a:sym typeface="Wingdings"/>
              </a:rPr>
              <a:t>r</a:t>
            </a:r>
            <a:r>
              <a:rPr lang="en-US" sz="2800" dirty="0" smtClean="0">
                <a:sym typeface="Wingdings"/>
              </a:rPr>
              <a:t>eview</a:t>
            </a:r>
          </a:p>
        </p:txBody>
      </p:sp>
    </p:spTree>
    <p:extLst>
      <p:ext uri="{BB962C8B-B14F-4D97-AF65-F5344CB8AC3E}">
        <p14:creationId xmlns:p14="http://schemas.microsoft.com/office/powerpoint/2010/main" val="84805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5414"/>
            <a:ext cx="8153400" cy="584775"/>
          </a:xfrm>
        </p:spPr>
        <p:txBody>
          <a:bodyPr/>
          <a:lstStyle/>
          <a:p>
            <a:r>
              <a:rPr lang="en-US" sz="3200" b="1" dirty="0" smtClean="0"/>
              <a:t>Aspirations for the DMIS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47" y="1772816"/>
            <a:ext cx="8153400" cy="3133165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Clarity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Harmony</a:t>
            </a:r>
          </a:p>
          <a:p>
            <a:pPr marL="342000" lvl="1" indent="-342000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AU" sz="2800" dirty="0" smtClean="0">
                <a:sym typeface="Wingdings"/>
              </a:rPr>
              <a:t>Consistency across the sector</a:t>
            </a:r>
          </a:p>
          <a:p>
            <a:pPr marL="742050" lvl="2" indent="-3420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000" dirty="0" smtClean="0">
              <a:sym typeface="Wingding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177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85414"/>
            <a:ext cx="8153400" cy="584775"/>
          </a:xfrm>
        </p:spPr>
        <p:txBody>
          <a:bodyPr/>
          <a:lstStyle/>
          <a:p>
            <a:r>
              <a:rPr lang="en-US" sz="3200" b="1" dirty="0" smtClean="0"/>
              <a:t>Required features of the DMIA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47" y="1772816"/>
            <a:ext cx="8153400" cy="567232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Higher than current levels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Broad interpretation of innovation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800" dirty="0" smtClean="0">
                <a:sym typeface="Wingdings"/>
              </a:rPr>
              <a:t>Design issues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AU" sz="2800" dirty="0">
              <a:sym typeface="Wingdings"/>
            </a:endParaRPr>
          </a:p>
          <a:p>
            <a:pPr marL="0" indent="0">
              <a:spcBef>
                <a:spcPts val="600"/>
              </a:spcBef>
              <a:spcAft>
                <a:spcPts val="2400"/>
              </a:spcAft>
              <a:buNone/>
            </a:pPr>
            <a:r>
              <a:rPr lang="en-US" sz="3200" b="1" dirty="0" smtClean="0">
                <a:latin typeface="Myriad Pro Semibold"/>
                <a:cs typeface="Vani" panose="020B0502040204020203" pitchFamily="34" charset="0"/>
                <a:sym typeface="Wingdings"/>
              </a:rPr>
              <a:t>Ring-fencing guideline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Myriad Pro Semibold"/>
                <a:cs typeface="Vani" panose="020B0502040204020203" pitchFamily="34" charset="0"/>
                <a:sym typeface="Wingdings"/>
              </a:rPr>
              <a:t>Interaction with the DMIS and DMIA</a:t>
            </a:r>
            <a:endParaRPr lang="en-US" sz="2400" dirty="0" smtClean="0">
              <a:latin typeface="Myriad Pro Semibold"/>
              <a:cs typeface="Vani" panose="020B0502040204020203" pitchFamily="34" charset="0"/>
              <a:sym typeface="Wingdings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200" b="1" dirty="0" smtClean="0">
              <a:sym typeface="Wingding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 smtClean="0">
              <a:sym typeface="Wingding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260827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Blank Presentat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14834</TotalTime>
  <Words>116</Words>
  <Application>Microsoft Office PowerPoint</Application>
  <PresentationFormat>On-screen Show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ＭＳ Ｐゴシック</vt:lpstr>
      <vt:lpstr>ＭＳ Ｐゴシック</vt:lpstr>
      <vt:lpstr>Arial Black</vt:lpstr>
      <vt:lpstr>Arial Narrow</vt:lpstr>
      <vt:lpstr>Myriad Pro</vt:lpstr>
      <vt:lpstr>Myriad Pro Semibold</vt:lpstr>
      <vt:lpstr>Times</vt:lpstr>
      <vt:lpstr>Vani</vt:lpstr>
      <vt:lpstr>Wingdings</vt:lpstr>
      <vt:lpstr>Blank Presentation</vt:lpstr>
      <vt:lpstr>PowerPoint Presentation</vt:lpstr>
      <vt:lpstr>Incentivising non-network solutions</vt:lpstr>
      <vt:lpstr>DMIS and DMIA</vt:lpstr>
      <vt:lpstr>Required features of the DMIS</vt:lpstr>
      <vt:lpstr>Aspirations for the DMIS</vt:lpstr>
      <vt:lpstr>Required features of the DMIA</vt:lpstr>
    </vt:vector>
  </TitlesOfParts>
  <Company>ZOO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Kirsty Piper</dc:title>
  <dc:creator>tltsu</dc:creator>
  <cp:lastModifiedBy>Irina Kiparskaya</cp:lastModifiedBy>
  <cp:revision>515</cp:revision>
  <cp:lastPrinted>2003-07-14T00:11:13Z</cp:lastPrinted>
  <dcterms:created xsi:type="dcterms:W3CDTF">2011-07-18T12:36:45Z</dcterms:created>
  <dcterms:modified xsi:type="dcterms:W3CDTF">2016-09-19T03:17:03Z</dcterms:modified>
</cp:coreProperties>
</file>