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31" r:id="rId2"/>
    <p:sldId id="448" r:id="rId3"/>
    <p:sldId id="487" r:id="rId4"/>
    <p:sldId id="493" r:id="rId5"/>
    <p:sldId id="490" r:id="rId6"/>
    <p:sldId id="492" r:id="rId7"/>
    <p:sldId id="452" r:id="rId8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70C0"/>
    <a:srgbClr val="000099"/>
    <a:srgbClr val="000066"/>
    <a:srgbClr val="F8F8F8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2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B892E072-B8D0-4422-996D-EA0FB82C26F9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6811839-CBC1-4D58-9DFD-A467AB7FED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E2047-7F59-4965-AFD9-9491548A32C2}" type="slidenum">
              <a:rPr lang="en-US"/>
              <a:pPr/>
              <a:t>1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A166-0243-4122-B933-69A37DA5F262}" type="slidenum">
              <a:rPr lang="en-US"/>
              <a:pPr/>
              <a:t>2</a:t>
            </a:fld>
            <a:endParaRPr 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FE3B3-2C90-4179-9245-CBBDEAFF89FC}" type="slidenum">
              <a:rPr lang="en-US"/>
              <a:pPr/>
              <a:t>3</a:t>
            </a:fld>
            <a:endParaRPr lang="en-US"/>
          </a:p>
        </p:txBody>
      </p:sp>
      <p:sp>
        <p:nvSpPr>
          <p:cNvPr id="584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8974-CB53-40F5-B0F1-8C5F96047973}" type="slidenum">
              <a:rPr lang="en-US"/>
              <a:pPr/>
              <a:t>4</a:t>
            </a:fld>
            <a:endParaRPr lang="en-US"/>
          </a:p>
        </p:txBody>
      </p:sp>
      <p:sp>
        <p:nvSpPr>
          <p:cNvPr id="622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A8D1F-5EE5-49C2-BE9E-C388E021841F}" type="slidenum">
              <a:rPr lang="en-US"/>
              <a:pPr/>
              <a:t>5</a:t>
            </a:fld>
            <a:endParaRPr lang="en-US"/>
          </a:p>
        </p:txBody>
      </p:sp>
      <p:sp>
        <p:nvSpPr>
          <p:cNvPr id="590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A88E5-1F19-4444-8E7C-45B4ADE3ECCE}" type="slidenum">
              <a:rPr lang="en-US"/>
              <a:pPr/>
              <a:t>6</a:t>
            </a:fld>
            <a:endParaRPr lang="en-US"/>
          </a:p>
        </p:txBody>
      </p:sp>
      <p:sp>
        <p:nvSpPr>
          <p:cNvPr id="620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F173F-8433-4E83-B37D-DA1E017903C6}" type="slidenum">
              <a:rPr lang="en-US"/>
              <a:pPr/>
              <a:t>7</a:t>
            </a:fld>
            <a:endParaRPr lang="en-US"/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116F5731-1668-4E00-A5AA-3D7C2B353A3B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BEA14C5F-880C-49D7-8560-77F26F0948E7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04838"/>
            <a:ext cx="8305800" cy="1554162"/>
          </a:xfrm>
        </p:spPr>
        <p:txBody>
          <a:bodyPr/>
          <a:lstStyle/>
          <a:p>
            <a:r>
              <a:rPr lang="en-US">
                <a:solidFill>
                  <a:srgbClr val="800000"/>
                </a:solidFill>
                <a:latin typeface="Arial" charset="0"/>
              </a:rPr>
              <a:t>DNSP Operating Environment 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Factors for Use in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 Economic Benchmarking</a:t>
            </a:r>
            <a:endParaRPr lang="en-AU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95288" y="2636838"/>
            <a:ext cx="8077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AER Economic Benchmarking Workshop #1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13 March 2013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Denis Lawrence and John Kain</a:t>
            </a:r>
            <a:endParaRPr lang="en-AU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6408737" cy="579438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Background</a:t>
            </a:r>
            <a:r>
              <a:rPr lang="en-NZ" sz="2000" b="0"/>
              <a:t> </a:t>
            </a:r>
            <a:endParaRPr lang="en-US" sz="20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179388" y="1412875"/>
            <a:ext cx="8964612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Operating environment conditions can have a significant impact on network costs and measured efficiency and in many cases are beyond the control of managers</a:t>
            </a:r>
            <a:r>
              <a:rPr lang="en-AU" sz="2400" b="1">
                <a:solidFill>
                  <a:schemeClr val="tx1"/>
                </a:solidFill>
              </a:rPr>
              <a:t> </a:t>
            </a:r>
            <a:endParaRPr lang="en-AU" sz="240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Need to ensure reasonably like–with–like comparisons</a:t>
            </a:r>
            <a:r>
              <a:rPr lang="en-AU" sz="2400" b="1">
                <a:solidFill>
                  <a:schemeClr val="tx1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Adjust for at least the most important operating environment differences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In practice, the number and type of operating environment factors that can be included is often limited by data availability, correlation with other included variables and degrees of freedom considerations</a:t>
            </a:r>
            <a:r>
              <a:rPr lang="en-AU" sz="2400" b="1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2087563"/>
          </a:xfrm>
        </p:spPr>
        <p:txBody>
          <a:bodyPr/>
          <a:lstStyle/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have a material impact</a:t>
            </a:r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endParaRPr lang="en-AU" sz="2400" b="0"/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be exogenous to the DNSP’s control, and</a:t>
            </a:r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endParaRPr lang="en-AU" sz="2400" b="0"/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be a primary driver of DNSP costs</a:t>
            </a:r>
            <a:endParaRPr lang="en-GB" sz="2400" b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054725" cy="1066800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Operating environment factor selection criteria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74638"/>
            <a:ext cx="5976938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The short list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127875" cy="2520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customer density</a:t>
            </a:r>
          </a:p>
          <a:p>
            <a:pPr>
              <a:buFontTx/>
              <a:buChar char="•"/>
            </a:pPr>
            <a:r>
              <a:rPr lang="en-AU" b="0"/>
              <a:t>energy density, and</a:t>
            </a:r>
          </a:p>
          <a:p>
            <a:pPr>
              <a:buFontTx/>
              <a:buChar char="•"/>
            </a:pPr>
            <a:r>
              <a:rPr lang="en-AU" b="0"/>
              <a:t>climatic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4968875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Char char="•"/>
            </a:pPr>
            <a:r>
              <a:rPr lang="en-GB" sz="2400" b="0"/>
              <a:t>Customer density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Rural DNSPs require more line length to reach customers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Is it always a relationship in the same direction (eg high density may require extra inputs as well as low density, all else equal)?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Is service area an alternative measure?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SA Power Networks advocates the use of line length as the best measure of service area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AU" sz="2400" b="0"/>
              <a:t>Energy density/customer mix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Generally DNSPs with higher energy density will require less inputs, all else equal 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Is customer mix a good alternative?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AU" sz="2400" b="0"/>
              <a:t>Climate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Sub-tropical vs temperate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Impact of storms over time</a:t>
            </a:r>
          </a:p>
          <a:p>
            <a:pPr marL="1162050" lvl="2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Relationship to reliability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title"/>
          </p:nvPr>
        </p:nvSpPr>
        <p:spPr>
          <a:xfrm>
            <a:off x="360363" y="280988"/>
            <a:ext cx="6054725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Candidates (1)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467995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GB" sz="2400" b="0"/>
              <a:t>Terrain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Important cost driver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Can a suitable summary measure be formed?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How should terrain differences in service area be weighted?</a:t>
            </a:r>
          </a:p>
          <a:p>
            <a:pPr lvl="1">
              <a:buFontTx/>
              <a:buChar char="•"/>
            </a:pPr>
            <a:r>
              <a:rPr lang="en-AU" sz="2400" b="0"/>
              <a:t>Peak demand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Important cost driver but is it truly exogenous to the DNSP? 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Incentive effects?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AU" b="0"/>
              <a:t>Coverage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Should we allow for differences in standard control coverage across DNSPs? If so, how?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endParaRPr lang="en-AU" sz="2000">
              <a:latin typeface="Arial" charset="0"/>
            </a:endParaRP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title"/>
          </p:nvPr>
        </p:nvSpPr>
        <p:spPr>
          <a:xfrm>
            <a:off x="360363" y="280988"/>
            <a:ext cx="6054725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Candidates (2)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74638"/>
            <a:ext cx="5976938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The short list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127875" cy="2520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customer density</a:t>
            </a:r>
          </a:p>
          <a:p>
            <a:pPr>
              <a:buFontTx/>
              <a:buChar char="•"/>
            </a:pPr>
            <a:r>
              <a:rPr lang="en-AU" b="0"/>
              <a:t>energy density, and</a:t>
            </a:r>
          </a:p>
          <a:p>
            <a:pPr>
              <a:buFontTx/>
              <a:buChar char="•"/>
            </a:pPr>
            <a:r>
              <a:rPr lang="en-AU" b="0"/>
              <a:t>climatic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314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Verdana</vt:lpstr>
      <vt:lpstr>Wingdings</vt:lpstr>
      <vt:lpstr>Times New Roman</vt:lpstr>
      <vt:lpstr>CCppt</vt:lpstr>
      <vt:lpstr>DNSP Operating Environment  Factors for Use in  Economic Benchmarking</vt:lpstr>
      <vt:lpstr>Background </vt:lpstr>
      <vt:lpstr>Operating environment factor selection criteria</vt:lpstr>
      <vt:lpstr>The short list</vt:lpstr>
      <vt:lpstr>Candidates (1)</vt:lpstr>
      <vt:lpstr>Candidates (2)</vt:lpstr>
      <vt:lpstr>The short 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DNSP operating environment factors</dc:title>
  <dc:creator/>
  <cp:lastModifiedBy/>
  <cp:revision>1</cp:revision>
  <dcterms:created xsi:type="dcterms:W3CDTF">2013-03-21T02:27:16Z</dcterms:created>
  <dcterms:modified xsi:type="dcterms:W3CDTF">2013-03-21T02:27:40Z</dcterms:modified>
</cp:coreProperties>
</file>