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14"/>
  </p:notesMasterIdLst>
  <p:handoutMasterIdLst>
    <p:handoutMasterId r:id="rId15"/>
  </p:handoutMasterIdLst>
  <p:sldIdLst>
    <p:sldId id="331" r:id="rId2"/>
    <p:sldId id="448" r:id="rId3"/>
    <p:sldId id="388" r:id="rId4"/>
    <p:sldId id="488" r:id="rId5"/>
    <p:sldId id="492" r:id="rId6"/>
    <p:sldId id="487" r:id="rId7"/>
    <p:sldId id="493" r:id="rId8"/>
    <p:sldId id="490" r:id="rId9"/>
    <p:sldId id="480" r:id="rId10"/>
    <p:sldId id="363" r:id="rId11"/>
    <p:sldId id="491" r:id="rId12"/>
    <p:sldId id="452" r:id="rId13"/>
  </p:sldIdLst>
  <p:sldSz cx="9144000" cy="6858000" type="screen4x3"/>
  <p:notesSz cx="6797675" cy="9926638"/>
  <p:defaultTextStyle>
    <a:defPPr>
      <a:defRPr lang="en-AU"/>
    </a:defPPr>
    <a:lvl1pPr algn="l" rtl="0" fontAlgn="base">
      <a:spcBef>
        <a:spcPct val="0"/>
      </a:spcBef>
      <a:spcAft>
        <a:spcPct val="0"/>
      </a:spcAft>
      <a:defRPr sz="3200" kern="1200">
        <a:solidFill>
          <a:srgbClr val="800000"/>
        </a:solidFill>
        <a:latin typeface="Arial" charset="0"/>
        <a:ea typeface="+mn-ea"/>
        <a:cs typeface="+mn-cs"/>
      </a:defRPr>
    </a:lvl1pPr>
    <a:lvl2pPr marL="457200" algn="l" rtl="0" fontAlgn="base">
      <a:spcBef>
        <a:spcPct val="0"/>
      </a:spcBef>
      <a:spcAft>
        <a:spcPct val="0"/>
      </a:spcAft>
      <a:defRPr sz="3200" kern="1200">
        <a:solidFill>
          <a:srgbClr val="800000"/>
        </a:solidFill>
        <a:latin typeface="Arial" charset="0"/>
        <a:ea typeface="+mn-ea"/>
        <a:cs typeface="+mn-cs"/>
      </a:defRPr>
    </a:lvl2pPr>
    <a:lvl3pPr marL="914400" algn="l" rtl="0" fontAlgn="base">
      <a:spcBef>
        <a:spcPct val="0"/>
      </a:spcBef>
      <a:spcAft>
        <a:spcPct val="0"/>
      </a:spcAft>
      <a:defRPr sz="3200" kern="1200">
        <a:solidFill>
          <a:srgbClr val="800000"/>
        </a:solidFill>
        <a:latin typeface="Arial" charset="0"/>
        <a:ea typeface="+mn-ea"/>
        <a:cs typeface="+mn-cs"/>
      </a:defRPr>
    </a:lvl3pPr>
    <a:lvl4pPr marL="1371600" algn="l" rtl="0" fontAlgn="base">
      <a:spcBef>
        <a:spcPct val="0"/>
      </a:spcBef>
      <a:spcAft>
        <a:spcPct val="0"/>
      </a:spcAft>
      <a:defRPr sz="3200" kern="1200">
        <a:solidFill>
          <a:srgbClr val="800000"/>
        </a:solidFill>
        <a:latin typeface="Arial" charset="0"/>
        <a:ea typeface="+mn-ea"/>
        <a:cs typeface="+mn-cs"/>
      </a:defRPr>
    </a:lvl4pPr>
    <a:lvl5pPr marL="1828800" algn="l" rtl="0" fontAlgn="base">
      <a:spcBef>
        <a:spcPct val="0"/>
      </a:spcBef>
      <a:spcAft>
        <a:spcPct val="0"/>
      </a:spcAft>
      <a:defRPr sz="3200" kern="1200">
        <a:solidFill>
          <a:srgbClr val="800000"/>
        </a:solidFill>
        <a:latin typeface="Arial" charset="0"/>
        <a:ea typeface="+mn-ea"/>
        <a:cs typeface="+mn-cs"/>
      </a:defRPr>
    </a:lvl5pPr>
    <a:lvl6pPr marL="2286000" algn="l" defTabSz="914400" rtl="0" eaLnBrk="1" latinLnBrk="0" hangingPunct="1">
      <a:defRPr sz="3200" kern="1200">
        <a:solidFill>
          <a:srgbClr val="800000"/>
        </a:solidFill>
        <a:latin typeface="Arial" charset="0"/>
        <a:ea typeface="+mn-ea"/>
        <a:cs typeface="+mn-cs"/>
      </a:defRPr>
    </a:lvl6pPr>
    <a:lvl7pPr marL="2743200" algn="l" defTabSz="914400" rtl="0" eaLnBrk="1" latinLnBrk="0" hangingPunct="1">
      <a:defRPr sz="3200" kern="1200">
        <a:solidFill>
          <a:srgbClr val="800000"/>
        </a:solidFill>
        <a:latin typeface="Arial" charset="0"/>
        <a:ea typeface="+mn-ea"/>
        <a:cs typeface="+mn-cs"/>
      </a:defRPr>
    </a:lvl7pPr>
    <a:lvl8pPr marL="3200400" algn="l" defTabSz="914400" rtl="0" eaLnBrk="1" latinLnBrk="0" hangingPunct="1">
      <a:defRPr sz="3200" kern="1200">
        <a:solidFill>
          <a:srgbClr val="800000"/>
        </a:solidFill>
        <a:latin typeface="Arial" charset="0"/>
        <a:ea typeface="+mn-ea"/>
        <a:cs typeface="+mn-cs"/>
      </a:defRPr>
    </a:lvl8pPr>
    <a:lvl9pPr marL="3657600" algn="l" defTabSz="914400" rtl="0" eaLnBrk="1" latinLnBrk="0" hangingPunct="1">
      <a:defRPr sz="3200" kern="1200">
        <a:solidFill>
          <a:srgbClr val="80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70C0"/>
    <a:srgbClr val="000099"/>
    <a:srgbClr val="000066"/>
    <a:srgbClr val="F8F8F8"/>
    <a:srgbClr val="C0C0C0"/>
    <a:srgbClr val="5F5F5F"/>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5" d="100"/>
          <a:sy n="115" d="100"/>
        </p:scale>
        <p:origin x="-225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Verdana" pitchFamily="34" charset="0"/>
              </a:defRPr>
            </a:lvl1pPr>
          </a:lstStyle>
          <a:p>
            <a:endParaRPr lang="en-AU"/>
          </a:p>
        </p:txBody>
      </p:sp>
      <p:sp>
        <p:nvSpPr>
          <p:cNvPr id="108547"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Verdana" pitchFamily="34" charset="0"/>
              </a:defRPr>
            </a:lvl1pPr>
          </a:lstStyle>
          <a:p>
            <a:endParaRPr lang="en-AU"/>
          </a:p>
        </p:txBody>
      </p:sp>
      <p:sp>
        <p:nvSpPr>
          <p:cNvPr id="108548"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Verdana" pitchFamily="34" charset="0"/>
              </a:defRPr>
            </a:lvl1pPr>
          </a:lstStyle>
          <a:p>
            <a:endParaRPr lang="en-AU"/>
          </a:p>
        </p:txBody>
      </p:sp>
      <p:sp>
        <p:nvSpPr>
          <p:cNvPr id="108549"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Verdana" pitchFamily="34" charset="0"/>
              </a:defRPr>
            </a:lvl1pPr>
          </a:lstStyle>
          <a:p>
            <a:fld id="{A8761F7B-E1DD-4962-9892-A6E3C0C8077C}" type="slidenum">
              <a:rPr lang="en-AU"/>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p>
        </p:txBody>
      </p:sp>
      <p:sp>
        <p:nvSpPr>
          <p:cNvPr id="169987"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169988" name="Rectangle 4"/>
          <p:cNvSpPr>
            <a:spLocks noRo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a:effectLst/>
        </p:spPr>
      </p:sp>
      <p:sp>
        <p:nvSpPr>
          <p:cNvPr id="16998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999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16999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7481E858-75D2-4435-8DF3-BB49B4DB905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Arial" charset="0"/>
      </a:defRPr>
    </a:lvl1pPr>
    <a:lvl2pPr marL="457200" algn="l" rtl="0" fontAlgn="base">
      <a:spcBef>
        <a:spcPct val="30000"/>
      </a:spcBef>
      <a:spcAft>
        <a:spcPct val="0"/>
      </a:spcAft>
      <a:defRPr kumimoji="1" sz="1200" kern="1200">
        <a:solidFill>
          <a:schemeClr val="tx1"/>
        </a:solidFill>
        <a:latin typeface="Arial" charset="0"/>
        <a:ea typeface="+mn-ea"/>
        <a:cs typeface="Arial" charset="0"/>
      </a:defRPr>
    </a:lvl2pPr>
    <a:lvl3pPr marL="914400" algn="l" rtl="0" fontAlgn="base">
      <a:spcBef>
        <a:spcPct val="30000"/>
      </a:spcBef>
      <a:spcAft>
        <a:spcPct val="0"/>
      </a:spcAft>
      <a:defRPr kumimoji="1" sz="1200" kern="1200">
        <a:solidFill>
          <a:schemeClr val="tx1"/>
        </a:solidFill>
        <a:latin typeface="Arial" charset="0"/>
        <a:ea typeface="+mn-ea"/>
        <a:cs typeface="Arial" charset="0"/>
      </a:defRPr>
    </a:lvl3pPr>
    <a:lvl4pPr marL="1371600" algn="l" rtl="0" fontAlgn="base">
      <a:spcBef>
        <a:spcPct val="30000"/>
      </a:spcBef>
      <a:spcAft>
        <a:spcPct val="0"/>
      </a:spcAft>
      <a:defRPr kumimoji="1" sz="1200" kern="1200">
        <a:solidFill>
          <a:schemeClr val="tx1"/>
        </a:solidFill>
        <a:latin typeface="Arial" charset="0"/>
        <a:ea typeface="+mn-ea"/>
        <a:cs typeface="Arial" charset="0"/>
      </a:defRPr>
    </a:lvl4pPr>
    <a:lvl5pPr marL="1828800" algn="l" rtl="0" fontAlgn="base">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B1D5FE-42CF-45C5-927C-0D46E6477663}" type="slidenum">
              <a:rPr lang="en-US"/>
              <a:pPr/>
              <a:t>1</a:t>
            </a:fld>
            <a:endParaRPr lang="en-US"/>
          </a:p>
        </p:txBody>
      </p:sp>
      <p:sp>
        <p:nvSpPr>
          <p:cNvPr id="256002" name="Rectangle 2"/>
          <p:cNvSpPr>
            <a:spLocks noRo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DEF9BE-A51B-423E-BD9D-F0F042A8D380}" type="slidenum">
              <a:rPr lang="en-US"/>
              <a:pPr/>
              <a:t>10</a:t>
            </a:fld>
            <a:endParaRPr lang="en-US"/>
          </a:p>
        </p:txBody>
      </p:sp>
      <p:sp>
        <p:nvSpPr>
          <p:cNvPr id="351234" name="Rectangle 2"/>
          <p:cNvSpPr>
            <a:spLocks noRo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DC3E6E-0922-4067-BC03-4EA21A38F977}" type="slidenum">
              <a:rPr lang="en-US"/>
              <a:pPr/>
              <a:t>11</a:t>
            </a:fld>
            <a:endParaRPr lang="en-US"/>
          </a:p>
        </p:txBody>
      </p:sp>
      <p:sp>
        <p:nvSpPr>
          <p:cNvPr id="594946" name="Rectangle 2"/>
          <p:cNvSpPr>
            <a:spLocks noRot="1" noChangeArrowheads="1" noTextEdit="1"/>
          </p:cNvSpPr>
          <p:nvPr>
            <p:ph type="sldImg"/>
          </p:nvPr>
        </p:nvSpPr>
        <p:spPr>
          <a:ln/>
        </p:spPr>
      </p:sp>
      <p:sp>
        <p:nvSpPr>
          <p:cNvPr id="594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CD09D7-D9FC-44F4-B10A-D366F5D35A34}" type="slidenum">
              <a:rPr lang="en-US"/>
              <a:pPr/>
              <a:t>12</a:t>
            </a:fld>
            <a:endParaRPr lang="en-US"/>
          </a:p>
        </p:txBody>
      </p:sp>
      <p:sp>
        <p:nvSpPr>
          <p:cNvPr id="565250" name="Rectangle 2"/>
          <p:cNvSpPr>
            <a:spLocks noRot="1" noChangeArrowheads="1" noTextEdit="1"/>
          </p:cNvSpPr>
          <p:nvPr>
            <p:ph type="sldImg"/>
          </p:nvPr>
        </p:nvSpPr>
        <p:spPr>
          <a:ln/>
        </p:spPr>
      </p:sp>
      <p:sp>
        <p:nvSpPr>
          <p:cNvPr id="565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64D0A-58B2-42F2-96E3-F19FF4579EF6}" type="slidenum">
              <a:rPr lang="en-US"/>
              <a:pPr/>
              <a:t>2</a:t>
            </a:fld>
            <a:endParaRPr lang="en-US"/>
          </a:p>
        </p:txBody>
      </p:sp>
      <p:sp>
        <p:nvSpPr>
          <p:cNvPr id="567298" name="Rectangle 2"/>
          <p:cNvSpPr>
            <a:spLocks noRot="1" noChangeArrowheads="1" noTextEdit="1"/>
          </p:cNvSpPr>
          <p:nvPr>
            <p:ph type="sldImg"/>
          </p:nvPr>
        </p:nvSpPr>
        <p:spPr>
          <a:ln/>
        </p:spPr>
      </p:sp>
      <p:sp>
        <p:nvSpPr>
          <p:cNvPr id="567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4B73A-B107-4397-BE3D-CECCD06ED548}" type="slidenum">
              <a:rPr lang="en-US"/>
              <a:pPr/>
              <a:t>3</a:t>
            </a:fld>
            <a:endParaRPr lang="en-US"/>
          </a:p>
        </p:txBody>
      </p:sp>
      <p:sp>
        <p:nvSpPr>
          <p:cNvPr id="392194" name="Rectangle 2"/>
          <p:cNvSpPr>
            <a:spLocks noRot="1"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3EE571-3679-4402-A3E2-DD949CE076A4}" type="slidenum">
              <a:rPr lang="en-US"/>
              <a:pPr/>
              <a:t>4</a:t>
            </a:fld>
            <a:endParaRPr lang="en-US"/>
          </a:p>
        </p:txBody>
      </p:sp>
      <p:sp>
        <p:nvSpPr>
          <p:cNvPr id="586754" name="Rectangle 2"/>
          <p:cNvSpPr>
            <a:spLocks noRot="1" noChangeArrowheads="1" noTextEdit="1"/>
          </p:cNvSpPr>
          <p:nvPr>
            <p:ph type="sldImg"/>
          </p:nvPr>
        </p:nvSpPr>
        <p:spPr>
          <a:ln/>
        </p:spPr>
      </p:sp>
      <p:sp>
        <p:nvSpPr>
          <p:cNvPr id="586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880413-17FC-410D-938C-4478EA92FA91}" type="slidenum">
              <a:rPr lang="en-US"/>
              <a:pPr/>
              <a:t>5</a:t>
            </a:fld>
            <a:endParaRPr lang="en-US"/>
          </a:p>
        </p:txBody>
      </p:sp>
      <p:sp>
        <p:nvSpPr>
          <p:cNvPr id="620546" name="Rectangle 2"/>
          <p:cNvSpPr>
            <a:spLocks noRo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3954B9-D50C-4EC5-8531-CDBCD658718F}" type="slidenum">
              <a:rPr lang="en-US"/>
              <a:pPr/>
              <a:t>6</a:t>
            </a:fld>
            <a:endParaRPr lang="en-US"/>
          </a:p>
        </p:txBody>
      </p:sp>
      <p:sp>
        <p:nvSpPr>
          <p:cNvPr id="584706" name="Rectangle 2"/>
          <p:cNvSpPr>
            <a:spLocks noRo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1A877F-73E6-4C41-B783-E0ED325A9670}" type="slidenum">
              <a:rPr lang="en-US"/>
              <a:pPr/>
              <a:t>7</a:t>
            </a:fld>
            <a:endParaRPr lang="en-US"/>
          </a:p>
        </p:txBody>
      </p:sp>
      <p:sp>
        <p:nvSpPr>
          <p:cNvPr id="624642" name="Rectangle 2"/>
          <p:cNvSpPr>
            <a:spLocks noRo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82CD4D-E397-4895-BB46-DAB21B842D46}" type="slidenum">
              <a:rPr lang="en-US"/>
              <a:pPr/>
              <a:t>8</a:t>
            </a:fld>
            <a:endParaRPr lang="en-US"/>
          </a:p>
        </p:txBody>
      </p:sp>
      <p:sp>
        <p:nvSpPr>
          <p:cNvPr id="590850" name="Rectangle 2"/>
          <p:cNvSpPr>
            <a:spLocks noRo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A6AE51-5E24-4D8D-8380-CBAD6265EBDA}" type="slidenum">
              <a:rPr lang="en-US"/>
              <a:pPr/>
              <a:t>9</a:t>
            </a:fld>
            <a:endParaRPr lang="en-US"/>
          </a:p>
        </p:txBody>
      </p:sp>
      <p:sp>
        <p:nvSpPr>
          <p:cNvPr id="562178" name="Rectangle 2"/>
          <p:cNvSpPr>
            <a:spLocks noRot="1" noChangeArrowheads="1" noTextEdit="1"/>
          </p:cNvSpPr>
          <p:nvPr>
            <p:ph type="sldImg"/>
          </p:nvPr>
        </p:nvSpPr>
        <p:spPr>
          <a:ln/>
        </p:spPr>
      </p:sp>
      <p:sp>
        <p:nvSpPr>
          <p:cNvPr id="5621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4347" name="Group 75"/>
          <p:cNvGrpSpPr>
            <a:grpSpLocks/>
          </p:cNvGrpSpPr>
          <p:nvPr/>
        </p:nvGrpSpPr>
        <p:grpSpPr bwMode="auto">
          <a:xfrm>
            <a:off x="-3175" y="0"/>
            <a:ext cx="9147175" cy="6867525"/>
            <a:chOff x="-2" y="0"/>
            <a:chExt cx="5762" cy="4326"/>
          </a:xfrm>
        </p:grpSpPr>
        <p:grpSp>
          <p:nvGrpSpPr>
            <p:cNvPr id="54343" name="Group 71"/>
            <p:cNvGrpSpPr>
              <a:grpSpLocks/>
            </p:cNvGrpSpPr>
            <p:nvPr userDrawn="1"/>
          </p:nvGrpSpPr>
          <p:grpSpPr bwMode="auto">
            <a:xfrm>
              <a:off x="-2" y="0"/>
              <a:ext cx="5712" cy="4326"/>
              <a:chOff x="-2" y="0"/>
              <a:chExt cx="5712" cy="4326"/>
            </a:xfrm>
          </p:grpSpPr>
          <p:sp>
            <p:nvSpPr>
              <p:cNvPr id="54275" name="Rectangle 3"/>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6" name="Rectangle 4"/>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7" name="Rectangle 5"/>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8" name="Rectangle 6"/>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9" name="Rectangle 7"/>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0" name="Rectangle 8"/>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1" name="Rectangle 9"/>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2" name="Rectangle 10"/>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3" name="Rectangle 11"/>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4" name="Rectangle 12"/>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5" name="Rectangle 13"/>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6" name="Rectangle 14"/>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7" name="Rectangle 15"/>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8" name="Rectangle 16"/>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9" name="Rectangle 17"/>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0" name="Rectangle 18"/>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1" name="Rectangle 19"/>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2" name="Rectangle 20"/>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3" name="Rectangle 21"/>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4" name="Rectangle 22"/>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5" name="Rectangle 23"/>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6" name="Rectangle 24"/>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7" name="Rectangle 25"/>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8" name="Rectangle 26"/>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9" name="Rectangle 27"/>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0" name="Rectangle 28"/>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1" name="Rectangle 29"/>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2" name="Rectangle 30"/>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3" name="Rectangle 31"/>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4" name="Rectangle 32"/>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5" name="Rectangle 33"/>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6" name="Rectangle 34"/>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7" name="Rectangle 35"/>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8" name="Rectangle 36"/>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9" name="Rectangle 37"/>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0" name="Rectangle 38"/>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1" name="Rectangle 39"/>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2" name="Rectangle 40"/>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3" name="Rectangle 41"/>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4" name="Rectangle 42"/>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5" name="Rectangle 43"/>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6" name="Rectangle 44"/>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7" name="Rectangle 45"/>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8" name="Rectangle 46"/>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9" name="Rectangle 47"/>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0" name="Rectangle 48"/>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1" name="Rectangle 49"/>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2" name="Rectangle 50"/>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3" name="Rectangle 51"/>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4" name="Rectangle 52"/>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5" name="Rectangle 53"/>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6" name="Rectangle 54"/>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7" name="Rectangle 55"/>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8" name="Rectangle 56"/>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9" name="Rectangle 57"/>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0" name="Rectangle 58"/>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1" name="Rectangle 59"/>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2" name="Rectangle 60"/>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3" name="Rectangle 61"/>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4" name="Rectangle 62"/>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en-AU"/>
              </a:p>
            </p:txBody>
          </p:sp>
        </p:grpSp>
        <p:sp>
          <p:nvSpPr>
            <p:cNvPr id="54335" name="Rectangle 63"/>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en-AU"/>
            </a:p>
          </p:txBody>
        </p:sp>
        <p:sp>
          <p:nvSpPr>
            <p:cNvPr id="54336" name="Rectangle 64"/>
            <p:cNvSpPr>
              <a:spLocks noChangeArrowheads="1"/>
            </p:cNvSpPr>
            <p:nvPr userDrawn="1"/>
          </p:nvSpPr>
          <p:spPr bwMode="auto">
            <a:xfrm>
              <a:off x="0" y="0"/>
              <a:ext cx="5760" cy="321"/>
            </a:xfrm>
            <a:prstGeom prst="rect">
              <a:avLst/>
            </a:prstGeom>
            <a:solidFill>
              <a:srgbClr val="0070C0"/>
            </a:solidFill>
            <a:ln w="9525">
              <a:noFill/>
              <a:miter lim="800000"/>
              <a:headEnd/>
              <a:tailEnd/>
            </a:ln>
            <a:effectLst/>
          </p:spPr>
          <p:txBody>
            <a:bodyPr wrap="none" anchor="ctr"/>
            <a:lstStyle/>
            <a:p>
              <a:endParaRPr lang="en-AU"/>
            </a:p>
          </p:txBody>
        </p:sp>
      </p:grpSp>
      <p:sp>
        <p:nvSpPr>
          <p:cNvPr id="54337" name="Rectangle 65"/>
          <p:cNvSpPr>
            <a:spLocks noChangeArrowheads="1"/>
          </p:cNvSpPr>
          <p:nvPr/>
        </p:nvSpPr>
        <p:spPr bwMode="auto">
          <a:xfrm>
            <a:off x="3505200" y="2324100"/>
            <a:ext cx="4892675" cy="76200"/>
          </a:xfrm>
          <a:prstGeom prst="rect">
            <a:avLst/>
          </a:prstGeom>
          <a:solidFill>
            <a:srgbClr val="0070C0"/>
          </a:solidFill>
          <a:ln w="9525">
            <a:noFill/>
            <a:miter lim="800000"/>
            <a:headEnd/>
            <a:tailEnd/>
          </a:ln>
          <a:effectLst/>
        </p:spPr>
        <p:txBody>
          <a:bodyPr wrap="none" anchor="ctr"/>
          <a:lstStyle/>
          <a:p>
            <a:pPr algn="ctr"/>
            <a:endParaRPr kumimoji="1" lang="en-GB" sz="2400">
              <a:solidFill>
                <a:schemeClr val="tx1"/>
              </a:solidFill>
              <a:latin typeface="Verdana" pitchFamily="34" charset="0"/>
            </a:endParaRPr>
          </a:p>
        </p:txBody>
      </p:sp>
      <p:sp>
        <p:nvSpPr>
          <p:cNvPr id="54338" name="Rectangle 66"/>
          <p:cNvSpPr>
            <a:spLocks noGrp="1" noChangeArrowheads="1"/>
          </p:cNvSpPr>
          <p:nvPr>
            <p:ph type="ctrTitle" sz="quarter"/>
          </p:nvPr>
        </p:nvSpPr>
        <p:spPr>
          <a:xfrm>
            <a:off x="779463" y="1949450"/>
            <a:ext cx="7678737" cy="579438"/>
          </a:xfrm>
        </p:spPr>
        <p:txBody>
          <a:bodyPr/>
          <a:lstStyle>
            <a:lvl1pPr algn="r">
              <a:defRPr/>
            </a:lvl1pPr>
          </a:lstStyle>
          <a:p>
            <a:r>
              <a:rPr lang="en-AU"/>
              <a:t>Click to edit Master title style</a:t>
            </a:r>
          </a:p>
        </p:txBody>
      </p:sp>
      <p:sp>
        <p:nvSpPr>
          <p:cNvPr id="54339" name="Rectangle 67"/>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AU"/>
              <a:t>Click to edit Master subtitle style</a:t>
            </a:r>
          </a:p>
        </p:txBody>
      </p:sp>
      <p:sp>
        <p:nvSpPr>
          <p:cNvPr id="54340" name="Rectangle 68"/>
          <p:cNvSpPr>
            <a:spLocks noGrp="1" noChangeArrowheads="1"/>
          </p:cNvSpPr>
          <p:nvPr>
            <p:ph type="dt" sz="quarter" idx="2"/>
          </p:nvPr>
        </p:nvSpPr>
        <p:spPr bwMode="auto">
          <a:xfrm>
            <a:off x="6858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1400">
                <a:solidFill>
                  <a:schemeClr val="tx1"/>
                </a:solidFill>
                <a:latin typeface="+mj-lt"/>
              </a:defRPr>
            </a:lvl1pPr>
          </a:lstStyle>
          <a:p>
            <a:endParaRPr lang="en-AU"/>
          </a:p>
        </p:txBody>
      </p:sp>
      <p:sp>
        <p:nvSpPr>
          <p:cNvPr id="54341" name="Rectangle 69"/>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1400">
                <a:solidFill>
                  <a:schemeClr val="tx1"/>
                </a:solidFill>
                <a:latin typeface="+mj-lt"/>
              </a:defRPr>
            </a:lvl1pPr>
          </a:lstStyle>
          <a:p>
            <a:endParaRPr lang="en-AU"/>
          </a:p>
        </p:txBody>
      </p:sp>
      <p:sp>
        <p:nvSpPr>
          <p:cNvPr id="54342" name="Rectangle 70"/>
          <p:cNvSpPr>
            <a:spLocks noGrp="1" noChangeArrowheads="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1400">
                <a:solidFill>
                  <a:schemeClr val="tx1"/>
                </a:solidFill>
                <a:latin typeface="+mj-lt"/>
              </a:defRPr>
            </a:lvl1pPr>
          </a:lstStyle>
          <a:p>
            <a:fld id="{FAA798AC-2925-461A-BBAC-723D9EBDEDED}" type="slidenum">
              <a:rPr lang="en-AU"/>
              <a:pPr/>
              <a:t>‹#›</a:t>
            </a:fld>
            <a:endParaRPr lang="en-AU"/>
          </a:p>
        </p:txBody>
      </p:sp>
      <p:pic>
        <p:nvPicPr>
          <p:cNvPr id="54350" name="Picture 78" descr="ei_logo_hires"/>
          <p:cNvPicPr>
            <a:picLocks noChangeAspect="1" noChangeArrowheads="1"/>
          </p:cNvPicPr>
          <p:nvPr userDrawn="1"/>
        </p:nvPicPr>
        <p:blipFill>
          <a:blip r:embed="rId2" cstate="print"/>
          <a:srcRect/>
          <a:stretch>
            <a:fillRect/>
          </a:stretch>
        </p:blipFill>
        <p:spPr bwMode="auto">
          <a:xfrm>
            <a:off x="3014663" y="5508625"/>
            <a:ext cx="3241675" cy="90487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8475" y="-153988"/>
            <a:ext cx="2174875" cy="624998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23850" y="-153988"/>
            <a:ext cx="6372225" cy="6249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3313" name="Rectangle 65"/>
          <p:cNvSpPr>
            <a:spLocks noGrp="1" noChangeArrowheads="1"/>
          </p:cNvSpPr>
          <p:nvPr>
            <p:ph type="title"/>
          </p:nvPr>
        </p:nvSpPr>
        <p:spPr bwMode="auto">
          <a:xfrm>
            <a:off x="323850" y="-153988"/>
            <a:ext cx="6191250" cy="106680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AU" smtClean="0"/>
              <a:t>Click to edit Master title style</a:t>
            </a:r>
          </a:p>
        </p:txBody>
      </p:sp>
      <p:sp>
        <p:nvSpPr>
          <p:cNvPr id="53314"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p:txBody>
      </p:sp>
      <p:sp>
        <p:nvSpPr>
          <p:cNvPr id="53324" name="Line 76"/>
          <p:cNvSpPr>
            <a:spLocks noChangeShapeType="1"/>
          </p:cNvSpPr>
          <p:nvPr userDrawn="1"/>
        </p:nvSpPr>
        <p:spPr bwMode="auto">
          <a:xfrm>
            <a:off x="0" y="1141413"/>
            <a:ext cx="6516688" cy="0"/>
          </a:xfrm>
          <a:prstGeom prst="line">
            <a:avLst/>
          </a:prstGeom>
          <a:noFill/>
          <a:ln w="63500">
            <a:solidFill>
              <a:srgbClr val="0070C0"/>
            </a:solidFill>
            <a:miter lim="800000"/>
            <a:headEnd/>
            <a:tailEnd/>
          </a:ln>
          <a:effectLst/>
        </p:spPr>
        <p:txBody>
          <a:bodyPr wrap="none"/>
          <a:lstStyle/>
          <a:p>
            <a:endParaRPr lang="en-AU"/>
          </a:p>
        </p:txBody>
      </p:sp>
      <p:pic>
        <p:nvPicPr>
          <p:cNvPr id="53325" name="Picture 77" descr="ei_logo_hires"/>
          <p:cNvPicPr>
            <a:picLocks noChangeAspect="1" noChangeArrowheads="1"/>
          </p:cNvPicPr>
          <p:nvPr userDrawn="1"/>
        </p:nvPicPr>
        <p:blipFill>
          <a:blip r:embed="rId13" cstate="print"/>
          <a:srcRect/>
          <a:stretch>
            <a:fillRect/>
          </a:stretch>
        </p:blipFill>
        <p:spPr bwMode="auto">
          <a:xfrm>
            <a:off x="6810375" y="317500"/>
            <a:ext cx="2000250" cy="558800"/>
          </a:xfrm>
          <a:prstGeom prst="rect">
            <a:avLst/>
          </a:prstGeom>
          <a:noFill/>
          <a:ln w="9525">
            <a:noFill/>
            <a:miter lim="800000"/>
            <a:headEnd/>
            <a:tailEnd/>
          </a:ln>
        </p:spPr>
      </p:pic>
      <p:sp>
        <p:nvSpPr>
          <p:cNvPr id="53326" name="Rectangle 78"/>
          <p:cNvSpPr>
            <a:spLocks noChangeArrowheads="1"/>
          </p:cNvSpPr>
          <p:nvPr/>
        </p:nvSpPr>
        <p:spPr bwMode="auto">
          <a:xfrm>
            <a:off x="179388" y="6453188"/>
            <a:ext cx="2879725" cy="312737"/>
          </a:xfrm>
          <a:prstGeom prst="rect">
            <a:avLst/>
          </a:prstGeom>
          <a:noFill/>
          <a:ln w="9525">
            <a:noFill/>
            <a:miter lim="800000"/>
            <a:headEnd/>
            <a:tailEnd/>
          </a:ln>
          <a:effectLst/>
        </p:spPr>
        <p:txBody>
          <a:bodyPr anchor="b"/>
          <a:lstStyle/>
          <a:p>
            <a:pPr algn="ctr"/>
            <a:r>
              <a:rPr lang="en-AU" sz="1400"/>
              <a:t>www.economicinsights.com.au</a:t>
            </a:r>
          </a:p>
        </p:txBody>
      </p:sp>
      <p:sp>
        <p:nvSpPr>
          <p:cNvPr id="53327" name="Rectangle 79"/>
          <p:cNvSpPr>
            <a:spLocks noChangeArrowheads="1"/>
          </p:cNvSpPr>
          <p:nvPr userDrawn="1"/>
        </p:nvSpPr>
        <p:spPr bwMode="auto">
          <a:xfrm>
            <a:off x="8113713" y="6473825"/>
            <a:ext cx="400050" cy="304800"/>
          </a:xfrm>
          <a:prstGeom prst="rect">
            <a:avLst/>
          </a:prstGeom>
          <a:noFill/>
          <a:ln w="9525">
            <a:noFill/>
            <a:miter lim="800000"/>
            <a:headEnd/>
            <a:tailEnd/>
          </a:ln>
          <a:effectLst/>
        </p:spPr>
        <p:txBody>
          <a:bodyPr wrap="none">
            <a:spAutoFit/>
          </a:bodyPr>
          <a:lstStyle/>
          <a:p>
            <a:fld id="{AB996324-2076-4542-86A2-54AAD352A3EB}" type="slidenum">
              <a:rPr lang="en-US" sz="1400"/>
              <a:pPr/>
              <a:t>‹#›</a:t>
            </a:fld>
            <a:endParaRPr lang="en-US" sz="140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rtl="0" fontAlgn="base">
        <a:spcBef>
          <a:spcPct val="0"/>
        </a:spcBef>
        <a:spcAft>
          <a:spcPct val="0"/>
        </a:spcAft>
        <a:defRPr sz="3200" b="1">
          <a:solidFill>
            <a:schemeClr val="tx1"/>
          </a:solidFill>
          <a:latin typeface="+mj-lt"/>
          <a:ea typeface="+mj-ea"/>
          <a:cs typeface="+mj-cs"/>
        </a:defRPr>
      </a:lvl1pPr>
      <a:lvl2pPr algn="l" rtl="0" fontAlgn="base">
        <a:spcBef>
          <a:spcPct val="0"/>
        </a:spcBef>
        <a:spcAft>
          <a:spcPct val="0"/>
        </a:spcAft>
        <a:defRPr sz="3200" b="1">
          <a:solidFill>
            <a:schemeClr val="tx1"/>
          </a:solidFill>
          <a:latin typeface="Verdana" pitchFamily="34" charset="0"/>
        </a:defRPr>
      </a:lvl2pPr>
      <a:lvl3pPr algn="l" rtl="0" fontAlgn="base">
        <a:spcBef>
          <a:spcPct val="0"/>
        </a:spcBef>
        <a:spcAft>
          <a:spcPct val="0"/>
        </a:spcAft>
        <a:defRPr sz="3200" b="1">
          <a:solidFill>
            <a:schemeClr val="tx1"/>
          </a:solidFill>
          <a:latin typeface="Verdana" pitchFamily="34" charset="0"/>
        </a:defRPr>
      </a:lvl3pPr>
      <a:lvl4pPr algn="l" rtl="0" fontAlgn="base">
        <a:spcBef>
          <a:spcPct val="0"/>
        </a:spcBef>
        <a:spcAft>
          <a:spcPct val="0"/>
        </a:spcAft>
        <a:defRPr sz="3200" b="1">
          <a:solidFill>
            <a:schemeClr val="tx1"/>
          </a:solidFill>
          <a:latin typeface="Verdana" pitchFamily="34" charset="0"/>
        </a:defRPr>
      </a:lvl4pPr>
      <a:lvl5pPr algn="l" rtl="0" fontAlgn="base">
        <a:spcBef>
          <a:spcPct val="0"/>
        </a:spcBef>
        <a:spcAft>
          <a:spcPct val="0"/>
        </a:spcAft>
        <a:defRPr sz="3200" b="1">
          <a:solidFill>
            <a:schemeClr val="tx1"/>
          </a:solidFill>
          <a:latin typeface="Verdana" pitchFamily="34" charset="0"/>
        </a:defRPr>
      </a:lvl5pPr>
      <a:lvl6pPr marL="457200" algn="l" rtl="0" fontAlgn="base">
        <a:spcBef>
          <a:spcPct val="0"/>
        </a:spcBef>
        <a:spcAft>
          <a:spcPct val="0"/>
        </a:spcAft>
        <a:defRPr sz="3200" b="1">
          <a:solidFill>
            <a:schemeClr val="tx1"/>
          </a:solidFill>
          <a:latin typeface="Verdana" pitchFamily="34" charset="0"/>
        </a:defRPr>
      </a:lvl6pPr>
      <a:lvl7pPr marL="914400" algn="l" rtl="0" fontAlgn="base">
        <a:spcBef>
          <a:spcPct val="0"/>
        </a:spcBef>
        <a:spcAft>
          <a:spcPct val="0"/>
        </a:spcAft>
        <a:defRPr sz="3200" b="1">
          <a:solidFill>
            <a:schemeClr val="tx1"/>
          </a:solidFill>
          <a:latin typeface="Verdana" pitchFamily="34" charset="0"/>
        </a:defRPr>
      </a:lvl7pPr>
      <a:lvl8pPr marL="1371600" algn="l" rtl="0" fontAlgn="base">
        <a:spcBef>
          <a:spcPct val="0"/>
        </a:spcBef>
        <a:spcAft>
          <a:spcPct val="0"/>
        </a:spcAft>
        <a:defRPr sz="3200" b="1">
          <a:solidFill>
            <a:schemeClr val="tx1"/>
          </a:solidFill>
          <a:latin typeface="Verdana" pitchFamily="34" charset="0"/>
        </a:defRPr>
      </a:lvl8pPr>
      <a:lvl9pPr marL="1828800" algn="l" rtl="0" fontAlgn="base">
        <a:spcBef>
          <a:spcPct val="0"/>
        </a:spcBef>
        <a:spcAft>
          <a:spcPct val="0"/>
        </a:spcAft>
        <a:defRPr sz="3200" b="1">
          <a:solidFill>
            <a:schemeClr val="tx1"/>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2400" b="1">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Ø"/>
        <a:defRPr sz="2000" b="1">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j-lt"/>
        </a:defRPr>
      </a:lvl3pPr>
      <a:lvl4pPr marL="1600200" indent="-228600" algn="l" rtl="0" fontAlgn="base">
        <a:spcBef>
          <a:spcPct val="20000"/>
        </a:spcBef>
        <a:spcAft>
          <a:spcPct val="0"/>
        </a:spcAft>
        <a:buClr>
          <a:schemeClr val="hlink"/>
        </a:buClr>
        <a:buChar char="•"/>
        <a:defRPr sz="2000">
          <a:solidFill>
            <a:schemeClr val="tx1"/>
          </a:solidFill>
          <a:latin typeface="+mj-lt"/>
        </a:defRPr>
      </a:lvl4pPr>
      <a:lvl5pPr marL="2057400" indent="-228600" algn="l" rtl="0" fontAlgn="base">
        <a:spcBef>
          <a:spcPct val="20000"/>
        </a:spcBef>
        <a:spcAft>
          <a:spcPct val="0"/>
        </a:spcAft>
        <a:buClr>
          <a:schemeClr val="tx1"/>
        </a:buClr>
        <a:buSzPct val="85000"/>
        <a:buChar char="•"/>
        <a:defRPr sz="2000">
          <a:solidFill>
            <a:schemeClr val="tx1"/>
          </a:solidFill>
          <a:latin typeface="+mj-lt"/>
        </a:defRPr>
      </a:lvl5pPr>
      <a:lvl6pPr marL="2514600" indent="-228600" algn="l" rtl="0" fontAlgn="base">
        <a:spcBef>
          <a:spcPct val="20000"/>
        </a:spcBef>
        <a:spcAft>
          <a:spcPct val="0"/>
        </a:spcAft>
        <a:buClr>
          <a:schemeClr val="tx1"/>
        </a:buClr>
        <a:buSzPct val="85000"/>
        <a:buChar char="•"/>
        <a:defRPr sz="2000">
          <a:solidFill>
            <a:schemeClr val="tx1"/>
          </a:solidFill>
          <a:latin typeface="+mj-lt"/>
        </a:defRPr>
      </a:lvl6pPr>
      <a:lvl7pPr marL="2971800" indent="-228600" algn="l" rtl="0" fontAlgn="base">
        <a:spcBef>
          <a:spcPct val="20000"/>
        </a:spcBef>
        <a:spcAft>
          <a:spcPct val="0"/>
        </a:spcAft>
        <a:buClr>
          <a:schemeClr val="tx1"/>
        </a:buClr>
        <a:buSzPct val="85000"/>
        <a:buChar char="•"/>
        <a:defRPr sz="2000">
          <a:solidFill>
            <a:schemeClr val="tx1"/>
          </a:solidFill>
          <a:latin typeface="+mj-lt"/>
        </a:defRPr>
      </a:lvl7pPr>
      <a:lvl8pPr marL="3429000" indent="-228600" algn="l" rtl="0" fontAlgn="base">
        <a:spcBef>
          <a:spcPct val="20000"/>
        </a:spcBef>
        <a:spcAft>
          <a:spcPct val="0"/>
        </a:spcAft>
        <a:buClr>
          <a:schemeClr val="tx1"/>
        </a:buClr>
        <a:buSzPct val="85000"/>
        <a:buChar char="•"/>
        <a:defRPr sz="2000">
          <a:solidFill>
            <a:schemeClr val="tx1"/>
          </a:solidFill>
          <a:latin typeface="+mj-lt"/>
        </a:defRPr>
      </a:lvl8pPr>
      <a:lvl9pPr marL="3886200" indent="-228600" algn="l" rtl="0" fontAlgn="base">
        <a:spcBef>
          <a:spcPct val="20000"/>
        </a:spcBef>
        <a:spcAft>
          <a:spcPct val="0"/>
        </a:spcAft>
        <a:buClr>
          <a:schemeClr val="tx1"/>
        </a:buClr>
        <a:buSzPct val="85000"/>
        <a:buChar char="•"/>
        <a:defRPr sz="20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ctrTitle"/>
          </p:nvPr>
        </p:nvSpPr>
        <p:spPr>
          <a:xfrm>
            <a:off x="250825" y="836613"/>
            <a:ext cx="8305800" cy="1066800"/>
          </a:xfrm>
        </p:spPr>
        <p:txBody>
          <a:bodyPr/>
          <a:lstStyle/>
          <a:p>
            <a:r>
              <a:rPr lang="en-US">
                <a:solidFill>
                  <a:srgbClr val="800000"/>
                </a:solidFill>
                <a:latin typeface="Arial" charset="0"/>
              </a:rPr>
              <a:t>TNSP Outputs for Use in</a:t>
            </a:r>
            <a:br>
              <a:rPr lang="en-US">
                <a:solidFill>
                  <a:srgbClr val="800000"/>
                </a:solidFill>
                <a:latin typeface="Arial" charset="0"/>
              </a:rPr>
            </a:br>
            <a:r>
              <a:rPr lang="en-US">
                <a:solidFill>
                  <a:srgbClr val="800000"/>
                </a:solidFill>
                <a:latin typeface="Arial" charset="0"/>
              </a:rPr>
              <a:t> Economic Benchmarking</a:t>
            </a:r>
            <a:endParaRPr lang="en-AU">
              <a:solidFill>
                <a:srgbClr val="800000"/>
              </a:solidFill>
              <a:latin typeface="Arial" charset="0"/>
            </a:endParaRPr>
          </a:p>
        </p:txBody>
      </p:sp>
      <p:sp>
        <p:nvSpPr>
          <p:cNvPr id="254981" name="Rectangle 5"/>
          <p:cNvSpPr>
            <a:spLocks noChangeArrowheads="1"/>
          </p:cNvSpPr>
          <p:nvPr/>
        </p:nvSpPr>
        <p:spPr bwMode="auto">
          <a:xfrm>
            <a:off x="395288" y="2636838"/>
            <a:ext cx="8077200" cy="2486025"/>
          </a:xfrm>
          <a:prstGeom prst="rect">
            <a:avLst/>
          </a:prstGeom>
          <a:noFill/>
          <a:ln w="9525">
            <a:noFill/>
            <a:miter lim="800000"/>
            <a:headEnd/>
            <a:tailEnd/>
          </a:ln>
          <a:effectLst/>
        </p:spPr>
        <p:txBody>
          <a:bodyPr/>
          <a:lstStyle/>
          <a:p>
            <a:pPr algn="r" eaLnBrk="0" hangingPunct="0"/>
            <a:endParaRPr lang="en-NZ" sz="2400" b="1">
              <a:solidFill>
                <a:schemeClr val="tx1"/>
              </a:solidFill>
            </a:endParaRPr>
          </a:p>
          <a:p>
            <a:pPr algn="r" eaLnBrk="0" hangingPunct="0"/>
            <a:r>
              <a:rPr lang="en-NZ" sz="2400" b="1">
                <a:solidFill>
                  <a:schemeClr val="tx1"/>
                </a:solidFill>
              </a:rPr>
              <a:t>AER Economic Benchmarking Workshop #2</a:t>
            </a:r>
          </a:p>
          <a:p>
            <a:pPr algn="r" eaLnBrk="0" hangingPunct="0"/>
            <a:endParaRPr lang="en-NZ" sz="2400" b="1">
              <a:solidFill>
                <a:schemeClr val="tx1"/>
              </a:solidFill>
            </a:endParaRPr>
          </a:p>
          <a:p>
            <a:pPr algn="r" eaLnBrk="0" hangingPunct="0"/>
            <a:r>
              <a:rPr lang="en-NZ" sz="2400" b="1">
                <a:solidFill>
                  <a:schemeClr val="tx1"/>
                </a:solidFill>
              </a:rPr>
              <a:t>14 March 2013</a:t>
            </a:r>
          </a:p>
          <a:p>
            <a:pPr algn="r" eaLnBrk="0" hangingPunct="0"/>
            <a:endParaRPr lang="en-NZ" sz="2400" b="1">
              <a:solidFill>
                <a:schemeClr val="tx1"/>
              </a:solidFill>
            </a:endParaRPr>
          </a:p>
          <a:p>
            <a:pPr algn="r" eaLnBrk="0" hangingPunct="0"/>
            <a:r>
              <a:rPr lang="en-NZ" sz="2400" b="1">
                <a:solidFill>
                  <a:schemeClr val="tx1"/>
                </a:solidFill>
              </a:rPr>
              <a:t>Denis Lawrence and John Kain</a:t>
            </a:r>
            <a:endParaRPr lang="en-AU" sz="2400" b="1">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xfrm>
            <a:off x="395288" y="239713"/>
            <a:ext cx="5867400" cy="579437"/>
          </a:xfrm>
        </p:spPr>
        <p:txBody>
          <a:bodyPr/>
          <a:lstStyle/>
          <a:p>
            <a:r>
              <a:rPr lang="en-AU" b="0">
                <a:solidFill>
                  <a:srgbClr val="800000"/>
                </a:solidFill>
                <a:latin typeface="Arial" charset="0"/>
              </a:rPr>
              <a:t>Other functional outputs (2)</a:t>
            </a:r>
          </a:p>
        </p:txBody>
      </p:sp>
      <p:sp>
        <p:nvSpPr>
          <p:cNvPr id="350211" name="Rectangle 3"/>
          <p:cNvSpPr>
            <a:spLocks noGrp="1" noChangeArrowheads="1"/>
          </p:cNvSpPr>
          <p:nvPr>
            <p:ph type="body" idx="1"/>
          </p:nvPr>
        </p:nvSpPr>
        <p:spPr>
          <a:xfrm>
            <a:off x="395288" y="1196975"/>
            <a:ext cx="8382000" cy="5256213"/>
          </a:xfrm>
        </p:spPr>
        <p:txBody>
          <a:bodyPr/>
          <a:lstStyle/>
          <a:p>
            <a:pPr>
              <a:spcBef>
                <a:spcPct val="0"/>
              </a:spcBef>
              <a:buClrTx/>
              <a:buSzTx/>
              <a:buFontTx/>
              <a:buChar char="•"/>
            </a:pPr>
            <a:r>
              <a:rPr lang="en-GB" b="0"/>
              <a:t>Circuit availability and reliability</a:t>
            </a:r>
            <a:r>
              <a:rPr lang="en-US" b="0"/>
              <a:t> (cont’d)</a:t>
            </a:r>
            <a:r>
              <a:rPr lang="en-US"/>
              <a:t>: </a:t>
            </a:r>
          </a:p>
          <a:p>
            <a:pPr lvl="1">
              <a:buSzTx/>
            </a:pPr>
            <a:r>
              <a:rPr lang="en-US" sz="2400" b="0"/>
              <a:t>STPIS service category includes 4 components: </a:t>
            </a:r>
            <a:r>
              <a:rPr lang="en-AU" sz="2400" b="0"/>
              <a:t>average circuit outage rate, loss of supply event frequency, average outage duration and proper operation of equipment</a:t>
            </a:r>
            <a:r>
              <a:rPr lang="en-AU" sz="2400"/>
              <a:t> </a:t>
            </a:r>
            <a:endParaRPr lang="en-US" sz="2400" b="0"/>
          </a:p>
          <a:p>
            <a:pPr lvl="1">
              <a:buSzTx/>
            </a:pPr>
            <a:r>
              <a:rPr lang="en-US" sz="2400" b="0"/>
              <a:t>Market impacts and some service indicators score well against selection criteria</a:t>
            </a:r>
          </a:p>
          <a:p>
            <a:pPr>
              <a:buSzTx/>
              <a:buFontTx/>
              <a:buChar char="•"/>
            </a:pPr>
            <a:r>
              <a:rPr lang="en-US" b="0"/>
              <a:t>Broader obligations</a:t>
            </a:r>
          </a:p>
          <a:p>
            <a:pPr lvl="1">
              <a:buSzTx/>
            </a:pPr>
            <a:r>
              <a:rPr lang="en-US" sz="2400" b="0"/>
              <a:t>Can include environmental, customer satisfaction and social obligations</a:t>
            </a:r>
          </a:p>
          <a:p>
            <a:pPr lvl="1">
              <a:buSzTx/>
            </a:pPr>
            <a:r>
              <a:rPr lang="en-US" sz="2400" b="0"/>
              <a:t>Hard to measure</a:t>
            </a:r>
          </a:p>
          <a:p>
            <a:pPr lvl="1">
              <a:buSzTx/>
            </a:pPr>
            <a:r>
              <a:rPr lang="en-US" sz="2400" b="0"/>
              <a:t>Materiality?</a:t>
            </a:r>
          </a:p>
          <a:p>
            <a:pPr lvl="1">
              <a:buSzTx/>
            </a:pPr>
            <a:r>
              <a:rPr lang="en-US" sz="2400" b="0"/>
              <a:t>Ofgem secondary deliverables to manage future risk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395288" y="239713"/>
            <a:ext cx="5867400" cy="579437"/>
          </a:xfrm>
        </p:spPr>
        <p:txBody>
          <a:bodyPr/>
          <a:lstStyle/>
          <a:p>
            <a:r>
              <a:rPr lang="en-US" b="0">
                <a:solidFill>
                  <a:srgbClr val="800000"/>
                </a:solidFill>
                <a:latin typeface="Arial" charset="0"/>
              </a:rPr>
              <a:t>Output weights</a:t>
            </a:r>
            <a:endParaRPr lang="en-AU" b="0">
              <a:solidFill>
                <a:srgbClr val="800000"/>
              </a:solidFill>
              <a:latin typeface="Arial" charset="0"/>
            </a:endParaRPr>
          </a:p>
        </p:txBody>
      </p:sp>
      <p:sp>
        <p:nvSpPr>
          <p:cNvPr id="593923" name="Rectangle 3"/>
          <p:cNvSpPr>
            <a:spLocks noGrp="1" noChangeArrowheads="1"/>
          </p:cNvSpPr>
          <p:nvPr>
            <p:ph type="body" idx="1"/>
          </p:nvPr>
        </p:nvSpPr>
        <p:spPr>
          <a:xfrm>
            <a:off x="395288" y="1268413"/>
            <a:ext cx="8382000" cy="5040312"/>
          </a:xfrm>
        </p:spPr>
        <p:txBody>
          <a:bodyPr/>
          <a:lstStyle/>
          <a:p>
            <a:pPr>
              <a:lnSpc>
                <a:spcPct val="90000"/>
              </a:lnSpc>
              <a:buSzTx/>
              <a:buFontTx/>
              <a:buChar char="•"/>
            </a:pPr>
            <a:r>
              <a:rPr lang="en-AU" b="0"/>
              <a:t>Need weights to aggregate outputs into an aggregate output measure or to assess shadow weights estimated by the model</a:t>
            </a:r>
            <a:endParaRPr lang="en-AU"/>
          </a:p>
          <a:p>
            <a:pPr>
              <a:lnSpc>
                <a:spcPct val="90000"/>
              </a:lnSpc>
              <a:buClr>
                <a:schemeClr val="tx1"/>
              </a:buClr>
              <a:buSzTx/>
              <a:buFontTx/>
              <a:buChar char="•"/>
            </a:pPr>
            <a:r>
              <a:rPr lang="en-AU" b="0"/>
              <a:t>Revenue weights or cost-reflective weights</a:t>
            </a:r>
          </a:p>
          <a:p>
            <a:pPr>
              <a:lnSpc>
                <a:spcPct val="90000"/>
              </a:lnSpc>
              <a:buClr>
                <a:schemeClr val="tx1"/>
              </a:buClr>
              <a:buSzTx/>
              <a:buFontTx/>
              <a:buChar char="•"/>
            </a:pPr>
            <a:r>
              <a:rPr lang="en-AU" b="0"/>
              <a:t>Forming output weights on a cost–reflective basis is likely to provide the most practical option going forward</a:t>
            </a:r>
            <a:r>
              <a:rPr lang="en-AU"/>
              <a:t> </a:t>
            </a:r>
            <a:endParaRPr lang="en-AU" b="0"/>
          </a:p>
          <a:p>
            <a:pPr>
              <a:lnSpc>
                <a:spcPct val="90000"/>
              </a:lnSpc>
              <a:buClr>
                <a:schemeClr val="tx1"/>
              </a:buClr>
              <a:buSzTx/>
              <a:buFontTx/>
              <a:buChar char="•"/>
            </a:pPr>
            <a:r>
              <a:rPr lang="en-AU" b="0"/>
              <a:t>Cost function methods provide one way of doing this</a:t>
            </a:r>
            <a:r>
              <a:rPr lang="en-AU"/>
              <a:t> </a:t>
            </a:r>
            <a:endParaRPr lang="en-AU" b="0"/>
          </a:p>
          <a:p>
            <a:pPr>
              <a:lnSpc>
                <a:spcPct val="90000"/>
              </a:lnSpc>
              <a:buClr>
                <a:schemeClr val="tx1"/>
              </a:buClr>
              <a:buSzTx/>
              <a:buFontTx/>
              <a:buChar char="•"/>
            </a:pPr>
            <a:r>
              <a:rPr lang="en-AU" b="0"/>
              <a:t>Information TNSPs use to demonstrate compliance with regulatory pricing principles and for internal planning purposes might provide another means of forming cost-reflective output weights</a:t>
            </a:r>
          </a:p>
          <a:p>
            <a:pPr>
              <a:lnSpc>
                <a:spcPct val="90000"/>
              </a:lnSpc>
              <a:buClr>
                <a:schemeClr val="tx1"/>
              </a:buClr>
              <a:buSzTx/>
              <a:buFontTx/>
              <a:buChar char="•"/>
            </a:pPr>
            <a:r>
              <a:rPr lang="en-AU" b="0"/>
              <a:t>Other methods may be required to allocate a value to reliability outputs</a:t>
            </a:r>
            <a:r>
              <a:rPr lang="en-AU"/>
              <a:t> </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352425" y="274638"/>
            <a:ext cx="5976938" cy="579437"/>
          </a:xfrm>
        </p:spPr>
        <p:txBody>
          <a:bodyPr/>
          <a:lstStyle/>
          <a:p>
            <a:r>
              <a:rPr lang="en-AU" b="0">
                <a:solidFill>
                  <a:srgbClr val="800000"/>
                </a:solidFill>
                <a:latin typeface="Arial" charset="0"/>
              </a:rPr>
              <a:t>The short list</a:t>
            </a:r>
          </a:p>
        </p:txBody>
      </p:sp>
      <p:sp>
        <p:nvSpPr>
          <p:cNvPr id="488451" name="Rectangle 3"/>
          <p:cNvSpPr>
            <a:spLocks noGrp="1" noChangeArrowheads="1"/>
          </p:cNvSpPr>
          <p:nvPr>
            <p:ph type="body" idx="1"/>
          </p:nvPr>
        </p:nvSpPr>
        <p:spPr>
          <a:xfrm>
            <a:off x="539750" y="1484313"/>
            <a:ext cx="8135938" cy="4824412"/>
          </a:xfrm>
        </p:spPr>
        <p:txBody>
          <a:bodyPr/>
          <a:lstStyle/>
          <a:p>
            <a:pPr>
              <a:buFontTx/>
              <a:buChar char="•"/>
            </a:pPr>
            <a:r>
              <a:rPr lang="en-AU" b="0"/>
              <a:t>throughput (total or by broad user type or by location)</a:t>
            </a:r>
          </a:p>
          <a:p>
            <a:pPr>
              <a:buFontTx/>
              <a:buChar char="•"/>
            </a:pPr>
            <a:r>
              <a:rPr lang="en-AU" b="0"/>
              <a:t>number of entry and exit points</a:t>
            </a:r>
          </a:p>
          <a:p>
            <a:pPr>
              <a:buFontTx/>
              <a:buChar char="•"/>
            </a:pPr>
            <a:r>
              <a:rPr lang="en-AU" b="0"/>
              <a:t>measured maximum demand for those users charged on this basis</a:t>
            </a:r>
          </a:p>
          <a:p>
            <a:pPr>
              <a:buFontTx/>
              <a:buChar char="•"/>
            </a:pPr>
            <a:r>
              <a:rPr lang="en-AU" b="0"/>
              <a:t>system capacity (taking account of both transformer and line/cable capacity)</a:t>
            </a:r>
          </a:p>
          <a:p>
            <a:pPr>
              <a:buFontTx/>
              <a:buChar char="•"/>
            </a:pPr>
            <a:r>
              <a:rPr lang="en-AU" b="0"/>
              <a:t>market dispatch intervals with market impact of outages greater than $10/MWh</a:t>
            </a:r>
          </a:p>
          <a:p>
            <a:pPr>
              <a:buFontTx/>
              <a:buChar char="•"/>
            </a:pPr>
            <a:r>
              <a:rPr lang="en-AU" b="0"/>
              <a:t>loss of supply event frequency</a:t>
            </a:r>
          </a:p>
          <a:p>
            <a:pPr>
              <a:buFontTx/>
              <a:buChar char="•"/>
            </a:pPr>
            <a:r>
              <a:rPr lang="en-AU" b="0"/>
              <a:t>average outage duration, and</a:t>
            </a:r>
          </a:p>
          <a:p>
            <a:pPr>
              <a:buFontTx/>
              <a:buChar char="•"/>
            </a:pPr>
            <a:r>
              <a:rPr lang="en-AU" b="0"/>
              <a:t>circuit availability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179388" y="257175"/>
            <a:ext cx="6408737" cy="579438"/>
          </a:xfrm>
        </p:spPr>
        <p:txBody>
          <a:bodyPr/>
          <a:lstStyle/>
          <a:p>
            <a:r>
              <a:rPr lang="en-US" b="0">
                <a:solidFill>
                  <a:srgbClr val="800000"/>
                </a:solidFill>
                <a:latin typeface="Arial" charset="0"/>
              </a:rPr>
              <a:t>Economic benchmarking</a:t>
            </a:r>
            <a:r>
              <a:rPr lang="en-NZ" sz="2000" b="0"/>
              <a:t> </a:t>
            </a:r>
            <a:endParaRPr lang="en-US" sz="2000" b="0"/>
          </a:p>
        </p:txBody>
      </p:sp>
      <p:sp>
        <p:nvSpPr>
          <p:cNvPr id="483332" name="Rectangle 4"/>
          <p:cNvSpPr>
            <a:spLocks noChangeArrowheads="1"/>
          </p:cNvSpPr>
          <p:nvPr/>
        </p:nvSpPr>
        <p:spPr bwMode="auto">
          <a:xfrm>
            <a:off x="179388" y="1327150"/>
            <a:ext cx="8964612" cy="5053013"/>
          </a:xfrm>
          <a:prstGeom prst="rect">
            <a:avLst/>
          </a:prstGeom>
          <a:noFill/>
          <a:ln w="9525">
            <a:noFill/>
            <a:miter lim="800000"/>
            <a:headEnd/>
            <a:tailEnd/>
          </a:ln>
        </p:spPr>
        <p:txBody>
          <a:bodyPr/>
          <a:lstStyle/>
          <a:p>
            <a:pPr marL="342900" indent="-342900">
              <a:spcBef>
                <a:spcPct val="20000"/>
              </a:spcBef>
              <a:buClr>
                <a:schemeClr val="folHlink"/>
              </a:buClr>
              <a:buSzPct val="75000"/>
              <a:buFontTx/>
              <a:buChar char="•"/>
            </a:pPr>
            <a:r>
              <a:rPr lang="en-AU" sz="2400">
                <a:solidFill>
                  <a:schemeClr val="tx1"/>
                </a:solidFill>
              </a:rPr>
              <a:t>Compares the overall quantity of outputs produced to the overall quantity of inputs used and costs incurred across TNSPs</a:t>
            </a:r>
            <a:r>
              <a:rPr lang="en-AU" sz="2400" b="1">
                <a:solidFill>
                  <a:schemeClr val="tx1"/>
                </a:solidFill>
              </a:rPr>
              <a:t> </a:t>
            </a:r>
            <a:r>
              <a:rPr lang="en-AU" sz="2400">
                <a:solidFill>
                  <a:schemeClr val="tx1"/>
                </a:solidFill>
              </a:rPr>
              <a:t>and/or</a:t>
            </a:r>
            <a:r>
              <a:rPr lang="en-AU" sz="2400" b="1">
                <a:solidFill>
                  <a:schemeClr val="tx1"/>
                </a:solidFill>
              </a:rPr>
              <a:t> </a:t>
            </a:r>
            <a:r>
              <a:rPr lang="en-AU" sz="2400">
                <a:solidFill>
                  <a:schemeClr val="tx1"/>
                </a:solidFill>
              </a:rPr>
              <a:t>over time</a:t>
            </a:r>
          </a:p>
          <a:p>
            <a:pPr marL="342900" indent="-342900">
              <a:spcBef>
                <a:spcPct val="20000"/>
              </a:spcBef>
              <a:buClr>
                <a:schemeClr val="folHlink"/>
              </a:buClr>
              <a:buSzPct val="75000"/>
              <a:buFontTx/>
              <a:buChar char="•"/>
            </a:pPr>
            <a:r>
              <a:rPr lang="en-AU" sz="2400">
                <a:solidFill>
                  <a:schemeClr val="tx1"/>
                </a:solidFill>
              </a:rPr>
              <a:t>Holistic, tops-down measure</a:t>
            </a:r>
          </a:p>
          <a:p>
            <a:pPr marL="342900" indent="-342900">
              <a:spcBef>
                <a:spcPct val="20000"/>
              </a:spcBef>
              <a:buClr>
                <a:schemeClr val="folHlink"/>
              </a:buClr>
              <a:buSzPct val="75000"/>
              <a:buFontTx/>
              <a:buChar char="•"/>
            </a:pPr>
            <a:r>
              <a:rPr lang="en-AU" sz="2400">
                <a:solidFill>
                  <a:schemeClr val="tx1"/>
                </a:solidFill>
              </a:rPr>
              <a:t>Range of techniques used: total factor productivity (TFP), multilateral TFP, econometric cost functions, data envelopment analysis, stochastic frontier analysis  </a:t>
            </a:r>
          </a:p>
          <a:p>
            <a:pPr marL="342900" indent="-342900">
              <a:spcBef>
                <a:spcPct val="20000"/>
              </a:spcBef>
              <a:buClr>
                <a:schemeClr val="folHlink"/>
              </a:buClr>
              <a:buSzPct val="75000"/>
              <a:buFontTx/>
              <a:buChar char="•"/>
            </a:pPr>
            <a:r>
              <a:rPr lang="en-AU" sz="2400">
                <a:solidFill>
                  <a:schemeClr val="tx1"/>
                </a:solidFill>
              </a:rPr>
              <a:t>Use in building blocks regulation:</a:t>
            </a:r>
          </a:p>
          <a:p>
            <a:pPr marL="742950" lvl="1" indent="-285750">
              <a:spcBef>
                <a:spcPct val="20000"/>
              </a:spcBef>
              <a:buClr>
                <a:schemeClr val="folHlink"/>
              </a:buClr>
              <a:buSzPct val="70000"/>
              <a:buFont typeface="Wingdings" pitchFamily="2" charset="2"/>
              <a:buChar char="Ø"/>
            </a:pPr>
            <a:r>
              <a:rPr lang="en-AU" sz="2400">
                <a:solidFill>
                  <a:schemeClr val="tx1"/>
                </a:solidFill>
              </a:rPr>
              <a:t>Initial screening – accept revealed cost vs detailed analysis</a:t>
            </a:r>
          </a:p>
          <a:p>
            <a:pPr marL="742950" lvl="1" indent="-285750">
              <a:spcBef>
                <a:spcPct val="20000"/>
              </a:spcBef>
              <a:buClr>
                <a:schemeClr val="folHlink"/>
              </a:buClr>
              <a:buSzPct val="70000"/>
              <a:buFont typeface="Wingdings" pitchFamily="2" charset="2"/>
              <a:buChar char="Ø"/>
            </a:pPr>
            <a:r>
              <a:rPr lang="en-AU" sz="2400">
                <a:solidFill>
                  <a:schemeClr val="tx1"/>
                </a:solidFill>
              </a:rPr>
              <a:t>Is base year expenditure efficient?</a:t>
            </a:r>
          </a:p>
          <a:p>
            <a:pPr marL="742950" lvl="1" indent="-285750">
              <a:spcBef>
                <a:spcPct val="20000"/>
              </a:spcBef>
              <a:buClr>
                <a:schemeClr val="folHlink"/>
              </a:buClr>
              <a:buSzPct val="70000"/>
              <a:buFont typeface="Wingdings" pitchFamily="2" charset="2"/>
              <a:buChar char="Ø"/>
            </a:pPr>
            <a:r>
              <a:rPr lang="en-AU" sz="2400">
                <a:solidFill>
                  <a:schemeClr val="tx1"/>
                </a:solidFill>
              </a:rPr>
              <a:t>Efficiency improvement to be included in rates of change</a:t>
            </a:r>
          </a:p>
          <a:p>
            <a:pPr marL="742950" lvl="1" indent="-285750">
              <a:spcBef>
                <a:spcPct val="20000"/>
              </a:spcBef>
              <a:buClr>
                <a:schemeClr val="folHlink"/>
              </a:buClr>
              <a:buSzPct val="70000"/>
              <a:buFont typeface="Wingdings" pitchFamily="2" charset="2"/>
              <a:buChar char="Ø"/>
            </a:pPr>
            <a:r>
              <a:rPr lang="en-AU" sz="2400">
                <a:solidFill>
                  <a:schemeClr val="tx1"/>
                </a:solidFill>
              </a:rPr>
              <a:t>Benchmarking reports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376238" y="255588"/>
            <a:ext cx="5867400" cy="579437"/>
          </a:xfrm>
        </p:spPr>
        <p:txBody>
          <a:bodyPr/>
          <a:lstStyle/>
          <a:p>
            <a:r>
              <a:rPr lang="en-US" b="0">
                <a:solidFill>
                  <a:srgbClr val="800000"/>
                </a:solidFill>
                <a:latin typeface="Arial" charset="0"/>
              </a:rPr>
              <a:t>Data requirements</a:t>
            </a:r>
            <a:endParaRPr lang="en-AU" b="0">
              <a:solidFill>
                <a:srgbClr val="800000"/>
              </a:solidFill>
              <a:latin typeface="Arial" charset="0"/>
            </a:endParaRPr>
          </a:p>
        </p:txBody>
      </p:sp>
      <p:sp>
        <p:nvSpPr>
          <p:cNvPr id="391171" name="Rectangle 3"/>
          <p:cNvSpPr>
            <a:spLocks noGrp="1" noChangeArrowheads="1"/>
          </p:cNvSpPr>
          <p:nvPr>
            <p:ph type="body" idx="1"/>
          </p:nvPr>
        </p:nvSpPr>
        <p:spPr>
          <a:xfrm>
            <a:off x="179388" y="1412875"/>
            <a:ext cx="8785225" cy="4679950"/>
          </a:xfrm>
        </p:spPr>
        <p:txBody>
          <a:bodyPr/>
          <a:lstStyle/>
          <a:p>
            <a:pPr>
              <a:buFontTx/>
              <a:buChar char="•"/>
            </a:pPr>
            <a:r>
              <a:rPr lang="en-AU" b="0"/>
              <a:t>Require data on the price and quantity (and hence value) of all outputs and inputs and on the quantities of operating environment variables (noting that output prices may be shadow prices where the output is not explicitly charged for) </a:t>
            </a:r>
          </a:p>
          <a:p>
            <a:pPr>
              <a:buFontTx/>
              <a:buChar char="•"/>
            </a:pPr>
            <a:r>
              <a:rPr lang="en-AU" b="0"/>
              <a:t>This then allows any of the key economic benchmarking methods to be implemented</a:t>
            </a:r>
            <a:endParaRPr lang="en-US" b="0"/>
          </a:p>
          <a:p>
            <a:pPr>
              <a:buFontTx/>
              <a:buChar char="•"/>
            </a:pPr>
            <a:r>
              <a:rPr lang="en-US" b="0"/>
              <a:t>Given its tops-down nature, it is </a:t>
            </a:r>
            <a:r>
              <a:rPr lang="en-AU" b="0"/>
              <a:t>important to concentrate on a relatively small number of key outputs</a:t>
            </a:r>
            <a:r>
              <a:rPr lang="en-AU"/>
              <a:t> </a:t>
            </a:r>
            <a:r>
              <a:rPr lang="en-AU" b="0"/>
              <a:t>in economic benchmarking</a:t>
            </a:r>
            <a:endParaRPr lang="en-US" b="0"/>
          </a:p>
          <a:p>
            <a:pPr>
              <a:buFontTx/>
              <a:buChar char="•"/>
            </a:pPr>
            <a:r>
              <a:rPr lang="en-US" b="0"/>
              <a:t>Desirable to have </a:t>
            </a:r>
            <a:r>
              <a:rPr lang="en-AU" b="0"/>
              <a:t>robust and consistent data</a:t>
            </a:r>
            <a:r>
              <a:rPr lang="en-AU"/>
              <a:t> </a:t>
            </a:r>
            <a:endParaRPr lang="en-US" b="0"/>
          </a:p>
          <a:p>
            <a:pPr>
              <a:buFontTx/>
              <a:buChar char="•"/>
            </a:pPr>
            <a:r>
              <a:rPr lang="en-US" b="0"/>
              <a:t>Data backcasting may be possible and facilitate early use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body" idx="1"/>
          </p:nvPr>
        </p:nvSpPr>
        <p:spPr>
          <a:xfrm>
            <a:off x="0" y="1268413"/>
            <a:ext cx="9144000" cy="5113337"/>
          </a:xfrm>
        </p:spPr>
        <p:txBody>
          <a:bodyPr/>
          <a:lstStyle/>
          <a:p>
            <a:pPr lvl="1">
              <a:lnSpc>
                <a:spcPct val="90000"/>
              </a:lnSpc>
              <a:buFontTx/>
              <a:buChar char="•"/>
            </a:pPr>
            <a:r>
              <a:rPr lang="en-AU" sz="2400" b="0"/>
              <a:t>Billed outputs are those items an NSP actually charges customers for</a:t>
            </a:r>
          </a:p>
          <a:p>
            <a:pPr lvl="1">
              <a:lnSpc>
                <a:spcPct val="90000"/>
              </a:lnSpc>
              <a:buFontTx/>
              <a:buChar char="•"/>
            </a:pPr>
            <a:r>
              <a:rPr lang="en-AU" sz="2400" b="0"/>
              <a:t>NSP charging practices have sometimes evolved on an ease of implementation basis rather than on a fully network cost-reflective basis</a:t>
            </a:r>
            <a:r>
              <a:rPr lang="en-AU" sz="2400"/>
              <a:t> </a:t>
            </a:r>
          </a:p>
          <a:p>
            <a:pPr lvl="1">
              <a:lnSpc>
                <a:spcPct val="90000"/>
              </a:lnSpc>
              <a:buFontTx/>
              <a:buChar char="•"/>
            </a:pPr>
            <a:r>
              <a:rPr lang="en-AU" sz="2400" b="0"/>
              <a:t>High proportion of charges often on energy throughput</a:t>
            </a:r>
            <a:r>
              <a:rPr lang="en-AU" sz="2400"/>
              <a:t> </a:t>
            </a:r>
            <a:endParaRPr lang="en-AU" sz="2400" b="0"/>
          </a:p>
          <a:p>
            <a:pPr lvl="1">
              <a:lnSpc>
                <a:spcPct val="90000"/>
              </a:lnSpc>
              <a:buFontTx/>
              <a:buChar char="•"/>
            </a:pPr>
            <a:r>
              <a:rPr lang="en-AU" sz="2400" b="0"/>
              <a:t>Dimensions that customers may value such as reliability, continuity or speedy restoration after any interruption are not explicitly charged for</a:t>
            </a:r>
            <a:r>
              <a:rPr lang="en-AU" b="0"/>
              <a:t> </a:t>
            </a:r>
          </a:p>
          <a:p>
            <a:pPr lvl="1">
              <a:lnSpc>
                <a:spcPct val="90000"/>
              </a:lnSpc>
              <a:buFontTx/>
              <a:buChar char="•"/>
            </a:pPr>
            <a:r>
              <a:rPr lang="en-AU" sz="2400" b="0"/>
              <a:t>Functional outputs are all those services NSPs provide to customers which are valued by customers (of which billed outputs are a subset)</a:t>
            </a:r>
          </a:p>
          <a:p>
            <a:pPr lvl="1">
              <a:lnSpc>
                <a:spcPct val="90000"/>
              </a:lnSpc>
              <a:buFontTx/>
              <a:buChar char="•"/>
            </a:pPr>
            <a:r>
              <a:rPr lang="en-AU" sz="2400" b="0"/>
              <a:t>‘Secondary deliverables’ affecting current and future system security may also be relevant for TNSPs</a:t>
            </a:r>
          </a:p>
        </p:txBody>
      </p:sp>
      <p:sp>
        <p:nvSpPr>
          <p:cNvPr id="585731"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Billed vs functional outputs (1)</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body" idx="1"/>
          </p:nvPr>
        </p:nvSpPr>
        <p:spPr>
          <a:xfrm>
            <a:off x="0" y="1196975"/>
            <a:ext cx="9144000" cy="4927600"/>
          </a:xfrm>
        </p:spPr>
        <p:txBody>
          <a:bodyPr/>
          <a:lstStyle/>
          <a:p>
            <a:pPr lvl="1">
              <a:buFontTx/>
              <a:buChar char="•"/>
            </a:pPr>
            <a:r>
              <a:rPr lang="en-AU" sz="2400" b="0"/>
              <a:t>Under building blocks the revenue requirement is set based on the TNSP being expected to meet a range of performance standards and other deliverables required to meet the expenditure objectives</a:t>
            </a:r>
            <a:r>
              <a:rPr lang="en-AU" sz="2400"/>
              <a:t> </a:t>
            </a:r>
            <a:endParaRPr lang="en-AU" sz="2400" b="0"/>
          </a:p>
          <a:p>
            <a:pPr lvl="1">
              <a:buFontTx/>
              <a:buChar char="•"/>
            </a:pPr>
            <a:r>
              <a:rPr lang="en-GB" sz="2400" b="0"/>
              <a:t>Charges typically only imposed on a subset of performance dimensions considered in setting the revenue requirement</a:t>
            </a:r>
            <a:endParaRPr lang="en-AU" sz="2400"/>
          </a:p>
          <a:p>
            <a:pPr lvl="1">
              <a:buFontTx/>
              <a:buChar char="•"/>
            </a:pPr>
            <a:r>
              <a:rPr lang="en-AU" sz="2400" b="0"/>
              <a:t>In the case of building blocks, it will be important to measure output (and hence efficiency) in a way that is broadly consistent with the output dimensions implicit in the setting of NSP revenue requirements</a:t>
            </a:r>
            <a:r>
              <a:rPr lang="en-AU" sz="2400"/>
              <a:t> </a:t>
            </a:r>
          </a:p>
          <a:p>
            <a:pPr lvl="1">
              <a:buFontTx/>
              <a:buChar char="•"/>
            </a:pPr>
            <a:r>
              <a:rPr lang="en-AU" sz="2400" b="0"/>
              <a:t>Points to functional rather than billed outputs specification but sensitivity analysis important</a:t>
            </a:r>
          </a:p>
          <a:p>
            <a:pPr lvl="1">
              <a:buFontTx/>
              <a:buChar char="•"/>
            </a:pPr>
            <a:r>
              <a:rPr lang="en-AU" sz="2400" b="0"/>
              <a:t>Need criteria to choose functional outputs to include</a:t>
            </a:r>
          </a:p>
        </p:txBody>
      </p:sp>
      <p:sp>
        <p:nvSpPr>
          <p:cNvPr id="619523"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Billed vs functional outputs (2)</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body" idx="1"/>
          </p:nvPr>
        </p:nvSpPr>
        <p:spPr>
          <a:xfrm>
            <a:off x="0" y="1341438"/>
            <a:ext cx="9144000" cy="4537075"/>
          </a:xfrm>
        </p:spPr>
        <p:txBody>
          <a:bodyPr/>
          <a:lstStyle/>
          <a:p>
            <a:pPr marL="838200" lvl="1" indent="-381000">
              <a:buSzPct val="90000"/>
              <a:buFontTx/>
              <a:buAutoNum type="arabicParenR"/>
            </a:pPr>
            <a:r>
              <a:rPr lang="en-AU" sz="2400" b="0"/>
              <a:t>the output aligns with the NEL and NER objectives which are to: </a:t>
            </a:r>
          </a:p>
          <a:p>
            <a:pPr marL="1390650" lvl="2" indent="-457200">
              <a:buClr>
                <a:schemeClr val="tx1"/>
              </a:buClr>
              <a:buFont typeface="Wingdings" pitchFamily="2" charset="2"/>
              <a:buAutoNum type="alphaLcParenR"/>
            </a:pPr>
            <a:r>
              <a:rPr lang="en-AU" sz="2000">
                <a:latin typeface="Arial" charset="0"/>
              </a:rPr>
              <a:t>meet or manage the expected demand for prescribed transmission services </a:t>
            </a:r>
          </a:p>
          <a:p>
            <a:pPr marL="1390650" lvl="2" indent="-457200">
              <a:buClr>
                <a:schemeClr val="tx1"/>
              </a:buClr>
              <a:buFont typeface="Wingdings" pitchFamily="2" charset="2"/>
              <a:buAutoNum type="alphaLcParenR"/>
            </a:pPr>
            <a:r>
              <a:rPr lang="en-AU" sz="2000">
                <a:latin typeface="Arial" charset="0"/>
              </a:rPr>
              <a:t>comply with all applicable regulatory obligations or requirements associated with the provision of prescribed transmission services</a:t>
            </a:r>
          </a:p>
          <a:p>
            <a:pPr marL="1390650" lvl="2" indent="-457200">
              <a:buClr>
                <a:schemeClr val="tx1"/>
              </a:buClr>
              <a:buFont typeface="Wingdings" pitchFamily="2" charset="2"/>
              <a:buAutoNum type="alphaLcParenR"/>
            </a:pPr>
            <a:r>
              <a:rPr lang="en-AU" sz="2000">
                <a:latin typeface="Arial" charset="0"/>
              </a:rPr>
              <a:t>maintain the quality, reliability and security of supply of prescribed transmission services, and </a:t>
            </a:r>
          </a:p>
          <a:p>
            <a:pPr marL="1390650" lvl="2" indent="-457200">
              <a:buClr>
                <a:schemeClr val="tx1"/>
              </a:buClr>
              <a:buFont typeface="Wingdings" pitchFamily="2" charset="2"/>
              <a:buAutoNum type="alphaLcParenR"/>
            </a:pPr>
            <a:r>
              <a:rPr lang="en-AU" sz="2000">
                <a:latin typeface="Arial" charset="0"/>
              </a:rPr>
              <a:t>maintain the reliability, safety and security of the transmission system through the supply of prescribed transmission services</a:t>
            </a:r>
          </a:p>
          <a:p>
            <a:pPr marL="838200" lvl="1" indent="-381000">
              <a:buSzPct val="90000"/>
              <a:buFontTx/>
              <a:buAutoNum type="arabicParenR"/>
            </a:pPr>
            <a:r>
              <a:rPr lang="en-AU" sz="2400" b="0"/>
              <a:t>the output reflects services provided to customers, and</a:t>
            </a:r>
          </a:p>
          <a:p>
            <a:pPr marL="838200" lvl="1" indent="-381000">
              <a:buSzPct val="90000"/>
              <a:buFontTx/>
              <a:buAutoNum type="arabicParenR"/>
            </a:pPr>
            <a:r>
              <a:rPr lang="en-AU" sz="2400" b="0"/>
              <a:t>the output is significant</a:t>
            </a:r>
            <a:endParaRPr lang="en-GB" sz="2400" b="0"/>
          </a:p>
        </p:txBody>
      </p:sp>
      <p:sp>
        <p:nvSpPr>
          <p:cNvPr id="583683"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Output selection criteria</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a:xfrm>
            <a:off x="352425" y="274638"/>
            <a:ext cx="5976938" cy="579437"/>
          </a:xfrm>
        </p:spPr>
        <p:txBody>
          <a:bodyPr/>
          <a:lstStyle/>
          <a:p>
            <a:r>
              <a:rPr lang="en-AU" b="0">
                <a:solidFill>
                  <a:srgbClr val="800000"/>
                </a:solidFill>
                <a:latin typeface="Arial" charset="0"/>
              </a:rPr>
              <a:t>The short list</a:t>
            </a:r>
          </a:p>
        </p:txBody>
      </p:sp>
      <p:sp>
        <p:nvSpPr>
          <p:cNvPr id="623619" name="Rectangle 3"/>
          <p:cNvSpPr>
            <a:spLocks noGrp="1" noChangeArrowheads="1"/>
          </p:cNvSpPr>
          <p:nvPr>
            <p:ph type="body" idx="1"/>
          </p:nvPr>
        </p:nvSpPr>
        <p:spPr>
          <a:xfrm>
            <a:off x="468313" y="1268413"/>
            <a:ext cx="8135937" cy="4897437"/>
          </a:xfrm>
        </p:spPr>
        <p:txBody>
          <a:bodyPr/>
          <a:lstStyle/>
          <a:p>
            <a:pPr>
              <a:buFontTx/>
              <a:buChar char="•"/>
            </a:pPr>
            <a:r>
              <a:rPr lang="en-AU" b="0"/>
              <a:t>throughput (total or by broad user type or by location)</a:t>
            </a:r>
          </a:p>
          <a:p>
            <a:pPr>
              <a:buFontTx/>
              <a:buChar char="•"/>
            </a:pPr>
            <a:r>
              <a:rPr lang="en-AU" b="0"/>
              <a:t>number of entry and exit points</a:t>
            </a:r>
          </a:p>
          <a:p>
            <a:pPr>
              <a:buFontTx/>
              <a:buChar char="•"/>
            </a:pPr>
            <a:r>
              <a:rPr lang="en-AU" b="0"/>
              <a:t>measured maximum demand for those users charged on this basis</a:t>
            </a:r>
          </a:p>
          <a:p>
            <a:pPr>
              <a:buFontTx/>
              <a:buChar char="•"/>
            </a:pPr>
            <a:r>
              <a:rPr lang="en-AU" b="0"/>
              <a:t>system capacity (taking account of both transformer and line/cable capacity)</a:t>
            </a:r>
          </a:p>
          <a:p>
            <a:pPr>
              <a:buFontTx/>
              <a:buChar char="•"/>
            </a:pPr>
            <a:r>
              <a:rPr lang="en-AU" b="0"/>
              <a:t>market dispatch intervals with market impact of outages greater than $10/MWh</a:t>
            </a:r>
          </a:p>
          <a:p>
            <a:pPr>
              <a:buFontTx/>
              <a:buChar char="•"/>
            </a:pPr>
            <a:r>
              <a:rPr lang="en-AU" b="0"/>
              <a:t>loss of supply event frequency</a:t>
            </a:r>
          </a:p>
          <a:p>
            <a:pPr>
              <a:buFontTx/>
              <a:buChar char="•"/>
            </a:pPr>
            <a:r>
              <a:rPr lang="en-AU" b="0"/>
              <a:t>average outage duration, and</a:t>
            </a:r>
          </a:p>
          <a:p>
            <a:pPr>
              <a:buFontTx/>
              <a:buChar char="•"/>
            </a:pPr>
            <a:r>
              <a:rPr lang="en-AU" b="0"/>
              <a:t>circuit availability</a:t>
            </a:r>
            <a:r>
              <a:rPr lang="en-AU"/>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body" idx="1"/>
          </p:nvPr>
        </p:nvSpPr>
        <p:spPr>
          <a:xfrm>
            <a:off x="0" y="1412875"/>
            <a:ext cx="9144000" cy="4535488"/>
          </a:xfrm>
        </p:spPr>
        <p:txBody>
          <a:bodyPr/>
          <a:lstStyle/>
          <a:p>
            <a:pPr lvl="1">
              <a:lnSpc>
                <a:spcPct val="90000"/>
              </a:lnSpc>
              <a:buFontTx/>
              <a:buChar char="•"/>
            </a:pPr>
            <a:r>
              <a:rPr lang="en-GB" sz="2400" b="0"/>
              <a:t>Energy throughput</a:t>
            </a:r>
          </a:p>
          <a:p>
            <a:pPr marL="1162050" lvl="2">
              <a:lnSpc>
                <a:spcPct val="90000"/>
              </a:lnSpc>
              <a:buClr>
                <a:schemeClr val="tx1"/>
              </a:buClr>
              <a:buFont typeface="Wingdings" pitchFamily="2" charset="2"/>
              <a:buChar char="Ø"/>
            </a:pPr>
            <a:r>
              <a:rPr lang="en-GB">
                <a:latin typeface="Arial" charset="0"/>
              </a:rPr>
              <a:t>Little impact on costs</a:t>
            </a:r>
          </a:p>
          <a:p>
            <a:pPr marL="1162050" lvl="2">
              <a:lnSpc>
                <a:spcPct val="90000"/>
              </a:lnSpc>
              <a:buClr>
                <a:schemeClr val="tx1"/>
              </a:buClr>
              <a:buFont typeface="Wingdings" pitchFamily="2" charset="2"/>
              <a:buChar char="Ø"/>
            </a:pPr>
            <a:r>
              <a:rPr lang="en-GB">
                <a:latin typeface="Arial" charset="0"/>
              </a:rPr>
              <a:t>Proxy for load?</a:t>
            </a:r>
          </a:p>
          <a:p>
            <a:pPr marL="1162050" lvl="2">
              <a:lnSpc>
                <a:spcPct val="90000"/>
              </a:lnSpc>
              <a:buClr>
                <a:schemeClr val="tx1"/>
              </a:buClr>
              <a:buFont typeface="Wingdings" pitchFamily="2" charset="2"/>
              <a:buChar char="Ø"/>
            </a:pPr>
            <a:r>
              <a:rPr lang="en-GB">
                <a:latin typeface="Arial" charset="0"/>
              </a:rPr>
              <a:t>Road analogy</a:t>
            </a:r>
          </a:p>
          <a:p>
            <a:pPr lvl="1">
              <a:lnSpc>
                <a:spcPct val="90000"/>
              </a:lnSpc>
              <a:buFontTx/>
              <a:buChar char="•"/>
            </a:pPr>
            <a:r>
              <a:rPr lang="en-AU" sz="2400" b="0"/>
              <a:t>Entry and exit point numbers</a:t>
            </a:r>
          </a:p>
          <a:p>
            <a:pPr marL="1162050" lvl="2">
              <a:lnSpc>
                <a:spcPct val="90000"/>
              </a:lnSpc>
              <a:buClr>
                <a:schemeClr val="tx1"/>
              </a:buClr>
              <a:buFont typeface="Wingdings" pitchFamily="2" charset="2"/>
              <a:buChar char="Ø"/>
            </a:pPr>
            <a:r>
              <a:rPr lang="en-AU">
                <a:latin typeface="Arial" charset="0"/>
              </a:rPr>
              <a:t>Proxy for fixed connection output components </a:t>
            </a:r>
          </a:p>
          <a:p>
            <a:pPr marL="1162050" lvl="2">
              <a:lnSpc>
                <a:spcPct val="90000"/>
              </a:lnSpc>
              <a:buClr>
                <a:schemeClr val="tx1"/>
              </a:buClr>
              <a:buFont typeface="Wingdings" pitchFamily="2" charset="2"/>
              <a:buChar char="Ø"/>
            </a:pPr>
            <a:r>
              <a:rPr lang="en-AU">
                <a:latin typeface="Arial" charset="0"/>
              </a:rPr>
              <a:t>Output or secondary deliverable?</a:t>
            </a:r>
          </a:p>
          <a:p>
            <a:pPr lvl="1">
              <a:lnSpc>
                <a:spcPct val="90000"/>
              </a:lnSpc>
              <a:buFontTx/>
              <a:buChar char="•"/>
            </a:pPr>
            <a:r>
              <a:rPr lang="en-AU" sz="2400" b="0"/>
              <a:t>Demand-based outputs</a:t>
            </a:r>
          </a:p>
          <a:p>
            <a:pPr marL="1162050" lvl="2">
              <a:lnSpc>
                <a:spcPct val="90000"/>
              </a:lnSpc>
              <a:buClr>
                <a:schemeClr val="tx1"/>
              </a:buClr>
              <a:buFont typeface="Wingdings" pitchFamily="2" charset="2"/>
              <a:buChar char="Ø"/>
            </a:pPr>
            <a:r>
              <a:rPr lang="en-AU">
                <a:latin typeface="Arial" charset="0"/>
              </a:rPr>
              <a:t>Based on contracted or measured maximum demand</a:t>
            </a:r>
          </a:p>
          <a:p>
            <a:pPr marL="1162050" lvl="2">
              <a:lnSpc>
                <a:spcPct val="90000"/>
              </a:lnSpc>
              <a:buClr>
                <a:schemeClr val="tx1"/>
              </a:buClr>
              <a:buFont typeface="Wingdings" pitchFamily="2" charset="2"/>
              <a:buChar char="Ø"/>
            </a:pPr>
            <a:r>
              <a:rPr lang="en-AU">
                <a:latin typeface="Arial" charset="0"/>
              </a:rPr>
              <a:t>Data should be readily available</a:t>
            </a:r>
          </a:p>
          <a:p>
            <a:pPr marL="1162050" lvl="2">
              <a:lnSpc>
                <a:spcPct val="90000"/>
              </a:lnSpc>
              <a:buClr>
                <a:schemeClr val="tx1"/>
              </a:buClr>
              <a:buFont typeface="Wingdings" pitchFamily="2" charset="2"/>
              <a:buChar char="Ø"/>
            </a:pPr>
            <a:r>
              <a:rPr lang="en-GB">
                <a:latin typeface="Arial" charset="0"/>
              </a:rPr>
              <a:t>Scores well against selection criteria</a:t>
            </a:r>
          </a:p>
        </p:txBody>
      </p:sp>
      <p:sp>
        <p:nvSpPr>
          <p:cNvPr id="589827"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Billed outputs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body" idx="1"/>
          </p:nvPr>
        </p:nvSpPr>
        <p:spPr>
          <a:xfrm>
            <a:off x="0" y="1341438"/>
            <a:ext cx="9144000" cy="5040312"/>
          </a:xfrm>
        </p:spPr>
        <p:txBody>
          <a:bodyPr/>
          <a:lstStyle/>
          <a:p>
            <a:pPr lvl="1">
              <a:lnSpc>
                <a:spcPct val="90000"/>
              </a:lnSpc>
              <a:buFontTx/>
              <a:buChar char="•"/>
            </a:pPr>
            <a:r>
              <a:rPr lang="en-GB" sz="2400" b="0"/>
              <a:t>System capacity</a:t>
            </a:r>
          </a:p>
          <a:p>
            <a:pPr marL="1162050" lvl="2">
              <a:lnSpc>
                <a:spcPct val="90000"/>
              </a:lnSpc>
              <a:buClr>
                <a:schemeClr val="tx1"/>
              </a:buClr>
              <a:buFont typeface="Wingdings" pitchFamily="2" charset="2"/>
              <a:buChar char="Ø"/>
            </a:pPr>
            <a:r>
              <a:rPr lang="en-GB">
                <a:latin typeface="Arial" charset="0"/>
              </a:rPr>
              <a:t>Captures capacity to deliver (road analogy)</a:t>
            </a:r>
          </a:p>
          <a:p>
            <a:pPr marL="1162050" lvl="2">
              <a:lnSpc>
                <a:spcPct val="90000"/>
              </a:lnSpc>
              <a:buClr>
                <a:schemeClr val="tx1"/>
              </a:buClr>
              <a:buFont typeface="Wingdings" pitchFamily="2" charset="2"/>
              <a:buChar char="Ø"/>
            </a:pPr>
            <a:r>
              <a:rPr lang="en-GB">
                <a:latin typeface="Arial" charset="0"/>
              </a:rPr>
              <a:t>Line capacity or line and transformer capacity?</a:t>
            </a:r>
          </a:p>
          <a:p>
            <a:pPr marL="1162050" lvl="2">
              <a:lnSpc>
                <a:spcPct val="90000"/>
              </a:lnSpc>
              <a:buClr>
                <a:schemeClr val="tx1"/>
              </a:buClr>
              <a:buFont typeface="Wingdings" pitchFamily="2" charset="2"/>
              <a:buChar char="Ø"/>
            </a:pPr>
            <a:r>
              <a:rPr lang="en-GB">
                <a:latin typeface="Arial" charset="0"/>
              </a:rPr>
              <a:t>Robust data readily available</a:t>
            </a:r>
          </a:p>
          <a:p>
            <a:pPr lvl="1">
              <a:lnSpc>
                <a:spcPct val="90000"/>
              </a:lnSpc>
              <a:buFontTx/>
              <a:buChar char="•"/>
            </a:pPr>
            <a:r>
              <a:rPr lang="en-GB" sz="2400" b="0"/>
              <a:t>Peak demand</a:t>
            </a:r>
          </a:p>
          <a:p>
            <a:pPr marL="1162050" lvl="2">
              <a:lnSpc>
                <a:spcPct val="90000"/>
              </a:lnSpc>
              <a:buClr>
                <a:schemeClr val="tx1"/>
              </a:buClr>
              <a:buFont typeface="Wingdings" pitchFamily="2" charset="2"/>
              <a:buChar char="Ø"/>
            </a:pPr>
            <a:r>
              <a:rPr lang="en-GB">
                <a:latin typeface="Arial" charset="0"/>
              </a:rPr>
              <a:t>Important cost driver but customers see reliability at peak as relevant output</a:t>
            </a:r>
          </a:p>
          <a:p>
            <a:pPr marL="1162050" lvl="2">
              <a:lnSpc>
                <a:spcPct val="90000"/>
              </a:lnSpc>
              <a:buClr>
                <a:schemeClr val="tx1"/>
              </a:buClr>
              <a:buFont typeface="Wingdings" pitchFamily="2" charset="2"/>
              <a:buChar char="Ø"/>
            </a:pPr>
            <a:r>
              <a:rPr lang="en-GB">
                <a:latin typeface="Arial" charset="0"/>
              </a:rPr>
              <a:t>Volatility and incentive effects</a:t>
            </a:r>
          </a:p>
          <a:p>
            <a:pPr lvl="1">
              <a:lnSpc>
                <a:spcPct val="90000"/>
              </a:lnSpc>
              <a:buFontTx/>
              <a:buChar char="•"/>
            </a:pPr>
            <a:r>
              <a:rPr lang="en-GB" sz="2400" b="0"/>
              <a:t>Circuit availability and reliability</a:t>
            </a:r>
          </a:p>
          <a:p>
            <a:pPr marL="1162050" lvl="2">
              <a:lnSpc>
                <a:spcPct val="90000"/>
              </a:lnSpc>
              <a:buClr>
                <a:schemeClr val="tx1"/>
              </a:buClr>
              <a:buFont typeface="Wingdings" pitchFamily="2" charset="2"/>
              <a:buChar char="Ø"/>
            </a:pPr>
            <a:r>
              <a:rPr lang="en-US">
                <a:latin typeface="Arial" charset="0"/>
              </a:rPr>
              <a:t>Reliability important to customers</a:t>
            </a:r>
          </a:p>
          <a:p>
            <a:pPr marL="1162050" lvl="2">
              <a:lnSpc>
                <a:spcPct val="90000"/>
              </a:lnSpc>
              <a:buClr>
                <a:schemeClr val="tx1"/>
              </a:buClr>
              <a:buFont typeface="Wingdings" pitchFamily="2" charset="2"/>
              <a:buChar char="Ø"/>
            </a:pPr>
            <a:r>
              <a:rPr lang="en-US">
                <a:latin typeface="Arial" charset="0"/>
              </a:rPr>
              <a:t>STPIS includes three broad types of indicators: service, market impact and network capability </a:t>
            </a:r>
            <a:endParaRPr lang="en-GB">
              <a:latin typeface="Arial" charset="0"/>
            </a:endParaRPr>
          </a:p>
        </p:txBody>
      </p:sp>
      <p:sp>
        <p:nvSpPr>
          <p:cNvPr id="545795"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Other functional outputs (1)</a:t>
            </a:r>
          </a:p>
        </p:txBody>
      </p:sp>
    </p:spTree>
  </p:cSld>
  <p:clrMapOvr>
    <a:masterClrMapping/>
  </p:clrMapOvr>
  <p:transition/>
</p:sld>
</file>

<file path=ppt/theme/theme1.xml><?xml version="1.0" encoding="utf-8"?>
<a:theme xmlns:a="http://schemas.openxmlformats.org/drawingml/2006/main" name="CCppt">
  <a:themeElements>
    <a:clrScheme name="">
      <a:dk1>
        <a:srgbClr val="000000"/>
      </a:dk1>
      <a:lt1>
        <a:srgbClr val="EAEAEA"/>
      </a:lt1>
      <a:dk2>
        <a:srgbClr val="003366"/>
      </a:dk2>
      <a:lt2>
        <a:srgbClr val="FFFFFF"/>
      </a:lt2>
      <a:accent1>
        <a:srgbClr val="FFFFFF"/>
      </a:accent1>
      <a:accent2>
        <a:srgbClr val="FFFFFF"/>
      </a:accent2>
      <a:accent3>
        <a:srgbClr val="F3F3F3"/>
      </a:accent3>
      <a:accent4>
        <a:srgbClr val="000000"/>
      </a:accent4>
      <a:accent5>
        <a:srgbClr val="FFFFFF"/>
      </a:accent5>
      <a:accent6>
        <a:srgbClr val="E7E7E7"/>
      </a:accent6>
      <a:hlink>
        <a:srgbClr val="079D7F"/>
      </a:hlink>
      <a:folHlink>
        <a:srgbClr val="000000"/>
      </a:folHlink>
    </a:clrScheme>
    <a:fontScheme name="CC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3200" b="0" i="0" u="none" strike="noStrike" cap="none" normalizeH="0" baseline="0" smtClean="0">
            <a:ln>
              <a:noFill/>
            </a:ln>
            <a:solidFill>
              <a:srgbClr val="8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3200" b="0" i="0" u="none" strike="noStrike" cap="none" normalizeH="0" baseline="0" smtClean="0">
            <a:ln>
              <a:noFill/>
            </a:ln>
            <a:solidFill>
              <a:srgbClr val="800000"/>
            </a:solidFill>
            <a:effectLst/>
            <a:latin typeface="Arial" charset="0"/>
          </a:defRPr>
        </a:defPPr>
      </a:lstStyle>
    </a:lnDef>
  </a:objectDefaults>
  <a:extraClrSchemeLst>
    <a:extraClrScheme>
      <a:clrScheme name="CCppt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CCppt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CCppt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CCppt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
      <a:clrScheme name="CCppt 5">
        <a:dk1>
          <a:srgbClr val="000000"/>
        </a:dk1>
        <a:lt1>
          <a:srgbClr val="EAEAEA"/>
        </a:lt1>
        <a:dk2>
          <a:srgbClr val="003366"/>
        </a:dk2>
        <a:lt2>
          <a:srgbClr val="FFFFFF"/>
        </a:lt2>
        <a:accent1>
          <a:srgbClr val="FFFFFF"/>
        </a:accent1>
        <a:accent2>
          <a:srgbClr val="FFFFFF"/>
        </a:accent2>
        <a:accent3>
          <a:srgbClr val="F3F3F3"/>
        </a:accent3>
        <a:accent4>
          <a:srgbClr val="000000"/>
        </a:accent4>
        <a:accent5>
          <a:srgbClr val="FFFFFF"/>
        </a:accent5>
        <a:accent6>
          <a:srgbClr val="E7E7E7"/>
        </a:accent6>
        <a:hlink>
          <a:srgbClr val="00B78A"/>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H:\Personal Templates\CCppt.pot</Template>
  <TotalTime>0</TotalTime>
  <Words>930</Words>
  <Application>Microsoft Office PowerPoint</Application>
  <PresentationFormat>On-screen Show (4:3)</PresentationFormat>
  <Paragraphs>112</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Verdana</vt:lpstr>
      <vt:lpstr>Wingdings</vt:lpstr>
      <vt:lpstr>Times New Roman</vt:lpstr>
      <vt:lpstr>CCppt</vt:lpstr>
      <vt:lpstr>TNSP Outputs for Use in  Economic Benchmarking</vt:lpstr>
      <vt:lpstr>Economic benchmarking </vt:lpstr>
      <vt:lpstr>Data requirements</vt:lpstr>
      <vt:lpstr>Billed vs functional outputs (1)</vt:lpstr>
      <vt:lpstr>Billed vs functional outputs (2)</vt:lpstr>
      <vt:lpstr>Output selection criteria</vt:lpstr>
      <vt:lpstr>The short list</vt:lpstr>
      <vt:lpstr>Billed outputs</vt:lpstr>
      <vt:lpstr>Other functional outputs (1)</vt:lpstr>
      <vt:lpstr>Other functional outputs (2)</vt:lpstr>
      <vt:lpstr>Output weights</vt:lpstr>
      <vt:lpstr>The short list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TNSP outputs</dc:title>
  <dc:creator/>
  <cp:lastModifiedBy/>
  <cp:revision>1</cp:revision>
  <dcterms:created xsi:type="dcterms:W3CDTF">2013-03-21T02:24:22Z</dcterms:created>
  <dcterms:modified xsi:type="dcterms:W3CDTF">2013-03-21T02:24:38Z</dcterms:modified>
</cp:coreProperties>
</file>