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46626900" ContentType="image/p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5"/>
  </p:notesMasterIdLst>
  <p:sldIdLst>
    <p:sldId id="256" r:id="rId2"/>
    <p:sldId id="310" r:id="rId3"/>
    <p:sldId id="264" r:id="rId4"/>
    <p:sldId id="301" r:id="rId5"/>
    <p:sldId id="283" r:id="rId6"/>
    <p:sldId id="326" r:id="rId7"/>
    <p:sldId id="327" r:id="rId8"/>
    <p:sldId id="323" r:id="rId9"/>
    <p:sldId id="332" r:id="rId10"/>
    <p:sldId id="322" r:id="rId11"/>
    <p:sldId id="328" r:id="rId12"/>
    <p:sldId id="321" r:id="rId13"/>
    <p:sldId id="288" r:id="rId14"/>
    <p:sldId id="313" r:id="rId15"/>
    <p:sldId id="317" r:id="rId16"/>
    <p:sldId id="342" r:id="rId17"/>
    <p:sldId id="340" r:id="rId18"/>
    <p:sldId id="341" r:id="rId19"/>
    <p:sldId id="330" r:id="rId20"/>
    <p:sldId id="331" r:id="rId21"/>
    <p:sldId id="320" r:id="rId22"/>
    <p:sldId id="276" r:id="rId23"/>
    <p:sldId id="316" r:id="rId24"/>
    <p:sldId id="303" r:id="rId25"/>
    <p:sldId id="333" r:id="rId26"/>
    <p:sldId id="334" r:id="rId27"/>
    <p:sldId id="324" r:id="rId28"/>
    <p:sldId id="329" r:id="rId29"/>
    <p:sldId id="338" r:id="rId30"/>
    <p:sldId id="343" r:id="rId31"/>
    <p:sldId id="337" r:id="rId32"/>
    <p:sldId id="274" r:id="rId33"/>
    <p:sldId id="282" r:id="rId34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FDF"/>
    <a:srgbClr val="CE0F69"/>
    <a:srgbClr val="FFFF00"/>
    <a:srgbClr val="6F263D"/>
    <a:srgbClr val="FFFFFF"/>
    <a:srgbClr val="470A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465" autoAdjust="0"/>
    <p:restoredTop sz="96433" autoAdjust="0"/>
  </p:normalViewPr>
  <p:slideViewPr>
    <p:cSldViewPr snapToGrid="0">
      <p:cViewPr varScale="1">
        <p:scale>
          <a:sx n="117" d="100"/>
          <a:sy n="117" d="100"/>
        </p:scale>
        <p:origin x="-233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-3954" y="-72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gneia0\AppData\Local\Microsoft\Windows\INetCache\Content.Outlook\EVR66151\2016_SAHMIR_Data_File.xlsx" TargetMode="External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811658610592516"/>
          <c:y val="0.13276931085732949"/>
          <c:w val="0.8418834808573038"/>
          <c:h val="0.5821983022139369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'Table 4'!$A$14</c:f>
              <c:strCache>
                <c:ptCount val="1"/>
                <c:pt idx="0">
                  <c:v>Coal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  <a:effectLst/>
          </c:spPr>
          <c:invertIfNegative val="0"/>
          <c:cat>
            <c:strRef>
              <c:f>'Table 4'!$B$13:$C$13</c:f>
              <c:strCache>
                <c:ptCount val="2"/>
                <c:pt idx="0">
                  <c:v>2011-12</c:v>
                </c:pt>
                <c:pt idx="1">
                  <c:v>2016-17</c:v>
                </c:pt>
              </c:strCache>
            </c:strRef>
          </c:cat>
          <c:val>
            <c:numRef>
              <c:f>'Table 4'!$B$14:$C$14</c:f>
              <c:numCache>
                <c:formatCode>0%</c:formatCode>
                <c:ptCount val="2"/>
                <c:pt idx="0">
                  <c:v>0.20819160013884069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'Table 4'!$A$15</c:f>
              <c:strCache>
                <c:ptCount val="1"/>
                <c:pt idx="0">
                  <c:v>Gas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'Table 4'!$B$13:$C$13</c:f>
              <c:strCache>
                <c:ptCount val="2"/>
                <c:pt idx="0">
                  <c:v>2011-12</c:v>
                </c:pt>
                <c:pt idx="1">
                  <c:v>2016-17</c:v>
                </c:pt>
              </c:strCache>
            </c:strRef>
          </c:cat>
          <c:val>
            <c:numRef>
              <c:f>'Table 4'!$B$15:$C$15</c:f>
              <c:numCache>
                <c:formatCode>0%</c:formatCode>
                <c:ptCount val="2"/>
                <c:pt idx="0">
                  <c:v>0.44366539396043042</c:v>
                </c:pt>
                <c:pt idx="1">
                  <c:v>0.39935822840196372</c:v>
                </c:pt>
              </c:numCache>
            </c:numRef>
          </c:val>
        </c:ser>
        <c:ser>
          <c:idx val="2"/>
          <c:order val="2"/>
          <c:tx>
            <c:strRef>
              <c:f>'Table 4'!$A$16</c:f>
              <c:strCache>
                <c:ptCount val="1"/>
                <c:pt idx="0">
                  <c:v>Interconnector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'Table 4'!$B$13:$C$13</c:f>
              <c:strCache>
                <c:ptCount val="2"/>
                <c:pt idx="0">
                  <c:v>2011-12</c:v>
                </c:pt>
                <c:pt idx="1">
                  <c:v>2016-17</c:v>
                </c:pt>
              </c:strCache>
            </c:strRef>
          </c:cat>
          <c:val>
            <c:numRef>
              <c:f>'Table 4'!$B$16:$C$16</c:f>
              <c:numCache>
                <c:formatCode>0%</c:formatCode>
                <c:ptCount val="2"/>
                <c:pt idx="0">
                  <c:v>7.5945852134675459E-2</c:v>
                </c:pt>
                <c:pt idx="1">
                  <c:v>0.21182856939021244</c:v>
                </c:pt>
              </c:numCache>
            </c:numRef>
          </c:val>
        </c:ser>
        <c:ser>
          <c:idx val="3"/>
          <c:order val="3"/>
          <c:tx>
            <c:strRef>
              <c:f>'Table 4'!$A$17</c:f>
              <c:strCache>
                <c:ptCount val="1"/>
                <c:pt idx="0">
                  <c:v>Rooftop PV</c:v>
                </c:pt>
              </c:strCache>
            </c:strRef>
          </c:tx>
          <c:spPr>
            <a:solidFill>
              <a:srgbClr val="FFFF00"/>
            </a:solidFill>
            <a:ln>
              <a:noFill/>
            </a:ln>
            <a:effectLst/>
          </c:spPr>
          <c:invertIfNegative val="0"/>
          <c:cat>
            <c:strRef>
              <c:f>'Table 4'!$B$13:$C$13</c:f>
              <c:strCache>
                <c:ptCount val="2"/>
                <c:pt idx="0">
                  <c:v>2011-12</c:v>
                </c:pt>
                <c:pt idx="1">
                  <c:v>2016-17</c:v>
                </c:pt>
              </c:strCache>
            </c:strRef>
          </c:cat>
          <c:val>
            <c:numRef>
              <c:f>'Table 4'!$B$17:$C$17</c:f>
              <c:numCache>
                <c:formatCode>0%</c:formatCode>
                <c:ptCount val="2"/>
                <c:pt idx="0">
                  <c:v>2.0409580006942034E-2</c:v>
                </c:pt>
                <c:pt idx="1">
                  <c:v>7.6328166808051906E-2</c:v>
                </c:pt>
              </c:numCache>
            </c:numRef>
          </c:val>
        </c:ser>
        <c:ser>
          <c:idx val="4"/>
          <c:order val="4"/>
          <c:tx>
            <c:strRef>
              <c:f>'Table 4'!$A$18</c:f>
              <c:strCache>
                <c:ptCount val="1"/>
                <c:pt idx="0">
                  <c:v>Wind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'Table 4'!$B$13:$C$13</c:f>
              <c:strCache>
                <c:ptCount val="2"/>
                <c:pt idx="0">
                  <c:v>2011-12</c:v>
                </c:pt>
                <c:pt idx="1">
                  <c:v>2016-17</c:v>
                </c:pt>
              </c:strCache>
            </c:strRef>
          </c:cat>
          <c:val>
            <c:numRef>
              <c:f>'Table 4'!$B$18:$C$18</c:f>
              <c:numCache>
                <c:formatCode>0%</c:formatCode>
                <c:ptCount val="2"/>
                <c:pt idx="0">
                  <c:v>0.24734467198889273</c:v>
                </c:pt>
                <c:pt idx="1">
                  <c:v>0.31248503539977202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214924672"/>
        <c:axId val="214946944"/>
      </c:barChart>
      <c:catAx>
        <c:axId val="2149246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4946944"/>
        <c:crosses val="autoZero"/>
        <c:auto val="1"/>
        <c:lblAlgn val="ctr"/>
        <c:lblOffset val="100"/>
        <c:noMultiLvlLbl val="0"/>
      </c:catAx>
      <c:valAx>
        <c:axId val="214946944"/>
        <c:scaling>
          <c:orientation val="minMax"/>
          <c:max val="1"/>
        </c:scaling>
        <c:delete val="1"/>
        <c:axPos val="l"/>
        <c:majorGridlines>
          <c:spPr>
            <a:ln w="9525" cap="flat" cmpd="sng" algn="ctr">
              <a:solidFill>
                <a:schemeClr val="accent3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crossAx val="214924672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accent3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3">
        <a:lumMod val="20000"/>
        <a:lumOff val="80000"/>
      </a:schemeClr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0.31614</cdr:x>
      <cdr:y>0.00485</cdr:y>
    </cdr:from>
    <cdr:to>
      <cdr:x>0.45167</cdr:x>
      <cdr:y>0.20333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94454" y="16441"/>
          <a:ext cx="769283" cy="6733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AU" sz="1000" b="1" dirty="0" smtClean="0">
              <a:latin typeface="Arial" panose="020B0604020202020204" pitchFamily="34" charset="0"/>
              <a:cs typeface="Arial" panose="020B0604020202020204" pitchFamily="34" charset="0"/>
            </a:rPr>
            <a:t>2011-12</a:t>
          </a:r>
        </a:p>
        <a:p xmlns:a="http://schemas.openxmlformats.org/drawingml/2006/main">
          <a:pPr algn="ctr"/>
          <a:r>
            <a:rPr lang="en-AU" sz="1000" dirty="0" smtClean="0">
              <a:latin typeface="Arial" panose="020B0604020202020204" pitchFamily="34" charset="0"/>
              <a:cs typeface="Arial" panose="020B0604020202020204" pitchFamily="34" charset="0"/>
            </a:rPr>
            <a:t>% of Generation Load</a:t>
          </a:r>
          <a:endParaRPr lang="en-AU" sz="1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  <cdr:relSizeAnchor xmlns:cdr="http://schemas.openxmlformats.org/drawingml/2006/chartDrawing">
    <cdr:from>
      <cdr:x>0.71872</cdr:x>
      <cdr:y>0.00485</cdr:y>
    </cdr:from>
    <cdr:to>
      <cdr:x>0.85425</cdr:x>
      <cdr:y>0.20333</cdr:y>
    </cdr:to>
    <cdr:sp macro="" textlink="">
      <cdr:nvSpPr>
        <cdr:cNvPr id="3" name="TextBox 1"/>
        <cdr:cNvSpPr txBox="1"/>
      </cdr:nvSpPr>
      <cdr:spPr>
        <a:xfrm xmlns:a="http://schemas.openxmlformats.org/drawingml/2006/main">
          <a:off x="4079532" y="16441"/>
          <a:ext cx="769284" cy="67332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AU" sz="1000" b="1" dirty="0" smtClean="0">
              <a:latin typeface="Arial" panose="020B0604020202020204" pitchFamily="34" charset="0"/>
              <a:cs typeface="Arial" panose="020B0604020202020204" pitchFamily="34" charset="0"/>
            </a:rPr>
            <a:t>2016-17*</a:t>
          </a:r>
        </a:p>
        <a:p xmlns:a="http://schemas.openxmlformats.org/drawingml/2006/main">
          <a:pPr algn="ctr"/>
          <a:r>
            <a:rPr lang="en-AU" sz="1000" dirty="0" smtClean="0">
              <a:latin typeface="Arial" panose="020B0604020202020204" pitchFamily="34" charset="0"/>
              <a:cs typeface="Arial" panose="020B0604020202020204" pitchFamily="34" charset="0"/>
            </a:rPr>
            <a:t>% of Generation Load</a:t>
          </a:r>
          <a:endParaRPr lang="en-AU" sz="1000" dirty="0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5024" cy="497359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7890" y="2"/>
            <a:ext cx="2945024" cy="497359"/>
          </a:xfrm>
          <a:prstGeom prst="rect">
            <a:avLst/>
          </a:prstGeom>
        </p:spPr>
        <p:txBody>
          <a:bodyPr vert="horz" lIns="91294" tIns="45647" rIns="91294" bIns="45647" rtlCol="0"/>
          <a:lstStyle>
            <a:lvl1pPr algn="r">
              <a:defRPr sz="1200"/>
            </a:lvl1pPr>
          </a:lstStyle>
          <a:p>
            <a:fld id="{5CCE3BA7-816D-42B2-8846-F37CD2958E33}" type="datetimeFigureOut">
              <a:rPr lang="en-AU" smtClean="0"/>
              <a:t>8/06/2017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36663"/>
            <a:ext cx="4460875" cy="33448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294" tIns="45647" rIns="91294" bIns="45647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134" y="4767680"/>
            <a:ext cx="5436235" cy="3899675"/>
          </a:xfrm>
          <a:prstGeom prst="rect">
            <a:avLst/>
          </a:prstGeom>
        </p:spPr>
        <p:txBody>
          <a:bodyPr vert="horz" lIns="91294" tIns="45647" rIns="91294" bIns="4564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642"/>
            <a:ext cx="2945024" cy="497359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l">
              <a:defRPr sz="12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7890" y="9408642"/>
            <a:ext cx="2945024" cy="497359"/>
          </a:xfrm>
          <a:prstGeom prst="rect">
            <a:avLst/>
          </a:prstGeom>
        </p:spPr>
        <p:txBody>
          <a:bodyPr vert="horz" lIns="91294" tIns="45647" rIns="91294" bIns="45647" rtlCol="0" anchor="b"/>
          <a:lstStyle>
            <a:lvl1pPr algn="r">
              <a:defRPr sz="1200"/>
            </a:lvl1pPr>
          </a:lstStyle>
          <a:p>
            <a:fld id="{683D1F23-8DE8-4AFD-80AA-C89AA8606547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29230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D1F23-8DE8-4AFD-80AA-C89AA8606547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34334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D1F23-8DE8-4AFD-80AA-C89AA8606547}" type="slidenum">
              <a:rPr lang="en-AU" smtClean="0">
                <a:solidFill>
                  <a:prstClr val="black"/>
                </a:solidFill>
              </a:rPr>
              <a:pPr/>
              <a:t>10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9099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D1F23-8DE8-4AFD-80AA-C89AA8606547}" type="slidenum">
              <a:rPr lang="en-AU" smtClean="0">
                <a:solidFill>
                  <a:prstClr val="black"/>
                </a:solidFill>
              </a:rPr>
              <a:pPr/>
              <a:t>11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7537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D1F23-8DE8-4AFD-80AA-C89AA8606547}" type="slidenum">
              <a:rPr lang="en-AU" smtClean="0"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4101414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D1F23-8DE8-4AFD-80AA-C89AA8606547}" type="slidenum">
              <a:rPr lang="en-AU" smtClean="0"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294571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D1F23-8DE8-4AFD-80AA-C89AA8606547}" type="slidenum">
              <a:rPr lang="en-AU" smtClean="0">
                <a:solidFill>
                  <a:prstClr val="black"/>
                </a:solidFill>
              </a:rPr>
              <a:pPr/>
              <a:t>14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1164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D1F23-8DE8-4AFD-80AA-C89AA8606547}" type="slidenum">
              <a:rPr lang="en-AU" smtClean="0">
                <a:solidFill>
                  <a:prstClr val="black"/>
                </a:solidFill>
              </a:rPr>
              <a:pPr/>
              <a:t>15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0773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D1F23-8DE8-4AFD-80AA-C89AA8606547}" type="slidenum">
              <a:rPr lang="en-AU" smtClean="0">
                <a:solidFill>
                  <a:prstClr val="black"/>
                </a:solidFill>
              </a:rPr>
              <a:pPr/>
              <a:t>16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8670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D1F23-8DE8-4AFD-80AA-C89AA8606547}" type="slidenum">
              <a:rPr lang="en-AU" smtClean="0">
                <a:solidFill>
                  <a:prstClr val="black"/>
                </a:solidFill>
              </a:rPr>
              <a:pPr/>
              <a:t>17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1077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D1F23-8DE8-4AFD-80AA-C89AA8606547}" type="slidenum">
              <a:rPr lang="en-AU" smtClean="0"/>
              <a:t>18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2704927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D1F23-8DE8-4AFD-80AA-C89AA8606547}" type="slidenum">
              <a:rPr lang="en-AU" smtClean="0"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09731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D1F23-8DE8-4AFD-80AA-C89AA8606547}" type="slidenum">
              <a:rPr lang="en-AU" smtClean="0">
                <a:solidFill>
                  <a:prstClr val="black"/>
                </a:solidFill>
              </a:rPr>
              <a:pPr/>
              <a:t>2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5199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D1F23-8DE8-4AFD-80AA-C89AA8606547}" type="slidenum">
              <a:rPr lang="en-AU" smtClean="0"/>
              <a:t>20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564536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D1F23-8DE8-4AFD-80AA-C89AA8606547}" type="slidenum">
              <a:rPr lang="en-AU" smtClean="0"/>
              <a:t>21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538050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D1F23-8DE8-4AFD-80AA-C89AA8606547}" type="slidenum">
              <a:rPr lang="en-AU" smtClean="0"/>
              <a:t>22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520834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D1F23-8DE8-4AFD-80AA-C89AA8606547}" type="slidenum">
              <a:rPr lang="en-AU" smtClean="0">
                <a:solidFill>
                  <a:prstClr val="black"/>
                </a:solidFill>
              </a:rPr>
              <a:pPr/>
              <a:t>23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2837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D1F23-8DE8-4AFD-80AA-C89AA8606547}" type="slidenum">
              <a:rPr lang="en-AU" smtClean="0"/>
              <a:t>24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42615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D1F23-8DE8-4AFD-80AA-C89AA8606547}" type="slidenum">
              <a:rPr lang="en-AU" smtClean="0">
                <a:solidFill>
                  <a:prstClr val="black"/>
                </a:solidFill>
              </a:rPr>
              <a:pPr/>
              <a:t>25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7134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D1F23-8DE8-4AFD-80AA-C89AA8606547}" type="slidenum">
              <a:rPr lang="en-AU" smtClean="0"/>
              <a:t>26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7239505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D1F23-8DE8-4AFD-80AA-C89AA8606547}" type="slidenum">
              <a:rPr lang="en-AU" smtClean="0">
                <a:solidFill>
                  <a:prstClr val="black"/>
                </a:solidFill>
              </a:rPr>
              <a:pPr/>
              <a:t>27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1439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D1F23-8DE8-4AFD-80AA-C89AA8606547}" type="slidenum">
              <a:rPr lang="en-AU" smtClean="0">
                <a:solidFill>
                  <a:prstClr val="black"/>
                </a:solidFill>
              </a:rPr>
              <a:pPr/>
              <a:t>28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98863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8816" y="4757007"/>
            <a:ext cx="5433696" cy="4744903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D1F23-8DE8-4AFD-80AA-C89AA8606547}" type="slidenum">
              <a:rPr lang="en-AU" smtClean="0"/>
              <a:t>29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7489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D1F23-8DE8-4AFD-80AA-C89AA8606547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142754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0"/>
              </a:spcAft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61D4AF-8504-D94D-ADED-7813F2D38108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618680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D1F23-8DE8-4AFD-80AA-C89AA8606547}" type="slidenum">
              <a:rPr lang="en-AU" smtClean="0"/>
              <a:t>31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498471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D1F23-8DE8-4AFD-80AA-C89AA8606547}" type="slidenum">
              <a:rPr lang="en-AU" smtClean="0"/>
              <a:t>32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972913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D1F23-8DE8-4AFD-80AA-C89AA8606547}" type="slidenum">
              <a:rPr lang="en-AU" smtClean="0"/>
              <a:t>33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34147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D1F23-8DE8-4AFD-80AA-C89AA8606547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06256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79133" y="4767680"/>
            <a:ext cx="5436235" cy="3899675"/>
          </a:xfrm>
        </p:spPr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D1F23-8DE8-4AFD-80AA-C89AA8606547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238597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D1F23-8DE8-4AFD-80AA-C89AA8606547}" type="slidenum">
              <a:rPr lang="en-AU" smtClean="0"/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111168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D1F23-8DE8-4AFD-80AA-C89AA8606547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78256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D1F23-8DE8-4AFD-80AA-C89AA8606547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3180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3D1F23-8DE8-4AFD-80AA-C89AA8606547}" type="slidenum">
              <a:rPr lang="en-AU" smtClean="0">
                <a:solidFill>
                  <a:prstClr val="black"/>
                </a:solidFill>
              </a:rPr>
              <a:pPr/>
              <a:t>9</a:t>
            </a:fld>
            <a:endParaRPr lang="en-A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45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00B22-C945-433A-9785-0511C29A84C5}" type="datetime1">
              <a:rPr lang="en-AU" smtClean="0"/>
              <a:t>8/06/2017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C260-6498-48E7-85AE-FE52ACEAF5A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13096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6DCE3-6B1B-4AFB-8651-A4570307CBBC}" type="datetime1">
              <a:rPr lang="en-AU" smtClean="0"/>
              <a:t>8/06/2017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C260-6498-48E7-85AE-FE52ACEAF5A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00648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333D9-8B29-44A8-A0EB-FA497EF4B235}" type="datetime1">
              <a:rPr lang="en-AU" smtClean="0"/>
              <a:t>8/06/2017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C260-6498-48E7-85AE-FE52ACEAF5A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35360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94363-7594-41DE-8CD8-EBF788A56A62}" type="datetime1">
              <a:rPr lang="en-AU" smtClean="0"/>
              <a:t>8/06/2017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C260-6498-48E7-85AE-FE52ACEAF5A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14886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D13DB-320B-44C0-9010-7F8CF8540467}" type="datetime1">
              <a:rPr lang="en-AU" smtClean="0"/>
              <a:t>8/06/2017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C260-6498-48E7-85AE-FE52ACEAF5A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1668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8EA2C-6CBA-4F08-8C97-E3F00ECDA733}" type="datetime1">
              <a:rPr lang="en-AU" smtClean="0"/>
              <a:t>8/06/2017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C260-6498-48E7-85AE-FE52ACEAF5A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55595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F0A7C-6515-42AC-B33B-8FF22E88BBA0}" type="datetime1">
              <a:rPr lang="en-AU" smtClean="0"/>
              <a:t>8/06/2017</a:t>
            </a:fld>
            <a:endParaRPr lang="en-A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C260-6498-48E7-85AE-FE52ACEAF5A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23325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7E09B-1867-40C9-82C5-2C7E11D40374}" type="datetime1">
              <a:rPr lang="en-AU" smtClean="0"/>
              <a:t>8/06/2017</a:t>
            </a:fld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C260-6498-48E7-85AE-FE52ACEAF5A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26402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C8205-8302-4401-95A7-50FB48B30C0F}" type="datetime1">
              <a:rPr lang="en-AU" smtClean="0"/>
              <a:t>8/06/2017</a:t>
            </a:fld>
            <a:endParaRPr lang="en-A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C260-6498-48E7-85AE-FE52ACEAF5A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2888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88AC4-DD9A-4C1E-96AB-4165C0E05C4D}" type="datetime1">
              <a:rPr lang="en-AU" smtClean="0"/>
              <a:t>8/06/2017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C260-6498-48E7-85AE-FE52ACEAF5A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53866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AB4F04-A1D2-4FD5-90DD-83865F5385FF}" type="datetime1">
              <a:rPr lang="en-AU" smtClean="0"/>
              <a:t>8/06/2017</a:t>
            </a:fld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C260-6498-48E7-85AE-FE52ACEAF5A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36905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0689D-BE31-462C-908D-0FB68B596686}" type="datetime1">
              <a:rPr lang="en-AU" smtClean="0"/>
              <a:t>8/06/2017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EC260-6498-48E7-85AE-FE52ACEAF5AF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075914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46626900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5" Type="http://schemas.openxmlformats.org/officeDocument/2006/relationships/hyperlink" Target="about:blank" TargetMode="External"/><Relationship Id="rId10" Type="http://schemas.openxmlformats.org/officeDocument/2006/relationships/image" Target="../media/image40.png"/><Relationship Id="rId4" Type="http://schemas.openxmlformats.org/officeDocument/2006/relationships/image" Target="../media/image34.jpg"/><Relationship Id="rId9" Type="http://schemas.openxmlformats.org/officeDocument/2006/relationships/image" Target="../media/image39.png"/><Relationship Id="rId1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2.jpe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2984" y="815544"/>
            <a:ext cx="5519351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ELECTRANET REVENUE PROPOSAL</a:t>
            </a:r>
          </a:p>
          <a:p>
            <a:pPr algn="ctr"/>
            <a:endParaRPr lang="en-AU" sz="3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U" sz="32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 Forum</a:t>
            </a:r>
          </a:p>
          <a:p>
            <a:pPr algn="ctr"/>
            <a:endParaRPr lang="en-AU" sz="1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U" sz="1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U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Classification: Public</a:t>
            </a:r>
          </a:p>
          <a:p>
            <a:pPr algn="ctr"/>
            <a:endParaRPr lang="en-AU" sz="1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U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en-AU" sz="1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June 2017</a:t>
            </a:r>
            <a:endParaRPr lang="en-AU" sz="1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C260-6498-48E7-85AE-FE52ACEAF5AF}" type="slidenum">
              <a:rPr lang="en-AU" smtClean="0"/>
              <a:t>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9161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10" y="6403824"/>
            <a:ext cx="1178450" cy="16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1378216">
            <a:off x="-606626" y="-336493"/>
            <a:ext cx="9901881" cy="14260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 rot="10515569">
            <a:off x="4231750" y="-585390"/>
            <a:ext cx="5162550" cy="1644578"/>
          </a:xfrm>
          <a:prstGeom prst="rtTriangl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878" y="191384"/>
            <a:ext cx="6931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cap="all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 PROJECTION</a:t>
            </a:r>
            <a:endParaRPr lang="en-AU" sz="2000" b="1" cap="all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759" y="1337397"/>
            <a:ext cx="6337599" cy="421612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34759" y="5717808"/>
            <a:ext cx="6804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Revenue Proposal involves an 11</a:t>
            </a:r>
            <a:r>
              <a:rPr lang="en-AU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en-A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decrease </a:t>
            </a:r>
            <a:r>
              <a:rPr lang="en-AU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A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 </a:t>
            </a:r>
            <a:r>
              <a:rPr lang="en-AU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the start of the </a:t>
            </a:r>
            <a:r>
              <a:rPr lang="en-A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coming period</a:t>
            </a:r>
            <a:endParaRPr lang="en-AU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C260-6498-48E7-85AE-FE52ACEAF5AF}" type="slidenum">
              <a:rPr lang="en-AU" smtClean="0"/>
              <a:t>10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905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10" y="6403824"/>
            <a:ext cx="1178450" cy="16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1378216">
            <a:off x="-606626" y="-336493"/>
            <a:ext cx="9901881" cy="14260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 rot="10515569">
            <a:off x="4231750" y="-585390"/>
            <a:ext cx="5162550" cy="1644578"/>
          </a:xfrm>
          <a:prstGeom prst="rtTriangl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878" y="191384"/>
            <a:ext cx="6931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cap="all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 path</a:t>
            </a:r>
            <a:endParaRPr lang="en-AU" sz="2000" b="1" cap="all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35390" y="5613469"/>
            <a:ext cx="75990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AU" sz="1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transmission prices are estimated to fall </a:t>
            </a:r>
            <a:r>
              <a:rPr lang="en-AU" sz="17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10% in the first </a:t>
            </a:r>
            <a:r>
              <a:rPr lang="en-AU" sz="1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sz="1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Transmission costs are set to fall (from 9%) to around 8% of a household bill by the end of the coming period</a:t>
            </a:r>
            <a:endParaRPr lang="en-AU" sz="17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390" y="1371685"/>
            <a:ext cx="6550208" cy="414627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C260-6498-48E7-85AE-FE52ACEAF5AF}" type="slidenum">
              <a:rPr lang="en-AU" smtClean="0"/>
              <a:t>11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67464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94704" y="1869996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cap="all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expenditure</a:t>
            </a:r>
            <a:endParaRPr lang="en-AU" sz="4800" b="1" cap="all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5105" y="492228"/>
            <a:ext cx="530398" cy="86570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C260-6498-48E7-85AE-FE52ACEAF5AF}" type="slidenum">
              <a:rPr lang="en-AU" smtClean="0"/>
              <a:t>12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7697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10" y="6403824"/>
            <a:ext cx="1178450" cy="16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1378216">
            <a:off x="-606626" y="-336493"/>
            <a:ext cx="9901881" cy="14260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 rot="10515569">
            <a:off x="4231750" y="-585390"/>
            <a:ext cx="5162550" cy="1644578"/>
          </a:xfrm>
          <a:prstGeom prst="rtTriangl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043" y="207485"/>
            <a:ext cx="6931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cap="all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expenditure outlook</a:t>
            </a:r>
            <a:endParaRPr lang="en-AU" sz="2000" b="1" cap="all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000" b="1" cap="all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48" y="1456878"/>
            <a:ext cx="8430905" cy="418968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50248" y="5693680"/>
            <a:ext cx="8430905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AU" sz="17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proposed a 39% reduction in our capital program, while investing in network security and reliability</a:t>
            </a:r>
            <a:endParaRPr lang="en-AU" sz="17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C260-6498-48E7-85AE-FE52ACEAF5AF}" type="slidenum">
              <a:rPr lang="en-AU" smtClean="0"/>
              <a:t>13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13082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10" y="6403824"/>
            <a:ext cx="1178450" cy="16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1378216">
            <a:off x="-606626" y="-336493"/>
            <a:ext cx="9901881" cy="14260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 rot="10515569">
            <a:off x="4231750" y="-585390"/>
            <a:ext cx="5162550" cy="1644578"/>
          </a:xfrm>
          <a:prstGeom prst="rtTriangl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878" y="191384"/>
            <a:ext cx="6931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cap="all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demand OUTLOOK</a:t>
            </a:r>
            <a:endParaRPr lang="en-AU" sz="2000" b="1" cap="all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971" y="1193501"/>
            <a:ext cx="7948109" cy="498070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C260-6498-48E7-85AE-FE52ACEAF5AF}" type="slidenum">
              <a:rPr lang="en-AU" smtClean="0"/>
              <a:t>14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2632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10" y="6403824"/>
            <a:ext cx="1178450" cy="16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1378216">
            <a:off x="-606626" y="-317443"/>
            <a:ext cx="9901881" cy="14260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 rot="10515569">
            <a:off x="4231750" y="-585390"/>
            <a:ext cx="5162550" cy="1644578"/>
          </a:xfrm>
          <a:prstGeom prst="rtTriangl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043" y="216745"/>
            <a:ext cx="6931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cap="all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expenditure PROGRAM</a:t>
            </a:r>
            <a:endParaRPr lang="en-AU" sz="2000" b="1" cap="all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000" b="1" cap="all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2345" y="1180178"/>
            <a:ext cx="6574799" cy="515656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C260-6498-48E7-85AE-FE52ACEAF5AF}" type="slidenum">
              <a:rPr lang="en-AU" smtClean="0"/>
              <a:t>15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649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10" y="6403824"/>
            <a:ext cx="1178450" cy="16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1378216">
            <a:off x="-606626" y="-317443"/>
            <a:ext cx="9901881" cy="14260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 rot="10515569">
            <a:off x="4231750" y="-585390"/>
            <a:ext cx="5162550" cy="1644578"/>
          </a:xfrm>
          <a:prstGeom prst="rtTriangl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043" y="216745"/>
            <a:ext cx="6931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cap="all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 SECURITY INVESTMENTS</a:t>
            </a:r>
            <a:endParaRPr lang="en-AU" sz="2000" b="1" cap="all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09" y="1385900"/>
            <a:ext cx="7447970" cy="486132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C260-6498-48E7-85AE-FE52ACEAF5AF}" type="slidenum">
              <a:rPr lang="en-AU" smtClean="0"/>
              <a:t>16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752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10" y="6403824"/>
            <a:ext cx="1178450" cy="16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1378216">
            <a:off x="-606626" y="-317443"/>
            <a:ext cx="9901881" cy="14260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 rot="10515569">
            <a:off x="4231750" y="-585390"/>
            <a:ext cx="5162550" cy="1644578"/>
          </a:xfrm>
          <a:prstGeom prst="rtTriangl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8682" y="273773"/>
            <a:ext cx="7927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 cap="all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 smtClean="0"/>
              <a:t>SA HAS AMONG THE OLDEST TRANSMISSION LINE ASSETS</a:t>
            </a:r>
            <a:endParaRPr lang="en-A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263" y="1269701"/>
            <a:ext cx="6638908" cy="450244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158534" y="5757493"/>
            <a:ext cx="68043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focus is on addressing transmission line condition and risk to ensure reliability of the network</a:t>
            </a:r>
            <a:endParaRPr lang="en-AU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C260-6498-48E7-85AE-FE52ACEAF5AF}" type="slidenum">
              <a:rPr lang="en-AU" smtClean="0"/>
              <a:t>17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8068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9674" y="-5550"/>
            <a:ext cx="8189200" cy="1143000"/>
          </a:xfrm>
        </p:spPr>
        <p:txBody>
          <a:bodyPr>
            <a:normAutofit/>
          </a:bodyPr>
          <a:lstStyle/>
          <a:p>
            <a:r>
              <a:rPr lang="en-AU" dirty="0" smtClean="0"/>
              <a:t>Capex Forecasting Approach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82C94-63C3-A24B-A8F6-04A150B5997D}" type="slidenum">
              <a:rPr lang="en-US" smtClean="0">
                <a:solidFill>
                  <a:srgbClr val="595959">
                    <a:tint val="75000"/>
                  </a:srgbClr>
                </a:solidFill>
              </a:rPr>
              <a:pPr/>
              <a:t>18</a:t>
            </a:fld>
            <a:endParaRPr lang="en-US" dirty="0">
              <a:solidFill>
                <a:srgbClr val="595959">
                  <a:tint val="75000"/>
                </a:srgbClr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4068627" y="1274097"/>
            <a:ext cx="1421323" cy="4625740"/>
          </a:xfrm>
          <a:prstGeom prst="rect">
            <a:avLst/>
          </a:prstGeom>
          <a:solidFill>
            <a:srgbClr val="009FDF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AU" sz="1600" b="1" dirty="0" smtClean="0">
                <a:solidFill>
                  <a:srgbClr val="595959"/>
                </a:solidFill>
              </a:rPr>
              <a:t>Function</a:t>
            </a:r>
            <a:endParaRPr lang="en-AU" sz="1600" b="1" dirty="0">
              <a:solidFill>
                <a:srgbClr val="595959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174715" y="1587355"/>
            <a:ext cx="1241362" cy="59651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AU" sz="1400" b="1" dirty="0" smtClean="0">
                <a:solidFill>
                  <a:prstClr val="white"/>
                </a:solidFill>
              </a:rPr>
              <a:t>Planning Process</a:t>
            </a:r>
            <a:endParaRPr lang="en-AU" sz="1400" b="1" dirty="0">
              <a:solidFill>
                <a:prstClr val="white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4183593" y="2363256"/>
            <a:ext cx="1241362" cy="59651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AU" sz="1400" b="1" dirty="0">
                <a:solidFill>
                  <a:prstClr val="white"/>
                </a:solidFill>
              </a:rPr>
              <a:t>Analysis of Limitations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4174715" y="3113329"/>
            <a:ext cx="1241362" cy="56482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AU" sz="1400" b="1" dirty="0">
                <a:solidFill>
                  <a:prstClr val="white"/>
                </a:solidFill>
              </a:rPr>
              <a:t>Options Analysis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4174715" y="3856414"/>
            <a:ext cx="1241362" cy="546581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AU" sz="1400" b="1" dirty="0">
                <a:solidFill>
                  <a:prstClr val="white"/>
                </a:solidFill>
              </a:rPr>
              <a:t>Scope &amp; Estimate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4174715" y="4569051"/>
            <a:ext cx="1241362" cy="533599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AU" sz="1400" b="1" dirty="0">
                <a:solidFill>
                  <a:prstClr val="white"/>
                </a:solidFill>
              </a:rPr>
              <a:t>Cost Escalation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4158608" y="5274610"/>
            <a:ext cx="1241362" cy="512108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AU" sz="1400" b="1" dirty="0">
                <a:solidFill>
                  <a:prstClr val="white"/>
                </a:solidFill>
              </a:rPr>
              <a:t>Capital Expenditure</a:t>
            </a:r>
          </a:p>
        </p:txBody>
      </p:sp>
      <p:sp>
        <p:nvSpPr>
          <p:cNvPr id="6" name="Isosceles Triangle 5"/>
          <p:cNvSpPr/>
          <p:nvPr/>
        </p:nvSpPr>
        <p:spPr>
          <a:xfrm flipV="1">
            <a:off x="4683825" y="2183924"/>
            <a:ext cx="198726" cy="127376"/>
          </a:xfrm>
          <a:prstGeom prst="triangle">
            <a:avLst/>
          </a:prstGeom>
          <a:solidFill>
            <a:srgbClr val="C4D616"/>
          </a:solidFill>
          <a:ln>
            <a:solidFill>
              <a:srgbClr val="C4D61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AU" dirty="0">
              <a:ln w="0"/>
              <a:solidFill>
                <a:srgbClr val="E0E721"/>
              </a:solidFill>
            </a:endParaRPr>
          </a:p>
        </p:txBody>
      </p:sp>
      <p:sp>
        <p:nvSpPr>
          <p:cNvPr id="65" name="Isosceles Triangle 64"/>
          <p:cNvSpPr/>
          <p:nvPr/>
        </p:nvSpPr>
        <p:spPr>
          <a:xfrm flipV="1">
            <a:off x="4696033" y="2958314"/>
            <a:ext cx="198726" cy="127376"/>
          </a:xfrm>
          <a:prstGeom prst="triangle">
            <a:avLst/>
          </a:prstGeom>
          <a:solidFill>
            <a:srgbClr val="C4D616"/>
          </a:solidFill>
          <a:ln>
            <a:solidFill>
              <a:srgbClr val="C4D61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66" name="Isosceles Triangle 65"/>
          <p:cNvSpPr/>
          <p:nvPr/>
        </p:nvSpPr>
        <p:spPr>
          <a:xfrm flipV="1">
            <a:off x="4682371" y="3684653"/>
            <a:ext cx="198726" cy="127376"/>
          </a:xfrm>
          <a:prstGeom prst="triangle">
            <a:avLst/>
          </a:prstGeom>
          <a:solidFill>
            <a:srgbClr val="C4D616"/>
          </a:solidFill>
          <a:ln>
            <a:solidFill>
              <a:srgbClr val="C4D61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AU" dirty="0">
              <a:ln w="0"/>
              <a:solidFill>
                <a:srgbClr val="E0E721"/>
              </a:solidFill>
            </a:endParaRPr>
          </a:p>
        </p:txBody>
      </p:sp>
      <p:sp>
        <p:nvSpPr>
          <p:cNvPr id="67" name="Isosceles Triangle 66"/>
          <p:cNvSpPr/>
          <p:nvPr/>
        </p:nvSpPr>
        <p:spPr>
          <a:xfrm flipV="1">
            <a:off x="4704911" y="4399786"/>
            <a:ext cx="198726" cy="127376"/>
          </a:xfrm>
          <a:prstGeom prst="triangle">
            <a:avLst/>
          </a:prstGeom>
          <a:solidFill>
            <a:srgbClr val="C4D616"/>
          </a:solidFill>
          <a:ln>
            <a:solidFill>
              <a:srgbClr val="C4D61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AU" dirty="0">
              <a:ln w="0"/>
              <a:solidFill>
                <a:srgbClr val="E0E721"/>
              </a:solidFill>
            </a:endParaRPr>
          </a:p>
        </p:txBody>
      </p:sp>
      <p:sp>
        <p:nvSpPr>
          <p:cNvPr id="68" name="Isosceles Triangle 67"/>
          <p:cNvSpPr/>
          <p:nvPr/>
        </p:nvSpPr>
        <p:spPr>
          <a:xfrm flipV="1">
            <a:off x="4682371" y="5105228"/>
            <a:ext cx="198726" cy="127376"/>
          </a:xfrm>
          <a:prstGeom prst="triangle">
            <a:avLst/>
          </a:prstGeom>
          <a:solidFill>
            <a:srgbClr val="C4D616"/>
          </a:solidFill>
          <a:ln>
            <a:solidFill>
              <a:srgbClr val="C4D61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AU" dirty="0">
              <a:ln w="0"/>
              <a:solidFill>
                <a:srgbClr val="E0E721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986248" y="1274097"/>
            <a:ext cx="2758258" cy="4607983"/>
          </a:xfrm>
          <a:prstGeom prst="rect">
            <a:avLst/>
          </a:prstGeom>
          <a:solidFill>
            <a:srgbClr val="009FDF">
              <a:alpha val="2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 defTabSz="457200"/>
            <a:r>
              <a:rPr lang="en-AU" sz="1600" b="1" dirty="0" smtClean="0">
                <a:solidFill>
                  <a:srgbClr val="595959"/>
                </a:solidFill>
              </a:rPr>
              <a:t>Controls </a:t>
            </a:r>
            <a:endParaRPr lang="en-AU" sz="1600" b="1" dirty="0">
              <a:solidFill>
                <a:srgbClr val="595959"/>
              </a:solidFill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6218491" y="2363173"/>
            <a:ext cx="2283813" cy="2558036"/>
          </a:xfrm>
          <a:prstGeom prst="roundRect">
            <a:avLst>
              <a:gd name="adj" fmla="val 6441"/>
            </a:avLst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defTabSz="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1" dirty="0">
                <a:solidFill>
                  <a:schemeClr val="tx1"/>
                </a:solidFill>
              </a:rPr>
              <a:t>Economic </a:t>
            </a:r>
            <a:r>
              <a:rPr lang="en-AU" sz="1400" b="1" dirty="0" smtClean="0">
                <a:solidFill>
                  <a:schemeClr val="tx1"/>
                </a:solidFill>
              </a:rPr>
              <a:t>Assessment Model</a:t>
            </a:r>
            <a:endParaRPr lang="en-AU" sz="1400" b="1" dirty="0">
              <a:solidFill>
                <a:schemeClr val="tx1"/>
              </a:solidFill>
            </a:endParaRPr>
          </a:p>
          <a:p>
            <a:pPr marL="171450" indent="-171450" defTabSz="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1" dirty="0">
                <a:solidFill>
                  <a:schemeClr val="tx1"/>
                </a:solidFill>
              </a:rPr>
              <a:t>Investment Risk Tool </a:t>
            </a:r>
          </a:p>
          <a:p>
            <a:pPr marL="171450" indent="-171450" defTabSz="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1" dirty="0">
                <a:solidFill>
                  <a:schemeClr val="tx1"/>
                </a:solidFill>
              </a:rPr>
              <a:t>Project Prioritisation</a:t>
            </a:r>
          </a:p>
          <a:p>
            <a:pPr marL="171450" indent="-171450" defTabSz="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1" dirty="0">
                <a:solidFill>
                  <a:schemeClr val="tx1"/>
                </a:solidFill>
              </a:rPr>
              <a:t>AEMO Review</a:t>
            </a:r>
          </a:p>
          <a:p>
            <a:pPr marL="171450" indent="-171450" defTabSz="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1" dirty="0">
                <a:solidFill>
                  <a:schemeClr val="tx1"/>
                </a:solidFill>
              </a:rPr>
              <a:t>Check estimates </a:t>
            </a:r>
          </a:p>
          <a:p>
            <a:pPr marL="171450" indent="-171450" defTabSz="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1400" b="1" dirty="0">
                <a:solidFill>
                  <a:schemeClr val="tx1"/>
                </a:solidFill>
              </a:rPr>
              <a:t>Estimating </a:t>
            </a:r>
            <a:r>
              <a:rPr lang="en-AU" sz="1400" b="1" dirty="0" smtClean="0">
                <a:solidFill>
                  <a:schemeClr val="tx1"/>
                </a:solidFill>
              </a:rPr>
              <a:t>System</a:t>
            </a:r>
            <a:endParaRPr lang="en-AU" sz="1400" b="1" dirty="0">
              <a:solidFill>
                <a:schemeClr val="tx1"/>
              </a:solidFill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6260856" y="1601675"/>
            <a:ext cx="2254494" cy="63841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AU" sz="1400" b="1" dirty="0">
                <a:solidFill>
                  <a:schemeClr val="tx1"/>
                </a:solidFill>
              </a:rPr>
              <a:t>Network Models</a:t>
            </a:r>
          </a:p>
          <a:p>
            <a:pPr marL="171450" indent="-171450" defTabSz="457200">
              <a:buFont typeface="Arial" panose="020B0604020202020204" pitchFamily="34" charset="0"/>
              <a:buChar char="•"/>
            </a:pPr>
            <a:r>
              <a:rPr lang="en-AU" sz="1400" b="1" dirty="0">
                <a:solidFill>
                  <a:schemeClr val="tx1"/>
                </a:solidFill>
              </a:rPr>
              <a:t>AEMO </a:t>
            </a:r>
            <a:r>
              <a:rPr lang="en-AU" sz="1400" b="1" dirty="0" smtClean="0">
                <a:solidFill>
                  <a:schemeClr val="tx1"/>
                </a:solidFill>
              </a:rPr>
              <a:t>review</a:t>
            </a:r>
            <a:endParaRPr lang="en-AU" sz="1400" b="1" dirty="0">
              <a:solidFill>
                <a:schemeClr val="tx1"/>
              </a:solidFill>
            </a:endParaRPr>
          </a:p>
        </p:txBody>
      </p:sp>
      <p:sp>
        <p:nvSpPr>
          <p:cNvPr id="78" name="Rounded Rectangle 77"/>
          <p:cNvSpPr/>
          <p:nvPr/>
        </p:nvSpPr>
        <p:spPr>
          <a:xfrm>
            <a:off x="6218491" y="5079280"/>
            <a:ext cx="2269705" cy="59256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defTabSz="457200" eaLnBrk="0" fontAlgn="base" hangingPunct="0">
              <a:buFont typeface="Arial" panose="020B0604020202020204" pitchFamily="34" charset="0"/>
              <a:buChar char="•"/>
            </a:pPr>
            <a:endParaRPr lang="en-AU" sz="1400" dirty="0" smtClean="0">
              <a:solidFill>
                <a:prstClr val="white"/>
              </a:solidFill>
            </a:endParaRPr>
          </a:p>
          <a:p>
            <a:pPr marL="171450" indent="-171450" defTabSz="457200" eaLnBrk="0" fontAlgn="base" hangingPunct="0">
              <a:buFont typeface="Arial" panose="020B0604020202020204" pitchFamily="34" charset="0"/>
              <a:buChar char="•"/>
            </a:pPr>
            <a:r>
              <a:rPr lang="en-AU" sz="1400" b="1" dirty="0" smtClean="0">
                <a:solidFill>
                  <a:schemeClr val="tx1"/>
                </a:solidFill>
              </a:rPr>
              <a:t>Capex Model</a:t>
            </a:r>
            <a:endParaRPr lang="en-AU" sz="1400" b="1" dirty="0">
              <a:solidFill>
                <a:schemeClr val="tx1"/>
              </a:solidFill>
            </a:endParaRPr>
          </a:p>
          <a:p>
            <a:pPr defTabSz="457200" eaLnBrk="0" fontAlgn="base" hangingPunct="0"/>
            <a:r>
              <a:rPr lang="en-AU" sz="1400" dirty="0">
                <a:solidFill>
                  <a:prstClr val="white"/>
                </a:solidFill>
              </a:rPr>
              <a:t> </a:t>
            </a:r>
          </a:p>
        </p:txBody>
      </p:sp>
      <p:cxnSp>
        <p:nvCxnSpPr>
          <p:cNvPr id="83" name="Straight Arrow Connector 82"/>
          <p:cNvCxnSpPr/>
          <p:nvPr/>
        </p:nvCxnSpPr>
        <p:spPr>
          <a:xfrm>
            <a:off x="3527705" y="3420490"/>
            <a:ext cx="434753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1" name="Rectangle 30"/>
          <p:cNvSpPr/>
          <p:nvPr/>
        </p:nvSpPr>
        <p:spPr>
          <a:xfrm rot="21378216">
            <a:off x="-606696" y="-317440"/>
            <a:ext cx="9901881" cy="142387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5043" y="216745"/>
            <a:ext cx="6931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000" b="1" cap="all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AU" dirty="0" smtClean="0"/>
              <a:t>OUR Forecasting APPROACH</a:t>
            </a:r>
            <a:endParaRPr lang="en-AU" dirty="0"/>
          </a:p>
        </p:txBody>
      </p:sp>
      <p:grpSp>
        <p:nvGrpSpPr>
          <p:cNvPr id="9" name="Group 8"/>
          <p:cNvGrpSpPr/>
          <p:nvPr/>
        </p:nvGrpSpPr>
        <p:grpSpPr>
          <a:xfrm>
            <a:off x="1130932" y="1256340"/>
            <a:ext cx="2347664" cy="4625740"/>
            <a:chOff x="1032934" y="1126032"/>
            <a:chExt cx="2347664" cy="5273769"/>
          </a:xfrm>
        </p:grpSpPr>
        <p:sp>
          <p:nvSpPr>
            <p:cNvPr id="25" name="Rectangle 24"/>
            <p:cNvSpPr/>
            <p:nvPr/>
          </p:nvSpPr>
          <p:spPr>
            <a:xfrm>
              <a:off x="1032934" y="1126032"/>
              <a:ext cx="2347664" cy="5273769"/>
            </a:xfrm>
            <a:prstGeom prst="rect">
              <a:avLst/>
            </a:prstGeom>
            <a:solidFill>
              <a:srgbClr val="009FDF">
                <a:alpha val="25000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defTabSz="457200"/>
              <a:r>
                <a:rPr lang="en-AU" sz="1600" b="1" dirty="0" smtClean="0">
                  <a:solidFill>
                    <a:srgbClr val="595959"/>
                  </a:solidFill>
                </a:rPr>
                <a:t>Inputs</a:t>
              </a:r>
              <a:endParaRPr lang="en-AU" sz="1600" b="1" dirty="0">
                <a:solidFill>
                  <a:srgbClr val="595959"/>
                </a:solidFill>
              </a:endParaRPr>
            </a:p>
          </p:txBody>
        </p:sp>
        <p:sp>
          <p:nvSpPr>
            <p:cNvPr id="28" name="Rounded Rectangle 27"/>
            <p:cNvSpPr/>
            <p:nvPr/>
          </p:nvSpPr>
          <p:spPr>
            <a:xfrm>
              <a:off x="1166009" y="2285894"/>
              <a:ext cx="2051906" cy="103611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defTabSz="457200">
                <a:buFont typeface="Arial" panose="020B0604020202020204" pitchFamily="34" charset="0"/>
                <a:buChar char="•"/>
              </a:pPr>
              <a:r>
                <a:rPr lang="en-AU" sz="1400" b="1" dirty="0">
                  <a:solidFill>
                    <a:schemeClr val="tx1"/>
                  </a:solidFill>
                </a:rPr>
                <a:t>Reliability Standards </a:t>
              </a:r>
            </a:p>
            <a:p>
              <a:pPr marL="171450" indent="-171450" defTabSz="457200">
                <a:buFont typeface="Arial" panose="020B0604020202020204" pitchFamily="34" charset="0"/>
                <a:buChar char="•"/>
              </a:pPr>
              <a:r>
                <a:rPr lang="en-AU" sz="1400" b="1" dirty="0">
                  <a:solidFill>
                    <a:schemeClr val="tx1"/>
                  </a:solidFill>
                </a:rPr>
                <a:t>Statutory Obligations</a:t>
              </a:r>
            </a:p>
            <a:p>
              <a:pPr marL="171450" indent="-171450" defTabSz="457200">
                <a:buFont typeface="Arial" panose="020B0604020202020204" pitchFamily="34" charset="0"/>
                <a:buChar char="•"/>
              </a:pPr>
              <a:r>
                <a:rPr lang="en-AU" sz="1400" b="1" dirty="0">
                  <a:solidFill>
                    <a:schemeClr val="tx1"/>
                  </a:solidFill>
                </a:rPr>
                <a:t>Condition Assessments</a:t>
              </a:r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1168433" y="1525093"/>
              <a:ext cx="2049482" cy="63841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defTabSz="457200">
                <a:buFont typeface="Arial" panose="020B0604020202020204" pitchFamily="34" charset="0"/>
                <a:buChar char="•"/>
              </a:pPr>
              <a:r>
                <a:rPr lang="en-AU" sz="1400" b="1" dirty="0">
                  <a:solidFill>
                    <a:schemeClr val="tx1"/>
                  </a:solidFill>
                </a:rPr>
                <a:t>Network Vision</a:t>
              </a:r>
            </a:p>
            <a:p>
              <a:pPr marL="171450" indent="-171450" defTabSz="457200">
                <a:buFont typeface="Arial" panose="020B0604020202020204" pitchFamily="34" charset="0"/>
                <a:buChar char="•"/>
              </a:pPr>
              <a:r>
                <a:rPr lang="en-AU" sz="1400" b="1" dirty="0" smtClean="0">
                  <a:solidFill>
                    <a:schemeClr val="tx1"/>
                  </a:solidFill>
                </a:rPr>
                <a:t>Demand Forecasts</a:t>
              </a:r>
              <a:endParaRPr lang="en-A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>
              <a:off x="1168431" y="5652157"/>
              <a:ext cx="2049484" cy="507954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defTabSz="457200" eaLnBrk="0" fontAlgn="base" hangingPunct="0"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tx1"/>
                  </a:solidFill>
                </a:rPr>
                <a:t>Equity Raising </a:t>
              </a:r>
              <a:r>
                <a:rPr lang="en-US" sz="1400" b="1" dirty="0" smtClean="0">
                  <a:solidFill>
                    <a:schemeClr val="tx1"/>
                  </a:solidFill>
                </a:rPr>
                <a:t>cost</a:t>
              </a:r>
              <a:endParaRPr lang="en-AU" sz="1400" dirty="0">
                <a:solidFill>
                  <a:schemeClr val="tx1"/>
                </a:solidFill>
              </a:endParaRPr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1159277" y="3488926"/>
              <a:ext cx="2051906" cy="550137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defTabSz="457200">
                <a:buFont typeface="Arial" panose="020B0604020202020204" pitchFamily="34" charset="0"/>
                <a:buChar char="•"/>
              </a:pPr>
              <a:r>
                <a:rPr lang="en-AU" sz="1400" b="1" dirty="0">
                  <a:solidFill>
                    <a:schemeClr val="tx1"/>
                  </a:solidFill>
                </a:rPr>
                <a:t>Economic </a:t>
              </a:r>
              <a:r>
                <a:rPr lang="en-AU" sz="1400" b="1" dirty="0" smtClean="0">
                  <a:solidFill>
                    <a:schemeClr val="tx1"/>
                  </a:solidFill>
                </a:rPr>
                <a:t>Analysis</a:t>
              </a:r>
            </a:p>
            <a:p>
              <a:pPr marL="171450" indent="-171450" defTabSz="457200">
                <a:buFont typeface="Arial" panose="020B0604020202020204" pitchFamily="34" charset="0"/>
                <a:buChar char="•"/>
              </a:pPr>
              <a:r>
                <a:rPr lang="en-AU" sz="1400" b="1" dirty="0" smtClean="0">
                  <a:solidFill>
                    <a:schemeClr val="tx1"/>
                  </a:solidFill>
                </a:rPr>
                <a:t>Risk Assessment</a:t>
              </a:r>
              <a:endParaRPr lang="en-A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1163587" y="4227401"/>
              <a:ext cx="2054328" cy="543710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defTabSz="457200">
                <a:buFont typeface="Arial" panose="020B0604020202020204" pitchFamily="34" charset="0"/>
                <a:buChar char="•"/>
              </a:pPr>
              <a:r>
                <a:rPr lang="en-AU" sz="1400" b="1" dirty="0">
                  <a:solidFill>
                    <a:schemeClr val="tx1"/>
                  </a:solidFill>
                </a:rPr>
                <a:t>Market Data</a:t>
              </a:r>
            </a:p>
            <a:p>
              <a:pPr marL="171450" indent="-171450" defTabSz="457200">
                <a:buFont typeface="Arial" panose="020B0604020202020204" pitchFamily="34" charset="0"/>
                <a:buChar char="•"/>
              </a:pPr>
              <a:r>
                <a:rPr lang="en-AU" sz="1400" b="1" dirty="0" smtClean="0">
                  <a:solidFill>
                    <a:schemeClr val="tx1"/>
                  </a:solidFill>
                </a:rPr>
                <a:t>Historic Costs</a:t>
              </a:r>
              <a:endParaRPr lang="en-AU" sz="1400" b="1" dirty="0">
                <a:solidFill>
                  <a:schemeClr val="tx1"/>
                </a:solidFill>
              </a:endParaRP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1163587" y="4952633"/>
              <a:ext cx="2054328" cy="532608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defTabSz="457200">
                <a:buFont typeface="Arial" panose="020B0604020202020204" pitchFamily="34" charset="0"/>
                <a:buChar char="•"/>
              </a:pPr>
              <a:r>
                <a:rPr lang="en-AU" sz="1400" b="1" dirty="0">
                  <a:solidFill>
                    <a:schemeClr val="tx1"/>
                  </a:solidFill>
                </a:rPr>
                <a:t>Wage growth </a:t>
              </a:r>
              <a:endParaRPr lang="en-AU" sz="1400" b="1" dirty="0" smtClean="0">
                <a:solidFill>
                  <a:schemeClr val="tx1"/>
                </a:solidFill>
              </a:endParaRPr>
            </a:p>
            <a:p>
              <a:pPr marL="171450" indent="-171450" defTabSz="457200">
                <a:buFont typeface="Arial" panose="020B0604020202020204" pitchFamily="34" charset="0"/>
                <a:buChar char="•"/>
              </a:pPr>
              <a:r>
                <a:rPr lang="en-AU" sz="1400" b="1" dirty="0" smtClean="0">
                  <a:solidFill>
                    <a:schemeClr val="tx1"/>
                  </a:solidFill>
                </a:rPr>
                <a:t>Inflation</a:t>
              </a:r>
              <a:endParaRPr lang="en-AU" sz="1400" b="1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34" name="Straight Arrow Connector 33"/>
          <p:cNvCxnSpPr/>
          <p:nvPr/>
        </p:nvCxnSpPr>
        <p:spPr>
          <a:xfrm flipH="1">
            <a:off x="5499389" y="3404619"/>
            <a:ext cx="432089" cy="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942060" y="5961067"/>
            <a:ext cx="7802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apply a risk-based approach to identify the most economic solutions</a:t>
            </a:r>
            <a:endParaRPr lang="en-AU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10" y="6403824"/>
            <a:ext cx="1178450" cy="1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2459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10" y="6403824"/>
            <a:ext cx="1178450" cy="16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1378216">
            <a:off x="-606626" y="-336493"/>
            <a:ext cx="9901881" cy="1426045"/>
          </a:xfrm>
          <a:prstGeom prst="rect">
            <a:avLst/>
          </a:prstGeom>
          <a:solidFill>
            <a:srgbClr val="009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 rot="10515569">
            <a:off x="4231750" y="-585390"/>
            <a:ext cx="5162550" cy="1644578"/>
          </a:xfrm>
          <a:prstGeom prst="rtTriangl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878" y="191384"/>
            <a:ext cx="6931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cap="all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interconnection is vital to achieving affordable and reliable supply</a:t>
            </a:r>
            <a:endParaRPr lang="en-AU" sz="2000" b="1" cap="all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56727" y="2994432"/>
            <a:ext cx="4387273" cy="38635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3967" y="1407254"/>
            <a:ext cx="836782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A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transmission network can help the nation </a:t>
            </a:r>
            <a:r>
              <a:rPr lang="en-A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harness large-scale renewable energy developments and meet </a:t>
            </a:r>
            <a:r>
              <a:rPr lang="en-A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renewable energy </a:t>
            </a:r>
            <a:r>
              <a:rPr lang="en-A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targets </a:t>
            </a:r>
          </a:p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A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Increased </a:t>
            </a:r>
            <a:r>
              <a:rPr lang="en-A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interconnection </a:t>
            </a:r>
            <a:r>
              <a:rPr lang="en-A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across the National Electricity Market will:</a:t>
            </a:r>
          </a:p>
          <a:p>
            <a:pPr marL="742950" lvl="1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A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facilitate </a:t>
            </a:r>
            <a:r>
              <a:rPr lang="en-A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 competition between generation </a:t>
            </a:r>
            <a:r>
              <a:rPr lang="en-A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sources</a:t>
            </a:r>
          </a:p>
          <a:p>
            <a:pPr marL="742950" lvl="1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A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deliver system security </a:t>
            </a:r>
          </a:p>
          <a:p>
            <a:pPr marL="742950" lvl="1" indent="-285750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A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the market to more renewable generation</a:t>
            </a:r>
          </a:p>
          <a:p>
            <a:pPr marL="285750" indent="-285750">
              <a:spcBef>
                <a:spcPts val="1800"/>
              </a:spcBef>
              <a:buFont typeface="Wingdings" panose="05000000000000000000" pitchFamily="2" charset="2"/>
              <a:buChar char="§"/>
            </a:pPr>
            <a:r>
              <a:rPr lang="en-A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Investigation of options continues                                                                              through the South Australian Energy                                                                    Transformation project</a:t>
            </a:r>
            <a:endParaRPr lang="en-A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dirty="0">
              <a:solidFill>
                <a:prstClr val="black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C260-6498-48E7-85AE-FE52ACEAF5AF}" type="slidenum">
              <a:rPr lang="en-AU" smtClean="0"/>
              <a:t>19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52602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10" y="6403824"/>
            <a:ext cx="1178450" cy="16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1378216">
            <a:off x="-606626" y="-468301"/>
            <a:ext cx="9901881" cy="1426045"/>
          </a:xfrm>
          <a:prstGeom prst="rect">
            <a:avLst/>
          </a:prstGeom>
          <a:solidFill>
            <a:srgbClr val="CE0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 rot="10515569">
            <a:off x="4231750" y="-700722"/>
            <a:ext cx="5162550" cy="1644578"/>
          </a:xfrm>
          <a:prstGeom prst="rtTriangl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800" y="325021"/>
            <a:ext cx="6931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cap="all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AU" sz="2000" b="1" cap="all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5471" y="1521147"/>
            <a:ext cx="7614303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A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A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Current Environment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A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Price Impacts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A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Expenditure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A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Operating Expenditure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A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Components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A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Early Engagement Approach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endParaRPr lang="en-A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C260-6498-48E7-85AE-FE52ACEAF5AF}" type="slidenum">
              <a:rPr lang="en-AU" smtClean="0"/>
              <a:t>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0952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10" y="6403824"/>
            <a:ext cx="1178450" cy="16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1378216">
            <a:off x="-606626" y="-345039"/>
            <a:ext cx="9901881" cy="1426045"/>
          </a:xfrm>
          <a:prstGeom prst="rect">
            <a:avLst/>
          </a:prstGeom>
          <a:solidFill>
            <a:srgbClr val="009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 rot="10515569">
            <a:off x="4231750" y="-585390"/>
            <a:ext cx="5162550" cy="1644578"/>
          </a:xfrm>
          <a:prstGeom prst="rtTriangl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878" y="259752"/>
            <a:ext cx="6931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cap="all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Eyre Peninsula </a:t>
            </a:r>
            <a:r>
              <a:rPr lang="en-AU" sz="2000" b="1" cap="all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Electricity </a:t>
            </a:r>
            <a:r>
              <a:rPr lang="en-AU" sz="2000" b="1" cap="all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Supply Options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310" y="1511792"/>
            <a:ext cx="319534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ElectraNet is </a:t>
            </a:r>
            <a:r>
              <a:rPr lang="en-A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investigating options for future reliable and affordable electricity supply to the Eyre Peninsula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AU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Partial </a:t>
            </a:r>
            <a:r>
              <a:rPr lang="en-A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replacement is currently included in the </a:t>
            </a:r>
            <a:r>
              <a:rPr lang="en-A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 ante forecast </a:t>
            </a:r>
            <a:r>
              <a:rPr lang="en-A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</a:t>
            </a:r>
            <a:r>
              <a:rPr lang="en-A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approx. $80m </a:t>
            </a:r>
            <a:r>
              <a:rPr lang="en-A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replace </a:t>
            </a:r>
            <a:r>
              <a:rPr lang="en-A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asset components at </a:t>
            </a:r>
            <a:r>
              <a:rPr lang="en-A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 of </a:t>
            </a:r>
            <a:r>
              <a:rPr lang="en-A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A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 </a:t>
            </a:r>
            <a:r>
              <a:rPr lang="en-A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line replacement </a:t>
            </a:r>
            <a:r>
              <a:rPr lang="en-A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an option that would only proceed if </a:t>
            </a:r>
            <a:r>
              <a:rPr lang="en-A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benefits to customers exceed </a:t>
            </a:r>
            <a:r>
              <a:rPr lang="en-AU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endParaRPr lang="en-AU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-84"/>
          <a:stretch/>
        </p:blipFill>
        <p:spPr>
          <a:xfrm>
            <a:off x="3558843" y="1434241"/>
            <a:ext cx="5445720" cy="4449202"/>
          </a:xfrm>
          <a:prstGeom prst="rect">
            <a:avLst/>
          </a:prstGeom>
        </p:spPr>
      </p:pic>
      <p:sp>
        <p:nvSpPr>
          <p:cNvPr id="10" name="Text Box 142"/>
          <p:cNvSpPr txBox="1">
            <a:spLocks noChangeArrowheads="1"/>
          </p:cNvSpPr>
          <p:nvPr/>
        </p:nvSpPr>
        <p:spPr bwMode="auto">
          <a:xfrm>
            <a:off x="4054919" y="6007780"/>
            <a:ext cx="4094782" cy="7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1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Peak electricity demand is about 100 MW south of Cultana with about 35 MW at Port Lincoln</a:t>
            </a:r>
            <a:endParaRPr lang="en-AU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C260-6498-48E7-85AE-FE52ACEAF5AF}" type="slidenum">
              <a:rPr lang="en-AU" smtClean="0"/>
              <a:t>20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12127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10" y="6403824"/>
            <a:ext cx="1178450" cy="16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1378216">
            <a:off x="-606626" y="-336493"/>
            <a:ext cx="9901881" cy="14260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 rot="10515569">
            <a:off x="4231750" y="-585390"/>
            <a:ext cx="5162550" cy="1644578"/>
          </a:xfrm>
          <a:prstGeom prst="rtTriangl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5043" y="292945"/>
            <a:ext cx="6931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cap="all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Contingent projects</a:t>
            </a:r>
            <a:endParaRPr lang="en-AU" sz="2000" b="1" cap="all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AU" sz="2000" b="1" cap="all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cid:image001.png@01D2B3B6.4662690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310" y="1368502"/>
            <a:ext cx="8504144" cy="46288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C260-6498-48E7-85AE-FE52ACEAF5AF}" type="slidenum">
              <a:rPr lang="en-AU" smtClean="0"/>
              <a:t>21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8125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290" y="348857"/>
            <a:ext cx="527040" cy="86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1751" y="1516155"/>
            <a:ext cx="58159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cap="all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OPErating expenditure</a:t>
            </a:r>
            <a:endParaRPr lang="en-AU" sz="4800" b="1" cap="all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C260-6498-48E7-85AE-FE52ACEAF5AF}" type="slidenum">
              <a:rPr lang="en-AU" smtClean="0"/>
              <a:t>22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3971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10" y="6403824"/>
            <a:ext cx="1178450" cy="16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1378216">
            <a:off x="-606626" y="-336493"/>
            <a:ext cx="9901881" cy="1426045"/>
          </a:xfrm>
          <a:prstGeom prst="rect">
            <a:avLst/>
          </a:prstGeom>
          <a:solidFill>
            <a:srgbClr val="009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 rot="10515569">
            <a:off x="4231750" y="-585390"/>
            <a:ext cx="5162550" cy="1644578"/>
          </a:xfrm>
          <a:prstGeom prst="rtTriangl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043" y="327125"/>
            <a:ext cx="6931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cap="all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operating expenditure forecast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170" y="1100275"/>
            <a:ext cx="6390288" cy="450424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1878" y="5613469"/>
            <a:ext cx="86468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continuing our drive for efficiency through an 11% reduction in our operating costs</a:t>
            </a:r>
            <a:endParaRPr lang="en-AU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C260-6498-48E7-85AE-FE52ACEAF5AF}" type="slidenum">
              <a:rPr lang="en-AU" smtClean="0"/>
              <a:t>23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94671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10" y="6403824"/>
            <a:ext cx="1178450" cy="16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1378216">
            <a:off x="-606626" y="-336493"/>
            <a:ext cx="9901881" cy="1426045"/>
          </a:xfrm>
          <a:prstGeom prst="rect">
            <a:avLst/>
          </a:prstGeom>
          <a:solidFill>
            <a:srgbClr val="009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 rot="10515569">
            <a:off x="4231750" y="-585390"/>
            <a:ext cx="5162550" cy="1644578"/>
          </a:xfrm>
          <a:prstGeom prst="rtTriangl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1878" y="191384"/>
            <a:ext cx="6931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cap="all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operating expenditure Breakdown </a:t>
            </a:r>
            <a:endParaRPr lang="en-AU" sz="2000" b="1" cap="all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39" y="1407253"/>
            <a:ext cx="8438809" cy="4824729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C260-6498-48E7-85AE-FE52ACEAF5AF}" type="slidenum">
              <a:rPr lang="en-AU" smtClean="0"/>
              <a:t>24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95820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94704" y="1383963"/>
            <a:ext cx="579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cap="all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financial ‘building blocks’</a:t>
            </a:r>
            <a:endParaRPr lang="en-AU" sz="4800" b="1" cap="all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273" y="378363"/>
            <a:ext cx="444707" cy="720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C260-6498-48E7-85AE-FE52ACEAF5AF}" type="slidenum">
              <a:rPr lang="en-AU" smtClean="0"/>
              <a:t>25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20607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341" y="3668587"/>
            <a:ext cx="2822400" cy="2520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10" y="6403824"/>
            <a:ext cx="1178450" cy="16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1378216">
            <a:off x="-606626" y="-336493"/>
            <a:ext cx="9901881" cy="1426045"/>
          </a:xfrm>
          <a:prstGeom prst="rect">
            <a:avLst/>
          </a:prstGeom>
          <a:solidFill>
            <a:srgbClr val="009F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 rot="10515569">
            <a:off x="4231750" y="-585390"/>
            <a:ext cx="5162550" cy="1644578"/>
          </a:xfrm>
          <a:prstGeom prst="rtTriangl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116" y="324732"/>
            <a:ext cx="6931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cap="all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financial ‘building blocks’</a:t>
            </a:r>
            <a:endParaRPr lang="en-AU" sz="2000" b="1" cap="all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0343443">
            <a:off x="7311923" y="5851566"/>
            <a:ext cx="16236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Tax - 4%</a:t>
            </a:r>
            <a:endParaRPr lang="en-A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 rot="20334991">
            <a:off x="5615920" y="4765288"/>
            <a:ext cx="21108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Depreciation -22%</a:t>
            </a:r>
            <a:endParaRPr lang="en-A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472" y="5058000"/>
            <a:ext cx="2016000" cy="180000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9690" y="2625119"/>
            <a:ext cx="3024000" cy="270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153" y="837401"/>
            <a:ext cx="4152960" cy="37080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 rot="20334991">
            <a:off x="3614502" y="3941312"/>
            <a:ext cx="2110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Opex -27%</a:t>
            </a:r>
            <a:endParaRPr lang="en-A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 rot="20334991">
            <a:off x="1408444" y="2739348"/>
            <a:ext cx="29780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 on Capital - 46%</a:t>
            </a:r>
            <a:endParaRPr lang="en-AU" sz="20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C260-6498-48E7-85AE-FE52ACEAF5AF}" type="slidenum">
              <a:rPr lang="en-AU" smtClean="0"/>
              <a:t>26</a:t>
            </a:fld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5252459" y="1527285"/>
            <a:ext cx="37379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have applied standard AER approaches to the financial ‘building blocks’ of our Revenue Proposal </a:t>
            </a:r>
            <a:endParaRPr lang="en-AU" sz="2000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365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10" y="6403824"/>
            <a:ext cx="1178450" cy="16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1378216">
            <a:off x="-606626" y="-336493"/>
            <a:ext cx="9901881" cy="14260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 rot="10515569">
            <a:off x="4231750" y="-585390"/>
            <a:ext cx="5162550" cy="1644578"/>
          </a:xfrm>
          <a:prstGeom prst="rtTriangl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81878" y="191384"/>
            <a:ext cx="6931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cap="all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Return on capital</a:t>
            </a:r>
            <a:endParaRPr lang="en-AU" sz="2000" b="1" cap="all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3986" y="5445302"/>
            <a:ext cx="7850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ElectraNet </a:t>
            </a:r>
            <a:r>
              <a:rPr lang="en-AU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calculated a rate of return using the AER’s Rate of Return Guideline</a:t>
            </a:r>
            <a:endParaRPr lang="en-AU" dirty="0">
              <a:solidFill>
                <a:prstClr val="black">
                  <a:lumMod val="75000"/>
                  <a:lumOff val="25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48" y="1405254"/>
            <a:ext cx="7772704" cy="381838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C260-6498-48E7-85AE-FE52ACEAF5AF}" type="slidenum">
              <a:rPr lang="en-AU" smtClean="0"/>
              <a:t>27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252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4704" y="1181094"/>
            <a:ext cx="579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cap="all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ENGAGEMENT OUTCOMES</a:t>
            </a:r>
            <a:endParaRPr lang="en-AU" sz="4800" b="1" cap="all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831" y="286871"/>
            <a:ext cx="694945" cy="65532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C260-6498-48E7-85AE-FE52ACEAF5AF}" type="slidenum">
              <a:rPr lang="en-AU" smtClean="0"/>
              <a:t>28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0067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4149"/>
            <a:ext cx="9144000" cy="55282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10" y="6403824"/>
            <a:ext cx="1178450" cy="16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1378216">
            <a:off x="-606626" y="-336493"/>
            <a:ext cx="9901881" cy="14260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Right Triangle 6"/>
          <p:cNvSpPr/>
          <p:nvPr/>
        </p:nvSpPr>
        <p:spPr>
          <a:xfrm rot="10515569">
            <a:off x="4231750" y="-585390"/>
            <a:ext cx="5162550" cy="1644578"/>
          </a:xfrm>
          <a:prstGeom prst="rtTriangl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235043" y="404039"/>
            <a:ext cx="6931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EARLY ENGAGEMENT PROGRAM</a:t>
            </a:r>
            <a:endParaRPr lang="en-AU" sz="20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C260-6498-48E7-85AE-FE52ACEAF5AF}" type="slidenum">
              <a:rPr lang="en-AU" smtClean="0"/>
              <a:t>29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32607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61026" y="1418145"/>
            <a:ext cx="579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4800" b="1" cap="all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Revenue proposal overview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290" y="348857"/>
            <a:ext cx="527040" cy="864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C260-6498-48E7-85AE-FE52ACEAF5AF}" type="slidenum">
              <a:rPr lang="en-AU" smtClean="0"/>
              <a:t>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099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3306" y="1493916"/>
            <a:ext cx="1809188" cy="10004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182C94-63C3-A24B-A8F6-04A150B5997D}" type="slidenum">
              <a:rPr lang="en-US" smtClean="0"/>
              <a:t>30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603" y="1400718"/>
            <a:ext cx="1261383" cy="10535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81887" y="1462619"/>
            <a:ext cx="1821583" cy="69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40431" y="4215264"/>
            <a:ext cx="1658237" cy="8567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5750" y="1094508"/>
            <a:ext cx="2392267" cy="107652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7223" y="2484255"/>
            <a:ext cx="1152327" cy="15246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0856" y="2824449"/>
            <a:ext cx="971550" cy="1028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6332" y="4215264"/>
            <a:ext cx="1809595" cy="91052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65927" y="2543718"/>
            <a:ext cx="3182600" cy="127304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58887" y="5384715"/>
            <a:ext cx="1009650" cy="990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68238" y="3719546"/>
            <a:ext cx="2048880" cy="140624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 rot="21378216">
            <a:off x="-606626" y="-336493"/>
            <a:ext cx="9901881" cy="1426045"/>
          </a:xfrm>
          <a:prstGeom prst="rect">
            <a:avLst/>
          </a:prstGeom>
          <a:solidFill>
            <a:srgbClr val="6F2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8" name="TextBox 17"/>
          <p:cNvSpPr txBox="1"/>
          <p:nvPr/>
        </p:nvSpPr>
        <p:spPr>
          <a:xfrm>
            <a:off x="277773" y="421131"/>
            <a:ext cx="6931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 ADVISORY PANEL</a:t>
            </a:r>
            <a:endParaRPr lang="en-AU" sz="20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10" y="6403824"/>
            <a:ext cx="1178450" cy="162000"/>
          </a:xfrm>
          <a:prstGeom prst="rect">
            <a:avLst/>
          </a:prstGeom>
        </p:spPr>
      </p:pic>
      <p:pic>
        <p:nvPicPr>
          <p:cNvPr id="20" name="Picture 19">
            <a:hlinkClick r:id="rId15"/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6949" y="5496093"/>
            <a:ext cx="3242689" cy="5810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89217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10" y="6403824"/>
            <a:ext cx="1178450" cy="16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1378216">
            <a:off x="-606626" y="-336493"/>
            <a:ext cx="9901881" cy="142604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7" name="Right Triangle 6"/>
          <p:cNvSpPr/>
          <p:nvPr/>
        </p:nvSpPr>
        <p:spPr>
          <a:xfrm rot="10515569">
            <a:off x="4231750" y="-585390"/>
            <a:ext cx="5162550" cy="1644578"/>
          </a:xfrm>
          <a:prstGeom prst="rtTriangl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8" name="TextBox 7"/>
          <p:cNvSpPr txBox="1"/>
          <p:nvPr/>
        </p:nvSpPr>
        <p:spPr>
          <a:xfrm>
            <a:off x="235043" y="404039"/>
            <a:ext cx="6931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cap="all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approach</a:t>
            </a:r>
            <a:endParaRPr lang="en-AU" sz="2000" b="1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260" y="1354792"/>
            <a:ext cx="2107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b="1" dirty="0">
                <a:solidFill>
                  <a:srgbClr val="414142"/>
                </a:solidFill>
                <a:latin typeface="HelveticaNeueCE-Bold"/>
              </a:rPr>
              <a:t>Customer Insights Report</a:t>
            </a:r>
            <a:endParaRPr lang="en-AU" sz="1200" dirty="0"/>
          </a:p>
        </p:txBody>
      </p:sp>
      <p:pic>
        <p:nvPicPr>
          <p:cNvPr id="10" name="Picture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252" y="1739390"/>
            <a:ext cx="1527116" cy="2043703"/>
          </a:xfrm>
          <a:prstGeom prst="rect">
            <a:avLst/>
          </a:prstGeo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5" name="Down Arrow 14"/>
          <p:cNvSpPr/>
          <p:nvPr/>
        </p:nvSpPr>
        <p:spPr>
          <a:xfrm rot="16200000">
            <a:off x="2492744" y="2407682"/>
            <a:ext cx="452601" cy="639543"/>
          </a:xfrm>
          <a:prstGeom prst="downArrow">
            <a:avLst/>
          </a:prstGeom>
          <a:solidFill>
            <a:srgbClr val="83253C"/>
          </a:solidFill>
          <a:ln w="25400" cap="flat" cmpd="sng" algn="ctr">
            <a:solidFill>
              <a:srgbClr val="83253C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6" name="Down Arrow 15"/>
          <p:cNvSpPr/>
          <p:nvPr/>
        </p:nvSpPr>
        <p:spPr>
          <a:xfrm rot="16200000">
            <a:off x="5415280" y="2473783"/>
            <a:ext cx="485552" cy="589719"/>
          </a:xfrm>
          <a:prstGeom prst="downArrow">
            <a:avLst/>
          </a:prstGeom>
          <a:solidFill>
            <a:srgbClr val="83253C"/>
          </a:solidFill>
          <a:ln w="25400" cap="flat" cmpd="sng" algn="ctr">
            <a:solidFill>
              <a:srgbClr val="83253C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14442" y="1271316"/>
            <a:ext cx="13585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b="1" dirty="0">
                <a:solidFill>
                  <a:srgbClr val="83253C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en-AU" sz="1200" b="1" dirty="0">
                <a:solidFill>
                  <a:srgbClr val="414142"/>
                </a:solidFill>
                <a:latin typeface="HelveticaNeueCE-Bold"/>
              </a:rPr>
              <a:t>Network Vision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816757" y="1332638"/>
            <a:ext cx="240642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b="1" dirty="0" smtClean="0">
                <a:solidFill>
                  <a:srgbClr val="414142"/>
                </a:solidFill>
                <a:latin typeface="HelveticaNeueCE-Bold"/>
              </a:rPr>
              <a:t>Preliminary </a:t>
            </a:r>
            <a:r>
              <a:rPr lang="en-AU" sz="1200" b="1" dirty="0">
                <a:solidFill>
                  <a:srgbClr val="414142"/>
                </a:solidFill>
                <a:latin typeface="HelveticaNeueCE-Bold"/>
              </a:rPr>
              <a:t>Revenue </a:t>
            </a:r>
            <a:r>
              <a:rPr lang="en-AU" sz="1200" b="1" dirty="0" smtClean="0">
                <a:solidFill>
                  <a:srgbClr val="414142"/>
                </a:solidFill>
                <a:latin typeface="HelveticaNeueCE-Bold"/>
              </a:rPr>
              <a:t>Proposal</a:t>
            </a:r>
            <a:endParaRPr lang="en-AU" sz="1200" b="1" dirty="0">
              <a:solidFill>
                <a:srgbClr val="414142"/>
              </a:solidFill>
              <a:latin typeface="HelveticaNeueCE-Bold"/>
            </a:endParaRPr>
          </a:p>
        </p:txBody>
      </p:sp>
      <p:pic>
        <p:nvPicPr>
          <p:cNvPr id="19" name="Picture 18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69" y="1731152"/>
            <a:ext cx="1543558" cy="2074481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0" name="Picture 19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2381" y="1706438"/>
            <a:ext cx="1567089" cy="2074481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C260-6498-48E7-85AE-FE52ACEAF5AF}" type="slidenum">
              <a:rPr lang="en-AU" smtClean="0"/>
              <a:t>31</a:t>
            </a:fld>
            <a:endParaRPr lang="en-AU" dirty="0"/>
          </a:p>
        </p:txBody>
      </p:sp>
      <p:sp>
        <p:nvSpPr>
          <p:cNvPr id="18" name="Rectangle 17"/>
          <p:cNvSpPr/>
          <p:nvPr/>
        </p:nvSpPr>
        <p:spPr>
          <a:xfrm>
            <a:off x="5107489" y="6301285"/>
            <a:ext cx="169085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1200" b="1" dirty="0" smtClean="0">
                <a:solidFill>
                  <a:srgbClr val="414142"/>
                </a:solidFill>
                <a:latin typeface="HelveticaNeueCE-Bold"/>
              </a:rPr>
              <a:t>Revenue Proposal</a:t>
            </a:r>
            <a:endParaRPr lang="en-AU" sz="1200" dirty="0"/>
          </a:p>
        </p:txBody>
      </p:sp>
      <p:sp>
        <p:nvSpPr>
          <p:cNvPr id="21" name="Rectangle 20"/>
          <p:cNvSpPr/>
          <p:nvPr/>
        </p:nvSpPr>
        <p:spPr>
          <a:xfrm>
            <a:off x="1745268" y="6259811"/>
            <a:ext cx="19443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AU" sz="1200" b="1" dirty="0" smtClean="0">
                <a:solidFill>
                  <a:srgbClr val="414142"/>
                </a:solidFill>
                <a:latin typeface="HelveticaNeueCE-Bold"/>
              </a:rPr>
              <a:t>Customer Engagement Outcomes Report</a:t>
            </a:r>
            <a:endParaRPr lang="en-AU" sz="1200" dirty="0"/>
          </a:p>
        </p:txBody>
      </p:sp>
      <p:sp>
        <p:nvSpPr>
          <p:cNvPr id="22" name="Down Arrow 21"/>
          <p:cNvSpPr/>
          <p:nvPr/>
        </p:nvSpPr>
        <p:spPr>
          <a:xfrm rot="16200000">
            <a:off x="4010509" y="4697811"/>
            <a:ext cx="452601" cy="639543"/>
          </a:xfrm>
          <a:prstGeom prst="downArrow">
            <a:avLst/>
          </a:prstGeom>
          <a:solidFill>
            <a:srgbClr val="83253C"/>
          </a:solidFill>
          <a:ln w="25400" cap="flat" cmpd="sng" algn="ctr">
            <a:solidFill>
              <a:srgbClr val="83253C">
                <a:shade val="50000"/>
              </a:srgbClr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23" name="Picture 22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281" y="4059816"/>
            <a:ext cx="1556951" cy="2092362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24" name="Picture 2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695" y="4047652"/>
            <a:ext cx="1555995" cy="2092362"/>
          </a:xfrm>
          <a:prstGeom prst="rect">
            <a:avLst/>
          </a:prstGeom>
          <a:noFill/>
          <a:ln>
            <a:noFill/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09260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10" y="6403824"/>
            <a:ext cx="1178450" cy="16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1378216">
            <a:off x="-606626" y="-336493"/>
            <a:ext cx="9901881" cy="1426045"/>
          </a:xfrm>
          <a:prstGeom prst="rect">
            <a:avLst/>
          </a:prstGeom>
          <a:solidFill>
            <a:srgbClr val="CE0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 rot="10515569">
            <a:off x="4231750" y="-585390"/>
            <a:ext cx="5162550" cy="1644578"/>
          </a:xfrm>
          <a:prstGeom prst="rtTriangl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9579" y="324714"/>
            <a:ext cx="74076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cap="all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customer feedback HELPED SHAPE OUR PROPOSAL</a:t>
            </a:r>
            <a:endParaRPr lang="en-AU" sz="2000" b="1" cap="all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1604" y="2469735"/>
            <a:ext cx="2059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Affordability</a:t>
            </a:r>
            <a:endParaRPr lang="en-A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2654" y="4645519"/>
            <a:ext cx="2059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Reliability</a:t>
            </a:r>
            <a:endParaRPr lang="en-A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80632" y="4645518"/>
            <a:ext cx="2059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</a:t>
            </a:r>
            <a:endParaRPr lang="en-A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C260-6498-48E7-85AE-FE52ACEAF5AF}" type="slidenum">
              <a:rPr lang="en-AU" smtClean="0"/>
              <a:t>32</a:t>
            </a:fld>
            <a:endParaRPr lang="en-AU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220" y="1307700"/>
            <a:ext cx="6515100" cy="507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415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42984" y="1383957"/>
            <a:ext cx="5519351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5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AND  ANSWERS</a:t>
            </a:r>
          </a:p>
          <a:p>
            <a:pPr algn="ctr"/>
            <a:endParaRPr lang="en-AU" sz="32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U" sz="1000" b="1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AU" sz="10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831" y="357933"/>
            <a:ext cx="694945" cy="65532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C260-6498-48E7-85AE-FE52ACEAF5AF}" type="slidenum">
              <a:rPr lang="en-AU" smtClean="0"/>
              <a:t>33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1743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10" y="6403824"/>
            <a:ext cx="1178450" cy="162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0704" y="2413684"/>
            <a:ext cx="862501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28 March 2017 </a:t>
            </a:r>
            <a:r>
              <a:rPr lang="en-A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lodged our Revenue </a:t>
            </a: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Proposal </a:t>
            </a:r>
            <a:r>
              <a:rPr lang="en-A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five </a:t>
            </a:r>
            <a:r>
              <a:rPr lang="en-A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period </a:t>
            </a: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commencing </a:t>
            </a:r>
            <a:r>
              <a:rPr lang="en-A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July 2018</a:t>
            </a:r>
          </a:p>
          <a:p>
            <a:endParaRPr lang="en-A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expenditure plans and </a:t>
            </a:r>
            <a:r>
              <a:rPr lang="en-A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priorities are built </a:t>
            </a: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the extensive early engagement we have undertaken with our </a:t>
            </a:r>
            <a:r>
              <a:rPr lang="en-A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stakeholders</a:t>
            </a:r>
          </a:p>
          <a:p>
            <a:endParaRPr lang="en-A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A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Our Revenue Proposal responsibly balances security, reliability and affordability</a:t>
            </a:r>
          </a:p>
          <a:p>
            <a:pPr marL="285750" lvl="0" indent="-285750">
              <a:buFont typeface="Wingdings" panose="05000000000000000000" pitchFamily="2" charset="2"/>
              <a:buChar char="§"/>
            </a:pPr>
            <a:endParaRPr lang="en-A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en-A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playing our part to ensure future security of electricity supply for South Australia</a:t>
            </a:r>
            <a:endParaRPr lang="en-A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C260-6498-48E7-85AE-FE52ACEAF5AF}" type="slidenum">
              <a:rPr lang="en-AU" smtClean="0"/>
              <a:t>4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0015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10" y="6403824"/>
            <a:ext cx="1178450" cy="16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1378216">
            <a:off x="-606626" y="-468301"/>
            <a:ext cx="9901881" cy="1426045"/>
          </a:xfrm>
          <a:prstGeom prst="rect">
            <a:avLst/>
          </a:prstGeom>
          <a:solidFill>
            <a:srgbClr val="CE0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 rot="10515569">
            <a:off x="4231750" y="-700722"/>
            <a:ext cx="5162550" cy="1644578"/>
          </a:xfrm>
          <a:prstGeom prst="rtTriangl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878" y="282291"/>
            <a:ext cx="69312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cap="all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headline figures</a:t>
            </a:r>
            <a:endParaRPr lang="en-AU" sz="2000" b="1" cap="all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923925"/>
            <a:ext cx="4052887" cy="5734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C260-6498-48E7-85AE-FE52ACEAF5AF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8745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10" y="6403824"/>
            <a:ext cx="1178450" cy="16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1378216">
            <a:off x="-606626" y="-468301"/>
            <a:ext cx="9901881" cy="1426045"/>
          </a:xfrm>
          <a:prstGeom prst="rect">
            <a:avLst/>
          </a:prstGeom>
          <a:solidFill>
            <a:srgbClr val="CE0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 rot="10515569">
            <a:off x="4231750" y="-700722"/>
            <a:ext cx="5162550" cy="1644578"/>
          </a:xfrm>
          <a:prstGeom prst="rtTriangl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5203" y="358171"/>
            <a:ext cx="87716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are at the forefront of change in the energy sector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5043" y="1351089"/>
            <a:ext cx="887818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South Australia has reached world-leading levels of renewable energy </a:t>
            </a:r>
            <a:r>
              <a:rPr lang="en-A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penetration </a:t>
            </a:r>
            <a:endParaRPr lang="en-A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A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Challenges </a:t>
            </a: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are increasing from </a:t>
            </a:r>
            <a:r>
              <a:rPr lang="en-A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levels </a:t>
            </a:r>
            <a:r>
              <a:rPr lang="en-A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A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synchronous generation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A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range of external reviews, inquiries and policy measures are unfolding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56430" y="2649685"/>
            <a:ext cx="5127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South Australian renewable generation capacity relative to demand</a:t>
            </a:r>
            <a:endParaRPr lang="en-A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5043" y="2991699"/>
            <a:ext cx="2098078" cy="923330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r>
              <a:rPr lang="en-A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ElectraNet is responding to these challenges</a:t>
            </a:r>
            <a:endParaRPr lang="en-A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C260-6498-48E7-85AE-FE52ACEAF5AF}" type="slidenum">
              <a:rPr lang="en-AU" smtClean="0"/>
              <a:t>6</a:t>
            </a:fld>
            <a:endParaRPr lang="en-AU" dirty="0"/>
          </a:p>
        </p:txBody>
      </p:sp>
      <p:graphicFrame>
        <p:nvGraphicFramePr>
          <p:cNvPr id="14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26107413"/>
              </p:ext>
            </p:extLst>
          </p:nvPr>
        </p:nvGraphicFramePr>
        <p:xfrm>
          <a:off x="3146702" y="3002262"/>
          <a:ext cx="5676115" cy="3392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Rectangle 11"/>
          <p:cNvSpPr/>
          <p:nvPr/>
        </p:nvSpPr>
        <p:spPr>
          <a:xfrm>
            <a:off x="6457950" y="6423497"/>
            <a:ext cx="1705652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9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*Annualised year to date data</a:t>
            </a:r>
            <a:endParaRPr lang="en-AU" sz="9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7450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10" y="6403824"/>
            <a:ext cx="1178450" cy="16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1378216">
            <a:off x="-606626" y="-336493"/>
            <a:ext cx="9901881" cy="1426045"/>
          </a:xfrm>
          <a:prstGeom prst="rect">
            <a:avLst/>
          </a:prstGeom>
          <a:solidFill>
            <a:srgbClr val="CE0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 rot="10515569">
            <a:off x="4231750" y="-585390"/>
            <a:ext cx="5162550" cy="1644578"/>
          </a:xfrm>
          <a:prstGeom prst="rtTriangl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879" y="287081"/>
            <a:ext cx="77619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cap="all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perform well despite the unique challenges of our network</a:t>
            </a:r>
            <a:endParaRPr lang="en-AU" sz="2000" b="1" cap="all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1604" y="2469735"/>
            <a:ext cx="2059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Affordability</a:t>
            </a:r>
            <a:endParaRPr lang="en-A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2654" y="4645519"/>
            <a:ext cx="2059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Reliability</a:t>
            </a:r>
            <a:endParaRPr lang="en-A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80632" y="4645518"/>
            <a:ext cx="2059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</a:t>
            </a:r>
            <a:endParaRPr lang="en-A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470" y="1298290"/>
            <a:ext cx="4453200" cy="264460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00" y="1288507"/>
            <a:ext cx="4046070" cy="26446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2276" y="3993881"/>
            <a:ext cx="4800901" cy="266829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C260-6498-48E7-85AE-FE52ACEAF5AF}" type="slidenum">
              <a:rPr lang="en-AU" smtClean="0"/>
              <a:t>7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4963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310" y="6403824"/>
            <a:ext cx="1178450" cy="162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21378216">
            <a:off x="-606626" y="-336493"/>
            <a:ext cx="9901881" cy="1426045"/>
          </a:xfrm>
          <a:prstGeom prst="rect">
            <a:avLst/>
          </a:prstGeom>
          <a:solidFill>
            <a:srgbClr val="CE0F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7" name="Right Triangle 6"/>
          <p:cNvSpPr/>
          <p:nvPr/>
        </p:nvSpPr>
        <p:spPr>
          <a:xfrm rot="10515569">
            <a:off x="4231750" y="-585390"/>
            <a:ext cx="5162550" cy="1644578"/>
          </a:xfrm>
          <a:prstGeom prst="rtTriangle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1878" y="287081"/>
            <a:ext cx="69312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cap="all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Electranet is one of the most efficient transmission networks</a:t>
            </a:r>
            <a:endParaRPr lang="en-AU" sz="2000" b="1" cap="all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51604" y="2469735"/>
            <a:ext cx="2059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Affordability</a:t>
            </a:r>
            <a:endParaRPr lang="en-A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72654" y="4645519"/>
            <a:ext cx="2059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Reliability</a:t>
            </a:r>
            <a:endParaRPr lang="en-A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80632" y="4645518"/>
            <a:ext cx="20595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</a:t>
            </a:r>
            <a:endParaRPr lang="en-A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102" y="1126801"/>
            <a:ext cx="7830401" cy="4358509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09102" y="5617144"/>
            <a:ext cx="82103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Overall efficiency performance compares favourably with other networks despite the external factors that drive up efficient costs in South Australia</a:t>
            </a:r>
            <a:endParaRPr lang="en-AU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C260-6498-48E7-85AE-FE52ACEAF5AF}" type="slidenum">
              <a:rPr lang="en-AU" smtClean="0"/>
              <a:t>8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3191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4704" y="1383963"/>
            <a:ext cx="5791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AU" sz="4800" b="1" cap="all" dirty="0" smtClean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AU" sz="4800" b="1" cap="all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Transmission prices</a:t>
            </a:r>
            <a:endParaRPr lang="en-AU" sz="4800" b="1" cap="all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4273" y="378363"/>
            <a:ext cx="444707" cy="720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EC260-6498-48E7-85AE-FE52ACEAF5AF}" type="slidenum">
              <a:rPr lang="en-AU" smtClean="0"/>
              <a:t>9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7348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743</Words>
  <Application>Microsoft Office PowerPoint</Application>
  <PresentationFormat>On-screen Show (4:3)</PresentationFormat>
  <Paragraphs>204</Paragraphs>
  <Slides>33</Slides>
  <Notes>33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Capex Forecasting Approach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2017-06-08T02:23:58Z</dcterms:created>
  <dcterms:modified xsi:type="dcterms:W3CDTF">2017-06-08T02:24:17Z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