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20"/>
  </p:notesMasterIdLst>
  <p:sldIdLst>
    <p:sldId id="260" r:id="rId4"/>
    <p:sldId id="389" r:id="rId5"/>
    <p:sldId id="394" r:id="rId6"/>
    <p:sldId id="393" r:id="rId7"/>
    <p:sldId id="395" r:id="rId8"/>
    <p:sldId id="312" r:id="rId9"/>
    <p:sldId id="396" r:id="rId10"/>
    <p:sldId id="397" r:id="rId11"/>
    <p:sldId id="398" r:id="rId12"/>
    <p:sldId id="399" r:id="rId13"/>
    <p:sldId id="400" r:id="rId14"/>
    <p:sldId id="401" r:id="rId15"/>
    <p:sldId id="402" r:id="rId16"/>
    <p:sldId id="403" r:id="rId17"/>
    <p:sldId id="404" r:id="rId18"/>
    <p:sldId id="405" r:id="rId19"/>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 Watts" initials="E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D3C5"/>
    <a:srgbClr val="060E9F"/>
    <a:srgbClr val="3456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82143" autoAdjust="0"/>
  </p:normalViewPr>
  <p:slideViewPr>
    <p:cSldViewPr snapToGrid="0">
      <p:cViewPr varScale="1">
        <p:scale>
          <a:sx n="95" d="100"/>
          <a:sy n="95" d="100"/>
        </p:scale>
        <p:origin x="-94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BD9CB49B-30D5-44D2-9469-C2E72092143E}" type="datetimeFigureOut">
              <a:rPr lang="en-AU" smtClean="0"/>
              <a:t>23/06/2017</a:t>
            </a:fld>
            <a:endParaRPr lang="en-AU"/>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3611E2DB-D8C3-4851-9D8A-3D6C56FC1A35}" type="slidenum">
              <a:rPr lang="en-AU" smtClean="0"/>
              <a:t>‹#›</a:t>
            </a:fld>
            <a:endParaRPr lang="en-AU"/>
          </a:p>
        </p:txBody>
      </p:sp>
    </p:spTree>
    <p:extLst>
      <p:ext uri="{BB962C8B-B14F-4D97-AF65-F5344CB8AC3E}">
        <p14:creationId xmlns:p14="http://schemas.microsoft.com/office/powerpoint/2010/main" val="3825489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AU" dirty="0"/>
          </a:p>
        </p:txBody>
      </p:sp>
      <p:sp>
        <p:nvSpPr>
          <p:cNvPr id="4" name="Slide Number Placeholder 3"/>
          <p:cNvSpPr>
            <a:spLocks noGrp="1"/>
          </p:cNvSpPr>
          <p:nvPr>
            <p:ph type="sldNum" sz="quarter" idx="10"/>
          </p:nvPr>
        </p:nvSpPr>
        <p:spPr/>
        <p:txBody>
          <a:bodyPr/>
          <a:lstStyle/>
          <a:p>
            <a:fld id="{3611E2DB-D8C3-4851-9D8A-3D6C56FC1A35}" type="slidenum">
              <a:rPr lang="en-AU" smtClean="0"/>
              <a:t>1</a:t>
            </a:fld>
            <a:endParaRPr lang="en-AU"/>
          </a:p>
        </p:txBody>
      </p:sp>
    </p:spTree>
    <p:extLst>
      <p:ext uri="{BB962C8B-B14F-4D97-AF65-F5344CB8AC3E}">
        <p14:creationId xmlns:p14="http://schemas.microsoft.com/office/powerpoint/2010/main" val="1454037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11E2DB-D8C3-4851-9D8A-3D6C56FC1A35}"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6632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11E2DB-D8C3-4851-9D8A-3D6C56FC1A35}"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7417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11E2DB-D8C3-4851-9D8A-3D6C56FC1A35}"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8771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11E2DB-D8C3-4851-9D8A-3D6C56FC1A35}"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0991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40000"/>
              </a:lnSpc>
              <a:spcBef>
                <a:spcPct val="0"/>
              </a:spcBef>
              <a:spcAft>
                <a:spcPct val="0"/>
              </a:spcAft>
              <a:buClrTx/>
              <a:buSzTx/>
              <a:buFontTx/>
              <a:buNone/>
              <a:tabLst/>
              <a:defRPr/>
            </a:pPr>
            <a:fld id="{A86C4661-9139-4220-9F0F-54BEAB1032B8}" type="slidenum">
              <a:rPr kumimoji="0" lang="en-GB" sz="1200" b="0" i="0" u="none" strike="noStrike" kern="1200" cap="none" spc="0" normalizeH="0" baseline="0" noProof="0" smtClean="0">
                <a:ln>
                  <a:noFill/>
                </a:ln>
                <a:solidFill>
                  <a:srgbClr val="1F4D9F"/>
                </a:solidFill>
                <a:effectLst/>
                <a:uLnTx/>
                <a:uFillTx/>
                <a:latin typeface="Verdana" pitchFamily="34" charset="0"/>
                <a:ea typeface="+mn-ea"/>
                <a:cs typeface="+mn-cs"/>
              </a:rPr>
              <a:pPr marL="0" marR="0" lvl="0" indent="0" algn="r" defTabSz="914400" rtl="0" eaLnBrk="0" fontAlgn="base" latinLnBrk="0" hangingPunct="0">
                <a:lnSpc>
                  <a:spcPct val="14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1F4D9F"/>
              </a:solidFill>
              <a:effectLst/>
              <a:uLnTx/>
              <a:uFillTx/>
              <a:latin typeface="Verdana" pitchFamily="34" charset="0"/>
              <a:ea typeface="+mn-ea"/>
              <a:cs typeface="+mn-cs"/>
            </a:endParaRPr>
          </a:p>
        </p:txBody>
      </p:sp>
    </p:spTree>
    <p:extLst>
      <p:ext uri="{BB962C8B-B14F-4D97-AF65-F5344CB8AC3E}">
        <p14:creationId xmlns:p14="http://schemas.microsoft.com/office/powerpoint/2010/main" val="1245148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3.xml"/><Relationship Id="rId1" Type="http://schemas.openxmlformats.org/officeDocument/2006/relationships/vmlDrawing" Target="../drawings/vmlDrawing1.vml"/><Relationship Id="rId4"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32B18A3-50EB-4CF4-8FF7-0385A2C01999}" type="datetime1">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410569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55CE441-AD99-4666-B781-359167DDBB1C}" type="datetime1">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521222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37CECA5-D7BA-457B-9EEF-2EBD724A2206}" type="datetime1">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138261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4E29D40-2FE4-4A40-8896-4C0D21105A47}" type="datetimeFigureOut">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1736709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E29D40-2FE4-4A40-8896-4C0D21105A47}" type="datetimeFigureOut">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633679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E29D40-2FE4-4A40-8896-4C0D21105A47}" type="datetimeFigureOut">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1974363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4E29D40-2FE4-4A40-8896-4C0D21105A47}" type="datetimeFigureOut">
              <a:rPr lang="en-AU" smtClean="0"/>
              <a:t>23/06/2017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1038063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4E29D40-2FE4-4A40-8896-4C0D21105A47}" type="datetimeFigureOut">
              <a:rPr lang="en-AU" smtClean="0"/>
              <a:t>23/06/2017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155316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4E29D40-2FE4-4A40-8896-4C0D21105A47}" type="datetimeFigureOut">
              <a:rPr lang="en-AU" smtClean="0"/>
              <a:t>23/06/2017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7401919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29D40-2FE4-4A40-8896-4C0D21105A47}" type="datetimeFigureOut">
              <a:rPr lang="en-AU" smtClean="0"/>
              <a:t>23/06/2017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28466556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E29D40-2FE4-4A40-8896-4C0D21105A47}" type="datetimeFigureOut">
              <a:rPr lang="en-AU" smtClean="0"/>
              <a:t>23/06/2017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253866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FFBB0C4-8E89-4270-9D29-A55F09DE0BEC}" type="datetime1">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20963720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E29D40-2FE4-4A40-8896-4C0D21105A47}" type="datetimeFigureOut">
              <a:rPr lang="en-AU" smtClean="0"/>
              <a:t>23/06/2017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3440980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E29D40-2FE4-4A40-8896-4C0D21105A47}" type="datetimeFigureOut">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38715654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E29D40-2FE4-4A40-8896-4C0D21105A47}" type="datetimeFigureOut">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183910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 Column with subtitle">
    <p:bg>
      <p:bgRef idx="1001">
        <a:schemeClr val="bg1"/>
      </p:bgRef>
    </p:bg>
    <p:spTree>
      <p:nvGrpSpPr>
        <p:cNvPr id="1" name=""/>
        <p:cNvGrpSpPr/>
        <p:nvPr/>
      </p:nvGrpSpPr>
      <p:grpSpPr>
        <a:xfrm>
          <a:off x="0" y="0"/>
          <a:ext cx="0" cy="0"/>
          <a:chOff x="0" y="0"/>
          <a:chExt cx="0" cy="0"/>
        </a:xfrm>
      </p:grpSpPr>
      <p:sp>
        <p:nvSpPr>
          <p:cNvPr id="9" name="Text Placeholder 9"/>
          <p:cNvSpPr>
            <a:spLocks noGrp="1"/>
          </p:cNvSpPr>
          <p:nvPr>
            <p:ph type="body" sz="quarter" idx="13" hasCustomPrompt="1"/>
          </p:nvPr>
        </p:nvSpPr>
        <p:spPr>
          <a:xfrm>
            <a:off x="890953" y="1583268"/>
            <a:ext cx="4992000" cy="4553373"/>
          </a:xfrm>
          <a:prstGeom prst="rect">
            <a:avLst/>
          </a:prstGeom>
        </p:spPr>
        <p:txBody>
          <a:bodyPr/>
          <a:lstStyle>
            <a:lvl1pPr>
              <a:spcAft>
                <a:spcPts val="600"/>
              </a:spcAft>
              <a:defRPr baseline="0">
                <a:latin typeface="+mn-lt"/>
              </a:defRPr>
            </a:lvl1pPr>
            <a:lvl2pPr marL="0" indent="0">
              <a:buFontTx/>
              <a:buNone/>
              <a:defRPr>
                <a:latin typeface="+mn-lt"/>
              </a:defRPr>
            </a:lvl2pPr>
            <a:lvl3pPr marL="180000">
              <a:buClr>
                <a:schemeClr val="accent3"/>
              </a:buClr>
              <a:defRPr>
                <a:latin typeface="+mn-lt"/>
              </a:defRPr>
            </a:lvl3pPr>
            <a:lvl4pPr>
              <a:buClr>
                <a:schemeClr val="accent3"/>
              </a:buClr>
              <a:defRPr>
                <a:latin typeface="+mn-lt"/>
                <a:cs typeface="Arial"/>
              </a:defRPr>
            </a:lvl4pPr>
            <a:lvl5pPr>
              <a:buClr>
                <a:schemeClr val="accent3"/>
              </a:buClr>
              <a:defRPr>
                <a:latin typeface="+mn-lt"/>
                <a:cs typeface="Arial"/>
              </a:defRPr>
            </a:lvl5pPr>
            <a:lvl6pPr marL="180000" indent="-180000">
              <a:spcBef>
                <a:spcPts val="0"/>
              </a:spcBef>
              <a:spcAft>
                <a:spcPts val="300"/>
              </a:spcAft>
              <a:buClr>
                <a:schemeClr val="accent3"/>
              </a:buClr>
              <a:buFont typeface="+mj-lt"/>
              <a:buAutoNum type="arabicPeriod"/>
              <a:defRPr sz="1100">
                <a:latin typeface="+mn-lt"/>
              </a:defRPr>
            </a:lvl6pPr>
            <a:lvl7pPr marL="360000" indent="-180000">
              <a:spcBef>
                <a:spcPts val="0"/>
              </a:spcBef>
              <a:spcAft>
                <a:spcPts val="300"/>
              </a:spcAft>
              <a:buClr>
                <a:schemeClr val="accent3"/>
              </a:buClr>
              <a:buFont typeface="+mj-lt"/>
              <a:buAutoNum type="alphaLcPeriod"/>
              <a:defRPr sz="1100">
                <a:latin typeface="+mn-lt"/>
              </a:defRPr>
            </a:lvl7pPr>
            <a:lvl8pPr marL="540000" indent="-180000">
              <a:spcBef>
                <a:spcPts val="0"/>
              </a:spcBef>
              <a:spcAft>
                <a:spcPts val="300"/>
              </a:spcAft>
              <a:buClr>
                <a:schemeClr val="accent3"/>
              </a:buClr>
              <a:buFont typeface="+mj-lt"/>
              <a:buAutoNum type="romanLcPeriod"/>
              <a:defRPr sz="1100">
                <a:latin typeface="+mn-lt"/>
              </a:defRPr>
            </a:lvl8pPr>
          </a:lstStyle>
          <a:p>
            <a:pPr lvl="0"/>
            <a:r>
              <a:rPr lang="en-US" dirty="0"/>
              <a:t>Headline text in italics 12 </a:t>
            </a:r>
            <a:r>
              <a:rPr lang="en-US" dirty="0" err="1"/>
              <a:t>pt</a:t>
            </a:r>
            <a:r>
              <a:rPr lang="en-US" dirty="0"/>
              <a:t> – Click to edit, Click ‘Increase List Level’ once for plain text, twice for bullets</a:t>
            </a:r>
          </a:p>
          <a:p>
            <a:pPr lvl="1"/>
            <a:r>
              <a:rPr lang="en-US" dirty="0"/>
              <a:t>Content text (1 tab in) 11 </a:t>
            </a:r>
            <a:r>
              <a:rPr lang="en-US" dirty="0" err="1"/>
              <a:t>pt</a:t>
            </a:r>
            <a:endParaRPr lang="en-US" dirty="0"/>
          </a:p>
          <a:p>
            <a:pPr lvl="2"/>
            <a:r>
              <a:rPr lang="en-US" dirty="0"/>
              <a:t>Bullet point level 1 (2 x tab) 11pt</a:t>
            </a:r>
          </a:p>
          <a:p>
            <a:pPr lvl="3"/>
            <a:r>
              <a:rPr lang="en-US" dirty="0"/>
              <a:t>Bullet point level 2 (3 x tab) 11pt</a:t>
            </a:r>
          </a:p>
          <a:p>
            <a:pPr lvl="4"/>
            <a:r>
              <a:rPr lang="en-US" dirty="0"/>
              <a:t>Bullet point level 3 (4 x tab) 11 </a:t>
            </a:r>
            <a:r>
              <a:rPr lang="en-US" dirty="0" err="1"/>
              <a:t>pt</a:t>
            </a:r>
            <a:endParaRPr lang="en-US" dirty="0"/>
          </a:p>
          <a:p>
            <a:pPr lvl="5"/>
            <a:r>
              <a:rPr lang="en-US" dirty="0"/>
              <a:t>Numbered bullet level 1 – (5 x tab) 11pt</a:t>
            </a:r>
          </a:p>
          <a:p>
            <a:pPr lvl="6"/>
            <a:r>
              <a:rPr lang="en-US" dirty="0"/>
              <a:t>Numbered bullet level 2 – (6 x tab) 11pt</a:t>
            </a:r>
          </a:p>
          <a:p>
            <a:pPr lvl="7"/>
            <a:r>
              <a:rPr lang="en-US" dirty="0"/>
              <a:t>Numbered bullet level 3 – (7 x tab) 11pt</a:t>
            </a:r>
          </a:p>
        </p:txBody>
      </p:sp>
      <p:sp>
        <p:nvSpPr>
          <p:cNvPr id="13" name="Text Placeholder 8"/>
          <p:cNvSpPr>
            <a:spLocks noGrp="1"/>
          </p:cNvSpPr>
          <p:nvPr>
            <p:ph type="body" sz="quarter" idx="17" hasCustomPrompt="1"/>
          </p:nvPr>
        </p:nvSpPr>
        <p:spPr>
          <a:xfrm>
            <a:off x="890952" y="1011397"/>
            <a:ext cx="10368000" cy="443633"/>
          </a:xfrm>
          <a:prstGeom prst="rect">
            <a:avLst/>
          </a:prstGeom>
        </p:spPr>
        <p:txBody>
          <a:bodyPr/>
          <a:lstStyle>
            <a:lvl1pPr marL="0" indent="0">
              <a:buNone/>
              <a:defRPr sz="1600" b="0" i="0" cap="all">
                <a:solidFill>
                  <a:schemeClr val="accent2"/>
                </a:solidFill>
                <a:latin typeface="+mn-lt"/>
                <a:cs typeface="Arial"/>
              </a:defRPr>
            </a:lvl1pPr>
            <a:lvl2pPr>
              <a:defRPr sz="1600">
                <a:latin typeface="Gotham Light"/>
                <a:cs typeface="Gotham Light"/>
              </a:defRPr>
            </a:lvl2pPr>
            <a:lvl3pPr>
              <a:defRPr sz="1600">
                <a:latin typeface="Gotham Light"/>
                <a:cs typeface="Gotham Light"/>
              </a:defRPr>
            </a:lvl3pPr>
            <a:lvl4pPr>
              <a:defRPr sz="1600">
                <a:latin typeface="Gotham Light"/>
                <a:cs typeface="Gotham Light"/>
              </a:defRPr>
            </a:lvl4pPr>
            <a:lvl5pPr>
              <a:defRPr sz="1600">
                <a:latin typeface="Gotham Light"/>
                <a:cs typeface="Gotham Light"/>
              </a:defRPr>
            </a:lvl5pPr>
          </a:lstStyle>
          <a:p>
            <a:pPr lvl="0"/>
            <a:r>
              <a:rPr lang="en-AU" dirty="0"/>
              <a:t>Click to edit SUBTITLE</a:t>
            </a:r>
          </a:p>
        </p:txBody>
      </p:sp>
      <p:sp>
        <p:nvSpPr>
          <p:cNvPr id="14" name="Title 1"/>
          <p:cNvSpPr>
            <a:spLocks noGrp="1"/>
          </p:cNvSpPr>
          <p:nvPr>
            <p:ph type="ctrTitle" hasCustomPrompt="1"/>
          </p:nvPr>
        </p:nvSpPr>
        <p:spPr>
          <a:xfrm>
            <a:off x="890952" y="747715"/>
            <a:ext cx="10368000" cy="248443"/>
          </a:xfrm>
          <a:prstGeom prst="rect">
            <a:avLst/>
          </a:prstGeom>
        </p:spPr>
        <p:txBody>
          <a:bodyPr/>
          <a:lstStyle/>
          <a:p>
            <a:r>
              <a:rPr lang="en-AU" dirty="0"/>
              <a:t>Click to edit title</a:t>
            </a:r>
            <a:endParaRPr lang="en-US" dirty="0"/>
          </a:p>
        </p:txBody>
      </p:sp>
      <p:sp>
        <p:nvSpPr>
          <p:cNvPr id="15" name="Text Placeholder 9"/>
          <p:cNvSpPr>
            <a:spLocks noGrp="1"/>
          </p:cNvSpPr>
          <p:nvPr>
            <p:ph type="body" sz="quarter" idx="18" hasCustomPrompt="1"/>
          </p:nvPr>
        </p:nvSpPr>
        <p:spPr>
          <a:xfrm>
            <a:off x="6286889" y="1583268"/>
            <a:ext cx="4992000" cy="4553373"/>
          </a:xfrm>
          <a:prstGeom prst="rect">
            <a:avLst/>
          </a:prstGeom>
        </p:spPr>
        <p:txBody>
          <a:bodyPr/>
          <a:lstStyle>
            <a:lvl1pPr marL="0" marR="0" indent="0" algn="l" defTabSz="457200" rtl="0" eaLnBrk="1" fontAlgn="auto" latinLnBrk="0" hangingPunct="1">
              <a:lnSpc>
                <a:spcPct val="100000"/>
              </a:lnSpc>
              <a:spcBef>
                <a:spcPts val="0"/>
              </a:spcBef>
              <a:spcAft>
                <a:spcPts val="600"/>
              </a:spcAft>
              <a:buClr>
                <a:schemeClr val="accent3"/>
              </a:buClr>
              <a:buSzTx/>
              <a:buFont typeface="Lucida Grande"/>
              <a:buNone/>
              <a:tabLst>
                <a:tab pos="4570413" algn="l"/>
              </a:tabLst>
              <a:defRPr>
                <a:latin typeface="+mn-lt"/>
              </a:defRPr>
            </a:lvl1pPr>
            <a:lvl2pPr marL="0" indent="0">
              <a:buFontTx/>
              <a:buNone/>
              <a:defRPr>
                <a:latin typeface="+mn-lt"/>
              </a:defRPr>
            </a:lvl2pPr>
            <a:lvl3pPr marL="180000">
              <a:buClr>
                <a:schemeClr val="accent3"/>
              </a:buClr>
              <a:defRPr>
                <a:latin typeface="+mn-lt"/>
              </a:defRPr>
            </a:lvl3pPr>
            <a:lvl4pPr>
              <a:buClr>
                <a:schemeClr val="accent3"/>
              </a:buClr>
              <a:defRPr>
                <a:latin typeface="+mn-lt"/>
                <a:cs typeface="Arial"/>
              </a:defRPr>
            </a:lvl4pPr>
            <a:lvl5pPr>
              <a:buClr>
                <a:schemeClr val="accent3"/>
              </a:buClr>
              <a:defRPr>
                <a:latin typeface="+mn-lt"/>
                <a:cs typeface="Arial"/>
              </a:defRPr>
            </a:lvl5pPr>
            <a:lvl6pPr marL="180000" indent="-180000">
              <a:spcBef>
                <a:spcPts val="0"/>
              </a:spcBef>
              <a:spcAft>
                <a:spcPts val="300"/>
              </a:spcAft>
              <a:buClr>
                <a:schemeClr val="accent3"/>
              </a:buClr>
              <a:buFont typeface="+mj-lt"/>
              <a:buAutoNum type="arabicPeriod"/>
              <a:defRPr sz="1100">
                <a:latin typeface="+mn-lt"/>
              </a:defRPr>
            </a:lvl6pPr>
            <a:lvl7pPr marL="360000" indent="-180000">
              <a:spcBef>
                <a:spcPts val="0"/>
              </a:spcBef>
              <a:spcAft>
                <a:spcPts val="300"/>
              </a:spcAft>
              <a:buClr>
                <a:schemeClr val="accent3"/>
              </a:buClr>
              <a:buFont typeface="+mj-lt"/>
              <a:buAutoNum type="alphaLcPeriod"/>
              <a:defRPr sz="1100">
                <a:latin typeface="+mn-lt"/>
              </a:defRPr>
            </a:lvl7pPr>
            <a:lvl8pPr marL="540000" indent="-180000">
              <a:spcBef>
                <a:spcPts val="0"/>
              </a:spcBef>
              <a:spcAft>
                <a:spcPts val="300"/>
              </a:spcAft>
              <a:buClr>
                <a:schemeClr val="accent3"/>
              </a:buClr>
              <a:buFont typeface="+mj-lt"/>
              <a:buAutoNum type="romanLcPeriod"/>
              <a:defRPr sz="1100">
                <a:latin typeface="+mn-lt"/>
              </a:defRPr>
            </a:lvl8pPr>
          </a:lstStyle>
          <a:p>
            <a:pPr marL="0" marR="0" lvl="0" indent="0" algn="l" defTabSz="457200" rtl="0" eaLnBrk="1" fontAlgn="auto" latinLnBrk="0" hangingPunct="1">
              <a:lnSpc>
                <a:spcPct val="100000"/>
              </a:lnSpc>
              <a:spcBef>
                <a:spcPts val="0"/>
              </a:spcBef>
              <a:spcAft>
                <a:spcPts val="600"/>
              </a:spcAft>
              <a:buClr>
                <a:schemeClr val="accent3"/>
              </a:buClr>
              <a:buSzTx/>
              <a:buFont typeface="Lucida Grande"/>
              <a:buNone/>
              <a:tabLst>
                <a:tab pos="4570413" algn="l"/>
              </a:tabLst>
              <a:defRPr/>
            </a:pPr>
            <a:r>
              <a:rPr lang="en-US" dirty="0"/>
              <a:t>Headline text in italics 12 </a:t>
            </a:r>
            <a:r>
              <a:rPr lang="en-US" dirty="0" err="1"/>
              <a:t>pt</a:t>
            </a:r>
            <a:r>
              <a:rPr lang="en-US" dirty="0"/>
              <a:t> - Click to edit, Click ‘Increase List Level’ once for plain text, twice for bullets</a:t>
            </a:r>
          </a:p>
          <a:p>
            <a:pPr lvl="1"/>
            <a:r>
              <a:rPr lang="en-US" dirty="0"/>
              <a:t>Content text (1 tab in) 11 </a:t>
            </a:r>
            <a:r>
              <a:rPr lang="en-US" dirty="0" err="1"/>
              <a:t>pt</a:t>
            </a:r>
            <a:endParaRPr lang="en-US" dirty="0"/>
          </a:p>
          <a:p>
            <a:pPr lvl="2"/>
            <a:r>
              <a:rPr lang="en-US" dirty="0"/>
              <a:t>Bullet point level 1 (2 x tab) 11pt</a:t>
            </a:r>
          </a:p>
          <a:p>
            <a:pPr lvl="3"/>
            <a:r>
              <a:rPr lang="en-US" dirty="0"/>
              <a:t>Bullet point level 2 (3 x tab) 11pt</a:t>
            </a:r>
          </a:p>
          <a:p>
            <a:pPr lvl="4"/>
            <a:r>
              <a:rPr lang="en-US" dirty="0"/>
              <a:t>Bullet point level 3 (4 x tab) 11 </a:t>
            </a:r>
            <a:r>
              <a:rPr lang="en-US" dirty="0" err="1"/>
              <a:t>pt</a:t>
            </a:r>
            <a:endParaRPr lang="en-US" dirty="0"/>
          </a:p>
          <a:p>
            <a:pPr lvl="5"/>
            <a:r>
              <a:rPr lang="en-US" dirty="0"/>
              <a:t>Numbered bullet level 1 – (5 x tab) 11pt</a:t>
            </a:r>
          </a:p>
          <a:p>
            <a:pPr lvl="6"/>
            <a:r>
              <a:rPr lang="en-US" dirty="0"/>
              <a:t>Numbered bullet level 2 – (6 x tab) 11pt</a:t>
            </a:r>
          </a:p>
          <a:p>
            <a:pPr lvl="7"/>
            <a:r>
              <a:rPr lang="en-US" dirty="0"/>
              <a:t>Numbered bullet level 3 – (7 x tab) 11pt</a:t>
            </a:r>
          </a:p>
        </p:txBody>
      </p:sp>
      <p:sp>
        <p:nvSpPr>
          <p:cNvPr id="11" name="Slide Number Placeholder 5"/>
          <p:cNvSpPr>
            <a:spLocks noGrp="1"/>
          </p:cNvSpPr>
          <p:nvPr>
            <p:ph type="sldNum" sz="quarter" idx="4"/>
          </p:nvPr>
        </p:nvSpPr>
        <p:spPr>
          <a:xfrm>
            <a:off x="10637204" y="6422837"/>
            <a:ext cx="817907" cy="383172"/>
          </a:xfrm>
          <a:prstGeom prst="rect">
            <a:avLst/>
          </a:prstGeom>
        </p:spPr>
        <p:txBody>
          <a:bodyPr vert="horz" lIns="91440" tIns="45720" rIns="91440" bIns="45720" rtlCol="0" anchor="ctr"/>
          <a:lstStyle>
            <a:lvl1pPr algn="ctr">
              <a:defRPr sz="850">
                <a:solidFill>
                  <a:schemeClr val="tx1">
                    <a:tint val="75000"/>
                  </a:schemeClr>
                </a:solidFill>
                <a:latin typeface="Arial"/>
                <a:cs typeface="Arial"/>
              </a:defRPr>
            </a:lvl1pPr>
          </a:lstStyle>
          <a:p>
            <a:fld id="{8AD5907E-5BDC-C344-B6AB-DC5089F272C8}" type="slidenum">
              <a:rPr lang="en-US" smtClean="0"/>
              <a:pPr/>
              <a:t>‹#›</a:t>
            </a:fld>
            <a:endParaRPr lang="en-US" dirty="0"/>
          </a:p>
        </p:txBody>
      </p:sp>
    </p:spTree>
    <p:extLst>
      <p:ext uri="{BB962C8B-B14F-4D97-AF65-F5344CB8AC3E}">
        <p14:creationId xmlns:p14="http://schemas.microsoft.com/office/powerpoint/2010/main" val="2131348041"/>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xmlns="">
        <p15:guide id="1" orient="horz" pos="2160">
          <p15:clr>
            <a:srgbClr val="FBAE40"/>
          </p15:clr>
        </p15:guide>
        <p15:guide id="2" pos="456">
          <p15:clr>
            <a:srgbClr val="FBAE40"/>
          </p15:clr>
        </p15:guide>
        <p15:guide id="3" pos="3072">
          <p15:clr>
            <a:srgbClr val="FBAE40"/>
          </p15:clr>
        </p15:guide>
        <p15:guide id="4" pos="3168">
          <p15:clr>
            <a:srgbClr val="FBAE40"/>
          </p15:clr>
        </p15:guide>
        <p15:guide id="5" pos="5784">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45090" name="Rectangle 2"/>
          <p:cNvSpPr>
            <a:spLocks noGrp="1" noChangeArrowheads="1"/>
          </p:cNvSpPr>
          <p:nvPr>
            <p:ph type="ctrTitle"/>
          </p:nvPr>
        </p:nvSpPr>
        <p:spPr>
          <a:xfrm>
            <a:off x="419535" y="2512340"/>
            <a:ext cx="11321353" cy="649651"/>
          </a:xfrm>
        </p:spPr>
        <p:txBody>
          <a:bodyPr/>
          <a:lstStyle>
            <a:lvl1pPr>
              <a:defRPr sz="3600" b="1">
                <a:latin typeface="Calibri" pitchFamily="34" charset="0"/>
              </a:defRPr>
            </a:lvl1pPr>
          </a:lstStyle>
          <a:p>
            <a:r>
              <a:rPr lang="en-US"/>
              <a:t>Click to edit Master title style</a:t>
            </a:r>
            <a:endParaRPr lang="en-GB" dirty="0"/>
          </a:p>
        </p:txBody>
      </p:sp>
      <p:sp>
        <p:nvSpPr>
          <p:cNvPr id="345110" name="Rectangle 22"/>
          <p:cNvSpPr>
            <a:spLocks noChangeArrowheads="1"/>
          </p:cNvSpPr>
          <p:nvPr/>
        </p:nvSpPr>
        <p:spPr bwMode="auto">
          <a:xfrm>
            <a:off x="2604478" y="3047983"/>
            <a:ext cx="181822" cy="371513"/>
          </a:xfrm>
          <a:prstGeom prst="rect">
            <a:avLst/>
          </a:prstGeom>
          <a:noFill/>
          <a:ln w="12700">
            <a:noFill/>
            <a:prstDash val="dash"/>
            <a:miter lim="800000"/>
            <a:headEnd/>
            <a:tailEnd/>
          </a:ln>
          <a:effectLst/>
        </p:spPr>
        <p:txBody>
          <a:bodyPr wrap="none" lIns="90000" tIns="46800" rIns="90000" bIns="46800" anchor="ctr">
            <a:spAutoFit/>
          </a:bodyPr>
          <a:lstStyle/>
          <a:p>
            <a:endParaRPr lang="en-GB" sz="1800"/>
          </a:p>
        </p:txBody>
      </p:sp>
      <p:sp>
        <p:nvSpPr>
          <p:cNvPr id="345112" name="Rectangle 24"/>
          <p:cNvSpPr>
            <a:spLocks noChangeArrowheads="1"/>
          </p:cNvSpPr>
          <p:nvPr/>
        </p:nvSpPr>
        <p:spPr bwMode="auto">
          <a:xfrm>
            <a:off x="2604478" y="3047983"/>
            <a:ext cx="181822" cy="371513"/>
          </a:xfrm>
          <a:prstGeom prst="rect">
            <a:avLst/>
          </a:prstGeom>
          <a:noFill/>
          <a:ln w="12700">
            <a:noFill/>
            <a:prstDash val="dash"/>
            <a:miter lim="800000"/>
            <a:headEnd/>
            <a:tailEnd/>
          </a:ln>
          <a:effectLst/>
        </p:spPr>
        <p:txBody>
          <a:bodyPr wrap="none" lIns="90000" tIns="46800" rIns="90000" bIns="46800" anchor="ctr">
            <a:spAutoFit/>
          </a:bodyPr>
          <a:lstStyle/>
          <a:p>
            <a:endParaRPr lang="en-GB" sz="1800"/>
          </a:p>
        </p:txBody>
      </p:sp>
      <p:sp>
        <p:nvSpPr>
          <p:cNvPr id="345114" name="Rectangle 26"/>
          <p:cNvSpPr>
            <a:spLocks noChangeArrowheads="1"/>
          </p:cNvSpPr>
          <p:nvPr/>
        </p:nvSpPr>
        <p:spPr bwMode="auto">
          <a:xfrm>
            <a:off x="2604478" y="3047983"/>
            <a:ext cx="181822" cy="371513"/>
          </a:xfrm>
          <a:prstGeom prst="rect">
            <a:avLst/>
          </a:prstGeom>
          <a:noFill/>
          <a:ln w="12700">
            <a:noFill/>
            <a:prstDash val="dash"/>
            <a:miter lim="800000"/>
            <a:headEnd/>
            <a:tailEnd/>
          </a:ln>
          <a:effectLst/>
        </p:spPr>
        <p:txBody>
          <a:bodyPr wrap="none" lIns="90000" tIns="46800" rIns="90000" bIns="46800" anchor="ctr">
            <a:spAutoFit/>
          </a:bodyPr>
          <a:lstStyle/>
          <a:p>
            <a:endParaRPr lang="en-GB" sz="1800"/>
          </a:p>
        </p:txBody>
      </p:sp>
      <p:graphicFrame>
        <p:nvGraphicFramePr>
          <p:cNvPr id="646149" name="Base" hidden="1"/>
          <p:cNvGraphicFramePr>
            <a:graphicFrameLocks/>
          </p:cNvGraphicFramePr>
          <p:nvPr/>
        </p:nvGraphicFramePr>
        <p:xfrm>
          <a:off x="2032000" y="1143000"/>
          <a:ext cx="8128000" cy="4572000"/>
        </p:xfrm>
        <a:graphic>
          <a:graphicData uri="http://schemas.openxmlformats.org/presentationml/2006/ole">
            <mc:AlternateContent xmlns:mc="http://schemas.openxmlformats.org/markup-compatibility/2006">
              <mc:Choice xmlns:v="urn:schemas-microsoft-com:vml" Requires="v">
                <p:oleObj spid="_x0000_s1031" r:id="rId3" imgW="0" imgH="0" progId="">
                  <p:embed/>
                </p:oleObj>
              </mc:Choice>
              <mc:Fallback>
                <p:oleObj r:id="rId3" imgW="0" imgH="0" progId="">
                  <p:embed/>
                  <p:pic>
                    <p:nvPicPr>
                      <p:cNvPr id="646149" name="Base"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032000" y="1143000"/>
                        <a:ext cx="8128000" cy="4572000"/>
                      </a:xfrm>
                      <a:prstGeom prst="rect">
                        <a:avLst/>
                      </a:prstGeom>
                      <a:noFill/>
                      <a:effectLst/>
                      <a:extLst>
                        <a:ext uri="{909E8E84-426E-40DD-AFC4-6F175D3DCCD1}">
                          <a14:hiddenFill xmlns:a14="http://schemas.microsoft.com/office/drawing/2010/main">
                            <a:solidFill>
                              <a:srgbClr val="FCFDC6"/>
                            </a:solidFill>
                          </a14:hiddenFill>
                        </a:ext>
                        <a:ext uri="{AF507438-7753-43E0-B8FC-AC1667EBCBE1}">
                          <a14:hiddenEffects xmlns:a14="http://schemas.microsoft.com/office/drawing/2010/main">
                            <a:effectLst>
                              <a:outerShdw dist="107763" dir="2700000" algn="ctr" rotWithShape="0">
                                <a:schemeClr val="bg2"/>
                              </a:outerShdw>
                            </a:effectLst>
                          </a14:hiddenEffects>
                        </a:ext>
                        <a:ext uri="{53640926-AAD7-44D8-BBD7-CCE9431645EC}">
                          <a14:shadowObscured xmlns:a14="http://schemas.microsoft.com/office/drawing/2010/main" val="1"/>
                        </a:ext>
                      </a:extLst>
                    </p:spPr>
                  </p:pic>
                </p:oleObj>
              </mc:Fallback>
            </mc:AlternateContent>
          </a:graphicData>
        </a:graphic>
      </p:graphicFrame>
      <p:pic>
        <p:nvPicPr>
          <p:cNvPr id="646151" name="Picture 7" descr="S:\Administration\Logos\CEPA\CEPA 4 squares only.bmp"/>
          <p:cNvPicPr>
            <a:picLocks noChangeAspect="1" noChangeArrowheads="1"/>
          </p:cNvPicPr>
          <p:nvPr/>
        </p:nvPicPr>
        <p:blipFill>
          <a:blip r:embed="rId4" cstate="print"/>
          <a:srcRect/>
          <a:stretch>
            <a:fillRect/>
          </a:stretch>
        </p:blipFill>
        <p:spPr bwMode="auto">
          <a:xfrm>
            <a:off x="10865604" y="5428431"/>
            <a:ext cx="879734" cy="720180"/>
          </a:xfrm>
          <a:prstGeom prst="rect">
            <a:avLst/>
          </a:prstGeom>
          <a:noFill/>
        </p:spPr>
      </p:pic>
      <p:sp>
        <p:nvSpPr>
          <p:cNvPr id="12" name="Line 3"/>
          <p:cNvSpPr>
            <a:spLocks noChangeShapeType="1"/>
          </p:cNvSpPr>
          <p:nvPr/>
        </p:nvSpPr>
        <p:spPr bwMode="auto">
          <a:xfrm flipV="1">
            <a:off x="442446" y="3284985"/>
            <a:ext cx="11302892" cy="1579"/>
          </a:xfrm>
          <a:prstGeom prst="line">
            <a:avLst/>
          </a:prstGeom>
          <a:noFill/>
          <a:ln w="28575">
            <a:solidFill>
              <a:srgbClr val="686868">
                <a:alpha val="39608"/>
              </a:srgbClr>
            </a:solidFill>
            <a:round/>
            <a:headEnd/>
            <a:tailEnd/>
          </a:ln>
          <a:effectLst/>
        </p:spPr>
        <p:txBody>
          <a:bodyPr wrap="none" anchor="ctr"/>
          <a:lstStyle/>
          <a:p>
            <a:endParaRPr lang="en-GB" sz="1800"/>
          </a:p>
        </p:txBody>
      </p:sp>
      <p:sp>
        <p:nvSpPr>
          <p:cNvPr id="17" name="Content Placeholder 16"/>
          <p:cNvSpPr>
            <a:spLocks noGrp="1"/>
          </p:cNvSpPr>
          <p:nvPr>
            <p:ph sz="quarter" idx="10" hasCustomPrompt="1"/>
          </p:nvPr>
        </p:nvSpPr>
        <p:spPr>
          <a:xfrm>
            <a:off x="419535" y="3430059"/>
            <a:ext cx="4075723" cy="504577"/>
          </a:xfrm>
        </p:spPr>
        <p:txBody>
          <a:bodyPr/>
          <a:lstStyle>
            <a:lvl1pPr>
              <a:defRPr sz="2400" b="1">
                <a:solidFill>
                  <a:srgbClr val="7F7F7F"/>
                </a:solidFill>
              </a:defRPr>
            </a:lvl1pPr>
          </a:lstStyle>
          <a:p>
            <a:pPr lvl="0"/>
            <a:r>
              <a:rPr lang="en-US" dirty="0"/>
              <a:t>Draft/Final</a:t>
            </a:r>
            <a:endParaRPr lang="en-GB" dirty="0"/>
          </a:p>
        </p:txBody>
      </p:sp>
      <p:sp>
        <p:nvSpPr>
          <p:cNvPr id="23" name="Content Placeholder 22"/>
          <p:cNvSpPr>
            <a:spLocks noGrp="1"/>
          </p:cNvSpPr>
          <p:nvPr>
            <p:ph sz="quarter" idx="11" hasCustomPrompt="1"/>
          </p:nvPr>
        </p:nvSpPr>
        <p:spPr>
          <a:xfrm>
            <a:off x="424923" y="5428431"/>
            <a:ext cx="3100753" cy="720180"/>
          </a:xfrm>
        </p:spPr>
        <p:txBody>
          <a:bodyPr/>
          <a:lstStyle>
            <a:lvl1pPr algn="l">
              <a:lnSpc>
                <a:spcPct val="100000"/>
              </a:lnSpc>
              <a:defRPr sz="2400" b="0"/>
            </a:lvl1pPr>
          </a:lstStyle>
          <a:p>
            <a:pPr lvl="0"/>
            <a:r>
              <a:rPr lang="en-GB" dirty="0"/>
              <a:t>Name and Date</a:t>
            </a:r>
          </a:p>
        </p:txBody>
      </p:sp>
      <p:sp>
        <p:nvSpPr>
          <p:cNvPr id="14" name="Line 3"/>
          <p:cNvSpPr>
            <a:spLocks noChangeShapeType="1"/>
          </p:cNvSpPr>
          <p:nvPr/>
        </p:nvSpPr>
        <p:spPr bwMode="auto">
          <a:xfrm flipV="1">
            <a:off x="423985" y="6237313"/>
            <a:ext cx="11302892" cy="1579"/>
          </a:xfrm>
          <a:prstGeom prst="line">
            <a:avLst/>
          </a:prstGeom>
          <a:noFill/>
          <a:ln w="28575">
            <a:solidFill>
              <a:srgbClr val="686868">
                <a:alpha val="39608"/>
              </a:srgbClr>
            </a:solidFill>
            <a:round/>
            <a:headEnd/>
            <a:tailEnd/>
          </a:ln>
          <a:effectLst/>
        </p:spPr>
        <p:txBody>
          <a:bodyPr wrap="none" anchor="ctr"/>
          <a:lstStyle/>
          <a:p>
            <a:endParaRPr lang="en-GB" sz="1800"/>
          </a:p>
        </p:txBody>
      </p:sp>
      <p:sp>
        <p:nvSpPr>
          <p:cNvPr id="2" name="TextBox 1"/>
          <p:cNvSpPr txBox="1"/>
          <p:nvPr/>
        </p:nvSpPr>
        <p:spPr bwMode="auto">
          <a:xfrm>
            <a:off x="419535" y="187547"/>
            <a:ext cx="3473831" cy="830997"/>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algn="l">
              <a:lnSpc>
                <a:spcPct val="100000"/>
              </a:lnSpc>
            </a:pPr>
            <a:r>
              <a:rPr lang="en-GB" sz="2400" b="0" dirty="0">
                <a:solidFill>
                  <a:srgbClr val="275792"/>
                </a:solidFill>
                <a:latin typeface="Calibri" pitchFamily="34" charset="0"/>
                <a:ea typeface="+mn-ea"/>
                <a:cs typeface="+mn-cs"/>
              </a:rPr>
              <a:t>Cambridge Economic Policy Associates</a:t>
            </a:r>
          </a:p>
        </p:txBody>
      </p:sp>
    </p:spTree>
    <p:extLst>
      <p:ext uri="{BB962C8B-B14F-4D97-AF65-F5344CB8AC3E}">
        <p14:creationId xmlns:p14="http://schemas.microsoft.com/office/powerpoint/2010/main" val="143977985"/>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1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Text Placeholder 5"/>
          <p:cNvSpPr>
            <a:spLocks noGrp="1"/>
          </p:cNvSpPr>
          <p:nvPr>
            <p:ph type="body" sz="quarter" idx="10" hasCustomPrompt="1"/>
          </p:nvPr>
        </p:nvSpPr>
        <p:spPr>
          <a:xfrm>
            <a:off x="601236" y="1052736"/>
            <a:ext cx="11078154" cy="216024"/>
          </a:xfrm>
        </p:spPr>
        <p:txBody>
          <a:bodyPr anchor="ctr"/>
          <a:lstStyle>
            <a:lvl1pPr marL="0" marR="0" indent="0" algn="l" defTabSz="923925" rtl="0" eaLnBrk="1" fontAlgn="base" latinLnBrk="0" hangingPunct="1">
              <a:lnSpc>
                <a:spcPct val="100000"/>
              </a:lnSpc>
              <a:spcBef>
                <a:spcPts val="200"/>
              </a:spcBef>
              <a:spcAft>
                <a:spcPts val="300"/>
              </a:spcAft>
              <a:buClrTx/>
              <a:buSzTx/>
              <a:buFontTx/>
              <a:buNone/>
              <a:tabLst/>
              <a:defRPr sz="2000" b="1" i="0">
                <a:solidFill>
                  <a:srgbClr val="7F7F7F"/>
                </a:solidFill>
                <a:latin typeface="Calibri" pitchFamily="34" charset="0"/>
              </a:defRPr>
            </a:lvl1pPr>
            <a:lvl2pPr>
              <a:defRPr sz="1600">
                <a:solidFill>
                  <a:srgbClr val="7F7F7F"/>
                </a:solidFill>
              </a:defRPr>
            </a:lvl2pPr>
            <a:lvl3pPr>
              <a:defRPr sz="1600">
                <a:solidFill>
                  <a:srgbClr val="7F7F7F"/>
                </a:solidFill>
              </a:defRPr>
            </a:lvl3pPr>
            <a:lvl4pPr>
              <a:defRPr sz="1600">
                <a:solidFill>
                  <a:srgbClr val="7F7F7F"/>
                </a:solidFill>
              </a:defRPr>
            </a:lvl4pPr>
            <a:lvl5pPr>
              <a:defRPr sz="1600">
                <a:solidFill>
                  <a:srgbClr val="7F7F7F"/>
                </a:solidFill>
              </a:defRPr>
            </a:lvl5pPr>
          </a:lstStyle>
          <a:p>
            <a:pPr marL="0" marR="0" lvl="0" indent="0" algn="l" defTabSz="923925" rtl="0" eaLnBrk="1" fontAlgn="base" latinLnBrk="0" hangingPunct="1">
              <a:lnSpc>
                <a:spcPct val="100000"/>
              </a:lnSpc>
              <a:spcBef>
                <a:spcPts val="200"/>
              </a:spcBef>
              <a:spcAft>
                <a:spcPts val="300"/>
              </a:spcAft>
              <a:buClrTx/>
              <a:buSzTx/>
              <a:buFontTx/>
              <a:buNone/>
              <a:tabLst/>
              <a:defRPr/>
            </a:pPr>
            <a:r>
              <a:rPr lang="en-US" dirty="0"/>
              <a:t>CLICK TO EDIT MASTER TEXT STYLES</a:t>
            </a:r>
            <a:endParaRPr lang="en-GB" dirty="0"/>
          </a:p>
        </p:txBody>
      </p:sp>
    </p:spTree>
    <p:extLst>
      <p:ext uri="{BB962C8B-B14F-4D97-AF65-F5344CB8AC3E}">
        <p14:creationId xmlns:p14="http://schemas.microsoft.com/office/powerpoint/2010/main" val="32668033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Agenda/ Contents">
    <p:spTree>
      <p:nvGrpSpPr>
        <p:cNvPr id="1" name=""/>
        <p:cNvGrpSpPr/>
        <p:nvPr/>
      </p:nvGrpSpPr>
      <p:grpSpPr>
        <a:xfrm>
          <a:off x="0" y="0"/>
          <a:ext cx="0" cy="0"/>
          <a:chOff x="0" y="0"/>
          <a:chExt cx="0" cy="0"/>
        </a:xfrm>
      </p:grpSpPr>
      <p:sp>
        <p:nvSpPr>
          <p:cNvPr id="2" name="Title 1"/>
          <p:cNvSpPr>
            <a:spLocks noGrp="1"/>
          </p:cNvSpPr>
          <p:nvPr>
            <p:ph type="title"/>
          </p:nvPr>
        </p:nvSpPr>
        <p:spPr>
          <a:xfrm>
            <a:off x="601236" y="404665"/>
            <a:ext cx="10369152" cy="403225"/>
          </a:xfrm>
        </p:spPr>
        <p:txBody>
          <a:bodyPr/>
          <a:lstStyle/>
          <a:p>
            <a:r>
              <a:rPr lang="en-US"/>
              <a:t>Click to edit Master title style</a:t>
            </a:r>
            <a:endParaRPr lang="en-GB" dirty="0"/>
          </a:p>
        </p:txBody>
      </p:sp>
      <p:sp>
        <p:nvSpPr>
          <p:cNvPr id="3" name="Content Placeholder 2"/>
          <p:cNvSpPr>
            <a:spLocks noGrp="1"/>
          </p:cNvSpPr>
          <p:nvPr>
            <p:ph idx="1"/>
          </p:nvPr>
        </p:nvSpPr>
        <p:spPr>
          <a:xfrm>
            <a:off x="1132772" y="1340768"/>
            <a:ext cx="9837616" cy="4680520"/>
          </a:xfrm>
        </p:spPr>
        <p:txBody>
          <a:bodyPr/>
          <a:lstStyle>
            <a:lvl1pPr marL="0" marR="0" indent="0" algn="l" defTabSz="923925" rtl="0" eaLnBrk="1" fontAlgn="base" latinLnBrk="0" hangingPunct="1">
              <a:lnSpc>
                <a:spcPct val="100000"/>
              </a:lnSpc>
              <a:spcBef>
                <a:spcPts val="900"/>
              </a:spcBef>
              <a:spcAft>
                <a:spcPts val="900"/>
              </a:spcAft>
              <a:buClrTx/>
              <a:buSzTx/>
              <a:buFontTx/>
              <a:buNone/>
              <a:tabLst/>
              <a:defRPr sz="2000"/>
            </a:lvl1pPr>
            <a:lvl2pPr>
              <a:lnSpc>
                <a:spcPct val="100000"/>
              </a:lnSpc>
              <a:spcBef>
                <a:spcPts val="0"/>
              </a:spcBef>
              <a:defRPr/>
            </a:lvl2pPr>
            <a:lvl3pPr marL="536575" indent="-268288">
              <a:lnSpc>
                <a:spcPct val="100000"/>
              </a:lnSpc>
              <a:spcBef>
                <a:spcPts val="0"/>
              </a:spcBef>
              <a:buFont typeface="Courier New" pitchFamily="49" charset="0"/>
              <a:buChar char="o"/>
              <a:defRPr lang="en-US" sz="1400" dirty="0" smtClean="0">
                <a:solidFill>
                  <a:srgbClr val="1F4D9F"/>
                </a:solidFill>
                <a:latin typeface="Calibri" pitchFamily="34" charset="0"/>
              </a:defRPr>
            </a:lvl3pPr>
            <a:lvl4pPr marL="803275" indent="-266700">
              <a:lnSpc>
                <a:spcPct val="100000"/>
              </a:lnSpc>
              <a:spcBef>
                <a:spcPts val="0"/>
              </a:spcBef>
              <a:buClr>
                <a:srgbClr val="275792"/>
              </a:buClr>
              <a:buFont typeface="Calibri" pitchFamily="34" charset="0"/>
              <a:buChar char="–"/>
              <a:defRPr>
                <a:latin typeface="Calibri" pitchFamily="34" charset="0"/>
              </a:defRPr>
            </a:lvl4pPr>
            <a:lvl5pPr marL="1074738" indent="-269875">
              <a:lnSpc>
                <a:spcPct val="100000"/>
              </a:lnSpc>
              <a:spcBef>
                <a:spcPts val="0"/>
              </a:spcBef>
              <a:buClr>
                <a:srgbClr val="275792"/>
              </a:buClr>
              <a:buFont typeface="Calibri" pitchFamily="34" charset="0"/>
              <a:buChar char="&gt;"/>
              <a:defRPr>
                <a:latin typeface="Calibri"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0" hasCustomPrompt="1"/>
          </p:nvPr>
        </p:nvSpPr>
        <p:spPr>
          <a:xfrm>
            <a:off x="595924" y="4610136"/>
            <a:ext cx="443077" cy="360000"/>
          </a:xfrm>
          <a:solidFill>
            <a:schemeClr val="accent2"/>
          </a:solidFill>
        </p:spPr>
        <p:txBody>
          <a:bodyPr anchor="ctr"/>
          <a:lstStyle>
            <a:lvl1pPr algn="ctr">
              <a:defRPr>
                <a:solidFill>
                  <a:schemeClr val="bg1"/>
                </a:solidFill>
              </a:defRPr>
            </a:lvl1pPr>
          </a:lstStyle>
          <a:p>
            <a:pPr lvl="0"/>
            <a:r>
              <a:rPr lang="en-US" dirty="0"/>
              <a:t>7</a:t>
            </a:r>
            <a:endParaRPr lang="en-GB" dirty="0"/>
          </a:p>
        </p:txBody>
      </p:sp>
      <p:sp>
        <p:nvSpPr>
          <p:cNvPr id="12" name="Content Placeholder 10"/>
          <p:cNvSpPr>
            <a:spLocks noGrp="1"/>
          </p:cNvSpPr>
          <p:nvPr>
            <p:ph sz="quarter" idx="11" hasCustomPrompt="1"/>
          </p:nvPr>
        </p:nvSpPr>
        <p:spPr>
          <a:xfrm>
            <a:off x="595924" y="4070520"/>
            <a:ext cx="443077" cy="360000"/>
          </a:xfrm>
          <a:solidFill>
            <a:schemeClr val="accent2"/>
          </a:solidFill>
        </p:spPr>
        <p:txBody>
          <a:bodyPr anchor="ctr"/>
          <a:lstStyle>
            <a:lvl1pPr algn="ctr">
              <a:defRPr>
                <a:solidFill>
                  <a:schemeClr val="bg1"/>
                </a:solidFill>
              </a:defRPr>
            </a:lvl1pPr>
          </a:lstStyle>
          <a:p>
            <a:pPr lvl="0"/>
            <a:r>
              <a:rPr lang="en-US" dirty="0"/>
              <a:t>6</a:t>
            </a:r>
            <a:endParaRPr lang="en-GB" dirty="0"/>
          </a:p>
        </p:txBody>
      </p:sp>
      <p:sp>
        <p:nvSpPr>
          <p:cNvPr id="13" name="Content Placeholder 10"/>
          <p:cNvSpPr>
            <a:spLocks noGrp="1"/>
          </p:cNvSpPr>
          <p:nvPr>
            <p:ph sz="quarter" idx="12" hasCustomPrompt="1"/>
          </p:nvPr>
        </p:nvSpPr>
        <p:spPr>
          <a:xfrm>
            <a:off x="595924" y="3530904"/>
            <a:ext cx="443077" cy="360000"/>
          </a:xfrm>
          <a:solidFill>
            <a:schemeClr val="accent2"/>
          </a:solidFill>
        </p:spPr>
        <p:txBody>
          <a:bodyPr anchor="ctr"/>
          <a:lstStyle>
            <a:lvl1pPr algn="ctr">
              <a:defRPr>
                <a:solidFill>
                  <a:schemeClr val="bg1"/>
                </a:solidFill>
              </a:defRPr>
            </a:lvl1pPr>
          </a:lstStyle>
          <a:p>
            <a:pPr lvl="0"/>
            <a:r>
              <a:rPr lang="en-GB" dirty="0"/>
              <a:t>5</a:t>
            </a:r>
          </a:p>
        </p:txBody>
      </p:sp>
      <p:sp>
        <p:nvSpPr>
          <p:cNvPr id="14" name="Content Placeholder 10"/>
          <p:cNvSpPr>
            <a:spLocks noGrp="1"/>
          </p:cNvSpPr>
          <p:nvPr>
            <p:ph sz="quarter" idx="13" hasCustomPrompt="1"/>
          </p:nvPr>
        </p:nvSpPr>
        <p:spPr>
          <a:xfrm>
            <a:off x="595924" y="2991288"/>
            <a:ext cx="443077" cy="360000"/>
          </a:xfrm>
          <a:solidFill>
            <a:schemeClr val="accent2"/>
          </a:solidFill>
        </p:spPr>
        <p:txBody>
          <a:bodyPr anchor="ctr"/>
          <a:lstStyle>
            <a:lvl1pPr algn="ctr">
              <a:defRPr>
                <a:solidFill>
                  <a:schemeClr val="bg1"/>
                </a:solidFill>
              </a:defRPr>
            </a:lvl1pPr>
          </a:lstStyle>
          <a:p>
            <a:pPr lvl="0"/>
            <a:r>
              <a:rPr lang="en-GB" dirty="0"/>
              <a:t>4</a:t>
            </a:r>
          </a:p>
        </p:txBody>
      </p:sp>
      <p:sp>
        <p:nvSpPr>
          <p:cNvPr id="15" name="Content Placeholder 10"/>
          <p:cNvSpPr>
            <a:spLocks noGrp="1"/>
          </p:cNvSpPr>
          <p:nvPr>
            <p:ph sz="quarter" idx="14" hasCustomPrompt="1"/>
          </p:nvPr>
        </p:nvSpPr>
        <p:spPr>
          <a:xfrm>
            <a:off x="595924" y="2451672"/>
            <a:ext cx="443077" cy="360000"/>
          </a:xfrm>
          <a:solidFill>
            <a:schemeClr val="accent2"/>
          </a:solidFill>
        </p:spPr>
        <p:txBody>
          <a:bodyPr anchor="ctr"/>
          <a:lstStyle>
            <a:lvl1pPr algn="ctr">
              <a:defRPr>
                <a:solidFill>
                  <a:schemeClr val="bg1"/>
                </a:solidFill>
              </a:defRPr>
            </a:lvl1pPr>
          </a:lstStyle>
          <a:p>
            <a:pPr lvl="0"/>
            <a:r>
              <a:rPr lang="en-GB" dirty="0"/>
              <a:t>3</a:t>
            </a:r>
          </a:p>
        </p:txBody>
      </p:sp>
      <p:sp>
        <p:nvSpPr>
          <p:cNvPr id="16" name="Content Placeholder 10"/>
          <p:cNvSpPr>
            <a:spLocks noGrp="1"/>
          </p:cNvSpPr>
          <p:nvPr>
            <p:ph sz="quarter" idx="15" hasCustomPrompt="1"/>
          </p:nvPr>
        </p:nvSpPr>
        <p:spPr>
          <a:xfrm>
            <a:off x="595924" y="1912056"/>
            <a:ext cx="443077" cy="360000"/>
          </a:xfrm>
          <a:solidFill>
            <a:schemeClr val="accent2"/>
          </a:solidFill>
        </p:spPr>
        <p:txBody>
          <a:bodyPr anchor="ctr"/>
          <a:lstStyle>
            <a:lvl1pPr algn="ctr">
              <a:defRPr>
                <a:solidFill>
                  <a:schemeClr val="bg1"/>
                </a:solidFill>
              </a:defRPr>
            </a:lvl1pPr>
          </a:lstStyle>
          <a:p>
            <a:pPr lvl="0"/>
            <a:r>
              <a:rPr lang="en-GB" dirty="0"/>
              <a:t>2</a:t>
            </a:r>
          </a:p>
        </p:txBody>
      </p:sp>
      <p:sp>
        <p:nvSpPr>
          <p:cNvPr id="17" name="Content Placeholder 10"/>
          <p:cNvSpPr>
            <a:spLocks noGrp="1"/>
          </p:cNvSpPr>
          <p:nvPr>
            <p:ph sz="quarter" idx="16" hasCustomPrompt="1"/>
          </p:nvPr>
        </p:nvSpPr>
        <p:spPr>
          <a:xfrm>
            <a:off x="595924" y="1372440"/>
            <a:ext cx="443077" cy="360000"/>
          </a:xfrm>
          <a:solidFill>
            <a:schemeClr val="accent2"/>
          </a:solidFill>
        </p:spPr>
        <p:txBody>
          <a:bodyPr anchor="ctr"/>
          <a:lstStyle>
            <a:lvl1pPr algn="ctr">
              <a:defRPr>
                <a:solidFill>
                  <a:schemeClr val="bg1"/>
                </a:solidFill>
              </a:defRPr>
            </a:lvl1pPr>
          </a:lstStyle>
          <a:p>
            <a:pPr lvl="0"/>
            <a:r>
              <a:rPr lang="en-GB" dirty="0"/>
              <a:t>1</a:t>
            </a:r>
          </a:p>
        </p:txBody>
      </p:sp>
      <p:sp>
        <p:nvSpPr>
          <p:cNvPr id="18" name="Content Placeholder 10"/>
          <p:cNvSpPr>
            <a:spLocks noGrp="1"/>
          </p:cNvSpPr>
          <p:nvPr>
            <p:ph sz="quarter" idx="17" hasCustomPrompt="1"/>
          </p:nvPr>
        </p:nvSpPr>
        <p:spPr>
          <a:xfrm>
            <a:off x="595924" y="5149755"/>
            <a:ext cx="443077" cy="360000"/>
          </a:xfrm>
          <a:solidFill>
            <a:schemeClr val="accent2"/>
          </a:solidFill>
        </p:spPr>
        <p:txBody>
          <a:bodyPr anchor="ctr"/>
          <a:lstStyle>
            <a:lvl1pPr algn="ctr">
              <a:defRPr>
                <a:solidFill>
                  <a:schemeClr val="bg1"/>
                </a:solidFill>
              </a:defRPr>
            </a:lvl1pPr>
          </a:lstStyle>
          <a:p>
            <a:pPr lvl="0"/>
            <a:r>
              <a:rPr lang="en-US" dirty="0"/>
              <a:t>8</a:t>
            </a:r>
            <a:endParaRPr lang="en-GB" dirty="0"/>
          </a:p>
        </p:txBody>
      </p:sp>
    </p:spTree>
    <p:extLst>
      <p:ext uri="{BB962C8B-B14F-4D97-AF65-F5344CB8AC3E}">
        <p14:creationId xmlns:p14="http://schemas.microsoft.com/office/powerpoint/2010/main" val="33839004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One text box">
    <p:spTree>
      <p:nvGrpSpPr>
        <p:cNvPr id="1" name=""/>
        <p:cNvGrpSpPr/>
        <p:nvPr/>
      </p:nvGrpSpPr>
      <p:grpSpPr>
        <a:xfrm>
          <a:off x="0" y="0"/>
          <a:ext cx="0" cy="0"/>
          <a:chOff x="0" y="0"/>
          <a:chExt cx="0" cy="0"/>
        </a:xfrm>
      </p:grpSpPr>
      <p:sp>
        <p:nvSpPr>
          <p:cNvPr id="2" name="Title 1"/>
          <p:cNvSpPr>
            <a:spLocks noGrp="1"/>
          </p:cNvSpPr>
          <p:nvPr>
            <p:ph type="title"/>
          </p:nvPr>
        </p:nvSpPr>
        <p:spPr>
          <a:xfrm>
            <a:off x="601236" y="404665"/>
            <a:ext cx="10369152" cy="403225"/>
          </a:xfrm>
        </p:spPr>
        <p:txBody>
          <a:bodyPr/>
          <a:lstStyle/>
          <a:p>
            <a:r>
              <a:rPr lang="en-US"/>
              <a:t>Click to edit Master title style</a:t>
            </a:r>
            <a:endParaRPr lang="en-GB" dirty="0"/>
          </a:p>
        </p:txBody>
      </p:sp>
      <p:sp>
        <p:nvSpPr>
          <p:cNvPr id="3" name="Content Placeholder 2"/>
          <p:cNvSpPr>
            <a:spLocks noGrp="1"/>
          </p:cNvSpPr>
          <p:nvPr>
            <p:ph idx="1"/>
          </p:nvPr>
        </p:nvSpPr>
        <p:spPr>
          <a:xfrm>
            <a:off x="601236" y="1341438"/>
            <a:ext cx="11078155" cy="4703763"/>
          </a:xfrm>
        </p:spPr>
        <p:txBody>
          <a:bodyPr/>
          <a:lstStyle>
            <a:lvl1pPr>
              <a:spcBef>
                <a:spcPts val="1200"/>
              </a:spcBef>
              <a:defRPr/>
            </a:lvl1pPr>
            <a:lvl2pPr>
              <a:lnSpc>
                <a:spcPct val="100000"/>
              </a:lnSpc>
              <a:spcBef>
                <a:spcPts val="0"/>
              </a:spcBef>
              <a:defRPr/>
            </a:lvl2pPr>
            <a:lvl3pPr marL="536575" indent="-268288">
              <a:lnSpc>
                <a:spcPct val="100000"/>
              </a:lnSpc>
              <a:spcBef>
                <a:spcPts val="0"/>
              </a:spcBef>
              <a:buFont typeface="Courier New" pitchFamily="49" charset="0"/>
              <a:buChar char="o"/>
              <a:defRPr lang="en-US" sz="1600" dirty="0" smtClean="0">
                <a:solidFill>
                  <a:srgbClr val="1F4D9F"/>
                </a:solidFill>
                <a:latin typeface="Calibri" pitchFamily="34" charset="0"/>
              </a:defRPr>
            </a:lvl3pPr>
            <a:lvl4pPr marL="803275" indent="-266700">
              <a:lnSpc>
                <a:spcPct val="100000"/>
              </a:lnSpc>
              <a:spcBef>
                <a:spcPts val="0"/>
              </a:spcBef>
              <a:buClr>
                <a:srgbClr val="275792"/>
              </a:buClr>
              <a:buFont typeface="Calibri" pitchFamily="34" charset="0"/>
              <a:buChar char="–"/>
              <a:defRPr sz="1400">
                <a:latin typeface="Calibri" pitchFamily="34" charset="0"/>
              </a:defRPr>
            </a:lvl4pPr>
            <a:lvl5pPr marL="1074738" indent="-269875">
              <a:lnSpc>
                <a:spcPct val="100000"/>
              </a:lnSpc>
              <a:spcBef>
                <a:spcPts val="0"/>
              </a:spcBef>
              <a:buClr>
                <a:srgbClr val="275792"/>
              </a:buClr>
              <a:buFont typeface="Calibri" pitchFamily="34" charset="0"/>
              <a:buChar char="&gt;"/>
              <a:defRPr sz="1400">
                <a:latin typeface="Calibri"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5"/>
          <p:cNvSpPr>
            <a:spLocks noGrp="1"/>
          </p:cNvSpPr>
          <p:nvPr>
            <p:ph type="body" sz="quarter" idx="10" hasCustomPrompt="1"/>
          </p:nvPr>
        </p:nvSpPr>
        <p:spPr>
          <a:xfrm>
            <a:off x="601236" y="1052736"/>
            <a:ext cx="11078154" cy="216024"/>
          </a:xfrm>
        </p:spPr>
        <p:txBody>
          <a:bodyPr anchor="ctr"/>
          <a:lstStyle>
            <a:lvl1pPr marL="0" marR="0" indent="0" algn="l" defTabSz="923925" rtl="0" eaLnBrk="1" fontAlgn="base" latinLnBrk="0" hangingPunct="1">
              <a:lnSpc>
                <a:spcPct val="100000"/>
              </a:lnSpc>
              <a:spcBef>
                <a:spcPts val="200"/>
              </a:spcBef>
              <a:spcAft>
                <a:spcPts val="300"/>
              </a:spcAft>
              <a:buClrTx/>
              <a:buSzTx/>
              <a:buFontTx/>
              <a:buNone/>
              <a:tabLst/>
              <a:defRPr sz="2000" b="1" i="0">
                <a:solidFill>
                  <a:srgbClr val="7F7F7F"/>
                </a:solidFill>
                <a:latin typeface="Calibri" pitchFamily="34" charset="0"/>
              </a:defRPr>
            </a:lvl1pPr>
            <a:lvl2pPr>
              <a:defRPr sz="1600">
                <a:solidFill>
                  <a:srgbClr val="7F7F7F"/>
                </a:solidFill>
              </a:defRPr>
            </a:lvl2pPr>
            <a:lvl3pPr>
              <a:defRPr sz="1600">
                <a:solidFill>
                  <a:srgbClr val="7F7F7F"/>
                </a:solidFill>
              </a:defRPr>
            </a:lvl3pPr>
            <a:lvl4pPr>
              <a:defRPr sz="1600">
                <a:solidFill>
                  <a:srgbClr val="7F7F7F"/>
                </a:solidFill>
              </a:defRPr>
            </a:lvl4pPr>
            <a:lvl5pPr>
              <a:defRPr sz="1600">
                <a:solidFill>
                  <a:srgbClr val="7F7F7F"/>
                </a:solidFill>
              </a:defRPr>
            </a:lvl5pPr>
          </a:lstStyle>
          <a:p>
            <a:pPr marL="0" marR="0" lvl="0" indent="0" algn="l" defTabSz="923925" rtl="0" eaLnBrk="1" fontAlgn="base" latinLnBrk="0" hangingPunct="1">
              <a:lnSpc>
                <a:spcPct val="100000"/>
              </a:lnSpc>
              <a:spcBef>
                <a:spcPts val="200"/>
              </a:spcBef>
              <a:spcAft>
                <a:spcPts val="300"/>
              </a:spcAft>
              <a:buClrTx/>
              <a:buSzTx/>
              <a:buFontTx/>
              <a:buNone/>
              <a:tabLst/>
              <a:defRPr/>
            </a:pPr>
            <a:r>
              <a:rPr lang="en-US" dirty="0"/>
              <a:t>CLICK TO EDIT MASTER TEXT STYLES</a:t>
            </a:r>
            <a:endParaRPr lang="en-GB" dirty="0"/>
          </a:p>
        </p:txBody>
      </p:sp>
    </p:spTree>
    <p:extLst>
      <p:ext uri="{BB962C8B-B14F-4D97-AF65-F5344CB8AC3E}">
        <p14:creationId xmlns:p14="http://schemas.microsoft.com/office/powerpoint/2010/main" val="937987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wo text box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237" y="1341438"/>
            <a:ext cx="5133303" cy="4703763"/>
          </a:xfrm>
        </p:spPr>
        <p:txBody>
          <a:bodyPr/>
          <a:lstStyle>
            <a:lvl2pPr algn="l" defTabSz="923925" rtl="0" eaLnBrk="1" fontAlgn="base" hangingPunct="1">
              <a:lnSpc>
                <a:spcPct val="100000"/>
              </a:lnSpc>
              <a:spcBef>
                <a:spcPts val="0"/>
              </a:spcBef>
              <a:spcAft>
                <a:spcPts val="300"/>
              </a:spcAft>
              <a:defRPr lang="en-US" sz="2000" dirty="0" smtClean="0">
                <a:solidFill>
                  <a:srgbClr val="275192"/>
                </a:solidFill>
                <a:latin typeface="Calibri" pitchFamily="34" charset="0"/>
              </a:defRPr>
            </a:lvl2pPr>
            <a:lvl3pPr marL="533400" indent="-265113" algn="l" defTabSz="923925" rtl="0" eaLnBrk="1" fontAlgn="base" hangingPunct="1">
              <a:lnSpc>
                <a:spcPct val="100000"/>
              </a:lnSpc>
              <a:spcBef>
                <a:spcPts val="0"/>
              </a:spcBef>
              <a:spcAft>
                <a:spcPts val="300"/>
              </a:spcAft>
              <a:buFont typeface="Courier New" pitchFamily="49" charset="0"/>
              <a:buChar char="o"/>
              <a:defRPr lang="en-US" sz="1600" dirty="0" smtClean="0">
                <a:solidFill>
                  <a:srgbClr val="275192"/>
                </a:solidFill>
                <a:latin typeface="Calibri" pitchFamily="34" charset="0"/>
              </a:defRPr>
            </a:lvl3pPr>
            <a:lvl4pPr marL="803275" indent="-266700" algn="l" defTabSz="923925" rtl="0" eaLnBrk="1" fontAlgn="base" hangingPunct="1">
              <a:lnSpc>
                <a:spcPct val="100000"/>
              </a:lnSpc>
              <a:spcBef>
                <a:spcPts val="0"/>
              </a:spcBef>
              <a:spcAft>
                <a:spcPts val="300"/>
              </a:spcAft>
              <a:buClr>
                <a:srgbClr val="275792"/>
              </a:buClr>
              <a:buFont typeface="Calibri" pitchFamily="34" charset="0"/>
              <a:buChar char="–"/>
              <a:defRPr lang="en-US" sz="1400" dirty="0" smtClean="0">
                <a:solidFill>
                  <a:srgbClr val="275192"/>
                </a:solidFill>
                <a:latin typeface="Calibri" pitchFamily="34" charset="0"/>
              </a:defRPr>
            </a:lvl4pPr>
            <a:lvl5pPr marL="1074738" indent="-269875" algn="l" defTabSz="923925" rtl="0" eaLnBrk="1" fontAlgn="base" hangingPunct="1">
              <a:lnSpc>
                <a:spcPct val="100000"/>
              </a:lnSpc>
              <a:spcBef>
                <a:spcPts val="0"/>
              </a:spcBef>
              <a:spcAft>
                <a:spcPts val="300"/>
              </a:spcAft>
              <a:buClr>
                <a:srgbClr val="275792"/>
              </a:buClr>
              <a:buFont typeface="Calibri" pitchFamily="34" charset="0"/>
              <a:buChar char="&gt;"/>
              <a:defRPr lang="en-GB" sz="1400" dirty="0">
                <a:solidFill>
                  <a:srgbClr val="275192"/>
                </a:solidFill>
                <a:latin typeface="Calibri"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2"/>
          <p:cNvSpPr>
            <a:spLocks noGrp="1"/>
          </p:cNvSpPr>
          <p:nvPr>
            <p:ph idx="10"/>
          </p:nvPr>
        </p:nvSpPr>
        <p:spPr>
          <a:xfrm>
            <a:off x="6457463" y="1341438"/>
            <a:ext cx="5221926" cy="4703763"/>
          </a:xfrm>
        </p:spPr>
        <p:txBody>
          <a:bodyPr/>
          <a:lstStyle>
            <a:lvl1pPr>
              <a:defRPr>
                <a:solidFill>
                  <a:srgbClr val="275792"/>
                </a:solidFill>
              </a:defRPr>
            </a:lvl1pPr>
            <a:lvl2pPr algn="l" defTabSz="923925" rtl="0" eaLnBrk="1" fontAlgn="base" hangingPunct="1">
              <a:lnSpc>
                <a:spcPct val="100000"/>
              </a:lnSpc>
              <a:spcBef>
                <a:spcPts val="0"/>
              </a:spcBef>
              <a:spcAft>
                <a:spcPts val="300"/>
              </a:spcAft>
              <a:defRPr lang="en-US" sz="2000" dirty="0" smtClean="0">
                <a:solidFill>
                  <a:srgbClr val="275792"/>
                </a:solidFill>
                <a:latin typeface="Calibri" pitchFamily="34" charset="0"/>
              </a:defRPr>
            </a:lvl2pPr>
            <a:lvl3pPr marL="536575" indent="-276225" algn="l" defTabSz="923925" rtl="0" eaLnBrk="1" fontAlgn="base" hangingPunct="1">
              <a:lnSpc>
                <a:spcPct val="100000"/>
              </a:lnSpc>
              <a:spcBef>
                <a:spcPts val="0"/>
              </a:spcBef>
              <a:spcAft>
                <a:spcPts val="300"/>
              </a:spcAft>
              <a:buFont typeface="Courier New" pitchFamily="49" charset="0"/>
              <a:buChar char="o"/>
              <a:defRPr lang="en-US" sz="1600" dirty="0" smtClean="0">
                <a:solidFill>
                  <a:srgbClr val="275792"/>
                </a:solidFill>
                <a:latin typeface="Calibri" pitchFamily="34" charset="0"/>
              </a:defRPr>
            </a:lvl3pPr>
            <a:lvl4pPr marL="804863" indent="-260350" algn="l" defTabSz="923925" rtl="0" eaLnBrk="1" fontAlgn="base" hangingPunct="1">
              <a:lnSpc>
                <a:spcPct val="100000"/>
              </a:lnSpc>
              <a:spcBef>
                <a:spcPts val="0"/>
              </a:spcBef>
              <a:spcAft>
                <a:spcPts val="300"/>
              </a:spcAft>
              <a:buClr>
                <a:srgbClr val="275792"/>
              </a:buClr>
              <a:buFont typeface="Calibri" pitchFamily="34" charset="0"/>
              <a:buChar char="–"/>
              <a:defRPr lang="en-US" sz="1400" dirty="0" smtClean="0">
                <a:solidFill>
                  <a:srgbClr val="275792"/>
                </a:solidFill>
                <a:latin typeface="Calibri" pitchFamily="34" charset="0"/>
              </a:defRPr>
            </a:lvl4pPr>
            <a:lvl5pPr marL="1074738" indent="-261938" algn="l" defTabSz="923925" rtl="0" eaLnBrk="1" fontAlgn="base" hangingPunct="1">
              <a:lnSpc>
                <a:spcPct val="100000"/>
              </a:lnSpc>
              <a:spcBef>
                <a:spcPts val="0"/>
              </a:spcBef>
              <a:spcAft>
                <a:spcPts val="300"/>
              </a:spcAft>
              <a:buClr>
                <a:srgbClr val="275792"/>
              </a:buClr>
              <a:buFont typeface="Calibri" pitchFamily="34" charset="0"/>
              <a:buChar char="&gt;"/>
              <a:defRPr lang="en-GB" sz="1400" dirty="0">
                <a:solidFill>
                  <a:srgbClr val="275792"/>
                </a:solidFill>
                <a:latin typeface="Calibri"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Placeholder 5"/>
          <p:cNvSpPr>
            <a:spLocks noGrp="1"/>
          </p:cNvSpPr>
          <p:nvPr>
            <p:ph type="body" sz="quarter" idx="11" hasCustomPrompt="1"/>
          </p:nvPr>
        </p:nvSpPr>
        <p:spPr>
          <a:xfrm>
            <a:off x="601236" y="1052736"/>
            <a:ext cx="11078153" cy="215900"/>
          </a:xfrm>
        </p:spPr>
        <p:txBody>
          <a:bodyPr anchor="ctr"/>
          <a:lstStyle>
            <a:lvl1pPr marL="0" marR="0" indent="0" algn="l" defTabSz="923925" rtl="0" eaLnBrk="1" fontAlgn="base" latinLnBrk="0" hangingPunct="1">
              <a:lnSpc>
                <a:spcPct val="100000"/>
              </a:lnSpc>
              <a:spcBef>
                <a:spcPts val="200"/>
              </a:spcBef>
              <a:spcAft>
                <a:spcPts val="300"/>
              </a:spcAft>
              <a:buClrTx/>
              <a:buSzTx/>
              <a:buFontTx/>
              <a:buNone/>
              <a:tabLst/>
              <a:defRPr sz="2000" b="1" i="0">
                <a:solidFill>
                  <a:srgbClr val="7F7F7F"/>
                </a:solidFill>
                <a:latin typeface="Calibri" pitchFamily="34" charset="0"/>
              </a:defRPr>
            </a:lvl1pPr>
            <a:lvl2pPr>
              <a:defRPr sz="1600">
                <a:solidFill>
                  <a:srgbClr val="7F7F7F"/>
                </a:solidFill>
              </a:defRPr>
            </a:lvl2pPr>
            <a:lvl3pPr>
              <a:defRPr sz="1600">
                <a:solidFill>
                  <a:srgbClr val="7F7F7F"/>
                </a:solidFill>
              </a:defRPr>
            </a:lvl3pPr>
            <a:lvl4pPr>
              <a:defRPr sz="1600">
                <a:solidFill>
                  <a:srgbClr val="7F7F7F"/>
                </a:solidFill>
              </a:defRPr>
            </a:lvl4pPr>
            <a:lvl5pPr>
              <a:defRPr sz="1600">
                <a:solidFill>
                  <a:srgbClr val="7F7F7F"/>
                </a:solidFill>
              </a:defRPr>
            </a:lvl5pPr>
          </a:lstStyle>
          <a:p>
            <a:pPr marL="0" marR="0" lvl="0" indent="0" algn="l" defTabSz="923925" rtl="0" eaLnBrk="1" fontAlgn="base" latinLnBrk="0" hangingPunct="1">
              <a:lnSpc>
                <a:spcPct val="100000"/>
              </a:lnSpc>
              <a:spcBef>
                <a:spcPts val="200"/>
              </a:spcBef>
              <a:spcAft>
                <a:spcPts val="300"/>
              </a:spcAft>
              <a:buClrTx/>
              <a:buSzTx/>
              <a:buFontTx/>
              <a:buNone/>
              <a:tabLst/>
              <a:defRPr/>
            </a:pPr>
            <a:r>
              <a:rPr lang="en-US" dirty="0"/>
              <a:t>CLICK TO EDIT MASTER TEXT STYLES</a:t>
            </a:r>
            <a:endParaRPr lang="en-GB" dirty="0"/>
          </a:p>
        </p:txBody>
      </p:sp>
      <p:sp>
        <p:nvSpPr>
          <p:cNvPr id="7" name="Title 1"/>
          <p:cNvSpPr>
            <a:spLocks noGrp="1"/>
          </p:cNvSpPr>
          <p:nvPr>
            <p:ph type="title"/>
          </p:nvPr>
        </p:nvSpPr>
        <p:spPr>
          <a:xfrm>
            <a:off x="601236" y="404665"/>
            <a:ext cx="10369152" cy="403225"/>
          </a:xfrm>
        </p:spPr>
        <p:txBody>
          <a:bodyPr/>
          <a:lstStyle/>
          <a:p>
            <a:r>
              <a:rPr lang="en-US"/>
              <a:t>Click to edit Master title style</a:t>
            </a:r>
            <a:endParaRPr lang="en-GB" dirty="0"/>
          </a:p>
        </p:txBody>
      </p:sp>
    </p:spTree>
    <p:extLst>
      <p:ext uri="{BB962C8B-B14F-4D97-AF65-F5344CB8AC3E}">
        <p14:creationId xmlns:p14="http://schemas.microsoft.com/office/powerpoint/2010/main" val="6015634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9758" y="2988162"/>
            <a:ext cx="8395753" cy="440839"/>
          </a:xfrm>
        </p:spPr>
        <p:txBody>
          <a:bodyPr anchor="t"/>
          <a:lstStyle>
            <a:lvl1pPr algn="l">
              <a:defRPr sz="2400" b="1" cap="all"/>
            </a:lvl1pPr>
          </a:lstStyle>
          <a:p>
            <a:r>
              <a:rPr lang="en-US"/>
              <a:t>Click to edit Master title style</a:t>
            </a:r>
            <a:endParaRPr lang="en-GB" dirty="0"/>
          </a:p>
        </p:txBody>
      </p:sp>
      <p:sp>
        <p:nvSpPr>
          <p:cNvPr id="4" name="Content Placeholder 10"/>
          <p:cNvSpPr>
            <a:spLocks noGrp="1"/>
          </p:cNvSpPr>
          <p:nvPr>
            <p:ph sz="quarter" idx="16" hasCustomPrompt="1"/>
          </p:nvPr>
        </p:nvSpPr>
        <p:spPr>
          <a:xfrm>
            <a:off x="831085" y="2988161"/>
            <a:ext cx="579883" cy="440839"/>
          </a:xfrm>
          <a:solidFill>
            <a:schemeClr val="accent2"/>
          </a:solidFill>
        </p:spPr>
        <p:txBody>
          <a:bodyPr anchor="ctr"/>
          <a:lstStyle>
            <a:lvl1pPr algn="ctr">
              <a:defRPr>
                <a:solidFill>
                  <a:schemeClr val="bg1"/>
                </a:solidFill>
              </a:defRPr>
            </a:lvl1pPr>
          </a:lstStyle>
          <a:p>
            <a:pPr lvl="0"/>
            <a:r>
              <a:rPr lang="en-GB" dirty="0"/>
              <a:t>1</a:t>
            </a:r>
          </a:p>
        </p:txBody>
      </p:sp>
    </p:spTree>
    <p:extLst>
      <p:ext uri="{BB962C8B-B14F-4D97-AF65-F5344CB8AC3E}">
        <p14:creationId xmlns:p14="http://schemas.microsoft.com/office/powerpoint/2010/main" val="266428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6F5995-1942-457E-A26F-717121B9D6DE}" type="datetime1">
              <a:rPr lang="en-AU" smtClean="0"/>
              <a:t>23/06/2017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3480499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8" name="Text Placeholder 5"/>
          <p:cNvSpPr>
            <a:spLocks noGrp="1"/>
          </p:cNvSpPr>
          <p:nvPr>
            <p:ph type="body" sz="quarter" idx="10" hasCustomPrompt="1"/>
          </p:nvPr>
        </p:nvSpPr>
        <p:spPr>
          <a:xfrm>
            <a:off x="601235" y="1052736"/>
            <a:ext cx="11078155" cy="215900"/>
          </a:xfrm>
        </p:spPr>
        <p:txBody>
          <a:bodyPr anchor="ctr"/>
          <a:lstStyle>
            <a:lvl1pPr marL="0" marR="0" indent="0" algn="l" defTabSz="923925" rtl="0" eaLnBrk="1" fontAlgn="base" latinLnBrk="0" hangingPunct="1">
              <a:lnSpc>
                <a:spcPct val="100000"/>
              </a:lnSpc>
              <a:spcBef>
                <a:spcPts val="200"/>
              </a:spcBef>
              <a:spcAft>
                <a:spcPts val="300"/>
              </a:spcAft>
              <a:buClrTx/>
              <a:buSzTx/>
              <a:buFontTx/>
              <a:buNone/>
              <a:tabLst/>
              <a:defRPr sz="2000" i="0">
                <a:solidFill>
                  <a:srgbClr val="7F7F7F"/>
                </a:solidFill>
                <a:latin typeface="Calibri" pitchFamily="34" charset="0"/>
              </a:defRPr>
            </a:lvl1pPr>
            <a:lvl2pPr>
              <a:defRPr sz="1600">
                <a:solidFill>
                  <a:srgbClr val="7F7F7F"/>
                </a:solidFill>
              </a:defRPr>
            </a:lvl2pPr>
            <a:lvl3pPr>
              <a:defRPr sz="1600">
                <a:solidFill>
                  <a:srgbClr val="7F7F7F"/>
                </a:solidFill>
              </a:defRPr>
            </a:lvl3pPr>
            <a:lvl4pPr>
              <a:defRPr sz="1600">
                <a:solidFill>
                  <a:srgbClr val="7F7F7F"/>
                </a:solidFill>
              </a:defRPr>
            </a:lvl4pPr>
            <a:lvl5pPr>
              <a:defRPr sz="1600">
                <a:solidFill>
                  <a:srgbClr val="7F7F7F"/>
                </a:solidFill>
              </a:defRPr>
            </a:lvl5pPr>
          </a:lstStyle>
          <a:p>
            <a:pPr marL="0" marR="0" lvl="0" indent="0" algn="l" defTabSz="923925" rtl="0" eaLnBrk="1" fontAlgn="base" latinLnBrk="0" hangingPunct="1">
              <a:lnSpc>
                <a:spcPct val="100000"/>
              </a:lnSpc>
              <a:spcBef>
                <a:spcPts val="200"/>
              </a:spcBef>
              <a:spcAft>
                <a:spcPts val="300"/>
              </a:spcAft>
              <a:buClrTx/>
              <a:buSzTx/>
              <a:buFontTx/>
              <a:buNone/>
              <a:tabLst/>
              <a:defRPr/>
            </a:pPr>
            <a:r>
              <a:rPr lang="en-US" dirty="0"/>
              <a:t>CLICK TO EDIT MASTER TEXT STYLES</a:t>
            </a:r>
            <a:endParaRPr lang="en-GB" dirty="0"/>
          </a:p>
        </p:txBody>
      </p:sp>
      <p:sp>
        <p:nvSpPr>
          <p:cNvPr id="4" name="Title 1"/>
          <p:cNvSpPr>
            <a:spLocks noGrp="1"/>
          </p:cNvSpPr>
          <p:nvPr>
            <p:ph type="title"/>
          </p:nvPr>
        </p:nvSpPr>
        <p:spPr>
          <a:xfrm>
            <a:off x="601236" y="404665"/>
            <a:ext cx="10369152" cy="403225"/>
          </a:xfrm>
        </p:spPr>
        <p:txBody>
          <a:bodyPr/>
          <a:lstStyle/>
          <a:p>
            <a:r>
              <a:rPr lang="en-US"/>
              <a:t>Click to edit Master title style</a:t>
            </a:r>
            <a:endParaRPr lang="en-GB" dirty="0"/>
          </a:p>
        </p:txBody>
      </p:sp>
    </p:spTree>
    <p:extLst>
      <p:ext uri="{BB962C8B-B14F-4D97-AF65-F5344CB8AC3E}">
        <p14:creationId xmlns:p14="http://schemas.microsoft.com/office/powerpoint/2010/main" val="22937741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Prepopulated CEPA address">
    <p:spTree>
      <p:nvGrpSpPr>
        <p:cNvPr id="1" name=""/>
        <p:cNvGrpSpPr/>
        <p:nvPr/>
      </p:nvGrpSpPr>
      <p:grpSpPr>
        <a:xfrm>
          <a:off x="0" y="0"/>
          <a:ext cx="0" cy="0"/>
          <a:chOff x="0" y="0"/>
          <a:chExt cx="0" cy="0"/>
        </a:xfrm>
      </p:grpSpPr>
      <p:sp>
        <p:nvSpPr>
          <p:cNvPr id="6" name="Rectangle 6"/>
          <p:cNvSpPr>
            <a:spLocks noChangeArrowheads="1"/>
          </p:cNvSpPr>
          <p:nvPr/>
        </p:nvSpPr>
        <p:spPr bwMode="auto">
          <a:xfrm>
            <a:off x="5832528" y="3428998"/>
            <a:ext cx="6337339" cy="2238400"/>
          </a:xfrm>
          <a:prstGeom prst="rect">
            <a:avLst/>
          </a:prstGeom>
          <a:noFill/>
          <a:ln w="9525">
            <a:noFill/>
            <a:miter lim="800000"/>
            <a:headEnd/>
            <a:tailEnd/>
          </a:ln>
          <a:effectLst/>
        </p:spPr>
        <p:txBody>
          <a:bodyPr/>
          <a:lstStyle/>
          <a:p>
            <a:pPr algn="l" defTabSz="923925">
              <a:lnSpc>
                <a:spcPct val="120000"/>
              </a:lnSpc>
              <a:spcBef>
                <a:spcPts val="200"/>
              </a:spcBef>
              <a:spcAft>
                <a:spcPts val="600"/>
              </a:spcAft>
            </a:pPr>
            <a:r>
              <a:rPr lang="en-GB" sz="2000" b="1" dirty="0">
                <a:solidFill>
                  <a:srgbClr val="275792"/>
                </a:solidFill>
                <a:latin typeface="Calibri" pitchFamily="34" charset="0"/>
              </a:rPr>
              <a:t>CAMBRIDGE ECONOMIC POLICY ASSOCIATES</a:t>
            </a:r>
          </a:p>
          <a:p>
            <a:pPr algn="l" defTabSz="923925">
              <a:lnSpc>
                <a:spcPct val="120000"/>
              </a:lnSpc>
              <a:spcBef>
                <a:spcPts val="0"/>
              </a:spcBef>
              <a:spcAft>
                <a:spcPts val="0"/>
              </a:spcAft>
            </a:pPr>
            <a:r>
              <a:rPr lang="en-GB" sz="1400" dirty="0">
                <a:solidFill>
                  <a:srgbClr val="275792"/>
                </a:solidFill>
                <a:latin typeface="Calibri" pitchFamily="34" charset="0"/>
              </a:rPr>
              <a:t>Level 20, Tower 2, 201 Sussex St</a:t>
            </a:r>
          </a:p>
          <a:p>
            <a:pPr algn="l" defTabSz="923925">
              <a:lnSpc>
                <a:spcPct val="120000"/>
              </a:lnSpc>
              <a:spcBef>
                <a:spcPts val="0"/>
              </a:spcBef>
              <a:spcAft>
                <a:spcPts val="0"/>
              </a:spcAft>
            </a:pPr>
            <a:r>
              <a:rPr lang="en-GB" sz="1400" dirty="0">
                <a:solidFill>
                  <a:srgbClr val="275792"/>
                </a:solidFill>
                <a:latin typeface="Calibri" pitchFamily="34" charset="0"/>
              </a:rPr>
              <a:t>Sydney NSW 2000</a:t>
            </a:r>
            <a:br>
              <a:rPr lang="en-GB" sz="1400" dirty="0">
                <a:solidFill>
                  <a:srgbClr val="275792"/>
                </a:solidFill>
                <a:latin typeface="Calibri" pitchFamily="34" charset="0"/>
              </a:rPr>
            </a:br>
            <a:endParaRPr lang="en-GB" sz="1400" dirty="0">
              <a:solidFill>
                <a:srgbClr val="275792"/>
              </a:solidFill>
              <a:latin typeface="Calibri" pitchFamily="34" charset="0"/>
            </a:endParaRPr>
          </a:p>
          <a:p>
            <a:pPr algn="l" defTabSz="923925">
              <a:lnSpc>
                <a:spcPct val="120000"/>
              </a:lnSpc>
              <a:spcBef>
                <a:spcPts val="0"/>
              </a:spcBef>
              <a:spcAft>
                <a:spcPts val="0"/>
              </a:spcAft>
            </a:pPr>
            <a:r>
              <a:rPr lang="en-GB" sz="1400" dirty="0">
                <a:solidFill>
                  <a:srgbClr val="275792"/>
                </a:solidFill>
                <a:latin typeface="Calibri" pitchFamily="34" charset="0"/>
              </a:rPr>
              <a:t>Tel:  (2) 9006 1307</a:t>
            </a:r>
            <a:br>
              <a:rPr lang="en-GB" sz="1400" dirty="0">
                <a:solidFill>
                  <a:srgbClr val="275792"/>
                </a:solidFill>
                <a:latin typeface="Calibri" pitchFamily="34" charset="0"/>
              </a:rPr>
            </a:br>
            <a:r>
              <a:rPr lang="en-GB" sz="1400" dirty="0">
                <a:solidFill>
                  <a:srgbClr val="275792"/>
                </a:solidFill>
                <a:latin typeface="Calibri" pitchFamily="34" charset="0"/>
              </a:rPr>
              <a:t>info@cepa.net.au</a:t>
            </a:r>
          </a:p>
          <a:p>
            <a:pPr algn="l" defTabSz="923925">
              <a:lnSpc>
                <a:spcPct val="120000"/>
              </a:lnSpc>
              <a:spcBef>
                <a:spcPts val="0"/>
              </a:spcBef>
              <a:spcAft>
                <a:spcPts val="0"/>
              </a:spcAft>
            </a:pPr>
            <a:r>
              <a:rPr lang="en-GB" sz="1400" dirty="0">
                <a:solidFill>
                  <a:srgbClr val="275792"/>
                </a:solidFill>
                <a:latin typeface="Calibri" pitchFamily="34" charset="0"/>
              </a:rPr>
              <a:t>www.cepa.net.au</a:t>
            </a:r>
          </a:p>
        </p:txBody>
      </p:sp>
      <p:sp>
        <p:nvSpPr>
          <p:cNvPr id="3" name="TextBox 2"/>
          <p:cNvSpPr txBox="1"/>
          <p:nvPr/>
        </p:nvSpPr>
        <p:spPr bwMode="auto">
          <a:xfrm>
            <a:off x="601236" y="228102"/>
            <a:ext cx="10330306" cy="52322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algn="l"/>
            <a:r>
              <a:rPr lang="en-GB" sz="2800" b="1" kern="0" dirty="0">
                <a:latin typeface="+mn-lt"/>
              </a:rPr>
              <a:t>Contact Us</a:t>
            </a:r>
          </a:p>
        </p:txBody>
      </p:sp>
    </p:spTree>
    <p:extLst>
      <p:ext uri="{BB962C8B-B14F-4D97-AF65-F5344CB8AC3E}">
        <p14:creationId xmlns:p14="http://schemas.microsoft.com/office/powerpoint/2010/main" val="203683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5F04EA0-047A-4AC0-A7C7-30316D78CFFB}" type="datetime1">
              <a:rPr lang="en-AU" smtClean="0"/>
              <a:t>23/06/2017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2262702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D4EA5D0-3CD8-4F21-AF7C-7968F5E80549}" type="datetime1">
              <a:rPr lang="en-AU" smtClean="0"/>
              <a:t>23/06/2017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414438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E8768AB-5311-4AF1-AC40-CF6579B577D3}" type="datetime1">
              <a:rPr lang="en-AU" smtClean="0"/>
              <a:t>23/06/2017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368012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9FC69-E558-4B77-8BFD-577391480925}" type="datetime1">
              <a:rPr lang="en-AU" smtClean="0"/>
              <a:t>23/06/2017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283704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0EB0D8-CCE1-49D6-A6BD-12926E23BF30}" type="datetime1">
              <a:rPr lang="en-AU" smtClean="0"/>
              <a:t>23/06/2017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410894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D031EF-37DE-4A3F-AE52-8DAC792E91AC}" type="datetime1">
              <a:rPr lang="en-AU" smtClean="0"/>
              <a:t>23/06/2017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9BFA466-CD7F-43BA-A4BE-0B120B3C3452}" type="slidenum">
              <a:rPr lang="en-AU" smtClean="0"/>
              <a:t>‹#›</a:t>
            </a:fld>
            <a:endParaRPr lang="en-AU"/>
          </a:p>
        </p:txBody>
      </p:sp>
    </p:spTree>
    <p:extLst>
      <p:ext uri="{BB962C8B-B14F-4D97-AF65-F5344CB8AC3E}">
        <p14:creationId xmlns:p14="http://schemas.microsoft.com/office/powerpoint/2010/main" val="226435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10" Type="http://schemas.openxmlformats.org/officeDocument/2006/relationships/image" Target="../media/image1.png"/><Relationship Id="rId4" Type="http://schemas.openxmlformats.org/officeDocument/2006/relationships/slideLayout" Target="../slideLayouts/slideLayout27.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312A8-D3F9-46F9-8587-4DDAF630D873}" type="datetime1">
              <a:rPr lang="en-AU" smtClean="0"/>
              <a:t>23/06/2017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FA466-CD7F-43BA-A4BE-0B120B3C3452}" type="slidenum">
              <a:rPr lang="en-AU" smtClean="0"/>
              <a:t>‹#›</a:t>
            </a:fld>
            <a:endParaRPr lang="en-AU"/>
          </a:p>
        </p:txBody>
      </p:sp>
    </p:spTree>
    <p:extLst>
      <p:ext uri="{BB962C8B-B14F-4D97-AF65-F5344CB8AC3E}">
        <p14:creationId xmlns:p14="http://schemas.microsoft.com/office/powerpoint/2010/main" val="3472888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E29D40-2FE4-4A40-8896-4C0D21105A47}" type="datetimeFigureOut">
              <a:rPr lang="en-AU" smtClean="0"/>
              <a:t>23/06/2017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FA466-CD7F-43BA-A4BE-0B120B3C3452}" type="slidenum">
              <a:rPr lang="en-AU" smtClean="0"/>
              <a:t>‹#›</a:t>
            </a:fld>
            <a:endParaRPr lang="en-AU"/>
          </a:p>
        </p:txBody>
      </p:sp>
    </p:spTree>
    <p:extLst>
      <p:ext uri="{BB962C8B-B14F-4D97-AF65-F5344CB8AC3E}">
        <p14:creationId xmlns:p14="http://schemas.microsoft.com/office/powerpoint/2010/main" val="3902100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title"/>
          </p:nvPr>
        </p:nvSpPr>
        <p:spPr bwMode="auto">
          <a:xfrm>
            <a:off x="598135" y="395544"/>
            <a:ext cx="8354646" cy="403225"/>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GB" dirty="0"/>
              <a:t>COLOUR PALETTES: Calibri 28PT</a:t>
            </a:r>
          </a:p>
        </p:txBody>
      </p:sp>
      <p:sp>
        <p:nvSpPr>
          <p:cNvPr id="1058" name="Rectangle 34"/>
          <p:cNvSpPr>
            <a:spLocks noChangeArrowheads="1"/>
          </p:cNvSpPr>
          <p:nvPr/>
        </p:nvSpPr>
        <p:spPr bwMode="auto">
          <a:xfrm>
            <a:off x="10771963" y="6354030"/>
            <a:ext cx="900438" cy="295081"/>
          </a:xfrm>
          <a:prstGeom prst="rect">
            <a:avLst/>
          </a:prstGeom>
          <a:noFill/>
          <a:ln w="25400">
            <a:noFill/>
            <a:miter lim="800000"/>
            <a:headEnd/>
            <a:tailEnd/>
          </a:ln>
          <a:effectLst/>
        </p:spPr>
        <p:txBody>
          <a:bodyPr wrap="none" lIns="63500" tIns="25400" rIns="63500" bIns="25400">
            <a:spAutoFit/>
          </a:bodyPr>
          <a:lstStyle/>
          <a:p>
            <a:pPr algn="r" defTabSz="923925">
              <a:lnSpc>
                <a:spcPct val="88000"/>
              </a:lnSpc>
            </a:pPr>
            <a:r>
              <a:rPr lang="en-GB" sz="1800" dirty="0">
                <a:solidFill>
                  <a:srgbClr val="7F7F7F"/>
                </a:solidFill>
                <a:latin typeface="Calibri" pitchFamily="34" charset="0"/>
              </a:rPr>
              <a:t>Page </a:t>
            </a:r>
            <a:fld id="{D1D389C4-2521-4A8C-B005-61B9B30DB70F}" type="slidenum">
              <a:rPr lang="en-GB" sz="1800">
                <a:solidFill>
                  <a:srgbClr val="7F7F7F"/>
                </a:solidFill>
                <a:latin typeface="Calibri" pitchFamily="34" charset="0"/>
              </a:rPr>
              <a:pPr algn="r" defTabSz="923925">
                <a:lnSpc>
                  <a:spcPct val="88000"/>
                </a:lnSpc>
              </a:pPr>
              <a:t>‹#›</a:t>
            </a:fld>
            <a:endParaRPr lang="en-GB" sz="1800" dirty="0">
              <a:solidFill>
                <a:srgbClr val="7F7F7F"/>
              </a:solidFill>
              <a:latin typeface="Calibri" pitchFamily="34" charset="0"/>
            </a:endParaRPr>
          </a:p>
        </p:txBody>
      </p:sp>
      <p:sp>
        <p:nvSpPr>
          <p:cNvPr id="1060" name="Rectangle 36"/>
          <p:cNvSpPr>
            <a:spLocks noChangeArrowheads="1"/>
          </p:cNvSpPr>
          <p:nvPr/>
        </p:nvSpPr>
        <p:spPr bwMode="auto">
          <a:xfrm>
            <a:off x="5859585" y="3152775"/>
            <a:ext cx="12192000" cy="369332"/>
          </a:xfrm>
          <a:prstGeom prst="rect">
            <a:avLst/>
          </a:prstGeom>
          <a:noFill/>
          <a:ln w="12700">
            <a:noFill/>
            <a:miter lim="800000"/>
            <a:headEnd/>
            <a:tailEnd/>
          </a:ln>
          <a:effectLst/>
        </p:spPr>
        <p:txBody>
          <a:bodyPr>
            <a:spAutoFit/>
          </a:bodyPr>
          <a:lstStyle/>
          <a:p>
            <a:endParaRPr lang="en-GB" sz="1800"/>
          </a:p>
        </p:txBody>
      </p:sp>
      <p:sp>
        <p:nvSpPr>
          <p:cNvPr id="1062" name="Rectangle 38"/>
          <p:cNvSpPr>
            <a:spLocks noChangeArrowheads="1"/>
          </p:cNvSpPr>
          <p:nvPr/>
        </p:nvSpPr>
        <p:spPr bwMode="auto">
          <a:xfrm>
            <a:off x="5859585" y="3152775"/>
            <a:ext cx="12192000" cy="369332"/>
          </a:xfrm>
          <a:prstGeom prst="rect">
            <a:avLst/>
          </a:prstGeom>
          <a:noFill/>
          <a:ln w="12700">
            <a:noFill/>
            <a:miter lim="800000"/>
            <a:headEnd/>
            <a:tailEnd/>
          </a:ln>
          <a:effectLst/>
        </p:spPr>
        <p:txBody>
          <a:bodyPr>
            <a:spAutoFit/>
          </a:bodyPr>
          <a:lstStyle/>
          <a:p>
            <a:endParaRPr lang="en-GB" sz="1800"/>
          </a:p>
        </p:txBody>
      </p:sp>
      <p:sp>
        <p:nvSpPr>
          <p:cNvPr id="1083" name="Rectangle 59"/>
          <p:cNvSpPr>
            <a:spLocks noGrp="1" noChangeArrowheads="1"/>
          </p:cNvSpPr>
          <p:nvPr>
            <p:ph type="body" idx="1"/>
          </p:nvPr>
        </p:nvSpPr>
        <p:spPr bwMode="auto">
          <a:xfrm>
            <a:off x="598137" y="1300794"/>
            <a:ext cx="5310554" cy="4703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p:txBody>
      </p:sp>
      <p:pic>
        <p:nvPicPr>
          <p:cNvPr id="647169" name="Picture 1" descr="S:\Administration\Logos\CEPA\CEPA 4 squares only.bmp"/>
          <p:cNvPicPr>
            <a:picLocks noChangeAspect="1" noChangeArrowheads="1"/>
          </p:cNvPicPr>
          <p:nvPr/>
        </p:nvPicPr>
        <p:blipFill>
          <a:blip r:embed="rId10" cstate="print"/>
          <a:srcRect/>
          <a:stretch>
            <a:fillRect/>
          </a:stretch>
        </p:blipFill>
        <p:spPr bwMode="auto">
          <a:xfrm>
            <a:off x="11147639" y="320705"/>
            <a:ext cx="524761" cy="429587"/>
          </a:xfrm>
          <a:prstGeom prst="rect">
            <a:avLst/>
          </a:prstGeom>
          <a:noFill/>
        </p:spPr>
      </p:pic>
      <p:sp>
        <p:nvSpPr>
          <p:cNvPr id="18" name="Line 3"/>
          <p:cNvSpPr>
            <a:spLocks noChangeShapeType="1"/>
          </p:cNvSpPr>
          <p:nvPr/>
        </p:nvSpPr>
        <p:spPr bwMode="auto">
          <a:xfrm flipV="1">
            <a:off x="598136" y="6309321"/>
            <a:ext cx="11084090" cy="1"/>
          </a:xfrm>
          <a:prstGeom prst="line">
            <a:avLst/>
          </a:prstGeom>
          <a:noFill/>
          <a:ln w="12700">
            <a:solidFill>
              <a:srgbClr val="686868">
                <a:alpha val="39608"/>
              </a:srgbClr>
            </a:solidFill>
            <a:round/>
            <a:headEnd/>
            <a:tailEnd/>
          </a:ln>
          <a:effectLst/>
        </p:spPr>
        <p:txBody>
          <a:bodyPr wrap="none" anchor="ctr"/>
          <a:lstStyle/>
          <a:p>
            <a:endParaRPr lang="en-GB" sz="1800"/>
          </a:p>
        </p:txBody>
      </p:sp>
      <p:sp>
        <p:nvSpPr>
          <p:cNvPr id="11" name="Line 3"/>
          <p:cNvSpPr>
            <a:spLocks noChangeShapeType="1"/>
          </p:cNvSpPr>
          <p:nvPr/>
        </p:nvSpPr>
        <p:spPr bwMode="auto">
          <a:xfrm flipV="1">
            <a:off x="593605" y="836713"/>
            <a:ext cx="11085785" cy="1579"/>
          </a:xfrm>
          <a:prstGeom prst="line">
            <a:avLst/>
          </a:prstGeom>
          <a:noFill/>
          <a:ln w="28575">
            <a:solidFill>
              <a:srgbClr val="686868">
                <a:alpha val="39608"/>
              </a:srgbClr>
            </a:solidFill>
            <a:round/>
            <a:headEnd/>
            <a:tailEnd/>
          </a:ln>
          <a:effectLst/>
        </p:spPr>
        <p:txBody>
          <a:bodyPr wrap="none" anchor="ctr"/>
          <a:lstStyle/>
          <a:p>
            <a:endParaRPr lang="en-GB" sz="1800"/>
          </a:p>
        </p:txBody>
      </p:sp>
      <p:sp>
        <p:nvSpPr>
          <p:cNvPr id="12" name="Line 3"/>
          <p:cNvSpPr>
            <a:spLocks noChangeShapeType="1"/>
          </p:cNvSpPr>
          <p:nvPr/>
        </p:nvSpPr>
        <p:spPr bwMode="auto">
          <a:xfrm flipV="1">
            <a:off x="601235" y="6307742"/>
            <a:ext cx="11085785" cy="1579"/>
          </a:xfrm>
          <a:prstGeom prst="line">
            <a:avLst/>
          </a:prstGeom>
          <a:noFill/>
          <a:ln w="28575">
            <a:solidFill>
              <a:srgbClr val="686868">
                <a:alpha val="39608"/>
              </a:srgbClr>
            </a:solidFill>
            <a:round/>
            <a:headEnd/>
            <a:tailEnd/>
          </a:ln>
          <a:effectLst/>
        </p:spPr>
        <p:txBody>
          <a:bodyPr wrap="none" anchor="ctr"/>
          <a:lstStyle/>
          <a:p>
            <a:endParaRPr lang="en-GB" sz="1800"/>
          </a:p>
        </p:txBody>
      </p:sp>
    </p:spTree>
    <p:extLst>
      <p:ext uri="{BB962C8B-B14F-4D97-AF65-F5344CB8AC3E}">
        <p14:creationId xmlns:p14="http://schemas.microsoft.com/office/powerpoint/2010/main" val="25735573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txStyles>
    <p:titleStyle>
      <a:lvl1pPr algn="l" rtl="0" eaLnBrk="1" fontAlgn="base" hangingPunct="1">
        <a:spcBef>
          <a:spcPct val="0"/>
        </a:spcBef>
        <a:spcAft>
          <a:spcPct val="0"/>
        </a:spcAft>
        <a:defRPr sz="2800" b="1">
          <a:solidFill>
            <a:srgbClr val="275192"/>
          </a:solidFill>
          <a:latin typeface="Calibri" pitchFamily="34" charset="0"/>
          <a:ea typeface="+mj-ea"/>
          <a:cs typeface="+mj-cs"/>
        </a:defRPr>
      </a:lvl1pPr>
      <a:lvl2pPr algn="l" rtl="0" eaLnBrk="1" fontAlgn="base" hangingPunct="1">
        <a:spcBef>
          <a:spcPct val="0"/>
        </a:spcBef>
        <a:spcAft>
          <a:spcPct val="0"/>
        </a:spcAft>
        <a:defRPr sz="2000">
          <a:solidFill>
            <a:srgbClr val="1F4D9F"/>
          </a:solidFill>
          <a:latin typeface="Verdana" pitchFamily="34" charset="0"/>
        </a:defRPr>
      </a:lvl2pPr>
      <a:lvl3pPr algn="l" rtl="0" eaLnBrk="1" fontAlgn="base" hangingPunct="1">
        <a:spcBef>
          <a:spcPct val="0"/>
        </a:spcBef>
        <a:spcAft>
          <a:spcPct val="0"/>
        </a:spcAft>
        <a:defRPr sz="2000">
          <a:solidFill>
            <a:srgbClr val="1F4D9F"/>
          </a:solidFill>
          <a:latin typeface="Verdana" pitchFamily="34" charset="0"/>
        </a:defRPr>
      </a:lvl3pPr>
      <a:lvl4pPr algn="l" rtl="0" eaLnBrk="1" fontAlgn="base" hangingPunct="1">
        <a:spcBef>
          <a:spcPct val="0"/>
        </a:spcBef>
        <a:spcAft>
          <a:spcPct val="0"/>
        </a:spcAft>
        <a:defRPr sz="2000">
          <a:solidFill>
            <a:srgbClr val="1F4D9F"/>
          </a:solidFill>
          <a:latin typeface="Verdana" pitchFamily="34" charset="0"/>
        </a:defRPr>
      </a:lvl4pPr>
      <a:lvl5pPr algn="l" rtl="0" eaLnBrk="1" fontAlgn="base" hangingPunct="1">
        <a:spcBef>
          <a:spcPct val="0"/>
        </a:spcBef>
        <a:spcAft>
          <a:spcPct val="0"/>
        </a:spcAft>
        <a:defRPr sz="2000">
          <a:solidFill>
            <a:srgbClr val="1F4D9F"/>
          </a:solidFill>
          <a:latin typeface="Verdana" pitchFamily="34" charset="0"/>
        </a:defRPr>
      </a:lvl5pPr>
      <a:lvl6pPr marL="457200" algn="l" rtl="0" eaLnBrk="1" fontAlgn="base" hangingPunct="1">
        <a:spcBef>
          <a:spcPct val="0"/>
        </a:spcBef>
        <a:spcAft>
          <a:spcPct val="0"/>
        </a:spcAft>
        <a:defRPr sz="2000">
          <a:solidFill>
            <a:srgbClr val="1F4D9F"/>
          </a:solidFill>
          <a:latin typeface="Verdana" pitchFamily="34" charset="0"/>
        </a:defRPr>
      </a:lvl6pPr>
      <a:lvl7pPr marL="914400" algn="l" rtl="0" eaLnBrk="1" fontAlgn="base" hangingPunct="1">
        <a:spcBef>
          <a:spcPct val="0"/>
        </a:spcBef>
        <a:spcAft>
          <a:spcPct val="0"/>
        </a:spcAft>
        <a:defRPr sz="2000">
          <a:solidFill>
            <a:srgbClr val="1F4D9F"/>
          </a:solidFill>
          <a:latin typeface="Verdana" pitchFamily="34" charset="0"/>
        </a:defRPr>
      </a:lvl7pPr>
      <a:lvl8pPr marL="1371600" algn="l" rtl="0" eaLnBrk="1" fontAlgn="base" hangingPunct="1">
        <a:spcBef>
          <a:spcPct val="0"/>
        </a:spcBef>
        <a:spcAft>
          <a:spcPct val="0"/>
        </a:spcAft>
        <a:defRPr sz="2000">
          <a:solidFill>
            <a:srgbClr val="1F4D9F"/>
          </a:solidFill>
          <a:latin typeface="Verdana" pitchFamily="34" charset="0"/>
        </a:defRPr>
      </a:lvl8pPr>
      <a:lvl9pPr marL="1828800" algn="l" rtl="0" eaLnBrk="1" fontAlgn="base" hangingPunct="1">
        <a:spcBef>
          <a:spcPct val="0"/>
        </a:spcBef>
        <a:spcAft>
          <a:spcPct val="0"/>
        </a:spcAft>
        <a:defRPr sz="2000">
          <a:solidFill>
            <a:srgbClr val="1F4D9F"/>
          </a:solidFill>
          <a:latin typeface="Verdana" pitchFamily="34" charset="0"/>
        </a:defRPr>
      </a:lvl9pPr>
    </p:titleStyle>
    <p:bodyStyle>
      <a:lvl1pPr algn="l" defTabSz="923925" rtl="0" eaLnBrk="1" fontAlgn="base" hangingPunct="1">
        <a:lnSpc>
          <a:spcPct val="100000"/>
        </a:lnSpc>
        <a:spcBef>
          <a:spcPts val="200"/>
        </a:spcBef>
        <a:spcAft>
          <a:spcPts val="300"/>
        </a:spcAft>
        <a:defRPr sz="2000" b="0">
          <a:solidFill>
            <a:srgbClr val="275792"/>
          </a:solidFill>
          <a:latin typeface="Calibri" pitchFamily="34" charset="0"/>
          <a:ea typeface="+mn-ea"/>
          <a:cs typeface="+mn-cs"/>
        </a:defRPr>
      </a:lvl1pPr>
      <a:lvl2pPr marL="269875" indent="-263525" algn="l" defTabSz="923925" rtl="0" eaLnBrk="1" fontAlgn="base" hangingPunct="1">
        <a:lnSpc>
          <a:spcPct val="100000"/>
        </a:lnSpc>
        <a:spcBef>
          <a:spcPts val="200"/>
        </a:spcBef>
        <a:spcAft>
          <a:spcPts val="300"/>
        </a:spcAft>
        <a:buChar char="•"/>
        <a:defRPr sz="2000">
          <a:solidFill>
            <a:srgbClr val="275792"/>
          </a:solidFill>
          <a:latin typeface="Calibri" pitchFamily="34" charset="0"/>
        </a:defRPr>
      </a:lvl2pPr>
      <a:lvl3pPr marL="1004888" indent="-381000" algn="l" defTabSz="923925" rtl="0" eaLnBrk="1" fontAlgn="base" hangingPunct="1">
        <a:lnSpc>
          <a:spcPct val="115000"/>
        </a:lnSpc>
        <a:spcBef>
          <a:spcPts val="300"/>
        </a:spcBef>
        <a:spcAft>
          <a:spcPts val="300"/>
        </a:spcAft>
        <a:buChar char="–"/>
        <a:defRPr sz="1200">
          <a:solidFill>
            <a:srgbClr val="1F4D9F"/>
          </a:solidFill>
          <a:latin typeface="+mn-lt"/>
        </a:defRPr>
      </a:lvl3pPr>
      <a:lvl4pPr marL="1565275" indent="-381000" algn="l" defTabSz="923925" rtl="0" eaLnBrk="1" fontAlgn="base" hangingPunct="1">
        <a:lnSpc>
          <a:spcPct val="115000"/>
        </a:lnSpc>
        <a:spcBef>
          <a:spcPts val="300"/>
        </a:spcBef>
        <a:spcAft>
          <a:spcPts val="300"/>
        </a:spcAft>
        <a:buChar char="–"/>
        <a:defRPr sz="1200">
          <a:solidFill>
            <a:srgbClr val="1F4D9F"/>
          </a:solidFill>
          <a:latin typeface="+mn-lt"/>
        </a:defRPr>
      </a:lvl4pPr>
      <a:lvl5pPr marL="2125663" indent="-381000" algn="l" defTabSz="923925" rtl="0" eaLnBrk="1" fontAlgn="base" hangingPunct="1">
        <a:lnSpc>
          <a:spcPct val="115000"/>
        </a:lnSpc>
        <a:spcBef>
          <a:spcPts val="300"/>
        </a:spcBef>
        <a:spcAft>
          <a:spcPts val="300"/>
        </a:spcAft>
        <a:buChar char="–"/>
        <a:defRPr sz="1200">
          <a:solidFill>
            <a:srgbClr val="1F4D9F"/>
          </a:solidFill>
          <a:latin typeface="+mn-lt"/>
        </a:defRPr>
      </a:lvl5pPr>
      <a:lvl6pPr marL="2582863" indent="-381000" algn="l" defTabSz="923925" rtl="0" eaLnBrk="1" fontAlgn="base" hangingPunct="1">
        <a:lnSpc>
          <a:spcPct val="115000"/>
        </a:lnSpc>
        <a:spcBef>
          <a:spcPts val="300"/>
        </a:spcBef>
        <a:spcAft>
          <a:spcPts val="300"/>
        </a:spcAft>
        <a:buChar char="–"/>
        <a:defRPr sz="1200">
          <a:solidFill>
            <a:srgbClr val="1F4D9F"/>
          </a:solidFill>
          <a:latin typeface="+mn-lt"/>
        </a:defRPr>
      </a:lvl6pPr>
      <a:lvl7pPr marL="3040063" indent="-381000" algn="l" defTabSz="923925" rtl="0" eaLnBrk="1" fontAlgn="base" hangingPunct="1">
        <a:lnSpc>
          <a:spcPct val="115000"/>
        </a:lnSpc>
        <a:spcBef>
          <a:spcPts val="300"/>
        </a:spcBef>
        <a:spcAft>
          <a:spcPts val="300"/>
        </a:spcAft>
        <a:buChar char="–"/>
        <a:defRPr sz="1200">
          <a:solidFill>
            <a:srgbClr val="1F4D9F"/>
          </a:solidFill>
          <a:latin typeface="+mn-lt"/>
        </a:defRPr>
      </a:lvl7pPr>
      <a:lvl8pPr marL="3497263" indent="-381000" algn="l" defTabSz="923925" rtl="0" eaLnBrk="1" fontAlgn="base" hangingPunct="1">
        <a:lnSpc>
          <a:spcPct val="115000"/>
        </a:lnSpc>
        <a:spcBef>
          <a:spcPts val="300"/>
        </a:spcBef>
        <a:spcAft>
          <a:spcPts val="300"/>
        </a:spcAft>
        <a:buChar char="–"/>
        <a:defRPr sz="1200">
          <a:solidFill>
            <a:srgbClr val="1F4D9F"/>
          </a:solidFill>
          <a:latin typeface="+mn-lt"/>
        </a:defRPr>
      </a:lvl8pPr>
      <a:lvl9pPr marL="3954463" indent="-381000" algn="l" defTabSz="923925" rtl="0" eaLnBrk="1" fontAlgn="base" hangingPunct="1">
        <a:lnSpc>
          <a:spcPct val="115000"/>
        </a:lnSpc>
        <a:spcBef>
          <a:spcPts val="300"/>
        </a:spcBef>
        <a:spcAft>
          <a:spcPts val="300"/>
        </a:spcAft>
        <a:buChar char="–"/>
        <a:defRPr sz="1200">
          <a:solidFill>
            <a:srgbClr val="1F4D9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hyperlink" Target="mailto:joel.cook@cepa.net.au" TargetMode="External"/><Relationship Id="rId5" Type="http://schemas.openxmlformats.org/officeDocument/2006/relationships/hyperlink" Target="mailto:gcrawford@energynetworks.com.au" TargetMode="External"/><Relationship Id="rId4" Type="http://schemas.openxmlformats.org/officeDocument/2006/relationships/hyperlink" Target="mailto:craig.delaine@agnl.com.a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6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35409"/>
            <a:ext cx="9144000" cy="1751682"/>
          </a:xfrm>
        </p:spPr>
        <p:txBody>
          <a:bodyPr>
            <a:normAutofit/>
          </a:bodyPr>
          <a:lstStyle/>
          <a:p>
            <a:pPr algn="r"/>
            <a:r>
              <a:rPr lang="en-US" sz="4000" dirty="0" smtClean="0">
                <a:solidFill>
                  <a:srgbClr val="060E9F"/>
                </a:solidFill>
                <a:latin typeface="Gotham Medium" pitchFamily="50" charset="0"/>
                <a:cs typeface="Arial" panose="020B0604020202020204" pitchFamily="34" charset="0"/>
              </a:rPr>
              <a:t>Review of expected inflation</a:t>
            </a:r>
            <a:br>
              <a:rPr lang="en-US" sz="4000" dirty="0" smtClean="0">
                <a:solidFill>
                  <a:srgbClr val="060E9F"/>
                </a:solidFill>
                <a:latin typeface="Gotham Medium" pitchFamily="50" charset="0"/>
                <a:cs typeface="Arial" panose="020B0604020202020204" pitchFamily="34" charset="0"/>
              </a:rPr>
            </a:br>
            <a:r>
              <a:rPr lang="en-US" sz="2700" dirty="0" smtClean="0">
                <a:solidFill>
                  <a:srgbClr val="060E9F"/>
                </a:solidFill>
                <a:latin typeface="Gotham Medium" pitchFamily="50" charset="0"/>
                <a:cs typeface="Arial" panose="020B0604020202020204" pitchFamily="34" charset="0"/>
              </a:rPr>
              <a:t>Initial network perspectives</a:t>
            </a:r>
            <a:endParaRPr lang="en-AU" sz="4000" dirty="0">
              <a:solidFill>
                <a:srgbClr val="060E9F"/>
              </a:solidFill>
              <a:latin typeface="Gotham Medium" pitchFamily="50" charset="0"/>
              <a:cs typeface="Arial" panose="020B0604020202020204" pitchFamily="34" charset="0"/>
            </a:endParaRPr>
          </a:p>
        </p:txBody>
      </p:sp>
      <p:sp>
        <p:nvSpPr>
          <p:cNvPr id="3" name="Subtitle 2"/>
          <p:cNvSpPr>
            <a:spLocks noGrp="1"/>
          </p:cNvSpPr>
          <p:nvPr>
            <p:ph type="subTitle" idx="1"/>
          </p:nvPr>
        </p:nvSpPr>
        <p:spPr>
          <a:xfrm>
            <a:off x="1524000" y="4052454"/>
            <a:ext cx="9144000" cy="1205345"/>
          </a:xfrm>
        </p:spPr>
        <p:txBody>
          <a:bodyPr>
            <a:normAutofit/>
          </a:bodyPr>
          <a:lstStyle/>
          <a:p>
            <a:pPr algn="r"/>
            <a:r>
              <a:rPr lang="en-US" sz="2200" dirty="0">
                <a:latin typeface="Gotham Book" pitchFamily="50" charset="0"/>
                <a:cs typeface="Arial" panose="020B0604020202020204" pitchFamily="34" charset="0"/>
              </a:rPr>
              <a:t>Craig de Laine, Chair, ENA Rate of Return Working Group</a:t>
            </a:r>
          </a:p>
          <a:p>
            <a:pPr algn="r"/>
            <a:r>
              <a:rPr lang="en-US" sz="2200" dirty="0" smtClean="0"/>
              <a:t>AER Public Forum, 14 June 2017</a:t>
            </a:r>
            <a:endParaRPr lang="en-AU" sz="2200" dirty="0"/>
          </a:p>
        </p:txBody>
      </p:sp>
      <p:sp>
        <p:nvSpPr>
          <p:cNvPr id="4" name="Footer Placeholder 3"/>
          <p:cNvSpPr>
            <a:spLocks noGrp="1"/>
          </p:cNvSpPr>
          <p:nvPr>
            <p:ph type="ftr" sz="quarter" idx="11"/>
          </p:nvPr>
        </p:nvSpPr>
        <p:spPr/>
        <p:txBody>
          <a:bodyPr/>
          <a:lstStyle/>
          <a:p>
            <a:endParaRPr lang="en-AU"/>
          </a:p>
        </p:txBody>
      </p:sp>
    </p:spTree>
    <p:extLst>
      <p:ext uri="{BB962C8B-B14F-4D97-AF65-F5344CB8AC3E}">
        <p14:creationId xmlns:p14="http://schemas.microsoft.com/office/powerpoint/2010/main" val="4266334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Criteria</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Congruence with the regulatory framework</a:t>
            </a:r>
          </a:p>
          <a:p>
            <a:pPr marL="342900" indent="-342900">
              <a:buFont typeface="Arial" panose="020B0604020202020204" pitchFamily="34" charset="0"/>
              <a:buChar char="•"/>
            </a:pPr>
            <a:r>
              <a:rPr lang="en-GB" dirty="0"/>
              <a:t>Congruence with the market expected inflation</a:t>
            </a:r>
          </a:p>
          <a:p>
            <a:pPr marL="342900" indent="-342900">
              <a:buFont typeface="Arial" panose="020B0604020202020204" pitchFamily="34" charset="0"/>
              <a:buChar char="•"/>
            </a:pPr>
            <a:r>
              <a:rPr lang="en-GB" dirty="0"/>
              <a:t>Robustness</a:t>
            </a:r>
          </a:p>
          <a:p>
            <a:pPr marL="342900" indent="-342900">
              <a:buFont typeface="Arial" panose="020B0604020202020204" pitchFamily="34" charset="0"/>
              <a:buChar char="•"/>
            </a:pPr>
            <a:r>
              <a:rPr lang="en-GB" dirty="0"/>
              <a:t>Transparency and replicability</a:t>
            </a:r>
          </a:p>
          <a:p>
            <a:pPr marL="342900" indent="-342900">
              <a:buFont typeface="Arial" panose="020B0604020202020204" pitchFamily="34" charset="0"/>
              <a:buChar char="•"/>
            </a:pPr>
            <a:endParaRPr lang="en-GB" dirty="0"/>
          </a:p>
        </p:txBody>
      </p:sp>
      <p:sp>
        <p:nvSpPr>
          <p:cNvPr id="4" name="Text Placeholder 3"/>
          <p:cNvSpPr>
            <a:spLocks noGrp="1"/>
          </p:cNvSpPr>
          <p:nvPr>
            <p:ph type="body" sz="quarter" idx="10"/>
          </p:nvPr>
        </p:nvSpPr>
        <p:spPr/>
        <p:txBody>
          <a:bodyPr/>
          <a:lstStyle/>
          <a:p>
            <a:r>
              <a:rPr lang="en-GB" dirty="0"/>
              <a:t>We are intending to assess the approaches against the following criteria</a:t>
            </a:r>
          </a:p>
        </p:txBody>
      </p:sp>
    </p:spTree>
    <p:extLst>
      <p:ext uri="{BB962C8B-B14F-4D97-AF65-F5344CB8AC3E}">
        <p14:creationId xmlns:p14="http://schemas.microsoft.com/office/powerpoint/2010/main" val="2570004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Ofgem, RIIO</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Uses a ‘real’ revenue model (real WACC and indexed RAB)</a:t>
            </a:r>
          </a:p>
          <a:p>
            <a:pPr marL="342900" indent="-342900">
              <a:buFont typeface="Arial" panose="020B0604020202020204" pitchFamily="34" charset="0"/>
              <a:buChar char="•"/>
            </a:pPr>
            <a:r>
              <a:rPr lang="en-GB" dirty="0"/>
              <a:t>Two inflation estimates used:</a:t>
            </a:r>
          </a:p>
          <a:p>
            <a:pPr marL="612775" lvl="1" indent="-342900">
              <a:buFont typeface="Arial" panose="020B0604020202020204" pitchFamily="34" charset="0"/>
              <a:buChar char="•"/>
            </a:pPr>
            <a:r>
              <a:rPr lang="en-GB" dirty="0"/>
              <a:t>Cost of debt – breakeven inflation (10-year RPI)</a:t>
            </a:r>
          </a:p>
          <a:p>
            <a:pPr marL="612775" lvl="1" indent="-342900">
              <a:buFont typeface="Arial" panose="020B0604020202020204" pitchFamily="34" charset="0"/>
              <a:buChar char="•"/>
            </a:pPr>
            <a:r>
              <a:rPr lang="en-GB" dirty="0"/>
              <a:t>Cost of equity – </a:t>
            </a:r>
            <a:r>
              <a:rPr lang="en-GB" dirty="0" err="1"/>
              <a:t>RfR</a:t>
            </a:r>
            <a:r>
              <a:rPr lang="en-GB" dirty="0"/>
              <a:t> implicitly uses breakeven inflation (10-year RPI)</a:t>
            </a:r>
          </a:p>
          <a:p>
            <a:pPr marL="612775" lvl="1" indent="-342900">
              <a:buFont typeface="Arial" panose="020B0604020202020204" pitchFamily="34" charset="0"/>
              <a:buChar char="•"/>
            </a:pPr>
            <a:r>
              <a:rPr lang="en-GB" dirty="0"/>
              <a:t>Revenues – Short term – HM Treasury Forecast for the UK economy (based on a summary of independent entities). Long-term – fixed forecast based on BoE CPI target and uplift to reflect the difference between RPI and CPI.</a:t>
            </a:r>
          </a:p>
          <a:p>
            <a:pPr marL="342900" indent="-342900">
              <a:buFont typeface="Arial" panose="020B0604020202020204" pitchFamily="34" charset="0"/>
              <a:buChar char="•"/>
            </a:pPr>
            <a:r>
              <a:rPr lang="en-GB" dirty="0"/>
              <a:t>The latter is trued-up (with a two year lag) to actual inflation (and time value of money applied).  </a:t>
            </a:r>
          </a:p>
          <a:p>
            <a:pPr marL="342900" indent="-342900">
              <a:buFont typeface="Arial" panose="020B0604020202020204" pitchFamily="34" charset="0"/>
              <a:buChar char="•"/>
            </a:pPr>
            <a:r>
              <a:rPr lang="en-GB" dirty="0"/>
              <a:t>Ofgem acknowledge that there is a liquidity premium in the index-linked gilts, however it considers this to be offset by the inflation risk premium in conventional gilts.</a:t>
            </a:r>
          </a:p>
          <a:p>
            <a:pPr marL="342900" indent="-342900">
              <a:buFont typeface="Arial" panose="020B0604020202020204" pitchFamily="34" charset="0"/>
              <a:buChar char="•"/>
            </a:pPr>
            <a:endParaRPr lang="en-GB" dirty="0"/>
          </a:p>
        </p:txBody>
      </p:sp>
      <p:sp>
        <p:nvSpPr>
          <p:cNvPr id="4" name="Text Placeholder 3"/>
          <p:cNvSpPr>
            <a:spLocks noGrp="1"/>
          </p:cNvSpPr>
          <p:nvPr>
            <p:ph type="body" sz="quarter" idx="10"/>
          </p:nvPr>
        </p:nvSpPr>
        <p:spPr/>
        <p:txBody>
          <a:bodyPr/>
          <a:lstStyle/>
          <a:p>
            <a:r>
              <a:rPr lang="en-GB" dirty="0"/>
              <a:t>GB energy regulator</a:t>
            </a:r>
          </a:p>
        </p:txBody>
      </p:sp>
    </p:spTree>
    <p:extLst>
      <p:ext uri="{BB962C8B-B14F-4D97-AF65-F5344CB8AC3E}">
        <p14:creationId xmlns:p14="http://schemas.microsoft.com/office/powerpoint/2010/main" val="2450836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Ofwat, PR14</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Uses a ‘real’ revenue model (real WACC and indexed RAB)</a:t>
            </a:r>
          </a:p>
          <a:p>
            <a:pPr marL="342900" indent="-342900">
              <a:buFont typeface="Arial" panose="020B0604020202020204" pitchFamily="34" charset="0"/>
              <a:buChar char="•"/>
            </a:pPr>
            <a:r>
              <a:rPr lang="en-GB" dirty="0"/>
              <a:t>Two inflation estimates used:</a:t>
            </a:r>
          </a:p>
          <a:p>
            <a:pPr marL="612775" lvl="1" indent="-342900">
              <a:buFont typeface="Arial" panose="020B0604020202020204" pitchFamily="34" charset="0"/>
              <a:buChar char="•"/>
            </a:pPr>
            <a:r>
              <a:rPr lang="en-GB" dirty="0"/>
              <a:t>Cost of debt – relied on a mix of evidence, but greatest weight placed on breakeven inflation. It reviewed both 10-year and 20-year gilt breakeven estimates. An adjustment was made for inflation risk premium. (Ofwat noted that evidence from the Office for Budget Responsibility had higher forecasts over the price control period, but it considered that the market breakeven estimates supported its long-term view.)</a:t>
            </a:r>
          </a:p>
          <a:p>
            <a:pPr marL="612775" lvl="1" indent="-342900">
              <a:buFont typeface="Arial" panose="020B0604020202020204" pitchFamily="34" charset="0"/>
              <a:buChar char="•"/>
            </a:pPr>
            <a:r>
              <a:rPr lang="en-GB" dirty="0"/>
              <a:t>Cost of equity – implicitly use breakeven inflation through us of ILGs.</a:t>
            </a:r>
          </a:p>
          <a:p>
            <a:pPr marL="612775" lvl="1" indent="-342900">
              <a:buFont typeface="Arial" panose="020B0604020202020204" pitchFamily="34" charset="0"/>
              <a:buChar char="•"/>
            </a:pPr>
            <a:r>
              <a:rPr lang="en-GB" dirty="0"/>
              <a:t>Revenue – Consensus Economics forecasts.</a:t>
            </a:r>
          </a:p>
          <a:p>
            <a:pPr marL="342900" indent="-342900">
              <a:buFont typeface="Arial" panose="020B0604020202020204" pitchFamily="34" charset="0"/>
              <a:buChar char="•"/>
            </a:pPr>
            <a:r>
              <a:rPr lang="en-GB" dirty="0"/>
              <a:t>True-up applied to revenue forecasts for the difference between actual and forecast.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endParaRPr lang="en-GB" dirty="0"/>
          </a:p>
        </p:txBody>
      </p:sp>
      <p:sp>
        <p:nvSpPr>
          <p:cNvPr id="4" name="Text Placeholder 3"/>
          <p:cNvSpPr>
            <a:spLocks noGrp="1"/>
          </p:cNvSpPr>
          <p:nvPr>
            <p:ph type="body" sz="quarter" idx="10"/>
          </p:nvPr>
        </p:nvSpPr>
        <p:spPr/>
        <p:txBody>
          <a:bodyPr/>
          <a:lstStyle/>
          <a:p>
            <a:r>
              <a:rPr lang="en-GB" dirty="0"/>
              <a:t>England and Wales Water regulator</a:t>
            </a:r>
          </a:p>
        </p:txBody>
      </p:sp>
    </p:spTree>
    <p:extLst>
      <p:ext uri="{BB962C8B-B14F-4D97-AF65-F5344CB8AC3E}">
        <p14:creationId xmlns:p14="http://schemas.microsoft.com/office/powerpoint/2010/main" val="140658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Zealand Commerce Commission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Nominal WACC model.</a:t>
            </a:r>
          </a:p>
          <a:p>
            <a:pPr marL="342900" indent="-342900">
              <a:buFont typeface="Arial" panose="020B0604020202020204" pitchFamily="34" charset="0"/>
              <a:buChar char="•"/>
            </a:pPr>
            <a:r>
              <a:rPr lang="en-GB" dirty="0"/>
              <a:t>Inflation forecast:</a:t>
            </a:r>
          </a:p>
          <a:p>
            <a:pPr marL="612775" lvl="1" indent="-342900">
              <a:buFont typeface="Arial" panose="020B0604020202020204" pitchFamily="34" charset="0"/>
              <a:buChar char="•"/>
            </a:pPr>
            <a:r>
              <a:rPr lang="en-GB" dirty="0"/>
              <a:t>Reserve Bank of New Zealand forecasts – two to three years</a:t>
            </a:r>
          </a:p>
          <a:p>
            <a:pPr marL="612775" lvl="1" indent="-342900">
              <a:buFont typeface="Arial" panose="020B0604020202020204" pitchFamily="34" charset="0"/>
              <a:buChar char="•"/>
            </a:pPr>
            <a:r>
              <a:rPr lang="en-GB" dirty="0"/>
              <a:t>For the remainder of the price control inflation is transitioned to the mid-point of RBNZ’s target over three years. 1-3% target (since 2012 RBNZ has an explicit objective of keeping it near 2% over the medium term). </a:t>
            </a:r>
          </a:p>
          <a:p>
            <a:pPr marL="342900" indent="-342900">
              <a:buFont typeface="Arial" panose="020B0604020202020204" pitchFamily="34" charset="0"/>
              <a:buChar char="•"/>
            </a:pPr>
            <a:r>
              <a:rPr lang="en-GB" dirty="0"/>
              <a:t>NZCC noted a number of issues with breakeven inflation: (1) lack of short dated index-linked bonds; (2) inflation risk premium inherent in nominal bond yields; and (3) liquidity premium inherent in index-linked bond yields.</a:t>
            </a:r>
          </a:p>
          <a:p>
            <a:endParaRPr lang="en-GB" dirty="0"/>
          </a:p>
        </p:txBody>
      </p:sp>
      <p:sp>
        <p:nvSpPr>
          <p:cNvPr id="4" name="Text Placeholder 3"/>
          <p:cNvSpPr>
            <a:spLocks noGrp="1"/>
          </p:cNvSpPr>
          <p:nvPr>
            <p:ph type="body" sz="quarter" idx="10"/>
          </p:nvPr>
        </p:nvSpPr>
        <p:spPr/>
        <p:txBody>
          <a:bodyPr/>
          <a:lstStyle/>
          <a:p>
            <a:r>
              <a:rPr lang="en-GB" dirty="0"/>
              <a:t>Multi-sector regulator</a:t>
            </a:r>
          </a:p>
        </p:txBody>
      </p:sp>
    </p:spTree>
    <p:extLst>
      <p:ext uri="{BB962C8B-B14F-4D97-AF65-F5344CB8AC3E}">
        <p14:creationId xmlns:p14="http://schemas.microsoft.com/office/powerpoint/2010/main" val="24898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IPART &amp; ERA</a:t>
            </a:r>
          </a:p>
        </p:txBody>
      </p:sp>
      <p:sp>
        <p:nvSpPr>
          <p:cNvPr id="3" name="Content Placeholder 2"/>
          <p:cNvSpPr>
            <a:spLocks noGrp="1"/>
          </p:cNvSpPr>
          <p:nvPr>
            <p:ph idx="1"/>
          </p:nvPr>
        </p:nvSpPr>
        <p:spPr/>
        <p:txBody>
          <a:bodyPr/>
          <a:lstStyle/>
          <a:p>
            <a:r>
              <a:rPr lang="en-GB" dirty="0"/>
              <a:t>IPART:</a:t>
            </a:r>
          </a:p>
          <a:p>
            <a:pPr marL="342900" indent="-342900">
              <a:buFont typeface="Arial" panose="020B0604020202020204" pitchFamily="34" charset="0"/>
              <a:buChar char="•"/>
            </a:pPr>
            <a:r>
              <a:rPr lang="en-GB" dirty="0"/>
              <a:t>Uses geometric average of one year RBA forecast and nine years of the mid-point of the RBA target.</a:t>
            </a:r>
          </a:p>
          <a:p>
            <a:pPr marL="342900" indent="-342900">
              <a:buFont typeface="Arial" panose="020B0604020202020204" pitchFamily="34" charset="0"/>
              <a:buChar char="•"/>
            </a:pPr>
            <a:r>
              <a:rPr lang="en-GB" dirty="0"/>
              <a:t>Previously used breakeven inflation (pre-2009) and then swaps until 2014.</a:t>
            </a:r>
          </a:p>
          <a:p>
            <a:pPr marL="342900" indent="-342900">
              <a:buFont typeface="Arial" panose="020B0604020202020204" pitchFamily="34" charset="0"/>
              <a:buChar char="•"/>
            </a:pPr>
            <a:r>
              <a:rPr lang="en-GB" dirty="0"/>
              <a:t>Reviewed a range of approaches in 2015, and confirmed its decision in March 2015.</a:t>
            </a:r>
          </a:p>
          <a:p>
            <a:r>
              <a:rPr lang="en-GB" dirty="0"/>
              <a:t>ERA:</a:t>
            </a:r>
          </a:p>
          <a:p>
            <a:pPr marL="342900" indent="-342900">
              <a:buFont typeface="Arial" panose="020B0604020202020204" pitchFamily="34" charset="0"/>
              <a:buChar char="•"/>
            </a:pPr>
            <a:r>
              <a:rPr lang="en-GB" dirty="0"/>
              <a:t>Five-year breakeven approach used for expected inflation.</a:t>
            </a:r>
          </a:p>
          <a:p>
            <a:pPr marL="342900" indent="-342900">
              <a:buFont typeface="Arial" panose="020B0604020202020204" pitchFamily="34" charset="0"/>
              <a:buChar char="•"/>
            </a:pPr>
            <a:r>
              <a:rPr lang="en-GB" dirty="0"/>
              <a:t>Derived in line with the risk-free rate</a:t>
            </a:r>
          </a:p>
        </p:txBody>
      </p:sp>
      <p:sp>
        <p:nvSpPr>
          <p:cNvPr id="4" name="Text Placeholder 3"/>
          <p:cNvSpPr>
            <a:spLocks noGrp="1"/>
          </p:cNvSpPr>
          <p:nvPr>
            <p:ph type="body" sz="quarter" idx="10"/>
          </p:nvPr>
        </p:nvSpPr>
        <p:spPr/>
        <p:txBody>
          <a:bodyPr/>
          <a:lstStyle/>
          <a:p>
            <a:r>
              <a:rPr lang="en-GB" dirty="0"/>
              <a:t>State-based regulators</a:t>
            </a:r>
          </a:p>
        </p:txBody>
      </p:sp>
    </p:spTree>
    <p:extLst>
      <p:ext uri="{BB962C8B-B14F-4D97-AF65-F5344CB8AC3E}">
        <p14:creationId xmlns:p14="http://schemas.microsoft.com/office/powerpoint/2010/main" val="707555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has happened</a:t>
            </a:r>
          </a:p>
        </p:txBody>
      </p:sp>
      <p:sp>
        <p:nvSpPr>
          <p:cNvPr id="4" name="Text Placeholder 3"/>
          <p:cNvSpPr>
            <a:spLocks noGrp="1"/>
          </p:cNvSpPr>
          <p:nvPr>
            <p:ph type="body" sz="quarter" idx="10"/>
          </p:nvPr>
        </p:nvSpPr>
        <p:spPr/>
        <p:txBody>
          <a:bodyPr/>
          <a:lstStyle/>
          <a:p>
            <a:r>
              <a:rPr lang="en-GB" dirty="0"/>
              <a:t>Figure 1: AER determinations relative to market-based inflation estimates</a:t>
            </a:r>
          </a:p>
        </p:txBody>
      </p:sp>
      <p:sp>
        <p:nvSpPr>
          <p:cNvPr id="6" name="Content Placeholder 2"/>
          <p:cNvSpPr>
            <a:spLocks noGrp="1"/>
          </p:cNvSpPr>
          <p:nvPr>
            <p:ph idx="1"/>
          </p:nvPr>
        </p:nvSpPr>
        <p:spPr>
          <a:xfrm>
            <a:off x="1604128" y="5242683"/>
            <a:ext cx="8879989" cy="679261"/>
          </a:xfrm>
        </p:spPr>
        <p:txBody>
          <a:bodyPr/>
          <a:lstStyle/>
          <a:p>
            <a:r>
              <a:rPr lang="en-GB" dirty="0"/>
              <a:t>Prior to 2015 the AER approach and breakeven inflation would have resulted in similar decisions. Post, 2015 the AER approach has diverged from the breakeven inflation estimates. </a:t>
            </a:r>
          </a:p>
        </p:txBody>
      </p:sp>
      <p:sp>
        <p:nvSpPr>
          <p:cNvPr id="7" name="Content Placeholder 2"/>
          <p:cNvSpPr txBox="1">
            <a:spLocks/>
          </p:cNvSpPr>
          <p:nvPr/>
        </p:nvSpPr>
        <p:spPr bwMode="auto">
          <a:xfrm>
            <a:off x="3013261" y="4759466"/>
            <a:ext cx="6192072" cy="30318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defTabSz="923925" rtl="0" eaLnBrk="1" fontAlgn="base" hangingPunct="1">
              <a:lnSpc>
                <a:spcPct val="100000"/>
              </a:lnSpc>
              <a:spcBef>
                <a:spcPts val="1200"/>
              </a:spcBef>
              <a:spcAft>
                <a:spcPts val="300"/>
              </a:spcAft>
              <a:defRPr sz="2000" b="0">
                <a:solidFill>
                  <a:srgbClr val="275792"/>
                </a:solidFill>
                <a:latin typeface="Calibri" pitchFamily="34" charset="0"/>
                <a:ea typeface="+mn-ea"/>
                <a:cs typeface="+mn-cs"/>
              </a:defRPr>
            </a:lvl1pPr>
            <a:lvl2pPr marL="269875" indent="-263525" algn="l" defTabSz="923925" rtl="0" eaLnBrk="1" fontAlgn="base" hangingPunct="1">
              <a:lnSpc>
                <a:spcPct val="100000"/>
              </a:lnSpc>
              <a:spcBef>
                <a:spcPts val="0"/>
              </a:spcBef>
              <a:spcAft>
                <a:spcPts val="300"/>
              </a:spcAft>
              <a:buChar char="•"/>
              <a:defRPr sz="2000">
                <a:solidFill>
                  <a:srgbClr val="275792"/>
                </a:solidFill>
                <a:latin typeface="Calibri" pitchFamily="34" charset="0"/>
              </a:defRPr>
            </a:lvl2pPr>
            <a:lvl3pPr marL="536575" indent="-268288" algn="l" defTabSz="923925" rtl="0" eaLnBrk="1" fontAlgn="base" hangingPunct="1">
              <a:lnSpc>
                <a:spcPct val="100000"/>
              </a:lnSpc>
              <a:spcBef>
                <a:spcPts val="0"/>
              </a:spcBef>
              <a:spcAft>
                <a:spcPts val="300"/>
              </a:spcAft>
              <a:buFont typeface="Courier New" pitchFamily="49" charset="0"/>
              <a:buChar char="o"/>
              <a:defRPr lang="en-US" sz="1600" dirty="0" smtClean="0">
                <a:solidFill>
                  <a:srgbClr val="1F4D9F"/>
                </a:solidFill>
                <a:latin typeface="Calibri" pitchFamily="34" charset="0"/>
              </a:defRPr>
            </a:lvl3pPr>
            <a:lvl4pPr marL="803275" indent="-266700" algn="l" defTabSz="923925" rtl="0" eaLnBrk="1" fontAlgn="base" hangingPunct="1">
              <a:lnSpc>
                <a:spcPct val="100000"/>
              </a:lnSpc>
              <a:spcBef>
                <a:spcPts val="0"/>
              </a:spcBef>
              <a:spcAft>
                <a:spcPts val="300"/>
              </a:spcAft>
              <a:buClr>
                <a:srgbClr val="275792"/>
              </a:buClr>
              <a:buFont typeface="Calibri" pitchFamily="34" charset="0"/>
              <a:buChar char="–"/>
              <a:defRPr sz="1400">
                <a:solidFill>
                  <a:srgbClr val="1F4D9F"/>
                </a:solidFill>
                <a:latin typeface="Calibri" pitchFamily="34" charset="0"/>
              </a:defRPr>
            </a:lvl4pPr>
            <a:lvl5pPr marL="1074738" indent="-269875" algn="l" defTabSz="923925" rtl="0" eaLnBrk="1" fontAlgn="base" hangingPunct="1">
              <a:lnSpc>
                <a:spcPct val="100000"/>
              </a:lnSpc>
              <a:spcBef>
                <a:spcPts val="0"/>
              </a:spcBef>
              <a:spcAft>
                <a:spcPts val="300"/>
              </a:spcAft>
              <a:buClr>
                <a:srgbClr val="275792"/>
              </a:buClr>
              <a:buFont typeface="Calibri" pitchFamily="34" charset="0"/>
              <a:buChar char="&gt;"/>
              <a:defRPr sz="1400">
                <a:solidFill>
                  <a:srgbClr val="1F4D9F"/>
                </a:solidFill>
                <a:latin typeface="Calibri" pitchFamily="34" charset="0"/>
              </a:defRPr>
            </a:lvl5pPr>
            <a:lvl6pPr marL="2582863" indent="-381000" algn="l" defTabSz="923925" rtl="0" eaLnBrk="1" fontAlgn="base" hangingPunct="1">
              <a:lnSpc>
                <a:spcPct val="115000"/>
              </a:lnSpc>
              <a:spcBef>
                <a:spcPts val="300"/>
              </a:spcBef>
              <a:spcAft>
                <a:spcPts val="300"/>
              </a:spcAft>
              <a:buChar char="–"/>
              <a:defRPr sz="1200">
                <a:solidFill>
                  <a:srgbClr val="1F4D9F"/>
                </a:solidFill>
                <a:latin typeface="+mn-lt"/>
              </a:defRPr>
            </a:lvl6pPr>
            <a:lvl7pPr marL="3040063" indent="-381000" algn="l" defTabSz="923925" rtl="0" eaLnBrk="1" fontAlgn="base" hangingPunct="1">
              <a:lnSpc>
                <a:spcPct val="115000"/>
              </a:lnSpc>
              <a:spcBef>
                <a:spcPts val="300"/>
              </a:spcBef>
              <a:spcAft>
                <a:spcPts val="300"/>
              </a:spcAft>
              <a:buChar char="–"/>
              <a:defRPr sz="1200">
                <a:solidFill>
                  <a:srgbClr val="1F4D9F"/>
                </a:solidFill>
                <a:latin typeface="+mn-lt"/>
              </a:defRPr>
            </a:lvl7pPr>
            <a:lvl8pPr marL="3497263" indent="-381000" algn="l" defTabSz="923925" rtl="0" eaLnBrk="1" fontAlgn="base" hangingPunct="1">
              <a:lnSpc>
                <a:spcPct val="115000"/>
              </a:lnSpc>
              <a:spcBef>
                <a:spcPts val="300"/>
              </a:spcBef>
              <a:spcAft>
                <a:spcPts val="300"/>
              </a:spcAft>
              <a:buChar char="–"/>
              <a:defRPr sz="1200">
                <a:solidFill>
                  <a:srgbClr val="1F4D9F"/>
                </a:solidFill>
                <a:latin typeface="+mn-lt"/>
              </a:defRPr>
            </a:lvl8pPr>
            <a:lvl9pPr marL="3954463" indent="-381000" algn="l" defTabSz="923925" rtl="0" eaLnBrk="1" fontAlgn="base" hangingPunct="1">
              <a:lnSpc>
                <a:spcPct val="115000"/>
              </a:lnSpc>
              <a:spcBef>
                <a:spcPts val="300"/>
              </a:spcBef>
              <a:spcAft>
                <a:spcPts val="300"/>
              </a:spcAft>
              <a:buChar char="–"/>
              <a:defRPr sz="1200">
                <a:solidFill>
                  <a:srgbClr val="1F4D9F"/>
                </a:solidFill>
                <a:latin typeface="+mn-lt"/>
              </a:defRPr>
            </a:lvl9pPr>
          </a:lstStyle>
          <a:p>
            <a:r>
              <a:rPr lang="en-GB" sz="1200" kern="0" dirty="0"/>
              <a:t>Source: Bloomberg, AER, CEPA analysis </a:t>
            </a:r>
          </a:p>
        </p:txBody>
      </p:sp>
      <p:pic>
        <p:nvPicPr>
          <p:cNvPr id="8" name="Picture 7"/>
          <p:cNvPicPr>
            <a:picLocks noChangeAspect="1"/>
          </p:cNvPicPr>
          <p:nvPr/>
        </p:nvPicPr>
        <p:blipFill>
          <a:blip r:embed="rId2"/>
          <a:stretch>
            <a:fillRect/>
          </a:stretch>
        </p:blipFill>
        <p:spPr>
          <a:xfrm>
            <a:off x="2944928" y="1367721"/>
            <a:ext cx="6198386" cy="3458699"/>
          </a:xfrm>
          <a:prstGeom prst="rect">
            <a:avLst/>
          </a:prstGeom>
        </p:spPr>
      </p:pic>
    </p:spTree>
    <p:extLst>
      <p:ext uri="{BB962C8B-B14F-4D97-AF65-F5344CB8AC3E}">
        <p14:creationId xmlns:p14="http://schemas.microsoft.com/office/powerpoint/2010/main" val="2759534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253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600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45691"/>
                </a:solidFill>
                <a:latin typeface="Gotham Bold" pitchFamily="50" charset="0"/>
                <a:cs typeface="Arial" panose="020B0604020202020204" pitchFamily="34" charset="0"/>
              </a:rPr>
              <a:t>Approach</a:t>
            </a:r>
            <a:endParaRPr lang="en-AU" dirty="0">
              <a:solidFill>
                <a:srgbClr val="345691"/>
              </a:solidFill>
              <a:latin typeface="Gotham Bold" pitchFamily="50"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lvl="0"/>
            <a:r>
              <a:rPr lang="en-US" sz="2600" dirty="0" smtClean="0">
                <a:solidFill>
                  <a:prstClr val="black"/>
                </a:solidFill>
                <a:sym typeface="Wingdings"/>
              </a:rPr>
              <a:t>Important that regulatory approaches and models that play a role in real customer outcomes are transparent, well-understood and have broad stakeholder support</a:t>
            </a:r>
          </a:p>
          <a:p>
            <a:pPr lvl="0"/>
            <a:r>
              <a:rPr lang="en-US" sz="2600" dirty="0" smtClean="0">
                <a:solidFill>
                  <a:prstClr val="black"/>
                </a:solidFill>
                <a:sym typeface="Wingdings"/>
              </a:rPr>
              <a:t>ENA and its members come to the forum with desire to listen to stakeholders about the choices presented by the review</a:t>
            </a:r>
          </a:p>
          <a:p>
            <a:r>
              <a:rPr lang="en-US" sz="2600" dirty="0" smtClean="0">
                <a:solidFill>
                  <a:prstClr val="black"/>
                </a:solidFill>
                <a:sym typeface="Wingdings"/>
              </a:rPr>
              <a:t>Our objective is a best estimate </a:t>
            </a:r>
          </a:p>
          <a:p>
            <a:pPr lvl="1"/>
            <a:r>
              <a:rPr lang="en-US" sz="2200" dirty="0" smtClean="0">
                <a:solidFill>
                  <a:prstClr val="black"/>
                </a:solidFill>
                <a:sym typeface="Wingdings"/>
              </a:rPr>
              <a:t>important to providing opportunity to recover efficient costs</a:t>
            </a:r>
          </a:p>
          <a:p>
            <a:pPr lvl="0"/>
            <a:r>
              <a:rPr lang="en-US" sz="2600" dirty="0" smtClean="0">
                <a:solidFill>
                  <a:prstClr val="black"/>
                </a:solidFill>
                <a:sym typeface="Wingdings"/>
              </a:rPr>
              <a:t>Keen to engage in collaborative opportunities in the review</a:t>
            </a:r>
          </a:p>
          <a:p>
            <a:pPr lvl="1"/>
            <a:r>
              <a:rPr lang="en-US" sz="2200" dirty="0" smtClean="0">
                <a:solidFill>
                  <a:prstClr val="black"/>
                </a:solidFill>
                <a:sym typeface="Wingdings"/>
              </a:rPr>
              <a:t>Open to consider joint work as move to options analysis </a:t>
            </a:r>
          </a:p>
          <a:p>
            <a:pPr lvl="1"/>
            <a:r>
              <a:rPr lang="en-US" sz="2200" dirty="0" smtClean="0">
                <a:solidFill>
                  <a:prstClr val="black"/>
                </a:solidFill>
                <a:sym typeface="Wingdings"/>
              </a:rPr>
              <a:t>Engagement with Consumer Reference Group and Consumer Challenge Subpanel</a:t>
            </a:r>
          </a:p>
          <a:p>
            <a:pPr lvl="1"/>
            <a:r>
              <a:rPr lang="en-US" sz="2200" dirty="0" smtClean="0">
                <a:solidFill>
                  <a:prstClr val="black"/>
                </a:solidFill>
                <a:sym typeface="Wingdings"/>
              </a:rPr>
              <a:t>Share/discuss findings of draft report with interested stakeholders</a:t>
            </a:r>
          </a:p>
          <a:p>
            <a:pPr marL="0" lvl="0" indent="0">
              <a:buNone/>
            </a:pPr>
            <a:endParaRPr lang="en-US" sz="2600" dirty="0" smtClean="0">
              <a:solidFill>
                <a:prstClr val="black"/>
              </a:solidFill>
              <a:sym typeface="Wingdings"/>
            </a:endParaRPr>
          </a:p>
        </p:txBody>
      </p:sp>
    </p:spTree>
    <p:extLst>
      <p:ext uri="{BB962C8B-B14F-4D97-AF65-F5344CB8AC3E}">
        <p14:creationId xmlns:p14="http://schemas.microsoft.com/office/powerpoint/2010/main" val="4218654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600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45691"/>
                </a:solidFill>
                <a:latin typeface="Gotham Bold" pitchFamily="50" charset="0"/>
                <a:cs typeface="Arial" panose="020B0604020202020204" pitchFamily="34" charset="0"/>
              </a:rPr>
              <a:t>Issue 1 – Best estimate</a:t>
            </a:r>
            <a:endParaRPr lang="en-AU" dirty="0">
              <a:solidFill>
                <a:srgbClr val="345691"/>
              </a:solidFill>
              <a:latin typeface="Gotham Bold" pitchFamily="50"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lvl="0"/>
            <a:r>
              <a:rPr lang="en-US" sz="2600" dirty="0" smtClean="0">
                <a:solidFill>
                  <a:prstClr val="black"/>
                </a:solidFill>
                <a:sym typeface="Wingdings"/>
              </a:rPr>
              <a:t>Significant and sustained differences between:</a:t>
            </a:r>
          </a:p>
          <a:p>
            <a:pPr marL="914400" lvl="1" indent="-457200">
              <a:buFont typeface="+mj-lt"/>
              <a:buAutoNum type="arabicPeriod"/>
            </a:pPr>
            <a:r>
              <a:rPr lang="en-US" sz="2200" dirty="0" smtClean="0">
                <a:solidFill>
                  <a:prstClr val="black"/>
                </a:solidFill>
                <a:sym typeface="Wingdings"/>
              </a:rPr>
              <a:t>Market based measures of expected inflation and current AER approach</a:t>
            </a:r>
          </a:p>
          <a:p>
            <a:pPr marL="914400" lvl="1" indent="-457200">
              <a:buFont typeface="+mj-lt"/>
              <a:buAutoNum type="arabicPeriod"/>
            </a:pPr>
            <a:r>
              <a:rPr lang="en-US" sz="2200" dirty="0" smtClean="0">
                <a:solidFill>
                  <a:prstClr val="black"/>
                </a:solidFill>
                <a:sym typeface="Wingdings"/>
              </a:rPr>
              <a:t>Expected inflation under current AER approach and actual out-turn inflation</a:t>
            </a:r>
          </a:p>
          <a:p>
            <a:pPr lvl="0"/>
            <a:r>
              <a:rPr lang="en-AU" sz="2600" dirty="0">
                <a:solidFill>
                  <a:prstClr val="black"/>
                </a:solidFill>
                <a:sym typeface="Wingdings"/>
              </a:rPr>
              <a:t>Issues are </a:t>
            </a:r>
            <a:r>
              <a:rPr lang="en-AU" sz="2600" dirty="0" smtClean="0">
                <a:solidFill>
                  <a:prstClr val="black"/>
                </a:solidFill>
                <a:sym typeface="Wingdings"/>
              </a:rPr>
              <a:t>linked: </a:t>
            </a:r>
            <a:endParaRPr lang="en-AU" sz="2600" dirty="0">
              <a:solidFill>
                <a:prstClr val="black"/>
              </a:solidFill>
              <a:sym typeface="Wingdings"/>
            </a:endParaRPr>
          </a:p>
          <a:p>
            <a:pPr lvl="1"/>
            <a:r>
              <a:rPr lang="en-AU" sz="2200" dirty="0" smtClean="0">
                <a:solidFill>
                  <a:prstClr val="black"/>
                </a:solidFill>
                <a:sym typeface="Wingdings"/>
              </a:rPr>
              <a:t>Reaching </a:t>
            </a:r>
            <a:r>
              <a:rPr lang="en-AU" sz="2200" dirty="0">
                <a:solidFill>
                  <a:prstClr val="black"/>
                </a:solidFill>
                <a:sym typeface="Wingdings"/>
              </a:rPr>
              <a:t>the best estimate of expected inflation that is practically possible will help reduce </a:t>
            </a:r>
            <a:r>
              <a:rPr lang="en-AU" sz="2200" dirty="0" smtClean="0">
                <a:solidFill>
                  <a:prstClr val="black"/>
                </a:solidFill>
                <a:sym typeface="Wingdings"/>
              </a:rPr>
              <a:t>size of potential </a:t>
            </a:r>
            <a:r>
              <a:rPr lang="en-AU" sz="2200" dirty="0">
                <a:solidFill>
                  <a:prstClr val="black"/>
                </a:solidFill>
                <a:sym typeface="Wingdings"/>
              </a:rPr>
              <a:t>divergences between expected inflation and actual inflation </a:t>
            </a:r>
          </a:p>
          <a:p>
            <a:r>
              <a:rPr lang="en-US" sz="2600" dirty="0" smtClean="0">
                <a:solidFill>
                  <a:prstClr val="black"/>
                </a:solidFill>
                <a:sym typeface="Wingdings"/>
              </a:rPr>
              <a:t>Focus is on ensuring prices reflect efficient costs and businesses have an ability to recover those costs</a:t>
            </a:r>
            <a:endParaRPr lang="en-US" sz="2200" dirty="0" smtClean="0">
              <a:solidFill>
                <a:prstClr val="black"/>
              </a:solidFill>
              <a:sym typeface="Wingdings"/>
            </a:endParaRPr>
          </a:p>
          <a:p>
            <a:r>
              <a:rPr lang="en-US" sz="2600" dirty="0" smtClean="0">
                <a:solidFill>
                  <a:prstClr val="black"/>
                </a:solidFill>
                <a:sym typeface="Wingdings"/>
              </a:rPr>
              <a:t>Need to ensure expected inflation estimates are ‘fit for purpose’ for current macroeconomic environment and plausible futures</a:t>
            </a:r>
            <a:endParaRPr lang="en-AU" sz="2600" dirty="0" smtClean="0">
              <a:solidFill>
                <a:prstClr val="black"/>
              </a:solidFill>
              <a:sym typeface="Wingdings"/>
            </a:endParaRPr>
          </a:p>
          <a:p>
            <a:r>
              <a:rPr lang="en-US" sz="2600" dirty="0" smtClean="0">
                <a:solidFill>
                  <a:prstClr val="black"/>
                </a:solidFill>
                <a:sym typeface="Wingdings"/>
              </a:rPr>
              <a:t>CEPA will provide some further initial perspectives on their work</a:t>
            </a:r>
            <a:endParaRPr lang="en-AU" sz="2600" dirty="0" smtClean="0">
              <a:solidFill>
                <a:prstClr val="black"/>
              </a:solidFill>
              <a:sym typeface="Wingdings"/>
            </a:endParaRPr>
          </a:p>
          <a:p>
            <a:pPr lvl="0"/>
            <a:endParaRPr lang="en-AU" sz="2600" dirty="0" smtClean="0">
              <a:solidFill>
                <a:prstClr val="black"/>
              </a:solidFill>
              <a:sym typeface="Wingdings"/>
            </a:endParaRPr>
          </a:p>
        </p:txBody>
      </p:sp>
    </p:spTree>
    <p:extLst>
      <p:ext uri="{BB962C8B-B14F-4D97-AF65-F5344CB8AC3E}">
        <p14:creationId xmlns:p14="http://schemas.microsoft.com/office/powerpoint/2010/main" val="1087550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600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45691"/>
                </a:solidFill>
                <a:latin typeface="Gotham Bold" pitchFamily="50" charset="0"/>
                <a:cs typeface="Arial" panose="020B0604020202020204" pitchFamily="34" charset="0"/>
              </a:rPr>
              <a:t>Issue 2 – Regulatory treatment</a:t>
            </a:r>
            <a:endParaRPr lang="en-AU" dirty="0">
              <a:solidFill>
                <a:srgbClr val="345691"/>
              </a:solidFill>
              <a:latin typeface="Gotham Bold" pitchFamily="50"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sz="2600" dirty="0" smtClean="0">
                <a:solidFill>
                  <a:prstClr val="black"/>
                </a:solidFill>
                <a:sym typeface="Wingdings"/>
              </a:rPr>
              <a:t>Different options for changing the treatment of inflation in regulatory framework – need to be carefully thought through</a:t>
            </a:r>
          </a:p>
          <a:p>
            <a:r>
              <a:rPr lang="en-US" sz="2600" dirty="0" smtClean="0">
                <a:solidFill>
                  <a:prstClr val="black"/>
                </a:solidFill>
                <a:sym typeface="Wingdings"/>
              </a:rPr>
              <a:t>Maintain focus on outcomes needed:</a:t>
            </a:r>
          </a:p>
          <a:p>
            <a:pPr lvl="1"/>
            <a:r>
              <a:rPr lang="en-US" sz="2200" dirty="0" smtClean="0">
                <a:solidFill>
                  <a:prstClr val="black"/>
                </a:solidFill>
                <a:sym typeface="Wingdings"/>
              </a:rPr>
              <a:t>Transparency</a:t>
            </a:r>
          </a:p>
          <a:p>
            <a:pPr lvl="1"/>
            <a:r>
              <a:rPr lang="en-US" sz="2200" dirty="0" smtClean="0">
                <a:solidFill>
                  <a:prstClr val="black"/>
                </a:solidFill>
                <a:sym typeface="Wingdings"/>
              </a:rPr>
              <a:t>Predictability</a:t>
            </a:r>
          </a:p>
          <a:p>
            <a:pPr lvl="1"/>
            <a:r>
              <a:rPr lang="en-US" sz="2200" dirty="0" smtClean="0">
                <a:solidFill>
                  <a:prstClr val="black"/>
                </a:solidFill>
                <a:sym typeface="Wingdings"/>
              </a:rPr>
              <a:t>Avoidance of unnecessary volatility (avoiding a ‘lottery’ outcome)</a:t>
            </a:r>
          </a:p>
          <a:p>
            <a:pPr lvl="0"/>
            <a:r>
              <a:rPr lang="en-AU" sz="2600" dirty="0" smtClean="0">
                <a:solidFill>
                  <a:prstClr val="black"/>
                </a:solidFill>
                <a:sym typeface="Wingdings"/>
              </a:rPr>
              <a:t>Networks </a:t>
            </a:r>
            <a:r>
              <a:rPr lang="en-AU" sz="2600" dirty="0">
                <a:solidFill>
                  <a:prstClr val="black"/>
                </a:solidFill>
                <a:sym typeface="Wingdings"/>
              </a:rPr>
              <a:t>do not have a single proposed solution to the issue of achieving an internally consistent </a:t>
            </a:r>
            <a:r>
              <a:rPr lang="en-AU" sz="2600" dirty="0" smtClean="0">
                <a:solidFill>
                  <a:prstClr val="black"/>
                </a:solidFill>
                <a:sym typeface="Wingdings"/>
              </a:rPr>
              <a:t>approach (PTRM/RFM)</a:t>
            </a:r>
          </a:p>
          <a:p>
            <a:r>
              <a:rPr lang="en-AU" sz="2600" dirty="0">
                <a:solidFill>
                  <a:prstClr val="black"/>
                </a:solidFill>
                <a:sym typeface="Wingdings"/>
              </a:rPr>
              <a:t>Keen to hear stakeholders initial perspectives on options and trade-offs </a:t>
            </a:r>
          </a:p>
          <a:p>
            <a:r>
              <a:rPr lang="en-US" sz="2600" dirty="0" smtClean="0">
                <a:solidFill>
                  <a:prstClr val="black"/>
                </a:solidFill>
                <a:sym typeface="Wingdings"/>
              </a:rPr>
              <a:t>Deferring of the commencement date of any changed approach could ensure any change is clearly symmetrical and forward-looking</a:t>
            </a:r>
            <a:endParaRPr lang="en-AU" sz="2600" dirty="0" smtClean="0">
              <a:solidFill>
                <a:prstClr val="black"/>
              </a:solidFill>
              <a:sym typeface="Wingdings"/>
            </a:endParaRPr>
          </a:p>
        </p:txBody>
      </p:sp>
    </p:spTree>
    <p:extLst>
      <p:ext uri="{BB962C8B-B14F-4D97-AF65-F5344CB8AC3E}">
        <p14:creationId xmlns:p14="http://schemas.microsoft.com/office/powerpoint/2010/main" val="945800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600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45691"/>
                </a:solidFill>
                <a:latin typeface="Gotham Bold" pitchFamily="50" charset="0"/>
                <a:cs typeface="Arial" panose="020B0604020202020204" pitchFamily="34" charset="0"/>
              </a:rPr>
              <a:t>Closing comments</a:t>
            </a:r>
            <a:endParaRPr lang="en-AU" dirty="0">
              <a:solidFill>
                <a:srgbClr val="345691"/>
              </a:solidFill>
              <a:latin typeface="Gotham Bold" pitchFamily="50"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AU" sz="3400" dirty="0" smtClean="0">
                <a:solidFill>
                  <a:prstClr val="black"/>
                </a:solidFill>
                <a:sym typeface="Wingdings"/>
              </a:rPr>
              <a:t>ENA and its members are k</a:t>
            </a:r>
            <a:r>
              <a:rPr lang="en-US" sz="3400" dirty="0" err="1" smtClean="0">
                <a:solidFill>
                  <a:prstClr val="black"/>
                </a:solidFill>
                <a:sym typeface="Wingdings"/>
              </a:rPr>
              <a:t>een</a:t>
            </a:r>
            <a:r>
              <a:rPr lang="en-US" sz="3400" dirty="0" smtClean="0">
                <a:solidFill>
                  <a:prstClr val="black"/>
                </a:solidFill>
                <a:sym typeface="Wingdings"/>
              </a:rPr>
              <a:t> </a:t>
            </a:r>
            <a:r>
              <a:rPr lang="en-US" sz="3400" dirty="0">
                <a:solidFill>
                  <a:prstClr val="black"/>
                </a:solidFill>
                <a:sym typeface="Wingdings"/>
              </a:rPr>
              <a:t>to continue </a:t>
            </a:r>
            <a:r>
              <a:rPr lang="en-US" sz="3400" dirty="0" smtClean="0">
                <a:solidFill>
                  <a:prstClr val="black"/>
                </a:solidFill>
                <a:sym typeface="Wingdings"/>
              </a:rPr>
              <a:t>discussions </a:t>
            </a:r>
            <a:r>
              <a:rPr lang="en-US" sz="3400" dirty="0">
                <a:solidFill>
                  <a:prstClr val="black"/>
                </a:solidFill>
                <a:sym typeface="Wingdings"/>
              </a:rPr>
              <a:t>with </a:t>
            </a:r>
            <a:r>
              <a:rPr lang="en-US" sz="3400" dirty="0" smtClean="0">
                <a:solidFill>
                  <a:prstClr val="black"/>
                </a:solidFill>
                <a:sym typeface="Wingdings"/>
              </a:rPr>
              <a:t>all stakeholders</a:t>
            </a:r>
          </a:p>
          <a:p>
            <a:r>
              <a:rPr lang="en-US" sz="3400" dirty="0">
                <a:solidFill>
                  <a:prstClr val="black"/>
                </a:solidFill>
                <a:sym typeface="Wingdings"/>
              </a:rPr>
              <a:t>Please contact any </a:t>
            </a:r>
            <a:r>
              <a:rPr lang="en-US" sz="3400" dirty="0" smtClean="0">
                <a:solidFill>
                  <a:prstClr val="black"/>
                </a:solidFill>
                <a:sym typeface="Wingdings"/>
              </a:rPr>
              <a:t>of us </a:t>
            </a:r>
            <a:r>
              <a:rPr lang="en-US" sz="3400" dirty="0">
                <a:solidFill>
                  <a:prstClr val="black"/>
                </a:solidFill>
                <a:sym typeface="Wingdings"/>
              </a:rPr>
              <a:t>to </a:t>
            </a:r>
            <a:r>
              <a:rPr lang="en-US" sz="3400" dirty="0" smtClean="0">
                <a:solidFill>
                  <a:prstClr val="black"/>
                </a:solidFill>
                <a:sym typeface="Wingdings"/>
              </a:rPr>
              <a:t>further explore or discuss the issues</a:t>
            </a:r>
            <a:endParaRPr lang="en-US" sz="3400" dirty="0">
              <a:solidFill>
                <a:prstClr val="black"/>
              </a:solidFill>
              <a:sym typeface="Wingdings"/>
            </a:endParaRPr>
          </a:p>
          <a:p>
            <a:pPr marL="457200" lvl="1" indent="0">
              <a:buNone/>
            </a:pPr>
            <a:r>
              <a:rPr lang="en-US" dirty="0" smtClean="0">
                <a:solidFill>
                  <a:prstClr val="black"/>
                </a:solidFill>
                <a:sym typeface="Wingdings"/>
              </a:rPr>
              <a:t>Craig de </a:t>
            </a:r>
            <a:r>
              <a:rPr lang="en-US" dirty="0">
                <a:solidFill>
                  <a:prstClr val="black"/>
                </a:solidFill>
                <a:sym typeface="Wingdings"/>
              </a:rPr>
              <a:t>Laine – </a:t>
            </a:r>
            <a:r>
              <a:rPr lang="en-US" dirty="0" smtClean="0">
                <a:solidFill>
                  <a:prstClr val="black"/>
                </a:solidFill>
                <a:sym typeface="Wingdings"/>
                <a:hlinkClick r:id="rId4"/>
              </a:rPr>
              <a:t>craig.delaine@agnl.com.au</a:t>
            </a:r>
            <a:endParaRPr lang="en-US" dirty="0" smtClean="0">
              <a:solidFill>
                <a:prstClr val="black"/>
              </a:solidFill>
              <a:sym typeface="Wingdings"/>
            </a:endParaRPr>
          </a:p>
          <a:p>
            <a:pPr marL="457200" lvl="1" indent="0">
              <a:buNone/>
            </a:pPr>
            <a:r>
              <a:rPr lang="en-US" dirty="0" smtClean="0">
                <a:solidFill>
                  <a:prstClr val="black"/>
                </a:solidFill>
                <a:sym typeface="Wingdings"/>
              </a:rPr>
              <a:t>Garth Crawford – </a:t>
            </a:r>
            <a:r>
              <a:rPr lang="en-US" dirty="0" smtClean="0">
                <a:solidFill>
                  <a:prstClr val="black"/>
                </a:solidFill>
                <a:sym typeface="Wingdings"/>
                <a:hlinkClick r:id="rId5"/>
              </a:rPr>
              <a:t>gcrawford@energynetworks.com.au</a:t>
            </a:r>
            <a:endParaRPr lang="en-US" dirty="0" smtClean="0">
              <a:solidFill>
                <a:prstClr val="black"/>
              </a:solidFill>
              <a:sym typeface="Wingdings"/>
            </a:endParaRPr>
          </a:p>
          <a:p>
            <a:pPr marL="457200" lvl="1" indent="0">
              <a:buNone/>
            </a:pPr>
            <a:r>
              <a:rPr lang="en-US" dirty="0" smtClean="0">
                <a:solidFill>
                  <a:prstClr val="black"/>
                </a:solidFill>
                <a:sym typeface="Wingdings"/>
              </a:rPr>
              <a:t>Joel </a:t>
            </a:r>
            <a:r>
              <a:rPr lang="en-US" dirty="0">
                <a:solidFill>
                  <a:prstClr val="black"/>
                </a:solidFill>
                <a:sym typeface="Wingdings"/>
              </a:rPr>
              <a:t>Cook – </a:t>
            </a:r>
            <a:r>
              <a:rPr lang="en-US" dirty="0" smtClean="0">
                <a:solidFill>
                  <a:prstClr val="black"/>
                </a:solidFill>
                <a:sym typeface="Wingdings"/>
                <a:hlinkClick r:id="rId6"/>
              </a:rPr>
              <a:t>joel.cook@cepa.net.au</a:t>
            </a:r>
            <a:endParaRPr lang="en-US" dirty="0" smtClean="0">
              <a:solidFill>
                <a:prstClr val="black"/>
              </a:solidFill>
              <a:sym typeface="Wingdings"/>
            </a:endParaRPr>
          </a:p>
          <a:p>
            <a:pPr lvl="1"/>
            <a:endParaRPr lang="en-AU" sz="2200" dirty="0" smtClean="0">
              <a:solidFill>
                <a:prstClr val="black"/>
              </a:solidFill>
              <a:sym typeface="Wingdings"/>
            </a:endParaRPr>
          </a:p>
          <a:p>
            <a:pPr marL="514350" indent="-514350">
              <a:buFont typeface="+mj-lt"/>
              <a:buAutoNum type="arabicPeriod"/>
            </a:pPr>
            <a:endParaRPr lang="en-AU" sz="2600" dirty="0">
              <a:solidFill>
                <a:prstClr val="black"/>
              </a:solidFill>
              <a:sym typeface="Wingdings"/>
            </a:endParaRPr>
          </a:p>
          <a:p>
            <a:pPr lvl="0"/>
            <a:endParaRPr lang="en-AU" sz="2600" dirty="0" smtClean="0">
              <a:solidFill>
                <a:prstClr val="black"/>
              </a:solidFill>
              <a:sym typeface="Wingdings"/>
            </a:endParaRPr>
          </a:p>
        </p:txBody>
      </p:sp>
    </p:spTree>
    <p:extLst>
      <p:ext uri="{BB962C8B-B14F-4D97-AF65-F5344CB8AC3E}">
        <p14:creationId xmlns:p14="http://schemas.microsoft.com/office/powerpoint/2010/main" val="4275301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7000" b="-17000"/>
          </a:stretch>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AU"/>
          </a:p>
        </p:txBody>
      </p:sp>
    </p:spTree>
    <p:extLst>
      <p:ext uri="{BB962C8B-B14F-4D97-AF65-F5344CB8AC3E}">
        <p14:creationId xmlns:p14="http://schemas.microsoft.com/office/powerpoint/2010/main" val="21220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Estimate of market expected inflation</a:t>
            </a:r>
          </a:p>
        </p:txBody>
      </p:sp>
      <p:sp>
        <p:nvSpPr>
          <p:cNvPr id="3" name="Content Placeholder 2"/>
          <p:cNvSpPr>
            <a:spLocks noGrp="1"/>
          </p:cNvSpPr>
          <p:nvPr>
            <p:ph sz="quarter" idx="10"/>
          </p:nvPr>
        </p:nvSpPr>
        <p:spPr/>
        <p:txBody>
          <a:bodyPr/>
          <a:lstStyle/>
          <a:p>
            <a:r>
              <a:rPr lang="en-GB" dirty="0"/>
              <a:t>AER workshop </a:t>
            </a:r>
          </a:p>
        </p:txBody>
      </p:sp>
      <p:sp>
        <p:nvSpPr>
          <p:cNvPr id="4" name="Content Placeholder 3"/>
          <p:cNvSpPr>
            <a:spLocks noGrp="1"/>
          </p:cNvSpPr>
          <p:nvPr>
            <p:ph sz="quarter" idx="11"/>
          </p:nvPr>
        </p:nvSpPr>
        <p:spPr>
          <a:xfrm>
            <a:off x="1488250" y="5428431"/>
            <a:ext cx="3702643" cy="720180"/>
          </a:xfrm>
        </p:spPr>
        <p:txBody>
          <a:bodyPr/>
          <a:lstStyle/>
          <a:p>
            <a:r>
              <a:rPr lang="en-GB" dirty="0"/>
              <a:t>Joel Cook</a:t>
            </a:r>
          </a:p>
          <a:p>
            <a:r>
              <a:rPr lang="en-GB" dirty="0"/>
              <a:t>14 June 2016</a:t>
            </a:r>
          </a:p>
        </p:txBody>
      </p:sp>
    </p:spTree>
    <p:extLst>
      <p:ext uri="{BB962C8B-B14F-4D97-AF65-F5344CB8AC3E}">
        <p14:creationId xmlns:p14="http://schemas.microsoft.com/office/powerpoint/2010/main" val="93970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Agenda</a:t>
            </a:r>
          </a:p>
        </p:txBody>
      </p:sp>
      <p:sp>
        <p:nvSpPr>
          <p:cNvPr id="5" name="Content Placeholder 4"/>
          <p:cNvSpPr>
            <a:spLocks noGrp="1"/>
          </p:cNvSpPr>
          <p:nvPr>
            <p:ph idx="1"/>
          </p:nvPr>
        </p:nvSpPr>
        <p:spPr>
          <a:xfrm>
            <a:off x="2063378" y="1340768"/>
            <a:ext cx="7993063" cy="4680520"/>
          </a:xfrm>
        </p:spPr>
        <p:txBody>
          <a:bodyPr/>
          <a:lstStyle/>
          <a:p>
            <a:r>
              <a:rPr lang="en-GB" dirty="0"/>
              <a:t>Objective of the study</a:t>
            </a:r>
          </a:p>
          <a:p>
            <a:r>
              <a:rPr lang="en-GB" dirty="0"/>
              <a:t>Criteria</a:t>
            </a:r>
          </a:p>
          <a:p>
            <a:r>
              <a:rPr lang="en-GB" dirty="0"/>
              <a:t>Case studies from other jurisdictions</a:t>
            </a:r>
          </a:p>
          <a:p>
            <a:r>
              <a:rPr lang="en-GB" dirty="0"/>
              <a:t>Empirical evidence</a:t>
            </a:r>
          </a:p>
        </p:txBody>
      </p:sp>
      <p:sp>
        <p:nvSpPr>
          <p:cNvPr id="9" name="Content Placeholder 8"/>
          <p:cNvSpPr>
            <a:spLocks noGrp="1"/>
          </p:cNvSpPr>
          <p:nvPr>
            <p:ph sz="quarter" idx="13"/>
          </p:nvPr>
        </p:nvSpPr>
        <p:spPr/>
        <p:txBody>
          <a:bodyPr/>
          <a:lstStyle/>
          <a:p>
            <a:r>
              <a:rPr lang="en-GB" dirty="0"/>
              <a:t>4</a:t>
            </a:r>
          </a:p>
        </p:txBody>
      </p:sp>
      <p:sp>
        <p:nvSpPr>
          <p:cNvPr id="10" name="Content Placeholder 9"/>
          <p:cNvSpPr>
            <a:spLocks noGrp="1"/>
          </p:cNvSpPr>
          <p:nvPr>
            <p:ph sz="quarter" idx="14"/>
          </p:nvPr>
        </p:nvSpPr>
        <p:spPr/>
        <p:txBody>
          <a:bodyPr/>
          <a:lstStyle/>
          <a:p>
            <a:r>
              <a:rPr lang="en-GB" dirty="0"/>
              <a:t>3</a:t>
            </a:r>
          </a:p>
        </p:txBody>
      </p:sp>
      <p:sp>
        <p:nvSpPr>
          <p:cNvPr id="11" name="Content Placeholder 10"/>
          <p:cNvSpPr>
            <a:spLocks noGrp="1"/>
          </p:cNvSpPr>
          <p:nvPr>
            <p:ph sz="quarter" idx="15"/>
          </p:nvPr>
        </p:nvSpPr>
        <p:spPr/>
        <p:txBody>
          <a:bodyPr/>
          <a:lstStyle/>
          <a:p>
            <a:r>
              <a:rPr lang="en-GB" dirty="0"/>
              <a:t>2</a:t>
            </a:r>
          </a:p>
        </p:txBody>
      </p:sp>
      <p:sp>
        <p:nvSpPr>
          <p:cNvPr id="12" name="Content Placeholder 11"/>
          <p:cNvSpPr>
            <a:spLocks noGrp="1"/>
          </p:cNvSpPr>
          <p:nvPr>
            <p:ph sz="quarter" idx="16"/>
          </p:nvPr>
        </p:nvSpPr>
        <p:spPr/>
        <p:txBody>
          <a:bodyPr/>
          <a:lstStyle/>
          <a:p>
            <a:r>
              <a:rPr lang="en-GB" dirty="0"/>
              <a:t>1</a:t>
            </a:r>
          </a:p>
        </p:txBody>
      </p:sp>
    </p:spTree>
    <p:extLst>
      <p:ext uri="{BB962C8B-B14F-4D97-AF65-F5344CB8AC3E}">
        <p14:creationId xmlns:p14="http://schemas.microsoft.com/office/powerpoint/2010/main" val="2726723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With regard to the NER and NGR:</a:t>
            </a:r>
          </a:p>
          <a:p>
            <a:pPr marL="457200" indent="-457200">
              <a:buFont typeface="+mj-lt"/>
              <a:buAutoNum type="arabicPeriod"/>
            </a:pPr>
            <a:r>
              <a:rPr lang="en-GB" dirty="0"/>
              <a:t>Establish criteria around identifying best practice approaches to estimating expected inflation.</a:t>
            </a:r>
          </a:p>
          <a:p>
            <a:pPr marL="457200" indent="-457200">
              <a:buFont typeface="+mj-lt"/>
              <a:buAutoNum type="arabicPeriod"/>
            </a:pPr>
            <a:r>
              <a:rPr lang="en-GB" dirty="0"/>
              <a:t>Review practices in other jurisdictions.</a:t>
            </a:r>
          </a:p>
          <a:p>
            <a:pPr marL="457200" indent="-457200">
              <a:buFont typeface="+mj-lt"/>
              <a:buAutoNum type="arabicPeriod"/>
            </a:pPr>
            <a:r>
              <a:rPr lang="en-GB" dirty="0"/>
              <a:t>Taking Australian conditions into account, identify options that are most likely to lead to the most empirically accurate inflation expectations and meet best practice.</a:t>
            </a:r>
          </a:p>
          <a:p>
            <a:pPr marL="457200" indent="-457200">
              <a:buFont typeface="+mj-lt"/>
              <a:buAutoNum type="arabicPeriod"/>
            </a:pPr>
            <a:r>
              <a:rPr lang="en-GB" dirty="0"/>
              <a:t>Assess the options against the criteria, clearly identifying any advantages and disadvantages of each approach.</a:t>
            </a:r>
          </a:p>
          <a:p>
            <a:pPr marL="457200" indent="-457200">
              <a:buFont typeface="+mj-lt"/>
              <a:buAutoNum type="arabicPeriod"/>
            </a:pPr>
            <a:r>
              <a:rPr lang="en-GB" dirty="0"/>
              <a:t>Identify the approach that gives rise to the best estimate of market expected inflation.</a:t>
            </a:r>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p:txBody>
      </p:sp>
      <p:sp>
        <p:nvSpPr>
          <p:cNvPr id="4" name="Text Placeholder 3"/>
          <p:cNvSpPr>
            <a:spLocks noGrp="1"/>
          </p:cNvSpPr>
          <p:nvPr>
            <p:ph type="body" sz="quarter" idx="10"/>
          </p:nvPr>
        </p:nvSpPr>
        <p:spPr/>
        <p:txBody>
          <a:bodyPr/>
          <a:lstStyle/>
          <a:p>
            <a:r>
              <a:rPr lang="en-GB" dirty="0"/>
              <a:t>The focus of this study is on Issue 1: Approach that will deliver the best estimate</a:t>
            </a:r>
          </a:p>
        </p:txBody>
      </p:sp>
    </p:spTree>
    <p:extLst>
      <p:ext uri="{BB962C8B-B14F-4D97-AF65-F5344CB8AC3E}">
        <p14:creationId xmlns:p14="http://schemas.microsoft.com/office/powerpoint/2010/main" val="1590905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Gotham Medium"/>
        <a:ea typeface=""/>
        <a:cs typeface=""/>
      </a:majorFont>
      <a:minorFont>
        <a:latin typeface="Gotham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Default theme">
  <a:themeElements>
    <a:clrScheme name="CEPA 2">
      <a:dk1>
        <a:srgbClr val="275792"/>
      </a:dk1>
      <a:lt1>
        <a:srgbClr val="FFFFFF"/>
      </a:lt1>
      <a:dk2>
        <a:srgbClr val="72B2E2"/>
      </a:dk2>
      <a:lt2>
        <a:srgbClr val="FFFFFF"/>
      </a:lt2>
      <a:accent1>
        <a:srgbClr val="7F7F7F"/>
      </a:accent1>
      <a:accent2>
        <a:srgbClr val="4186CD"/>
      </a:accent2>
      <a:accent3>
        <a:srgbClr val="92D050"/>
      </a:accent3>
      <a:accent4>
        <a:srgbClr val="F0F0F0"/>
      </a:accent4>
      <a:accent5>
        <a:srgbClr val="C6C6C6"/>
      </a:accent5>
      <a:accent6>
        <a:srgbClr val="C00000"/>
      </a:accent6>
      <a:hlink>
        <a:srgbClr val="4186CD"/>
      </a:hlink>
      <a:folHlink>
        <a:srgbClr val="C0000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w="12700"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R="0" algn="ctr" defTabSz="923925" rtl="0" eaLnBrk="0" fontAlgn="base" latinLnBrk="0" hangingPunct="0">
          <a:lnSpc>
            <a:spcPct val="140000"/>
          </a:lnSpc>
          <a:spcBef>
            <a:spcPct val="0"/>
          </a:spcBef>
          <a:spcAft>
            <a:spcPct val="0"/>
          </a:spcAft>
          <a:buClrTx/>
          <a:buSzTx/>
          <a:buFontTx/>
          <a:buNone/>
          <a:tabLst>
            <a:tab pos="0" algn="l"/>
          </a:tabLst>
          <a:defRPr kumimoji="0" sz="1200" b="0" i="0" u="none" strike="noStrike" cap="none" normalizeH="0" baseline="0" dirty="0" smtClean="0">
            <a:ln>
              <a:noFill/>
            </a:ln>
            <a:solidFill>
              <a:schemeClr val="bg1"/>
            </a:solidFill>
            <a:effectLst/>
            <a:latin typeface="Calibri" panose="020F050202020403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rgbClr val="003366"/>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90513" marR="0" indent="-290513" algn="ctr" defTabSz="923925" rtl="0" eaLnBrk="0" fontAlgn="base" latinLnBrk="0" hangingPunct="0">
          <a:lnSpc>
            <a:spcPct val="140000"/>
          </a:lnSpc>
          <a:spcBef>
            <a:spcPct val="0"/>
          </a:spcBef>
          <a:spcAft>
            <a:spcPct val="0"/>
          </a:spcAft>
          <a:buClrTx/>
          <a:buSzTx/>
          <a:buFontTx/>
          <a:buNone/>
          <a:tabLst>
            <a:tab pos="0" algn="l"/>
          </a:tabLst>
          <a:defRPr kumimoji="0" lang="en-GB" sz="1200" b="0" i="0" u="none" strike="noStrike" cap="none" normalizeH="0" baseline="0" smtClean="0">
            <a:ln>
              <a:noFill/>
            </a:ln>
            <a:solidFill>
              <a:srgbClr val="1F4D9F"/>
            </a:solidFill>
            <a:effectLst/>
            <a:latin typeface="Verdana" pitchFamily="34" charset="0"/>
          </a:defRPr>
        </a:defPPr>
      </a:lstStyle>
    </a:lnDef>
    <a:txDef>
      <a:spPr bwMode="auto">
        <a:noFill/>
        <a:ln w="9525">
          <a:noFill/>
          <a:miter lim="800000"/>
          <a:headEnd/>
          <a:tailEnd/>
        </a:ln>
        <a:effectLst/>
      </a:spPr>
      <a:bodyPr vert="horz" wrap="square" lIns="91440" tIns="45720" rIns="91440" bIns="45720" numCol="1" anchor="t" anchorCtr="0" compatLnSpc="1">
        <a:prstTxWarp prst="textNoShape">
          <a:avLst/>
        </a:prstTxWarp>
      </a:bodyPr>
      <a:lstStyle>
        <a:defPPr>
          <a:defRPr kern="0" dirty="0" smtClean="0"/>
        </a:defPPr>
      </a:lstStyle>
    </a:txDef>
  </a:objectDefaults>
  <a:extraClrSchemeLst>
    <a:extraClrScheme>
      <a:clrScheme name="PowerPoin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Default theme" id="{ACC29C2D-695A-435C-A5CD-0C5E6CDFD93C}" vid="{9FB75772-F192-45A4-B186-2204B1B5E77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1021</Words>
  <Application>Microsoft Office PowerPoint</Application>
  <PresentationFormat>Custom</PresentationFormat>
  <Paragraphs>111</Paragraphs>
  <Slides>16</Slides>
  <Notes>6</Notes>
  <HiddenSlides>0</HiddenSlides>
  <MMClips>0</MMClips>
  <ScaleCrop>false</ScaleCrop>
  <HeadingPairs>
    <vt:vector size="6" baseType="variant">
      <vt:variant>
        <vt:lpstr>Theme</vt:lpstr>
      </vt:variant>
      <vt:variant>
        <vt:i4>3</vt:i4>
      </vt:variant>
      <vt:variant>
        <vt:lpstr>Embedded OLE Servers</vt:lpstr>
      </vt:variant>
      <vt:variant>
        <vt:i4>0</vt:i4>
      </vt:variant>
      <vt:variant>
        <vt:lpstr>Slide Titles</vt:lpstr>
      </vt:variant>
      <vt:variant>
        <vt:i4>16</vt:i4>
      </vt:variant>
    </vt:vector>
  </HeadingPairs>
  <TitlesOfParts>
    <vt:vector size="19" baseType="lpstr">
      <vt:lpstr>Office Theme</vt:lpstr>
      <vt:lpstr>1_Office Theme</vt:lpstr>
      <vt:lpstr>Default theme</vt:lpstr>
      <vt:lpstr>Review of expected inflation Initial network perspectives</vt:lpstr>
      <vt:lpstr>Approach</vt:lpstr>
      <vt:lpstr>Issue 1 – Best estimate</vt:lpstr>
      <vt:lpstr>Issue 2 – Regulatory treatment</vt:lpstr>
      <vt:lpstr>Closing comments</vt:lpstr>
      <vt:lpstr>PowerPoint Presentation</vt:lpstr>
      <vt:lpstr>Estimate of market expected inflation</vt:lpstr>
      <vt:lpstr>Agenda</vt:lpstr>
      <vt:lpstr>Objectives</vt:lpstr>
      <vt:lpstr>Criteria</vt:lpstr>
      <vt:lpstr>Ofgem, RIIO</vt:lpstr>
      <vt:lpstr>Ofwat, PR14</vt:lpstr>
      <vt:lpstr>New Zealand Commerce Commission</vt:lpstr>
      <vt:lpstr>IPART &amp; ERA</vt:lpstr>
      <vt:lpstr>What has happened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Watts</dc:creator>
  <cp:lastModifiedBy>Paloni, Sarah</cp:lastModifiedBy>
  <cp:revision>108</cp:revision>
  <cp:lastPrinted>2017-06-13T06:01:49Z</cp:lastPrinted>
  <dcterms:created xsi:type="dcterms:W3CDTF">2016-11-15T22:35:26Z</dcterms:created>
  <dcterms:modified xsi:type="dcterms:W3CDTF">2017-06-23T01:13:18Z</dcterms:modified>
</cp:coreProperties>
</file>