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279" r:id="rId4"/>
    <p:sldId id="299" r:id="rId5"/>
    <p:sldId id="300" r:id="rId6"/>
    <p:sldId id="293" r:id="rId7"/>
    <p:sldId id="271" r:id="rId8"/>
    <p:sldId id="294" r:id="rId9"/>
    <p:sldId id="274" r:id="rId10"/>
    <p:sldId id="301" r:id="rId11"/>
    <p:sldId id="306" r:id="rId12"/>
    <p:sldId id="290" r:id="rId13"/>
    <p:sldId id="305" r:id="rId14"/>
    <p:sldId id="298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89217" autoAdjust="0"/>
  </p:normalViewPr>
  <p:slideViewPr>
    <p:cSldViewPr>
      <p:cViewPr varScale="1">
        <p:scale>
          <a:sx n="63" d="100"/>
          <a:sy n="63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6"/>
    </p:cViewPr>
  </p:sorterViewPr>
  <p:notesViewPr>
    <p:cSldViewPr>
      <p:cViewPr varScale="1">
        <p:scale>
          <a:sx n="58" d="100"/>
          <a:sy n="58" d="100"/>
        </p:scale>
        <p:origin x="-244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E077D-7264-4B13-8C19-46A0B8461837}" type="datetimeFigureOut">
              <a:rPr lang="en-AU" smtClean="0"/>
              <a:t>9/07/2014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B483F-8A4B-4525-B54E-CE072501F4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57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69F6C-E2B3-4706-B702-5EB2A2ECC711}" type="datetimeFigureOut">
              <a:rPr lang="en-AU" smtClean="0"/>
              <a:t>9/07/2014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EDBC5-EF7C-4A4F-B43F-B38C2D7D2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80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DBC5-EF7C-4A4F-B43F-B38C2D7D202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0635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Our operating program will increase</a:t>
            </a:r>
            <a:r>
              <a:rPr lang="en-AU" baseline="0" dirty="0" smtClean="0"/>
              <a:t> </a:t>
            </a:r>
            <a:r>
              <a:rPr lang="en-AU" dirty="0" smtClean="0"/>
              <a:t>from $2.3 billion approved by the AER for 2009-14, to a proposed $2.8 billion for the next five years – a increase of 25 per cent (nominal), which is 11 per cent above the CPI (real)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DBC5-EF7C-4A4F-B43F-B38C2D7D202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0275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smtClean="0"/>
              <a:t>Eliminating stranded overheads resulting from lower forecast capital expenditure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DBC5-EF7C-4A4F-B43F-B38C2D7D202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4522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DBC5-EF7C-4A4F-B43F-B38C2D7D202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244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DBC5-EF7C-4A4F-B43F-B38C2D7D202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693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DBC5-EF7C-4A4F-B43F-B38C2D7D202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8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DBC5-EF7C-4A4F-B43F-B38C2D7D2029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4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DBC5-EF7C-4A4F-B43F-B38C2D7D2029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5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Opex</a:t>
            </a:r>
            <a:r>
              <a:rPr lang="en-AU" dirty="0" smtClean="0"/>
              <a:t> and </a:t>
            </a:r>
            <a:r>
              <a:rPr lang="en-AU" dirty="0" err="1" smtClean="0"/>
              <a:t>capex</a:t>
            </a:r>
            <a:r>
              <a:rPr lang="en-AU" dirty="0" smtClean="0"/>
              <a:t> presented as real 13/14$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DBC5-EF7C-4A4F-B43F-B38C2D7D202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80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DBC5-EF7C-4A4F-B43F-B38C2D7D202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195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DBC5-EF7C-4A4F-B43F-B38C2D7D202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381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Our capital program will reduce from $4.2 billion approved by the AER for 2009-14, to a proposed $2.8 billion for the next five years – a reduction of 33 per cent (nominal), which is 41 per cent below the CPI (real)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DBC5-EF7C-4A4F-B43F-B38C2D7D202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027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90864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7" name="Picture 7" descr="COU005_3PP_PPT_header head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5425" y="1588"/>
            <a:ext cx="87122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841" y="629827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AU" dirty="0" smtClean="0"/>
              <a:t>Slide </a:t>
            </a:r>
            <a:fld id="{A88D9459-F961-4A3B-ABBE-BE1C3394D63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768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18661" y="198632"/>
            <a:ext cx="6778487" cy="8740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>
                <a:solidFill>
                  <a:prstClr val="white"/>
                </a:solidFill>
                <a:latin typeface="Verdana" pitchFamily="34" charset="0"/>
              </a:rPr>
              <a:t> </a:t>
            </a:r>
            <a:endParaRPr lang="en-AU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3841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 dirty="0" smtClean="0"/>
              <a:t>Slide </a:t>
            </a:r>
            <a:fld id="{A88D9459-F961-4A3B-ABBE-BE1C3394D63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5989" y="1360495"/>
            <a:ext cx="8713788" cy="4784725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Verdana" pitchFamily="34" charset="0"/>
              <a:buChar char="&gt;"/>
              <a:defRPr sz="2000" b="1">
                <a:latin typeface="+mj-lt"/>
              </a:defRPr>
            </a:lvl1pPr>
            <a:lvl2pPr>
              <a:buClr>
                <a:schemeClr val="accent2"/>
              </a:buClr>
              <a:defRPr sz="1800">
                <a:latin typeface="+mj-lt"/>
              </a:defRPr>
            </a:lvl2pPr>
            <a:lvl3pPr>
              <a:defRPr sz="1800" baseline="0">
                <a:latin typeface="+mj-lt"/>
              </a:defRPr>
            </a:lvl3pPr>
            <a:lvl4pPr>
              <a:defRPr sz="1800" baseline="0">
                <a:latin typeface="+mj-lt"/>
              </a:defRPr>
            </a:lvl4pPr>
            <a:lvl5pPr>
              <a:defRPr sz="1800" baseline="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7"/>
          <a:stretch/>
        </p:blipFill>
        <p:spPr>
          <a:xfrm>
            <a:off x="7180729" y="198632"/>
            <a:ext cx="1743990" cy="874055"/>
          </a:xfrm>
          <a:prstGeom prst="rect">
            <a:avLst/>
          </a:prstGeom>
        </p:spPr>
      </p:pic>
      <p:sp>
        <p:nvSpPr>
          <p:cNvPr id="12" name="Title 6"/>
          <p:cNvSpPr>
            <a:spLocks noGrp="1"/>
          </p:cNvSpPr>
          <p:nvPr>
            <p:ph type="title" hasCustomPrompt="1"/>
          </p:nvPr>
        </p:nvSpPr>
        <p:spPr>
          <a:xfrm>
            <a:off x="179388" y="194425"/>
            <a:ext cx="6913562" cy="917016"/>
          </a:xfr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613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3096345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Verdana" pitchFamily="34" charset="0"/>
              <a:buChar char="&gt;"/>
              <a:defRPr sz="2800" b="1">
                <a:latin typeface="+mj-lt"/>
              </a:defRPr>
            </a:lvl1pPr>
            <a:lvl2pPr>
              <a:buClr>
                <a:schemeClr val="accent2"/>
              </a:buCl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3096345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Verdana" pitchFamily="34" charset="0"/>
              <a:buChar char="&gt;"/>
              <a:defRPr sz="2800" b="1">
                <a:latin typeface="+mj-lt"/>
              </a:defRPr>
            </a:lvl1pPr>
            <a:lvl2pPr>
              <a:buClr>
                <a:schemeClr val="accent2"/>
              </a:buCl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8313" y="4437063"/>
            <a:ext cx="8207375" cy="1584325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Verdana" pitchFamily="34" charset="0"/>
              <a:buChar char="&gt;"/>
              <a:defRPr sz="2000" b="1">
                <a:latin typeface="+mj-lt"/>
              </a:defRPr>
            </a:lvl1pPr>
            <a:lvl2pPr>
              <a:buClr>
                <a:schemeClr val="accent2"/>
              </a:buClr>
              <a:defRPr sz="2000"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218661" y="198632"/>
            <a:ext cx="6778487" cy="874055"/>
          </a:xfrm>
          <a:prstGeom prst="roundRect">
            <a:avLst/>
          </a:prstGeom>
          <a:solidFill>
            <a:srgbClr val="006A7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7"/>
          <a:stretch/>
        </p:blipFill>
        <p:spPr>
          <a:xfrm>
            <a:off x="7180729" y="198632"/>
            <a:ext cx="1743990" cy="874055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179388" y="194425"/>
            <a:ext cx="6913562" cy="917016"/>
          </a:xfr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A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580112" y="50851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3841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AU" dirty="0" smtClean="0"/>
              <a:t>Slide </a:t>
            </a:r>
            <a:fld id="{A88D9459-F961-4A3B-ABBE-BE1C3394D63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642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79388" y="-26988"/>
            <a:ext cx="69135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Heading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1378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3841" y="644825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Slide </a:t>
            </a:r>
            <a:fld id="{A88D9459-F961-4A3B-ABBE-BE1C3394D63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66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Verdana" pitchFamily="34" charset="0"/>
        <a:buChar char="&gt;"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NSW Public Forum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Essential Energy’s Regulatory Proposal</a:t>
            </a:r>
          </a:p>
          <a:p>
            <a:endParaRPr lang="en-AU" dirty="0"/>
          </a:p>
          <a:p>
            <a:r>
              <a:rPr lang="en-AU" dirty="0" smtClean="0"/>
              <a:t>10 July 2014</a:t>
            </a:r>
          </a:p>
          <a:p>
            <a:r>
              <a:rPr lang="en-AU" dirty="0" smtClean="0"/>
              <a:t>Gary Humphreys, Chief Operating Officer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42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Slide </a:t>
            </a:r>
            <a:fld id="{A88D9459-F961-4A3B-ABBE-BE1C3394D63D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Operating expenditure</a:t>
            </a:r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4021" y="1628800"/>
            <a:ext cx="673227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Verdana" pitchFamily="34" charset="0"/>
              <a:buChar char="&gt;"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AU" dirty="0" smtClean="0"/>
              <a:t>Approved by AER 2009-14:	     $2.3 billion</a:t>
            </a:r>
          </a:p>
          <a:p>
            <a:pPr>
              <a:spcBef>
                <a:spcPts val="1800"/>
              </a:spcBef>
            </a:pPr>
            <a:r>
              <a:rPr lang="en-AU" dirty="0" smtClean="0">
                <a:solidFill>
                  <a:schemeClr val="accent2"/>
                </a:solidFill>
              </a:rPr>
              <a:t>Proposed to AER 2014-19:	     $2.8 billion </a:t>
            </a:r>
          </a:p>
          <a:p>
            <a:endParaRPr lang="en-AU" dirty="0"/>
          </a:p>
        </p:txBody>
      </p:sp>
      <p:grpSp>
        <p:nvGrpSpPr>
          <p:cNvPr id="17" name="Group 16"/>
          <p:cNvGrpSpPr/>
          <p:nvPr/>
        </p:nvGrpSpPr>
        <p:grpSpPr>
          <a:xfrm>
            <a:off x="7884368" y="1196752"/>
            <a:ext cx="1080120" cy="1440160"/>
            <a:chOff x="7884368" y="1196752"/>
            <a:chExt cx="1080120" cy="1440160"/>
          </a:xfrm>
        </p:grpSpPr>
        <p:grpSp>
          <p:nvGrpSpPr>
            <p:cNvPr id="18" name="Group 17"/>
            <p:cNvGrpSpPr/>
            <p:nvPr/>
          </p:nvGrpSpPr>
          <p:grpSpPr>
            <a:xfrm>
              <a:off x="7884368" y="1196752"/>
              <a:ext cx="1080120" cy="1440160"/>
              <a:chOff x="108692" y="1196752"/>
              <a:chExt cx="1080120" cy="1440160"/>
            </a:xfrm>
          </p:grpSpPr>
          <p:pic>
            <p:nvPicPr>
              <p:cNvPr id="20" name="Picture 19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196752"/>
                <a:ext cx="922181" cy="1296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08692" y="1196752"/>
                <a:ext cx="605106" cy="1440160"/>
              </a:xfrm>
              <a:prstGeom prst="rect">
                <a:avLst/>
              </a:prstGeom>
              <a:solidFill>
                <a:schemeClr val="bg1"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20986" y="2060848"/>
                <a:ext cx="467826" cy="432048"/>
              </a:xfrm>
              <a:prstGeom prst="rect">
                <a:avLst/>
              </a:prstGeom>
              <a:solidFill>
                <a:schemeClr val="bg1"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8478816" y="1196752"/>
              <a:ext cx="467826" cy="43204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991" y="3586801"/>
            <a:ext cx="1766441" cy="236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7265"/>
            <a:ext cx="6081937" cy="290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8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Slide </a:t>
            </a:r>
            <a:fld id="{A88D9459-F961-4A3B-ABBE-BE1C3394D63D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89" y="1360495"/>
            <a:ext cx="7452355" cy="1780473"/>
          </a:xfrm>
        </p:spPr>
        <p:txBody>
          <a:bodyPr/>
          <a:lstStyle/>
          <a:p>
            <a:r>
              <a:rPr lang="en-AU" sz="1800" b="0" dirty="0" smtClean="0"/>
              <a:t>The total increase in operating expenditure between the previous regulatory period (2009-2014) and the upcoming regulatory period (2014-2019) is </a:t>
            </a:r>
            <a:r>
              <a:rPr lang="en-AU" sz="1800" dirty="0" smtClean="0">
                <a:solidFill>
                  <a:schemeClr val="accent2"/>
                </a:solidFill>
              </a:rPr>
              <a:t>$30 million</a:t>
            </a:r>
          </a:p>
          <a:p>
            <a:pPr>
              <a:spcBef>
                <a:spcPts val="1200"/>
              </a:spcBef>
            </a:pPr>
            <a:r>
              <a:rPr lang="en-AU" sz="1800" b="0" dirty="0" smtClean="0"/>
              <a:t>Excluding vegetation management, this holds operating expenditure </a:t>
            </a:r>
            <a:r>
              <a:rPr lang="en-AU" sz="1800" b="0" dirty="0"/>
              <a:t>for 2014-2019 in line with the </a:t>
            </a:r>
            <a:r>
              <a:rPr lang="en-AU" sz="1800" dirty="0">
                <a:solidFill>
                  <a:schemeClr val="accent2"/>
                </a:solidFill>
              </a:rPr>
              <a:t>15 year average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Operating expenditure in context</a:t>
            </a:r>
            <a:endParaRPr lang="en-AU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84368" y="1196752"/>
            <a:ext cx="1080120" cy="1440160"/>
            <a:chOff x="7884368" y="1196752"/>
            <a:chExt cx="1080120" cy="1440160"/>
          </a:xfrm>
        </p:grpSpPr>
        <p:grpSp>
          <p:nvGrpSpPr>
            <p:cNvPr id="12" name="Group 11"/>
            <p:cNvGrpSpPr/>
            <p:nvPr/>
          </p:nvGrpSpPr>
          <p:grpSpPr>
            <a:xfrm>
              <a:off x="7884368" y="1196752"/>
              <a:ext cx="1080120" cy="1440160"/>
              <a:chOff x="108692" y="1196752"/>
              <a:chExt cx="1080120" cy="1440160"/>
            </a:xfrm>
          </p:grpSpPr>
          <p:pic>
            <p:nvPicPr>
              <p:cNvPr id="14" name="Picture 13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196752"/>
                <a:ext cx="922181" cy="1296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108692" y="1196752"/>
                <a:ext cx="605106" cy="1440160"/>
              </a:xfrm>
              <a:prstGeom prst="rect">
                <a:avLst/>
              </a:prstGeom>
              <a:solidFill>
                <a:schemeClr val="bg1"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20986" y="2060848"/>
                <a:ext cx="467826" cy="432048"/>
              </a:xfrm>
              <a:prstGeom prst="rect">
                <a:avLst/>
              </a:prstGeom>
              <a:solidFill>
                <a:schemeClr val="bg1"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8478816" y="1196752"/>
              <a:ext cx="467826" cy="43204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1655" y="3105280"/>
            <a:ext cx="7135266" cy="3533260"/>
            <a:chOff x="1051655" y="3105280"/>
            <a:chExt cx="7135266" cy="353326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655" y="3143446"/>
              <a:ext cx="7135266" cy="3495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4590000" y="3105280"/>
              <a:ext cx="0" cy="2844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36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Slide </a:t>
            </a:r>
            <a:fld id="{A88D9459-F961-4A3B-ABBE-BE1C3394D63D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89" y="1576519"/>
            <a:ext cx="5148099" cy="4732801"/>
          </a:xfrm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en-AU" sz="1800" dirty="0" smtClean="0"/>
              <a:t>Capital expenditure: </a:t>
            </a:r>
            <a:r>
              <a:rPr lang="en-AU" sz="1800" b="0" dirty="0" smtClean="0"/>
              <a:t>prioritise projects, defer capital expenditure and implement efficiencies</a:t>
            </a:r>
          </a:p>
          <a:p>
            <a:pPr marL="0" indent="0" eaLnBrk="0" hangingPunct="0">
              <a:lnSpc>
                <a:spcPct val="80000"/>
              </a:lnSpc>
              <a:buNone/>
            </a:pPr>
            <a:endParaRPr lang="en-AU" sz="1800" dirty="0" smtClean="0"/>
          </a:p>
          <a:p>
            <a:pPr eaLnBrk="0" hangingPunct="0">
              <a:lnSpc>
                <a:spcPct val="80000"/>
              </a:lnSpc>
            </a:pPr>
            <a:r>
              <a:rPr lang="en-AU" sz="1800" dirty="0" smtClean="0"/>
              <a:t>Peak demand: </a:t>
            </a:r>
            <a:r>
              <a:rPr lang="en-AU" sz="1800" b="0" dirty="0" smtClean="0"/>
              <a:t>future forecasts allow reduced infrastructure investments </a:t>
            </a:r>
          </a:p>
          <a:p>
            <a:pPr marL="0" indent="0" eaLnBrk="0" hangingPunct="0">
              <a:lnSpc>
                <a:spcPct val="80000"/>
              </a:lnSpc>
              <a:buNone/>
            </a:pPr>
            <a:endParaRPr lang="en-AU" sz="1800" dirty="0" smtClean="0"/>
          </a:p>
          <a:p>
            <a:pPr eaLnBrk="0" hangingPunct="0">
              <a:lnSpc>
                <a:spcPct val="80000"/>
              </a:lnSpc>
            </a:pPr>
            <a:r>
              <a:rPr lang="en-AU" sz="1800" dirty="0"/>
              <a:t>Policies and </a:t>
            </a:r>
            <a:r>
              <a:rPr lang="en-AU" sz="1800" dirty="0" smtClean="0"/>
              <a:t>procedures: </a:t>
            </a:r>
            <a:r>
              <a:rPr lang="en-AU" sz="1800" b="0" dirty="0" smtClean="0"/>
              <a:t>review </a:t>
            </a:r>
            <a:r>
              <a:rPr lang="en-AU" sz="1800" b="0" dirty="0"/>
              <a:t>to eliminate discretionary </a:t>
            </a:r>
            <a:r>
              <a:rPr lang="en-AU" sz="1800" b="0" dirty="0" smtClean="0"/>
              <a:t>expenditure</a:t>
            </a:r>
          </a:p>
          <a:p>
            <a:pPr eaLnBrk="0" hangingPunct="0">
              <a:lnSpc>
                <a:spcPct val="80000"/>
              </a:lnSpc>
            </a:pPr>
            <a:endParaRPr lang="en-AU" sz="1800" dirty="0"/>
          </a:p>
          <a:p>
            <a:pPr eaLnBrk="0" hangingPunct="0">
              <a:lnSpc>
                <a:spcPct val="80000"/>
              </a:lnSpc>
            </a:pPr>
            <a:r>
              <a:rPr lang="en-AU" sz="1800" dirty="0" smtClean="0"/>
              <a:t>Benchmarking: </a:t>
            </a:r>
            <a:r>
              <a:rPr lang="en-AU" sz="1800" b="0" dirty="0" smtClean="0"/>
              <a:t>creating measurable reference points for continuous improvement</a:t>
            </a:r>
          </a:p>
          <a:p>
            <a:pPr eaLnBrk="0" hangingPunct="0">
              <a:lnSpc>
                <a:spcPct val="80000"/>
              </a:lnSpc>
            </a:pPr>
            <a:endParaRPr lang="en-AU" sz="1800" dirty="0"/>
          </a:p>
          <a:p>
            <a:pPr eaLnBrk="0" hangingPunct="0">
              <a:lnSpc>
                <a:spcPct val="80000"/>
              </a:lnSpc>
            </a:pPr>
            <a:r>
              <a:rPr lang="en-AU" sz="1800" dirty="0" smtClean="0"/>
              <a:t>Labour costs: </a:t>
            </a:r>
            <a:r>
              <a:rPr lang="en-AU" sz="1800" b="0" dirty="0" smtClean="0"/>
              <a:t>reduce with a streamlined operating model</a:t>
            </a:r>
          </a:p>
          <a:p>
            <a:pPr marL="0" indent="0" eaLnBrk="0" hangingPunct="0">
              <a:lnSpc>
                <a:spcPct val="80000"/>
              </a:lnSpc>
              <a:buNone/>
            </a:pPr>
            <a:endParaRPr lang="en-AU" sz="1800" dirty="0" smtClean="0"/>
          </a:p>
          <a:p>
            <a:pPr eaLnBrk="0" hangingPunct="0">
              <a:lnSpc>
                <a:spcPct val="80000"/>
              </a:lnSpc>
            </a:pPr>
            <a:r>
              <a:rPr lang="en-AU" sz="1800" dirty="0" smtClean="0"/>
              <a:t>Reduce the need for overtime</a:t>
            </a:r>
          </a:p>
          <a:p>
            <a:pPr eaLnBrk="0" hangingPunct="0">
              <a:lnSpc>
                <a:spcPct val="80000"/>
              </a:lnSpc>
            </a:pPr>
            <a:endParaRPr lang="en-AU" sz="1800" dirty="0"/>
          </a:p>
          <a:p>
            <a:pPr eaLnBrk="0" hangingPunct="0">
              <a:lnSpc>
                <a:spcPct val="80000"/>
              </a:lnSpc>
            </a:pPr>
            <a:endParaRPr lang="en-AU" sz="1800" dirty="0" smtClean="0"/>
          </a:p>
          <a:p>
            <a:pPr eaLnBrk="0" hangingPunct="0">
              <a:lnSpc>
                <a:spcPct val="80000"/>
              </a:lnSpc>
            </a:pPr>
            <a:endParaRPr lang="en-AU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we’ll reduce costs</a:t>
            </a:r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5580112" y="1609073"/>
            <a:ext cx="2989167" cy="4878710"/>
            <a:chOff x="5961281" y="1296829"/>
            <a:chExt cx="2989167" cy="48787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281" y="1296829"/>
              <a:ext cx="2989167" cy="4220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6063">
              <a:off x="7727758" y="4520487"/>
              <a:ext cx="1164964" cy="1655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91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Slide </a:t>
            </a:r>
            <a:fld id="{A88D9459-F961-4A3B-ABBE-BE1C3394D63D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Alternative control services</a:t>
            </a:r>
            <a:endParaRPr lang="en-AU" dirty="0"/>
          </a:p>
        </p:txBody>
      </p:sp>
      <p:sp>
        <p:nvSpPr>
          <p:cNvPr id="5" name="Round Single Corner Rectangle 4"/>
          <p:cNvSpPr/>
          <p:nvPr/>
        </p:nvSpPr>
        <p:spPr>
          <a:xfrm>
            <a:off x="1570962" y="1606246"/>
            <a:ext cx="3555473" cy="1944216"/>
          </a:xfrm>
          <a:prstGeom prst="round1Rect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9388" indent="-179388">
              <a:buFont typeface="Arial" pitchFamily="34" charset="0"/>
              <a:buChar char="•"/>
            </a:pPr>
            <a:r>
              <a:rPr lang="en-AU" sz="1600" dirty="0" smtClean="0"/>
              <a:t>Public lighting costs have been under-recovered for many years.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AU" sz="1600" dirty="0" smtClean="0"/>
              <a:t>Need to make public lighting sustainable for the 150,000+ streetlights currently managed on behalf of local councils.</a:t>
            </a:r>
            <a:endParaRPr lang="en-AU" sz="1600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5337007" y="1582243"/>
            <a:ext cx="3555473" cy="1968219"/>
          </a:xfrm>
          <a:prstGeom prst="round1Rect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9388" indent="-179388">
              <a:buFont typeface="Arial" pitchFamily="34" charset="0"/>
              <a:buChar char="•"/>
            </a:pPr>
            <a:r>
              <a:rPr lang="en-AU" sz="1600" dirty="0"/>
              <a:t>CPI </a:t>
            </a:r>
            <a:r>
              <a:rPr lang="en-AU" sz="1600" dirty="0" smtClean="0"/>
              <a:t>price increases from 1 July 2014 to enable budget planning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AU" sz="1600" dirty="0" smtClean="0"/>
              <a:t>Substantial increases from 1 July 2015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AU" sz="1600" dirty="0" smtClean="0"/>
              <a:t>Proposed prices only bring Essential Energy in line with the rest of NSW.</a:t>
            </a:r>
            <a:endParaRPr lang="en-AU" sz="1600" dirty="0"/>
          </a:p>
        </p:txBody>
      </p:sp>
      <p:sp>
        <p:nvSpPr>
          <p:cNvPr id="7" name="Round Single Corner Rectangle 6"/>
          <p:cNvSpPr/>
          <p:nvPr/>
        </p:nvSpPr>
        <p:spPr>
          <a:xfrm>
            <a:off x="1570961" y="3706499"/>
            <a:ext cx="3555473" cy="1234669"/>
          </a:xfrm>
          <a:prstGeom prst="round1Rect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9388" indent="-179388">
              <a:buFont typeface="Arial" pitchFamily="34" charset="0"/>
              <a:buChar char="•"/>
            </a:pPr>
            <a:r>
              <a:rPr lang="en-AU" sz="1600" dirty="0" smtClean="0"/>
              <a:t>Currently classified as Standard Control Services (SCS) with limited transparency.</a:t>
            </a:r>
            <a:endParaRPr lang="en-AU" sz="1600" dirty="0"/>
          </a:p>
        </p:txBody>
      </p:sp>
      <p:sp>
        <p:nvSpPr>
          <p:cNvPr id="8" name="Round Single Corner Rectangle 7"/>
          <p:cNvSpPr/>
          <p:nvPr/>
        </p:nvSpPr>
        <p:spPr>
          <a:xfrm>
            <a:off x="5337006" y="3693129"/>
            <a:ext cx="3555473" cy="1246690"/>
          </a:xfrm>
          <a:prstGeom prst="round1Rect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9388" indent="-179388">
              <a:buFont typeface="Arial" pitchFamily="34" charset="0"/>
              <a:buChar char="•"/>
            </a:pPr>
            <a:r>
              <a:rPr lang="en-AU" sz="1600" dirty="0" smtClean="0"/>
              <a:t>Reclassified to Alternative Control Services (ACS) with increased transparency - may  appear separately on some retailer bills.</a:t>
            </a:r>
            <a:endParaRPr lang="en-A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0851" y="225518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 smtClean="0">
                <a:solidFill>
                  <a:schemeClr val="tx2"/>
                </a:solidFill>
              </a:rPr>
              <a:t>Public Lighting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04" y="4201775"/>
            <a:ext cx="1213575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 smtClean="0">
                <a:solidFill>
                  <a:schemeClr val="tx2"/>
                </a:solidFill>
              </a:rPr>
              <a:t>Metering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1570962" y="5090672"/>
            <a:ext cx="3555472" cy="1116124"/>
          </a:xfrm>
          <a:prstGeom prst="round1Rect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9388" indent="-179388">
              <a:buFont typeface="Arial" pitchFamily="34" charset="0"/>
              <a:buChar char="•"/>
            </a:pPr>
            <a:r>
              <a:rPr lang="en-AU" sz="1600" dirty="0" smtClean="0"/>
              <a:t>Currently, non-routine SCS services provided to customers on request.</a:t>
            </a:r>
            <a:endParaRPr lang="en-AU" sz="1600" dirty="0"/>
          </a:p>
        </p:txBody>
      </p:sp>
      <p:sp>
        <p:nvSpPr>
          <p:cNvPr id="12" name="Round Single Corner Rectangle 11"/>
          <p:cNvSpPr/>
          <p:nvPr/>
        </p:nvSpPr>
        <p:spPr>
          <a:xfrm>
            <a:off x="5337006" y="5090672"/>
            <a:ext cx="3526725" cy="1116124"/>
          </a:xfrm>
          <a:prstGeom prst="round1Rect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9388" indent="-179388">
              <a:buFont typeface="Arial" pitchFamily="34" charset="0"/>
              <a:buChar char="•"/>
            </a:pPr>
            <a:r>
              <a:rPr lang="en-AU" sz="1600" dirty="0" smtClean="0"/>
              <a:t>Charged on a ‘user-pays’ basis to avoid all Standard Control customers ‘subsidising’ specific requests of the ‘few’.</a:t>
            </a:r>
            <a:endParaRPr lang="en-A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96" y="5187069"/>
            <a:ext cx="1247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 smtClean="0">
                <a:solidFill>
                  <a:schemeClr val="tx2"/>
                </a:solidFill>
              </a:rPr>
              <a:t>Ancillary </a:t>
            </a:r>
          </a:p>
          <a:p>
            <a:pPr algn="r"/>
            <a:r>
              <a:rPr lang="en-AU" b="1" dirty="0" smtClean="0">
                <a:solidFill>
                  <a:schemeClr val="tx2"/>
                </a:solidFill>
              </a:rPr>
              <a:t>Network Services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6842" y="1212911"/>
            <a:ext cx="356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tx2"/>
                </a:solidFill>
              </a:rPr>
              <a:t>The Past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7006" y="1187460"/>
            <a:ext cx="355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accent2"/>
                </a:solidFill>
              </a:rPr>
              <a:t>The Future</a:t>
            </a:r>
            <a:endParaRPr lang="en-A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Slide </a:t>
            </a:r>
            <a:fld id="{A88D9459-F961-4A3B-ABBE-BE1C3394D63D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Feedback on our proposal</a:t>
            </a: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69990"/>
            <a:ext cx="2376264" cy="266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62880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2"/>
              </a:buClr>
              <a:buFont typeface="Verdana" pitchFamily="34" charset="0"/>
              <a:buChar char="&gt;"/>
            </a:pPr>
            <a:r>
              <a:rPr lang="en-AU" sz="2000" b="1" dirty="0">
                <a:latin typeface="+mj-lt"/>
              </a:rPr>
              <a:t>Essential Energy’s </a:t>
            </a:r>
            <a:r>
              <a:rPr lang="en-AU" sz="2000" b="1" dirty="0" smtClean="0">
                <a:latin typeface="+mj-lt"/>
              </a:rPr>
              <a:t>customers </a:t>
            </a:r>
            <a:r>
              <a:rPr lang="en-AU" sz="2000" b="1" dirty="0">
                <a:latin typeface="+mj-lt"/>
              </a:rPr>
              <a:t>and stakeholders can provide feedback on </a:t>
            </a:r>
            <a:r>
              <a:rPr lang="en-AU" sz="2000" b="1" dirty="0" smtClean="0">
                <a:latin typeface="+mj-lt"/>
              </a:rPr>
              <a:t>our Regulatory Proposal at:</a:t>
            </a:r>
            <a:endParaRPr lang="en-AU" sz="2000" b="1" dirty="0">
              <a:latin typeface="+mj-lt"/>
            </a:endParaRPr>
          </a:p>
        </p:txBody>
      </p:sp>
      <p:pic>
        <p:nvPicPr>
          <p:cNvPr id="8194" name="Picture 2" descr="http://www.ebuske.com/wp-content/uploads/2013/10/face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4"/>
            <a:ext cx="108012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996952"/>
            <a:ext cx="5112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accent2"/>
                </a:solidFill>
              </a:rPr>
              <a:t>Email:	</a:t>
            </a:r>
            <a:r>
              <a:rPr lang="en-AU" b="1" dirty="0" smtClean="0"/>
              <a:t>ourplans@essentialenergy.com.au</a:t>
            </a:r>
          </a:p>
          <a:p>
            <a:endParaRPr lang="en-AU" b="1" dirty="0" smtClean="0"/>
          </a:p>
          <a:p>
            <a:r>
              <a:rPr lang="en-AU" b="1" dirty="0" smtClean="0">
                <a:solidFill>
                  <a:schemeClr val="accent2"/>
                </a:solidFill>
              </a:rPr>
              <a:t>Post:</a:t>
            </a:r>
            <a:r>
              <a:rPr lang="en-AU" b="1" dirty="0" smtClean="0"/>
              <a:t>	Chief Operating Officer</a:t>
            </a:r>
          </a:p>
          <a:p>
            <a:r>
              <a:rPr lang="en-AU" b="1" dirty="0"/>
              <a:t>	</a:t>
            </a:r>
            <a:r>
              <a:rPr lang="en-AU" b="1" dirty="0" smtClean="0"/>
              <a:t>Essential Energy </a:t>
            </a:r>
          </a:p>
          <a:p>
            <a:r>
              <a:rPr lang="en-AU" b="1" dirty="0"/>
              <a:t>	</a:t>
            </a:r>
            <a:r>
              <a:rPr lang="en-AU" b="1" dirty="0" smtClean="0"/>
              <a:t>PO Box 5730</a:t>
            </a:r>
          </a:p>
          <a:p>
            <a:r>
              <a:rPr lang="en-AU" b="1" dirty="0"/>
              <a:t>	</a:t>
            </a:r>
            <a:r>
              <a:rPr lang="en-AU" b="1" dirty="0" smtClean="0"/>
              <a:t>Port Macquarie</a:t>
            </a:r>
          </a:p>
          <a:p>
            <a:r>
              <a:rPr lang="en-AU" b="1" dirty="0" smtClean="0"/>
              <a:t>	NSW 2444</a:t>
            </a:r>
          </a:p>
          <a:p>
            <a:endParaRPr lang="en-AU" b="1" dirty="0" smtClean="0">
              <a:solidFill>
                <a:schemeClr val="accent2"/>
              </a:solidFill>
            </a:endParaRPr>
          </a:p>
          <a:p>
            <a:r>
              <a:rPr lang="en-AU" b="1" dirty="0" smtClean="0">
                <a:solidFill>
                  <a:schemeClr val="accent2"/>
                </a:solidFill>
              </a:rPr>
              <a:t>Phone:	</a:t>
            </a:r>
            <a:r>
              <a:rPr lang="en-AU" b="1" dirty="0" smtClean="0"/>
              <a:t>13 23 91</a:t>
            </a:r>
          </a:p>
          <a:p>
            <a:endParaRPr lang="en-AU" b="1" dirty="0"/>
          </a:p>
          <a:p>
            <a:r>
              <a:rPr lang="en-AU" b="1" dirty="0" smtClean="0">
                <a:solidFill>
                  <a:schemeClr val="accent2"/>
                </a:solidFill>
              </a:rPr>
              <a:t>Online:</a:t>
            </a:r>
            <a:r>
              <a:rPr lang="en-AU" b="1" dirty="0" smtClean="0"/>
              <a:t>	essentialenergy.com.au/</a:t>
            </a:r>
            <a:r>
              <a:rPr lang="en-AU" b="1" dirty="0" err="1" smtClean="0"/>
              <a:t>contactus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4049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Slide </a:t>
            </a:r>
            <a:fld id="{A88D9459-F961-4A3B-ABBE-BE1C3394D63D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89" y="1360495"/>
            <a:ext cx="8713788" cy="192448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Introducing Essential Energy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How we engage our customers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Minimising costs and network price increases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Our five-year plans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we will talk about</a:t>
            </a:r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1187624" y="3356992"/>
            <a:ext cx="6739135" cy="2476015"/>
            <a:chOff x="1001486" y="2191659"/>
            <a:chExt cx="6739134" cy="2476015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443" t="2601"/>
            <a:stretch>
              <a:fillRect/>
            </a:stretch>
          </p:blipFill>
          <p:spPr bwMode="auto">
            <a:xfrm>
              <a:off x="1001486" y="2191659"/>
              <a:ext cx="6739134" cy="161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eft Brace 6"/>
            <p:cNvSpPr/>
            <p:nvPr/>
          </p:nvSpPr>
          <p:spPr>
            <a:xfrm rot="16200000">
              <a:off x="5719653" y="2692257"/>
              <a:ext cx="405054" cy="2880384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8554" y="4329120"/>
              <a:ext cx="1350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Distribution</a:t>
              </a:r>
              <a:endParaRPr lang="en-AU" sz="1600" b="1" dirty="0"/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3408369" y="3332463"/>
              <a:ext cx="405054" cy="162021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1772" y="4329120"/>
              <a:ext cx="1530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Transmission</a:t>
              </a:r>
              <a:endParaRPr lang="en-AU" sz="1600" b="1" dirty="0"/>
            </a:p>
          </p:txBody>
        </p:sp>
        <p:sp>
          <p:nvSpPr>
            <p:cNvPr id="11" name="Left Brace 10"/>
            <p:cNvSpPr/>
            <p:nvPr/>
          </p:nvSpPr>
          <p:spPr>
            <a:xfrm rot="16200000">
              <a:off x="1730097" y="3332463"/>
              <a:ext cx="405054" cy="162021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6058" y="4329120"/>
              <a:ext cx="1530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Generation</a:t>
              </a:r>
              <a:endParaRPr lang="en-AU" sz="1600" b="1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7"/>
          <a:stretch/>
        </p:blipFill>
        <p:spPr>
          <a:xfrm>
            <a:off x="5526000" y="5816193"/>
            <a:ext cx="1185642" cy="5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Slide </a:t>
            </a:r>
            <a:fld id="{A88D9459-F961-4A3B-ABBE-BE1C3394D63D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3228205"/>
            <a:ext cx="4248472" cy="3005994"/>
          </a:xfrm>
          <a:solidFill>
            <a:schemeClr val="accent1"/>
          </a:solidFill>
        </p:spPr>
        <p:txBody>
          <a:bodyPr/>
          <a:lstStyle/>
          <a:p>
            <a:pPr marL="261938" indent="-261938">
              <a:spcBef>
                <a:spcPts val="1800"/>
              </a:spcBef>
              <a:buClr>
                <a:schemeClr val="bg1"/>
              </a:buClr>
            </a:pPr>
            <a:endParaRPr lang="en-AU" sz="1600" dirty="0" smtClean="0">
              <a:solidFill>
                <a:schemeClr val="bg1"/>
              </a:solidFill>
            </a:endParaRPr>
          </a:p>
          <a:p>
            <a:pPr marL="261938" indent="-261938">
              <a:spcBef>
                <a:spcPts val="0"/>
              </a:spcBef>
              <a:buClr>
                <a:schemeClr val="bg1"/>
              </a:buClr>
            </a:pPr>
            <a:r>
              <a:rPr lang="en-AU" sz="1600" dirty="0" smtClean="0">
                <a:solidFill>
                  <a:schemeClr val="bg1"/>
                </a:solidFill>
              </a:rPr>
              <a:t>Network covers 737,000 square </a:t>
            </a:r>
            <a:r>
              <a:rPr lang="en-AU" sz="1600" dirty="0" err="1" smtClean="0">
                <a:solidFill>
                  <a:schemeClr val="bg1"/>
                </a:solidFill>
              </a:rPr>
              <a:t>kms</a:t>
            </a:r>
            <a:endParaRPr lang="en-AU" sz="1600" dirty="0" smtClean="0">
              <a:solidFill>
                <a:schemeClr val="bg1"/>
              </a:solidFill>
            </a:endParaRPr>
          </a:p>
          <a:p>
            <a:pPr marL="261938" lvl="1" indent="-261938">
              <a:spcBef>
                <a:spcPts val="1200"/>
              </a:spcBef>
              <a:buClr>
                <a:schemeClr val="bg1"/>
              </a:buClr>
              <a:buFont typeface="Verdana" pitchFamily="34" charset="0"/>
              <a:buChar char="&gt;"/>
            </a:pPr>
            <a:r>
              <a:rPr lang="en-AU" sz="1600" b="1" dirty="0" smtClean="0">
                <a:solidFill>
                  <a:schemeClr val="bg1"/>
                </a:solidFill>
              </a:rPr>
              <a:t>1.4 million power </a:t>
            </a:r>
            <a:r>
              <a:rPr lang="en-AU" sz="1600" b="1" dirty="0">
                <a:solidFill>
                  <a:schemeClr val="bg1"/>
                </a:solidFill>
              </a:rPr>
              <a:t>poles</a:t>
            </a:r>
          </a:p>
          <a:p>
            <a:pPr marL="261938" lvl="1" indent="-261938">
              <a:spcBef>
                <a:spcPts val="1200"/>
              </a:spcBef>
              <a:buClr>
                <a:schemeClr val="bg1"/>
              </a:buClr>
              <a:buFont typeface="Verdana" pitchFamily="34" charset="0"/>
              <a:buChar char="&gt;"/>
            </a:pPr>
            <a:r>
              <a:rPr lang="en-AU" sz="1600" b="1" dirty="0">
                <a:solidFill>
                  <a:schemeClr val="bg1"/>
                </a:solidFill>
              </a:rPr>
              <a:t>200,000 km of power lines</a:t>
            </a:r>
          </a:p>
          <a:p>
            <a:pPr marL="261938" lvl="1" indent="-261938">
              <a:spcBef>
                <a:spcPts val="1200"/>
              </a:spcBef>
              <a:buClr>
                <a:schemeClr val="bg1"/>
              </a:buClr>
              <a:buFont typeface="Verdana" pitchFamily="34" charset="0"/>
              <a:buChar char="&gt;"/>
            </a:pPr>
            <a:r>
              <a:rPr lang="en-AU" sz="1600" b="1" dirty="0">
                <a:solidFill>
                  <a:schemeClr val="bg1"/>
                </a:solidFill>
              </a:rPr>
              <a:t>135,000 substations</a:t>
            </a:r>
          </a:p>
          <a:p>
            <a:pPr marL="261938" indent="-261938">
              <a:spcBef>
                <a:spcPts val="1200"/>
              </a:spcBef>
              <a:buClr>
                <a:schemeClr val="bg1"/>
              </a:buClr>
            </a:pPr>
            <a:r>
              <a:rPr lang="en-AU" sz="1600" dirty="0">
                <a:solidFill>
                  <a:schemeClr val="bg1"/>
                </a:solidFill>
              </a:rPr>
              <a:t>Average </a:t>
            </a:r>
            <a:r>
              <a:rPr lang="en-AU" sz="1600" dirty="0" smtClean="0">
                <a:solidFill>
                  <a:schemeClr val="bg1"/>
                </a:solidFill>
              </a:rPr>
              <a:t>4 </a:t>
            </a:r>
            <a:r>
              <a:rPr lang="en-AU" sz="1600" dirty="0">
                <a:solidFill>
                  <a:schemeClr val="bg1"/>
                </a:solidFill>
              </a:rPr>
              <a:t>customers per </a:t>
            </a:r>
            <a:r>
              <a:rPr lang="en-AU" sz="1600" dirty="0" smtClean="0">
                <a:solidFill>
                  <a:schemeClr val="bg1"/>
                </a:solidFill>
              </a:rPr>
              <a:t>km of line</a:t>
            </a:r>
            <a:endParaRPr lang="en-AU" sz="1600" dirty="0">
              <a:solidFill>
                <a:schemeClr val="bg1"/>
              </a:solidFill>
            </a:endParaRPr>
          </a:p>
          <a:p>
            <a:pPr marL="261938" indent="-261938">
              <a:spcBef>
                <a:spcPts val="1200"/>
              </a:spcBef>
              <a:buClr>
                <a:schemeClr val="bg1"/>
              </a:buClr>
            </a:pPr>
            <a:r>
              <a:rPr lang="en-AU" sz="1600" dirty="0" smtClean="0">
                <a:solidFill>
                  <a:schemeClr val="bg1"/>
                </a:solidFill>
              </a:rPr>
              <a:t>Building </a:t>
            </a:r>
            <a:r>
              <a:rPr lang="en-AU" sz="1600" dirty="0">
                <a:solidFill>
                  <a:schemeClr val="bg1"/>
                </a:solidFill>
              </a:rPr>
              <a:t>our ne</a:t>
            </a:r>
            <a:r>
              <a:rPr lang="en-AU" sz="1600" dirty="0" smtClean="0">
                <a:solidFill>
                  <a:schemeClr val="bg1"/>
                </a:solidFill>
              </a:rPr>
              <a:t>twork today would cost an estimated $24 billion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business today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31318"/>
            <a:ext cx="4249184" cy="300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412776"/>
            <a:ext cx="8568952" cy="147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Verdana" pitchFamily="34" charset="0"/>
              <a:buChar char="&gt;"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AU" dirty="0" smtClean="0"/>
              <a:t>Australia’s largest electricity network</a:t>
            </a:r>
          </a:p>
          <a:p>
            <a:pPr algn="ctr">
              <a:spcBef>
                <a:spcPts val="1200"/>
              </a:spcBef>
            </a:pPr>
            <a:r>
              <a:rPr lang="en-AU" dirty="0" smtClean="0"/>
              <a:t>Owned by the NSW Government</a:t>
            </a:r>
          </a:p>
          <a:p>
            <a:pPr algn="ctr">
              <a:spcBef>
                <a:spcPts val="1200"/>
              </a:spcBef>
            </a:pPr>
            <a:r>
              <a:rPr lang="en-AU" dirty="0" smtClean="0"/>
              <a:t>Servicing 815,000 home </a:t>
            </a:r>
            <a:r>
              <a:rPr lang="en-AU" dirty="0"/>
              <a:t>and business </a:t>
            </a:r>
            <a:r>
              <a:rPr lang="en-AU" dirty="0" smtClean="0"/>
              <a:t>customers in NSW</a:t>
            </a:r>
            <a:endParaRPr lang="en-AU" dirty="0"/>
          </a:p>
          <a:p>
            <a:pPr algn="ctr"/>
            <a:endParaRPr lang="en-AU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2394000" y="2780926"/>
            <a:ext cx="4356000" cy="333977"/>
            <a:chOff x="2394000" y="2780926"/>
            <a:chExt cx="4356000" cy="33397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572000" y="2780926"/>
              <a:ext cx="0" cy="181577"/>
            </a:xfrm>
            <a:prstGeom prst="line">
              <a:avLst/>
            </a:prstGeom>
            <a:ln w="3810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94000" y="2947916"/>
              <a:ext cx="4356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11760" y="2933326"/>
              <a:ext cx="0" cy="181577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732240" y="2924944"/>
              <a:ext cx="0" cy="181577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8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237312"/>
            <a:ext cx="93245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Slide </a:t>
            </a:r>
            <a:fld id="{A88D9459-F961-4A3B-ABBE-BE1C3394D63D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Listening to our customers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r="11184"/>
          <a:stretch/>
        </p:blipFill>
        <p:spPr bwMode="auto">
          <a:xfrm>
            <a:off x="3477366" y="4653136"/>
            <a:ext cx="2448272" cy="1713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7"/>
          <a:stretch/>
        </p:blipFill>
        <p:spPr bwMode="auto">
          <a:xfrm>
            <a:off x="539552" y="4653136"/>
            <a:ext cx="2376264" cy="1713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r="13062"/>
          <a:stretch/>
        </p:blipFill>
        <p:spPr bwMode="auto">
          <a:xfrm>
            <a:off x="6472674" y="4653136"/>
            <a:ext cx="2448272" cy="1713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15904" y="1052734"/>
            <a:ext cx="0" cy="51845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33872" y="2564904"/>
            <a:ext cx="540060" cy="72008"/>
            <a:chOff x="683568" y="1448780"/>
            <a:chExt cx="540060" cy="7200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83568" y="1484784"/>
              <a:ext cx="5040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151620" y="1448780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73932" y="1477523"/>
            <a:ext cx="33663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6A71"/>
              </a:buClr>
              <a:buFont typeface="Symbol" pitchFamily="18" charset="2"/>
              <a:buChar char="-"/>
            </a:pPr>
            <a:r>
              <a:rPr lang="en-AU" sz="2800" b="1" dirty="0">
                <a:solidFill>
                  <a:srgbClr val="F58025"/>
                </a:solidFill>
              </a:rPr>
              <a:t>Inform </a:t>
            </a:r>
          </a:p>
          <a:p>
            <a:pPr marL="457200" indent="-457200">
              <a:buClr>
                <a:srgbClr val="006A71"/>
              </a:buClr>
              <a:buFont typeface="Symbol" pitchFamily="18" charset="2"/>
              <a:buChar char="-"/>
            </a:pPr>
            <a:r>
              <a:rPr lang="en-AU" sz="2800" b="1" dirty="0">
                <a:solidFill>
                  <a:srgbClr val="F58025"/>
                </a:solidFill>
              </a:rPr>
              <a:t>Consult </a:t>
            </a:r>
          </a:p>
          <a:p>
            <a:pPr marL="457200" indent="-457200">
              <a:buClr>
                <a:srgbClr val="006A71"/>
              </a:buClr>
              <a:buFont typeface="Symbol" pitchFamily="18" charset="2"/>
              <a:buChar char="-"/>
            </a:pPr>
            <a:r>
              <a:rPr lang="en-AU" sz="2800" b="1" dirty="0">
                <a:solidFill>
                  <a:srgbClr val="F58025"/>
                </a:solidFill>
              </a:rPr>
              <a:t>Involve</a:t>
            </a:r>
          </a:p>
          <a:p>
            <a:pPr marL="457200" indent="-457200">
              <a:buClr>
                <a:srgbClr val="006A71"/>
              </a:buClr>
              <a:buFont typeface="Symbol" pitchFamily="18" charset="2"/>
              <a:buChar char="-"/>
            </a:pPr>
            <a:r>
              <a:rPr lang="en-AU" sz="2800" b="1" dirty="0">
                <a:solidFill>
                  <a:srgbClr val="F58025"/>
                </a:solidFill>
              </a:rPr>
              <a:t>Collaborate </a:t>
            </a:r>
          </a:p>
          <a:p>
            <a:pPr marL="457200" indent="-457200">
              <a:buClr>
                <a:srgbClr val="006A71"/>
              </a:buClr>
              <a:buFont typeface="Symbol" pitchFamily="18" charset="2"/>
              <a:buChar char="-"/>
            </a:pPr>
            <a:r>
              <a:rPr lang="en-AU" sz="2800" b="1" dirty="0">
                <a:solidFill>
                  <a:srgbClr val="F58025"/>
                </a:solidFill>
              </a:rPr>
              <a:t>Empower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608004" y="1052734"/>
            <a:ext cx="0" cy="15841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593490" y="2600908"/>
            <a:ext cx="540060" cy="72008"/>
            <a:chOff x="683568" y="1448780"/>
            <a:chExt cx="540060" cy="72008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83568" y="1484784"/>
              <a:ext cx="5040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151620" y="1448780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184068" y="2067525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58025"/>
                </a:solidFill>
              </a:rPr>
              <a:t>Research</a:t>
            </a:r>
          </a:p>
          <a:p>
            <a:r>
              <a:rPr lang="en-AU" sz="2000" b="1" dirty="0">
                <a:solidFill>
                  <a:srgbClr val="F58025"/>
                </a:solidFill>
              </a:rPr>
              <a:t>1013 customer surveys</a:t>
            </a:r>
          </a:p>
          <a:p>
            <a:r>
              <a:rPr lang="en-AU" sz="2000" b="1" dirty="0">
                <a:solidFill>
                  <a:srgbClr val="F58025"/>
                </a:solidFill>
              </a:rPr>
              <a:t>8 focus groups</a:t>
            </a:r>
          </a:p>
        </p:txBody>
      </p:sp>
    </p:spTree>
    <p:extLst>
      <p:ext uri="{BB962C8B-B14F-4D97-AF65-F5344CB8AC3E}">
        <p14:creationId xmlns:p14="http://schemas.microsoft.com/office/powerpoint/2010/main" val="24380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988" y="6372036"/>
            <a:ext cx="32758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Slide </a:t>
            </a:r>
            <a:fld id="{A88D9459-F961-4A3B-ABBE-BE1C3394D63D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Delivering customer value</a:t>
            </a:r>
            <a:endParaRPr lang="en-A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34" y="1586088"/>
            <a:ext cx="4740322" cy="44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1560" y="1886629"/>
            <a:ext cx="3198332" cy="4062651"/>
            <a:chOff x="179512" y="1340768"/>
            <a:chExt cx="3198332" cy="4062651"/>
          </a:xfrm>
        </p:grpSpPr>
        <p:sp>
          <p:nvSpPr>
            <p:cNvPr id="10" name="Rectangle 9"/>
            <p:cNvSpPr/>
            <p:nvPr/>
          </p:nvSpPr>
          <p:spPr>
            <a:xfrm>
              <a:off x="179512" y="2348880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sym typeface="Wingdings"/>
                </a:rPr>
                <a:t></a:t>
              </a:r>
              <a:endParaRPr lang="en-AU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6431" y="1340768"/>
              <a:ext cx="2871413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 smtClean="0"/>
                <a:t>What our customers told us they want:</a:t>
              </a:r>
            </a:p>
            <a:p>
              <a:endParaRPr lang="en-AU" b="1" dirty="0" smtClean="0"/>
            </a:p>
            <a:p>
              <a:pPr>
                <a:spcBef>
                  <a:spcPts val="1200"/>
                </a:spcBef>
              </a:pPr>
              <a:r>
                <a:rPr lang="en-AU" b="1" dirty="0" smtClean="0"/>
                <a:t>Availability</a:t>
              </a:r>
            </a:p>
            <a:p>
              <a:pPr>
                <a:spcBef>
                  <a:spcPts val="1200"/>
                </a:spcBef>
              </a:pPr>
              <a:r>
                <a:rPr lang="en-AU" b="1" dirty="0" smtClean="0"/>
                <a:t>Information</a:t>
              </a:r>
            </a:p>
            <a:p>
              <a:pPr>
                <a:spcBef>
                  <a:spcPts val="1200"/>
                </a:spcBef>
              </a:pPr>
              <a:r>
                <a:rPr lang="en-AU" b="1" dirty="0" smtClean="0"/>
                <a:t>Confidence</a:t>
              </a:r>
            </a:p>
            <a:p>
              <a:pPr>
                <a:spcBef>
                  <a:spcPts val="1200"/>
                </a:spcBef>
              </a:pPr>
              <a:r>
                <a:rPr lang="en-AU" b="1" dirty="0" smtClean="0"/>
                <a:t>Fair prices</a:t>
              </a:r>
            </a:p>
            <a:p>
              <a:pPr>
                <a:spcBef>
                  <a:spcPts val="1200"/>
                </a:spcBef>
              </a:pPr>
              <a:r>
                <a:rPr lang="en-AU" b="1" dirty="0" smtClean="0"/>
                <a:t>Tools</a:t>
              </a:r>
            </a:p>
            <a:p>
              <a:pPr>
                <a:spcBef>
                  <a:spcPts val="1200"/>
                </a:spcBef>
              </a:pPr>
              <a:r>
                <a:rPr lang="en-AU" b="1" dirty="0" smtClean="0"/>
                <a:t>Protection</a:t>
              </a:r>
            </a:p>
            <a:p>
              <a:endParaRPr lang="en-AU" b="1" dirty="0" smtClean="0"/>
            </a:p>
            <a:p>
              <a:endParaRPr lang="en-AU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9512" y="2771636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sym typeface="Wingdings"/>
                </a:rPr>
                <a:t></a:t>
              </a:r>
              <a:endParaRPr lang="en-AU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512" y="3203684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sym typeface="Wingdings"/>
                </a:rPr>
                <a:t></a:t>
              </a:r>
              <a:endParaRPr lang="en-AU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9512" y="3635732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sym typeface="Wingdings"/>
                </a:rPr>
                <a:t></a:t>
              </a:r>
              <a:endParaRPr lang="en-AU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9512" y="4067780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sym typeface="Wingdings"/>
                </a:rPr>
                <a:t></a:t>
              </a:r>
              <a:endParaRPr lang="en-AU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9512" y="4499828"/>
              <a:ext cx="365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sym typeface="Wingdings"/>
                </a:rPr>
                <a:t></a:t>
              </a:r>
              <a:endParaRPr lang="en-AU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2341482" y="1886629"/>
            <a:ext cx="2374534" cy="119278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413490" y="2534124"/>
            <a:ext cx="2302526" cy="96688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413490" y="3264073"/>
            <a:ext cx="2302526" cy="629768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308216" y="3946624"/>
            <a:ext cx="2407800" cy="41848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39916" y="4680001"/>
            <a:ext cx="2976404" cy="59152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08216" y="5237092"/>
            <a:ext cx="2407800" cy="177929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2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Slide </a:t>
            </a:r>
            <a:fld id="{A88D9459-F961-4A3B-ABBE-BE1C3394D63D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plans for the next five years</a:t>
            </a:r>
            <a:endParaRPr lang="en-AU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637493" cy="5112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27"/>
          <p:cNvGrpSpPr/>
          <p:nvPr/>
        </p:nvGrpSpPr>
        <p:grpSpPr>
          <a:xfrm>
            <a:off x="323528" y="2181984"/>
            <a:ext cx="8561334" cy="3335248"/>
            <a:chOff x="323528" y="2181984"/>
            <a:chExt cx="8561334" cy="333524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23528" y="2181984"/>
              <a:ext cx="4013268" cy="74296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3528" y="4509120"/>
              <a:ext cx="4013268" cy="100811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779912" y="2348880"/>
              <a:ext cx="4896544" cy="64807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79912" y="4509120"/>
              <a:ext cx="5104950" cy="100811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 Single Corner Rectangle 22"/>
          <p:cNvSpPr/>
          <p:nvPr/>
        </p:nvSpPr>
        <p:spPr>
          <a:xfrm>
            <a:off x="4336796" y="2181984"/>
            <a:ext cx="4548066" cy="3335248"/>
          </a:xfrm>
          <a:prstGeom prst="round1Rect">
            <a:avLst/>
          </a:prstGeom>
          <a:solidFill>
            <a:schemeClr val="bg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36796" y="2204864"/>
            <a:ext cx="4548066" cy="3040435"/>
          </a:xfrm>
        </p:spPr>
        <p:txBody>
          <a:bodyPr/>
          <a:lstStyle/>
          <a:p>
            <a:pPr marL="0" indent="0" algn="ctr">
              <a:buNone/>
            </a:pPr>
            <a:r>
              <a:rPr lang="en-AU" sz="2800" dirty="0" smtClean="0">
                <a:solidFill>
                  <a:schemeClr val="bg1"/>
                </a:solidFill>
              </a:rPr>
              <a:t>Drivers for expenditure</a:t>
            </a:r>
          </a:p>
          <a:p>
            <a:pPr marL="363538" lvl="1" indent="-363538">
              <a:spcBef>
                <a:spcPts val="1200"/>
              </a:spcBef>
              <a:buFont typeface="Verdana" pitchFamily="34" charset="0"/>
              <a:buChar char="&gt;"/>
            </a:pPr>
            <a:r>
              <a:rPr lang="en-AU" b="1" dirty="0">
                <a:solidFill>
                  <a:schemeClr val="bg1"/>
                </a:solidFill>
              </a:rPr>
              <a:t>Rising electricity charges</a:t>
            </a:r>
          </a:p>
          <a:p>
            <a:pPr marL="363538" lvl="1" indent="-363538">
              <a:spcBef>
                <a:spcPts val="1200"/>
              </a:spcBef>
              <a:buFont typeface="Verdana" pitchFamily="34" charset="0"/>
              <a:buChar char="&gt;"/>
            </a:pPr>
            <a:r>
              <a:rPr lang="en-AU" b="1" dirty="0" smtClean="0">
                <a:solidFill>
                  <a:schemeClr val="bg1"/>
                </a:solidFill>
              </a:rPr>
              <a:t>Age </a:t>
            </a:r>
            <a:r>
              <a:rPr lang="en-AU" b="1" dirty="0">
                <a:solidFill>
                  <a:schemeClr val="bg1"/>
                </a:solidFill>
              </a:rPr>
              <a:t>and condition of network infrastructure</a:t>
            </a:r>
          </a:p>
          <a:p>
            <a:pPr marL="363538" lvl="1" indent="-363538">
              <a:spcBef>
                <a:spcPts val="1200"/>
              </a:spcBef>
              <a:buFont typeface="Verdana" pitchFamily="34" charset="0"/>
              <a:buChar char="&gt;"/>
            </a:pPr>
            <a:r>
              <a:rPr lang="en-AU" b="1" dirty="0" smtClean="0">
                <a:solidFill>
                  <a:schemeClr val="bg1"/>
                </a:solidFill>
              </a:rPr>
              <a:t>Pockets </a:t>
            </a:r>
            <a:r>
              <a:rPr lang="en-AU" b="1" dirty="0">
                <a:solidFill>
                  <a:schemeClr val="bg1"/>
                </a:solidFill>
              </a:rPr>
              <a:t>of demand growth</a:t>
            </a:r>
          </a:p>
          <a:p>
            <a:pPr marL="363538" lvl="1" indent="-363538">
              <a:spcBef>
                <a:spcPts val="1200"/>
              </a:spcBef>
              <a:buFont typeface="Verdana" pitchFamily="34" charset="0"/>
              <a:buChar char="&gt;"/>
            </a:pPr>
            <a:r>
              <a:rPr lang="en-AU" b="1" dirty="0" smtClean="0">
                <a:solidFill>
                  <a:schemeClr val="bg1"/>
                </a:solidFill>
              </a:rPr>
              <a:t>Meeting </a:t>
            </a:r>
            <a:r>
              <a:rPr lang="en-AU" b="1" dirty="0">
                <a:solidFill>
                  <a:schemeClr val="bg1"/>
                </a:solidFill>
              </a:rPr>
              <a:t>our regulatory </a:t>
            </a:r>
            <a:r>
              <a:rPr lang="en-AU" b="1" dirty="0" smtClean="0">
                <a:solidFill>
                  <a:schemeClr val="bg1"/>
                </a:solidFill>
              </a:rPr>
              <a:t>&amp; legislative </a:t>
            </a:r>
            <a:r>
              <a:rPr lang="en-AU" b="1" dirty="0">
                <a:solidFill>
                  <a:schemeClr val="bg1"/>
                </a:solidFill>
              </a:rPr>
              <a:t>obligations</a:t>
            </a:r>
          </a:p>
          <a:p>
            <a:pPr marL="363538" lvl="1" indent="-363538">
              <a:spcBef>
                <a:spcPts val="1200"/>
              </a:spcBef>
              <a:buFont typeface="Verdana" pitchFamily="34" charset="0"/>
              <a:buChar char="&gt;"/>
            </a:pPr>
            <a:r>
              <a:rPr lang="en-AU" b="1" dirty="0" smtClean="0">
                <a:solidFill>
                  <a:schemeClr val="bg1"/>
                </a:solidFill>
              </a:rPr>
              <a:t>The </a:t>
            </a:r>
            <a:r>
              <a:rPr lang="en-AU" b="1" dirty="0">
                <a:solidFill>
                  <a:schemeClr val="bg1"/>
                </a:solidFill>
              </a:rPr>
              <a:t>need to manage vegetation</a:t>
            </a:r>
          </a:p>
          <a:p>
            <a:endParaRPr lang="en-AU" sz="1600" dirty="0">
              <a:solidFill>
                <a:schemeClr val="bg1"/>
              </a:solidFill>
            </a:endParaRPr>
          </a:p>
          <a:p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96952"/>
            <a:ext cx="847238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Slide </a:t>
            </a:r>
            <a:fld id="{A88D9459-F961-4A3B-ABBE-BE1C3394D63D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42" y="1432503"/>
            <a:ext cx="7763350" cy="250055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AU" sz="1600" dirty="0" smtClean="0"/>
              <a:t>During 2009-2013, distribution network costs represented approximately </a:t>
            </a:r>
            <a:r>
              <a:rPr lang="en-AU" sz="1600" dirty="0" smtClean="0">
                <a:solidFill>
                  <a:schemeClr val="accent2"/>
                </a:solidFill>
              </a:rPr>
              <a:t>half</a:t>
            </a:r>
            <a:r>
              <a:rPr lang="en-AU" sz="1600" dirty="0" smtClean="0"/>
              <a:t> </a:t>
            </a:r>
            <a:r>
              <a:rPr lang="en-AU" sz="1600" dirty="0"/>
              <a:t>of your total electricity bill </a:t>
            </a:r>
            <a:endParaRPr lang="en-AU" sz="1600" dirty="0" smtClean="0"/>
          </a:p>
          <a:p>
            <a:pPr>
              <a:spcBef>
                <a:spcPts val="1800"/>
              </a:spcBef>
            </a:pPr>
            <a:r>
              <a:rPr lang="en-AU" sz="1600" dirty="0" smtClean="0"/>
              <a:t>For 2014-2019, we propose to keep distribution network costs to approximately </a:t>
            </a:r>
            <a:r>
              <a:rPr lang="en-AU" sz="1600" dirty="0" smtClean="0">
                <a:solidFill>
                  <a:schemeClr val="accent2"/>
                </a:solidFill>
              </a:rPr>
              <a:t>43 per cent </a:t>
            </a:r>
            <a:r>
              <a:rPr lang="en-AU" sz="1600" dirty="0" smtClean="0"/>
              <a:t>of your final electricity bill, with average price increases held at 2.3 per cent (below CPI)</a:t>
            </a:r>
            <a:endParaRPr lang="en-AU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price increases below CPI</a:t>
            </a:r>
            <a:endParaRPr lang="en-AU" dirty="0"/>
          </a:p>
        </p:txBody>
      </p:sp>
      <p:grpSp>
        <p:nvGrpSpPr>
          <p:cNvPr id="9" name="Group 8"/>
          <p:cNvGrpSpPr/>
          <p:nvPr/>
        </p:nvGrpSpPr>
        <p:grpSpPr>
          <a:xfrm>
            <a:off x="4775745" y="4829768"/>
            <a:ext cx="4353474" cy="965778"/>
            <a:chOff x="3924696" y="5320632"/>
            <a:chExt cx="4760723" cy="877143"/>
          </a:xfrm>
        </p:grpSpPr>
        <p:sp>
          <p:nvSpPr>
            <p:cNvPr id="7" name="TextBox 6"/>
            <p:cNvSpPr txBox="1"/>
            <p:nvPr/>
          </p:nvSpPr>
          <p:spPr>
            <a:xfrm rot="20511767">
              <a:off x="6446654" y="5751114"/>
              <a:ext cx="2238765" cy="419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 smtClean="0">
                  <a:solidFill>
                    <a:srgbClr val="FF0000"/>
                  </a:solidFill>
                  <a:latin typeface="Freestyle Script" pitchFamily="66" charset="0"/>
                </a:rPr>
                <a:t>CPI forecast at 2.5%</a:t>
              </a:r>
              <a:endParaRPr lang="en-AU" sz="2400" b="1" dirty="0">
                <a:solidFill>
                  <a:srgbClr val="FF0000"/>
                </a:solidFill>
                <a:latin typeface="Freestyle Script" pitchFamily="66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37" b="94326" l="4046" r="94220">
                          <a14:foregroundMark x1="72832" y1="82979" x2="79191" y2="82270"/>
                          <a14:foregroundMark x1="78035" y1="4255" x2="78035" y2="4255"/>
                          <a14:foregroundMark x1="5202" y1="66667" x2="5202" y2="66667"/>
                          <a14:foregroundMark x1="40462" y1="95035" x2="40462" y2="95035"/>
                          <a14:foregroundMark x1="94220" y1="62411" x2="94220" y2="624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9350" flipV="1">
              <a:off x="3924696" y="5320632"/>
              <a:ext cx="3510440" cy="877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7884368" y="1196752"/>
            <a:ext cx="1080120" cy="1440160"/>
            <a:chOff x="108692" y="1196752"/>
            <a:chExt cx="1080120" cy="1440160"/>
          </a:xfrm>
        </p:grpSpPr>
        <p:pic>
          <p:nvPicPr>
            <p:cNvPr id="21" name="Picture 20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96752"/>
              <a:ext cx="922181" cy="12961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08692" y="1196752"/>
              <a:ext cx="605106" cy="144016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0986" y="1628800"/>
              <a:ext cx="467826" cy="43204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3095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Slide </a:t>
            </a:r>
            <a:fld id="{A88D9459-F961-4A3B-ABBE-BE1C3394D63D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2892747"/>
            <a:ext cx="3600400" cy="3632597"/>
          </a:xfrm>
        </p:spPr>
        <p:txBody>
          <a:bodyPr/>
          <a:lstStyle/>
          <a:p>
            <a:pPr eaLnBrk="0" hangingPunct="0"/>
            <a:r>
              <a:rPr lang="en-AU" sz="1600" dirty="0"/>
              <a:t>The amount of revenue the AER allows Essential Energy to collect from its customers to fund the safe and efficient operation of its network has a direct impact on customers’ electricity </a:t>
            </a:r>
            <a:r>
              <a:rPr lang="en-AU" sz="1600" dirty="0" smtClean="0"/>
              <a:t>bills</a:t>
            </a:r>
          </a:p>
          <a:p>
            <a:pPr eaLnBrk="0" hangingPunct="0"/>
            <a:endParaRPr lang="en-AU" sz="1600" dirty="0" smtClean="0"/>
          </a:p>
          <a:p>
            <a:pPr eaLnBrk="0" hangingPunct="0"/>
            <a:r>
              <a:rPr lang="en-AU" sz="1600" dirty="0" smtClean="0"/>
              <a:t>For the next five years, our total revenue request is $7.1 billon</a:t>
            </a:r>
            <a:endParaRPr lang="en-AU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Proposed revenue 2014-2019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4" y="1772815"/>
            <a:ext cx="4559206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010000" y="1196752"/>
            <a:ext cx="1080120" cy="1440160"/>
            <a:chOff x="234324" y="1196752"/>
            <a:chExt cx="1080120" cy="1440160"/>
          </a:xfrm>
        </p:grpSpPr>
        <p:pic>
          <p:nvPicPr>
            <p:cNvPr id="7" name="Picture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96752"/>
              <a:ext cx="922181" cy="12961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709338" y="1196752"/>
              <a:ext cx="605106" cy="144016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4324" y="1628800"/>
              <a:ext cx="467826" cy="864096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5312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83"/>
            <a:ext cx="6279958" cy="273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Slide </a:t>
            </a:r>
            <a:fld id="{A88D9459-F961-4A3B-ABBE-BE1C3394D63D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Capital expenditure</a:t>
            </a:r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4021" y="1628800"/>
            <a:ext cx="673227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Verdana" pitchFamily="34" charset="0"/>
              <a:buChar char="&gt;"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AU" dirty="0" smtClean="0"/>
              <a:t>Approved </a:t>
            </a:r>
            <a:r>
              <a:rPr lang="en-AU" dirty="0"/>
              <a:t>by AER </a:t>
            </a:r>
            <a:r>
              <a:rPr lang="en-AU" dirty="0" smtClean="0"/>
              <a:t>2009-14:      $4.2 billion</a:t>
            </a:r>
          </a:p>
          <a:p>
            <a:pPr>
              <a:spcBef>
                <a:spcPts val="1800"/>
              </a:spcBef>
            </a:pPr>
            <a:r>
              <a:rPr lang="en-AU" dirty="0" smtClean="0">
                <a:solidFill>
                  <a:schemeClr val="accent2"/>
                </a:solidFill>
              </a:rPr>
              <a:t>Proposed to AER 2014-19:       $2.8 billion </a:t>
            </a:r>
          </a:p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94" y="3573016"/>
            <a:ext cx="1856946" cy="225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010000" y="1196752"/>
            <a:ext cx="1080120" cy="1440160"/>
            <a:chOff x="8010000" y="1196752"/>
            <a:chExt cx="1080120" cy="1440160"/>
          </a:xfrm>
        </p:grpSpPr>
        <p:grpSp>
          <p:nvGrpSpPr>
            <p:cNvPr id="11" name="Group 10"/>
            <p:cNvGrpSpPr/>
            <p:nvPr/>
          </p:nvGrpSpPr>
          <p:grpSpPr>
            <a:xfrm>
              <a:off x="8010000" y="1196752"/>
              <a:ext cx="1080120" cy="1440160"/>
              <a:chOff x="234324" y="1196752"/>
              <a:chExt cx="1080120" cy="1440160"/>
            </a:xfrm>
          </p:grpSpPr>
          <p:pic>
            <p:nvPicPr>
              <p:cNvPr id="12" name="Picture 11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196752"/>
                <a:ext cx="922181" cy="129614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09338" y="1196752"/>
                <a:ext cx="605106" cy="1440160"/>
              </a:xfrm>
              <a:prstGeom prst="rect">
                <a:avLst/>
              </a:prstGeom>
              <a:solidFill>
                <a:schemeClr val="bg1"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34324" y="2060848"/>
                <a:ext cx="467826" cy="432048"/>
              </a:xfrm>
              <a:prstGeom prst="rect">
                <a:avLst/>
              </a:prstGeom>
              <a:solidFill>
                <a:schemeClr val="bg1"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8028384" y="1196752"/>
              <a:ext cx="467826" cy="43204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0077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 Presentation">
  <a:themeElements>
    <a:clrScheme name="Essential Energy custom colours">
      <a:dk1>
        <a:sysClr val="windowText" lastClr="000000"/>
      </a:dk1>
      <a:lt1>
        <a:sysClr val="window" lastClr="FFFFFF"/>
      </a:lt1>
      <a:dk2>
        <a:srgbClr val="006A71"/>
      </a:dk2>
      <a:lt2>
        <a:srgbClr val="EEECE1"/>
      </a:lt2>
      <a:accent1>
        <a:srgbClr val="006A71"/>
      </a:accent1>
      <a:accent2>
        <a:srgbClr val="F58025"/>
      </a:accent2>
      <a:accent3>
        <a:srgbClr val="CFAB7A"/>
      </a:accent3>
      <a:accent4>
        <a:srgbClr val="807F83"/>
      </a:accent4>
      <a:accent5>
        <a:srgbClr val="5D87A1"/>
      </a:accent5>
      <a:accent6>
        <a:srgbClr val="FFD200"/>
      </a:accent6>
      <a:hlink>
        <a:srgbClr val="A30046"/>
      </a:hlink>
      <a:folHlink>
        <a:srgbClr val="781D7E"/>
      </a:folHlink>
    </a:clrScheme>
    <a:fontScheme name="Essential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Presentation</Template>
  <TotalTime>2479</TotalTime>
  <Words>717</Words>
  <Application>Microsoft Office PowerPoint</Application>
  <PresentationFormat>On-screen Show (4:3)</PresentationFormat>
  <Paragraphs>143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General Presentation</vt:lpstr>
      <vt:lpstr>NSW Public Forum</vt:lpstr>
      <vt:lpstr>What we will talk about</vt:lpstr>
      <vt:lpstr>Our business today</vt:lpstr>
      <vt:lpstr>Listening to our customers</vt:lpstr>
      <vt:lpstr>Delivering customer value</vt:lpstr>
      <vt:lpstr>Our plans for the next five years</vt:lpstr>
      <vt:lpstr>Network price increases below CPI</vt:lpstr>
      <vt:lpstr>Proposed revenue 2014-2019</vt:lpstr>
      <vt:lpstr>Capital expenditure</vt:lpstr>
      <vt:lpstr>Operating expenditure</vt:lpstr>
      <vt:lpstr>Operating expenditure in context</vt:lpstr>
      <vt:lpstr>How we’ll reduce costs</vt:lpstr>
      <vt:lpstr>Alternative control services</vt:lpstr>
      <vt:lpstr>Feedback on our proposal</vt:lpstr>
    </vt:vector>
  </TitlesOfParts>
  <Company>Essential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 proposal update</dc:title>
  <dc:creator>Natalie Lindsay</dc:creator>
  <cp:lastModifiedBy>Roger Marshall</cp:lastModifiedBy>
  <cp:revision>87</cp:revision>
  <cp:lastPrinted>2014-07-06T22:42:14Z</cp:lastPrinted>
  <dcterms:created xsi:type="dcterms:W3CDTF">2014-06-26T23:21:40Z</dcterms:created>
  <dcterms:modified xsi:type="dcterms:W3CDTF">2014-07-09T07:38:00Z</dcterms:modified>
</cp:coreProperties>
</file>