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Lst>
  <p:notesMasterIdLst>
    <p:notesMasterId r:id="rId9"/>
  </p:notesMasterIdLst>
  <p:sldIdLst>
    <p:sldId id="258" r:id="rId2"/>
    <p:sldId id="283" r:id="rId3"/>
    <p:sldId id="312" r:id="rId4"/>
    <p:sldId id="306" r:id="rId5"/>
    <p:sldId id="310" r:id="rId6"/>
    <p:sldId id="311" r:id="rId7"/>
    <p:sldId id="284" r:id="rId8"/>
  </p:sldIdLst>
  <p:sldSz cx="9144000" cy="6858000" type="screen4x3"/>
  <p:notesSz cx="6858000" cy="9144000"/>
  <p:defaultTextStyle>
    <a:defPPr>
      <a:defRPr lang="en-AU"/>
    </a:defPPr>
    <a:lvl1pPr algn="l" rtl="0" fontAlgn="base">
      <a:lnSpc>
        <a:spcPct val="80000"/>
      </a:lnSpc>
      <a:spcBef>
        <a:spcPct val="20000"/>
      </a:spcBef>
      <a:spcAft>
        <a:spcPct val="0"/>
      </a:spcAft>
      <a:buChar char="•"/>
      <a:defRPr sz="1400" kern="1200">
        <a:solidFill>
          <a:srgbClr val="2F3791"/>
        </a:solidFill>
        <a:latin typeface="Arial" pitchFamily="34" charset="0"/>
        <a:ea typeface="+mn-ea"/>
        <a:cs typeface="Arial" pitchFamily="34" charset="0"/>
      </a:defRPr>
    </a:lvl1pPr>
    <a:lvl2pPr marL="457200" algn="l" rtl="0" fontAlgn="base">
      <a:lnSpc>
        <a:spcPct val="80000"/>
      </a:lnSpc>
      <a:spcBef>
        <a:spcPct val="20000"/>
      </a:spcBef>
      <a:spcAft>
        <a:spcPct val="0"/>
      </a:spcAft>
      <a:buChar char="•"/>
      <a:defRPr sz="1400" kern="1200">
        <a:solidFill>
          <a:srgbClr val="2F3791"/>
        </a:solidFill>
        <a:latin typeface="Arial" pitchFamily="34" charset="0"/>
        <a:ea typeface="+mn-ea"/>
        <a:cs typeface="Arial" pitchFamily="34" charset="0"/>
      </a:defRPr>
    </a:lvl2pPr>
    <a:lvl3pPr marL="914400" algn="l" rtl="0" fontAlgn="base">
      <a:lnSpc>
        <a:spcPct val="80000"/>
      </a:lnSpc>
      <a:spcBef>
        <a:spcPct val="20000"/>
      </a:spcBef>
      <a:spcAft>
        <a:spcPct val="0"/>
      </a:spcAft>
      <a:buChar char="•"/>
      <a:defRPr sz="1400" kern="1200">
        <a:solidFill>
          <a:srgbClr val="2F3791"/>
        </a:solidFill>
        <a:latin typeface="Arial" pitchFamily="34" charset="0"/>
        <a:ea typeface="+mn-ea"/>
        <a:cs typeface="Arial" pitchFamily="34" charset="0"/>
      </a:defRPr>
    </a:lvl3pPr>
    <a:lvl4pPr marL="1371600" algn="l" rtl="0" fontAlgn="base">
      <a:lnSpc>
        <a:spcPct val="80000"/>
      </a:lnSpc>
      <a:spcBef>
        <a:spcPct val="20000"/>
      </a:spcBef>
      <a:spcAft>
        <a:spcPct val="0"/>
      </a:spcAft>
      <a:buChar char="•"/>
      <a:defRPr sz="1400" kern="1200">
        <a:solidFill>
          <a:srgbClr val="2F3791"/>
        </a:solidFill>
        <a:latin typeface="Arial" pitchFamily="34" charset="0"/>
        <a:ea typeface="+mn-ea"/>
        <a:cs typeface="Arial" pitchFamily="34" charset="0"/>
      </a:defRPr>
    </a:lvl4pPr>
    <a:lvl5pPr marL="1828800" algn="l" rtl="0" fontAlgn="base">
      <a:lnSpc>
        <a:spcPct val="80000"/>
      </a:lnSpc>
      <a:spcBef>
        <a:spcPct val="20000"/>
      </a:spcBef>
      <a:spcAft>
        <a:spcPct val="0"/>
      </a:spcAft>
      <a:buChar char="•"/>
      <a:defRPr sz="1400" kern="1200">
        <a:solidFill>
          <a:srgbClr val="2F3791"/>
        </a:solidFill>
        <a:latin typeface="Arial" pitchFamily="34" charset="0"/>
        <a:ea typeface="+mn-ea"/>
        <a:cs typeface="Arial" pitchFamily="34" charset="0"/>
      </a:defRPr>
    </a:lvl5pPr>
    <a:lvl6pPr marL="2286000" algn="l" defTabSz="914400" rtl="0" eaLnBrk="1" latinLnBrk="0" hangingPunct="1">
      <a:defRPr sz="1400" kern="1200">
        <a:solidFill>
          <a:srgbClr val="2F3791"/>
        </a:solidFill>
        <a:latin typeface="Arial" pitchFamily="34" charset="0"/>
        <a:ea typeface="+mn-ea"/>
        <a:cs typeface="Arial" pitchFamily="34" charset="0"/>
      </a:defRPr>
    </a:lvl6pPr>
    <a:lvl7pPr marL="2743200" algn="l" defTabSz="914400" rtl="0" eaLnBrk="1" latinLnBrk="0" hangingPunct="1">
      <a:defRPr sz="1400" kern="1200">
        <a:solidFill>
          <a:srgbClr val="2F3791"/>
        </a:solidFill>
        <a:latin typeface="Arial" pitchFamily="34" charset="0"/>
        <a:ea typeface="+mn-ea"/>
        <a:cs typeface="Arial" pitchFamily="34" charset="0"/>
      </a:defRPr>
    </a:lvl7pPr>
    <a:lvl8pPr marL="3200400" algn="l" defTabSz="914400" rtl="0" eaLnBrk="1" latinLnBrk="0" hangingPunct="1">
      <a:defRPr sz="1400" kern="1200">
        <a:solidFill>
          <a:srgbClr val="2F3791"/>
        </a:solidFill>
        <a:latin typeface="Arial" pitchFamily="34" charset="0"/>
        <a:ea typeface="+mn-ea"/>
        <a:cs typeface="Arial" pitchFamily="34" charset="0"/>
      </a:defRPr>
    </a:lvl8pPr>
    <a:lvl9pPr marL="3657600" algn="l" defTabSz="914400" rtl="0" eaLnBrk="1" latinLnBrk="0" hangingPunct="1">
      <a:defRPr sz="1400" kern="1200">
        <a:solidFill>
          <a:srgbClr val="2F379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orient="horz" pos="663">
          <p15:clr>
            <a:srgbClr val="A4A3A4"/>
          </p15:clr>
        </p15:guide>
        <p15:guide id="3" orient="horz" pos="1162">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CCE0"/>
    <a:srgbClr val="CC99FF"/>
    <a:srgbClr val="CCECFF"/>
    <a:srgbClr val="FFCC00"/>
    <a:srgbClr val="26BCD7"/>
    <a:srgbClr val="E2E2D9"/>
    <a:srgbClr val="F8A15A"/>
    <a:srgbClr val="026CB6"/>
    <a:srgbClr val="3B3C3E"/>
    <a:srgbClr val="F582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286" autoAdjust="0"/>
  </p:normalViewPr>
  <p:slideViewPr>
    <p:cSldViewPr>
      <p:cViewPr varScale="1">
        <p:scale>
          <a:sx n="56" d="100"/>
          <a:sy n="56" d="100"/>
        </p:scale>
        <p:origin x="-882" y="-90"/>
      </p:cViewPr>
      <p:guideLst>
        <p:guide orient="horz" pos="2160"/>
        <p:guide orient="horz" pos="663"/>
        <p:guide orient="horz" pos="1162"/>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EA4253-C650-4056-B363-DBD48BDFD8F6}" type="doc">
      <dgm:prSet loTypeId="urn:microsoft.com/office/officeart/2005/8/layout/hList6" loCatId="list" qsTypeId="urn:microsoft.com/office/officeart/2005/8/quickstyle/simple1" qsCatId="simple" csTypeId="urn:microsoft.com/office/officeart/2005/8/colors/accent2_3" csCatId="accent2" phldr="1"/>
      <dgm:spPr/>
      <dgm:t>
        <a:bodyPr/>
        <a:lstStyle/>
        <a:p>
          <a:endParaRPr lang="en-US"/>
        </a:p>
      </dgm:t>
    </dgm:pt>
    <dgm:pt modelId="{E0BEB17A-5910-4EFC-8722-3E89C7AC84EF}">
      <dgm:prSet phldrT="[Text]" custT="1"/>
      <dgm:spPr/>
      <dgm:t>
        <a:bodyPr/>
        <a:lstStyle/>
        <a:p>
          <a:r>
            <a:rPr lang="en-AU" sz="1600" b="1" dirty="0"/>
            <a:t>Measurement</a:t>
          </a:r>
          <a:endParaRPr lang="en-US" sz="1600" dirty="0"/>
        </a:p>
      </dgm:t>
    </dgm:pt>
    <dgm:pt modelId="{B83F9791-17F0-4E64-809B-6963C6BDD128}" type="parTrans" cxnId="{D0959255-D8BC-497F-887D-7BCFD771736F}">
      <dgm:prSet/>
      <dgm:spPr/>
      <dgm:t>
        <a:bodyPr/>
        <a:lstStyle/>
        <a:p>
          <a:endParaRPr lang="en-US" sz="1600"/>
        </a:p>
      </dgm:t>
    </dgm:pt>
    <dgm:pt modelId="{5E3C090C-5634-471A-903C-400C61DB852C}" type="sibTrans" cxnId="{D0959255-D8BC-497F-887D-7BCFD771736F}">
      <dgm:prSet/>
      <dgm:spPr/>
      <dgm:t>
        <a:bodyPr/>
        <a:lstStyle/>
        <a:p>
          <a:endParaRPr lang="en-US" sz="1600"/>
        </a:p>
      </dgm:t>
    </dgm:pt>
    <dgm:pt modelId="{33E0EC8D-3AAC-46EA-9BE4-59FE9E250F15}">
      <dgm:prSet phldrT="[Text]" custT="1"/>
      <dgm:spPr/>
      <dgm:t>
        <a:bodyPr/>
        <a:lstStyle/>
        <a:p>
          <a:r>
            <a:rPr lang="en-AU" sz="1600" dirty="0"/>
            <a:t>any forecast of inflation will be different to outturn inflation</a:t>
          </a:r>
          <a:endParaRPr lang="en-US" sz="1600" dirty="0"/>
        </a:p>
      </dgm:t>
    </dgm:pt>
    <dgm:pt modelId="{7E331F6C-8348-4292-B366-75398781607E}" type="parTrans" cxnId="{9B40DE2D-BB85-4B5E-9853-BE58E3B7961C}">
      <dgm:prSet/>
      <dgm:spPr/>
      <dgm:t>
        <a:bodyPr/>
        <a:lstStyle/>
        <a:p>
          <a:endParaRPr lang="en-US" sz="1600"/>
        </a:p>
      </dgm:t>
    </dgm:pt>
    <dgm:pt modelId="{14A6D152-4727-4366-BC60-00D3CDD707AE}" type="sibTrans" cxnId="{9B40DE2D-BB85-4B5E-9853-BE58E3B7961C}">
      <dgm:prSet/>
      <dgm:spPr/>
      <dgm:t>
        <a:bodyPr/>
        <a:lstStyle/>
        <a:p>
          <a:endParaRPr lang="en-US" sz="1600"/>
        </a:p>
      </dgm:t>
    </dgm:pt>
    <dgm:pt modelId="{27651EB6-EE2C-40D5-88D6-AF6CB0038439}">
      <dgm:prSet phldrT="[Text]" custT="1"/>
      <dgm:spPr/>
      <dgm:t>
        <a:bodyPr/>
        <a:lstStyle/>
        <a:p>
          <a:r>
            <a:rPr lang="en-US" sz="1600" dirty="0"/>
            <a:t>change method if there is consensus on one ‘best’ approach</a:t>
          </a:r>
        </a:p>
      </dgm:t>
    </dgm:pt>
    <dgm:pt modelId="{61658CD9-E8F9-4055-B9D5-5D8BB5E10E74}" type="parTrans" cxnId="{1D339C8B-E4A7-470E-9A70-81DF6436F2D2}">
      <dgm:prSet/>
      <dgm:spPr/>
      <dgm:t>
        <a:bodyPr/>
        <a:lstStyle/>
        <a:p>
          <a:endParaRPr lang="en-US" sz="1600"/>
        </a:p>
      </dgm:t>
    </dgm:pt>
    <dgm:pt modelId="{6C28F283-D80F-452A-866D-806326144D4E}" type="sibTrans" cxnId="{1D339C8B-E4A7-470E-9A70-81DF6436F2D2}">
      <dgm:prSet/>
      <dgm:spPr/>
      <dgm:t>
        <a:bodyPr/>
        <a:lstStyle/>
        <a:p>
          <a:endParaRPr lang="en-US" sz="1600"/>
        </a:p>
      </dgm:t>
    </dgm:pt>
    <dgm:pt modelId="{C3887260-9A3A-4030-B053-0322EF26414E}">
      <dgm:prSet phldrT="[Text]" custT="1"/>
      <dgm:spPr/>
      <dgm:t>
        <a:bodyPr/>
        <a:lstStyle/>
        <a:p>
          <a:r>
            <a:rPr lang="en-AU" sz="1600" b="1" dirty="0"/>
            <a:t>Framework</a:t>
          </a:r>
          <a:endParaRPr lang="en-US" sz="1600" dirty="0"/>
        </a:p>
      </dgm:t>
    </dgm:pt>
    <dgm:pt modelId="{1897B74F-151E-47CB-8B80-417A0BF80C2E}" type="parTrans" cxnId="{24AA39CC-20D6-47B6-A54C-5EF253DF428C}">
      <dgm:prSet/>
      <dgm:spPr/>
      <dgm:t>
        <a:bodyPr/>
        <a:lstStyle/>
        <a:p>
          <a:endParaRPr lang="en-US" sz="1600"/>
        </a:p>
      </dgm:t>
    </dgm:pt>
    <dgm:pt modelId="{BE612065-0C22-44D9-A4C8-3D82377A2A88}" type="sibTrans" cxnId="{24AA39CC-20D6-47B6-A54C-5EF253DF428C}">
      <dgm:prSet/>
      <dgm:spPr/>
      <dgm:t>
        <a:bodyPr/>
        <a:lstStyle/>
        <a:p>
          <a:endParaRPr lang="en-US" sz="1600"/>
        </a:p>
      </dgm:t>
    </dgm:pt>
    <dgm:pt modelId="{A15EDE6F-51E6-478B-8A4E-181FC84B036B}">
      <dgm:prSet phldrT="[Text]" custT="1"/>
      <dgm:spPr/>
      <dgm:t>
        <a:bodyPr/>
        <a:lstStyle/>
        <a:p>
          <a:r>
            <a:rPr lang="en-US" sz="1600" dirty="0"/>
            <a:t>inflation mismatch can hurt both consumers and businesses</a:t>
          </a:r>
        </a:p>
      </dgm:t>
    </dgm:pt>
    <dgm:pt modelId="{880EC470-1E48-44B3-AC74-D1ABBD4CA439}" type="parTrans" cxnId="{9FBB159A-F44A-441C-A907-469376F7A175}">
      <dgm:prSet/>
      <dgm:spPr/>
      <dgm:t>
        <a:bodyPr/>
        <a:lstStyle/>
        <a:p>
          <a:endParaRPr lang="en-US" sz="1600"/>
        </a:p>
      </dgm:t>
    </dgm:pt>
    <dgm:pt modelId="{D671E841-B7DD-44D0-A28E-506131FAE89C}" type="sibTrans" cxnId="{9FBB159A-F44A-441C-A907-469376F7A175}">
      <dgm:prSet/>
      <dgm:spPr/>
      <dgm:t>
        <a:bodyPr/>
        <a:lstStyle/>
        <a:p>
          <a:endParaRPr lang="en-US" sz="1600"/>
        </a:p>
      </dgm:t>
    </dgm:pt>
    <dgm:pt modelId="{71AA9DA6-3900-4533-9A9C-4B8C9A55DACA}">
      <dgm:prSet phldrT="[Text]" custT="1"/>
      <dgm:spPr/>
      <dgm:t>
        <a:bodyPr/>
        <a:lstStyle/>
        <a:p>
          <a:r>
            <a:rPr lang="en-AU" sz="1600" b="1" dirty="0"/>
            <a:t>Change</a:t>
          </a:r>
          <a:endParaRPr lang="en-US" sz="1600" dirty="0"/>
        </a:p>
      </dgm:t>
    </dgm:pt>
    <dgm:pt modelId="{24D591C4-9773-4326-8DAE-CEDAD6AA4A0B}" type="parTrans" cxnId="{2762451F-5C43-47DD-A23F-B98DFE875D47}">
      <dgm:prSet/>
      <dgm:spPr/>
      <dgm:t>
        <a:bodyPr/>
        <a:lstStyle/>
        <a:p>
          <a:endParaRPr lang="en-US" sz="1600"/>
        </a:p>
      </dgm:t>
    </dgm:pt>
    <dgm:pt modelId="{D6B685A7-6293-4725-B3DF-C828D921D397}" type="sibTrans" cxnId="{2762451F-5C43-47DD-A23F-B98DFE875D47}">
      <dgm:prSet/>
      <dgm:spPr/>
      <dgm:t>
        <a:bodyPr/>
        <a:lstStyle/>
        <a:p>
          <a:endParaRPr lang="en-US" sz="1600"/>
        </a:p>
      </dgm:t>
    </dgm:pt>
    <dgm:pt modelId="{181731C9-8590-401D-BEC3-AE55349F6BCC}">
      <dgm:prSet phldrT="[Text]" custT="1"/>
      <dgm:spPr/>
      <dgm:t>
        <a:bodyPr/>
        <a:lstStyle/>
        <a:p>
          <a:r>
            <a:rPr lang="en-AU" sz="1600" dirty="0"/>
            <a:t>any change should not result in a one off gain for any particular stakeholder </a:t>
          </a:r>
          <a:endParaRPr lang="en-US" sz="1600" dirty="0"/>
        </a:p>
      </dgm:t>
    </dgm:pt>
    <dgm:pt modelId="{0A3E12F1-55DD-4633-A319-CD713A63A9F9}" type="parTrans" cxnId="{1DA41D9F-F718-4F0E-9ACF-5783ED16DE47}">
      <dgm:prSet/>
      <dgm:spPr/>
      <dgm:t>
        <a:bodyPr/>
        <a:lstStyle/>
        <a:p>
          <a:endParaRPr lang="en-US" sz="1600"/>
        </a:p>
      </dgm:t>
    </dgm:pt>
    <dgm:pt modelId="{00072E48-B838-40CE-BC00-837A624B6FF0}" type="sibTrans" cxnId="{1DA41D9F-F718-4F0E-9ACF-5783ED16DE47}">
      <dgm:prSet/>
      <dgm:spPr/>
      <dgm:t>
        <a:bodyPr/>
        <a:lstStyle/>
        <a:p>
          <a:endParaRPr lang="en-US" sz="1600"/>
        </a:p>
      </dgm:t>
    </dgm:pt>
    <dgm:pt modelId="{9C35D7A0-6AC5-4FC6-82FC-10785A8CFC68}">
      <dgm:prSet phldrT="[Text]" custT="1"/>
      <dgm:spPr/>
      <dgm:t>
        <a:bodyPr/>
        <a:lstStyle/>
        <a:p>
          <a:r>
            <a:rPr lang="en-US" sz="1600" dirty="0"/>
            <a:t>any change should be prospective and not allow for clawback</a:t>
          </a:r>
        </a:p>
      </dgm:t>
    </dgm:pt>
    <dgm:pt modelId="{77D35DBA-E7E6-46B5-9160-DA8872B84678}" type="parTrans" cxnId="{9538B651-A1DF-4117-8DB5-DE569150F685}">
      <dgm:prSet/>
      <dgm:spPr/>
      <dgm:t>
        <a:bodyPr/>
        <a:lstStyle/>
        <a:p>
          <a:endParaRPr lang="en-US" sz="1600"/>
        </a:p>
      </dgm:t>
    </dgm:pt>
    <dgm:pt modelId="{BA0B0BD5-2135-4C61-B702-F2DA41FB5B19}" type="sibTrans" cxnId="{9538B651-A1DF-4117-8DB5-DE569150F685}">
      <dgm:prSet/>
      <dgm:spPr/>
      <dgm:t>
        <a:bodyPr/>
        <a:lstStyle/>
        <a:p>
          <a:endParaRPr lang="en-US" sz="1600"/>
        </a:p>
      </dgm:t>
    </dgm:pt>
    <dgm:pt modelId="{E758C0BC-8C79-4BB7-9F96-B13EB275DDB3}">
      <dgm:prSet phldrT="[Text]" custT="1"/>
      <dgm:spPr/>
      <dgm:t>
        <a:bodyPr/>
        <a:lstStyle/>
        <a:p>
          <a:endParaRPr lang="en-US" sz="1600" dirty="0"/>
        </a:p>
      </dgm:t>
    </dgm:pt>
    <dgm:pt modelId="{D73AAC91-1B6C-4D37-9FDE-11B809290E64}" type="parTrans" cxnId="{B17A988F-467D-4282-86BB-76A1A2B631BD}">
      <dgm:prSet/>
      <dgm:spPr/>
      <dgm:t>
        <a:bodyPr/>
        <a:lstStyle/>
        <a:p>
          <a:endParaRPr lang="en-US" sz="1600"/>
        </a:p>
      </dgm:t>
    </dgm:pt>
    <dgm:pt modelId="{A7C09593-C2D3-454B-8089-34F7AD960D2B}" type="sibTrans" cxnId="{B17A988F-467D-4282-86BB-76A1A2B631BD}">
      <dgm:prSet/>
      <dgm:spPr/>
      <dgm:t>
        <a:bodyPr/>
        <a:lstStyle/>
        <a:p>
          <a:endParaRPr lang="en-US" sz="1600"/>
        </a:p>
      </dgm:t>
    </dgm:pt>
    <dgm:pt modelId="{B7A98A8A-3AD0-4C01-B10B-2A8BE8E8D313}">
      <dgm:prSet phldrT="[Text]" custT="1"/>
      <dgm:spPr/>
      <dgm:t>
        <a:bodyPr/>
        <a:lstStyle/>
        <a:p>
          <a:endParaRPr lang="en-US" sz="1600" dirty="0"/>
        </a:p>
      </dgm:t>
    </dgm:pt>
    <dgm:pt modelId="{26609DEA-C5D0-43EB-B8ED-4C93AD803120}" type="parTrans" cxnId="{802943B9-49E9-4019-97EE-E12266870784}">
      <dgm:prSet/>
      <dgm:spPr/>
      <dgm:t>
        <a:bodyPr/>
        <a:lstStyle/>
        <a:p>
          <a:endParaRPr lang="en-US"/>
        </a:p>
      </dgm:t>
    </dgm:pt>
    <dgm:pt modelId="{0ACE7BAF-6A16-4D73-BFD0-56A55FCF2A29}" type="sibTrans" cxnId="{802943B9-49E9-4019-97EE-E12266870784}">
      <dgm:prSet/>
      <dgm:spPr/>
      <dgm:t>
        <a:bodyPr/>
        <a:lstStyle/>
        <a:p>
          <a:endParaRPr lang="en-US"/>
        </a:p>
      </dgm:t>
    </dgm:pt>
    <dgm:pt modelId="{0FA579F5-2715-4E8C-B258-4C470C5E545B}">
      <dgm:prSet phldrT="[Text]" custT="1"/>
      <dgm:spPr/>
      <dgm:t>
        <a:bodyPr/>
        <a:lstStyle/>
        <a:p>
          <a:r>
            <a:rPr lang="en-US" sz="1600" dirty="0"/>
            <a:t>even perfect foresight of inflation will result in mismatch due to use of a single inflation forecast input in the </a:t>
          </a:r>
          <a:r>
            <a:rPr lang="en-US" sz="1600" dirty="0" err="1"/>
            <a:t>PTRM</a:t>
          </a:r>
          <a:endParaRPr lang="en-US" sz="1600" dirty="0"/>
        </a:p>
      </dgm:t>
    </dgm:pt>
    <dgm:pt modelId="{DE553F28-4AF5-40DA-96F1-A3FF592D977A}" type="parTrans" cxnId="{4C383019-EFF3-4D73-8F5A-75AFB5B5248D}">
      <dgm:prSet/>
      <dgm:spPr/>
      <dgm:t>
        <a:bodyPr/>
        <a:lstStyle/>
        <a:p>
          <a:endParaRPr lang="en-US"/>
        </a:p>
      </dgm:t>
    </dgm:pt>
    <dgm:pt modelId="{C57973ED-76BB-4091-976C-DBA3592A7686}" type="sibTrans" cxnId="{4C383019-EFF3-4D73-8F5A-75AFB5B5248D}">
      <dgm:prSet/>
      <dgm:spPr/>
      <dgm:t>
        <a:bodyPr/>
        <a:lstStyle/>
        <a:p>
          <a:endParaRPr lang="en-US"/>
        </a:p>
      </dgm:t>
    </dgm:pt>
    <dgm:pt modelId="{622615F8-8646-4CFC-89F2-229135FDA5E6}" type="pres">
      <dgm:prSet presAssocID="{31EA4253-C650-4056-B363-DBD48BDFD8F6}" presName="Name0" presStyleCnt="0">
        <dgm:presLayoutVars>
          <dgm:dir/>
          <dgm:resizeHandles val="exact"/>
        </dgm:presLayoutVars>
      </dgm:prSet>
      <dgm:spPr/>
      <dgm:t>
        <a:bodyPr/>
        <a:lstStyle/>
        <a:p>
          <a:endParaRPr lang="en-AU"/>
        </a:p>
      </dgm:t>
    </dgm:pt>
    <dgm:pt modelId="{075DD24F-A21A-4228-BA9E-65DC2E7144A9}" type="pres">
      <dgm:prSet presAssocID="{E0BEB17A-5910-4EFC-8722-3E89C7AC84EF}" presName="node" presStyleLbl="node1" presStyleIdx="0" presStyleCnt="3">
        <dgm:presLayoutVars>
          <dgm:bulletEnabled val="1"/>
        </dgm:presLayoutVars>
      </dgm:prSet>
      <dgm:spPr/>
      <dgm:t>
        <a:bodyPr/>
        <a:lstStyle/>
        <a:p>
          <a:endParaRPr lang="en-AU"/>
        </a:p>
      </dgm:t>
    </dgm:pt>
    <dgm:pt modelId="{89040FD2-4F36-461F-8E2B-A048F82C6FE8}" type="pres">
      <dgm:prSet presAssocID="{5E3C090C-5634-471A-903C-400C61DB852C}" presName="sibTrans" presStyleCnt="0"/>
      <dgm:spPr/>
    </dgm:pt>
    <dgm:pt modelId="{67844A8E-EA6C-4D9A-BBA5-2B6E83295264}" type="pres">
      <dgm:prSet presAssocID="{C3887260-9A3A-4030-B053-0322EF26414E}" presName="node" presStyleLbl="node1" presStyleIdx="1" presStyleCnt="3" custLinFactNeighborX="5249" custLinFactNeighborY="0">
        <dgm:presLayoutVars>
          <dgm:bulletEnabled val="1"/>
        </dgm:presLayoutVars>
      </dgm:prSet>
      <dgm:spPr/>
      <dgm:t>
        <a:bodyPr/>
        <a:lstStyle/>
        <a:p>
          <a:endParaRPr lang="en-AU"/>
        </a:p>
      </dgm:t>
    </dgm:pt>
    <dgm:pt modelId="{8C779F01-0ADD-4C6D-9A81-7968FFCB40F5}" type="pres">
      <dgm:prSet presAssocID="{BE612065-0C22-44D9-A4C8-3D82377A2A88}" presName="sibTrans" presStyleCnt="0"/>
      <dgm:spPr/>
    </dgm:pt>
    <dgm:pt modelId="{FFFA0D0F-3EA6-4081-B8BD-72FC21AFF474}" type="pres">
      <dgm:prSet presAssocID="{71AA9DA6-3900-4533-9A9C-4B8C9A55DACA}" presName="node" presStyleLbl="node1" presStyleIdx="2" presStyleCnt="3">
        <dgm:presLayoutVars>
          <dgm:bulletEnabled val="1"/>
        </dgm:presLayoutVars>
      </dgm:prSet>
      <dgm:spPr/>
      <dgm:t>
        <a:bodyPr/>
        <a:lstStyle/>
        <a:p>
          <a:endParaRPr lang="en-AU"/>
        </a:p>
      </dgm:t>
    </dgm:pt>
  </dgm:ptLst>
  <dgm:cxnLst>
    <dgm:cxn modelId="{802943B9-49E9-4019-97EE-E12266870784}" srcId="{E0BEB17A-5910-4EFC-8722-3E89C7AC84EF}" destId="{B7A98A8A-3AD0-4C01-B10B-2A8BE8E8D313}" srcOrd="2" destOrd="0" parTransId="{26609DEA-C5D0-43EB-B8ED-4C93AD803120}" sibTransId="{0ACE7BAF-6A16-4D73-BFD0-56A55FCF2A29}"/>
    <dgm:cxn modelId="{DB5B85F3-D31C-42F8-AAEA-246C84BACF98}" type="presOf" srcId="{B7A98A8A-3AD0-4C01-B10B-2A8BE8E8D313}" destId="{075DD24F-A21A-4228-BA9E-65DC2E7144A9}" srcOrd="0" destOrd="3" presId="urn:microsoft.com/office/officeart/2005/8/layout/hList6"/>
    <dgm:cxn modelId="{24AA39CC-20D6-47B6-A54C-5EF253DF428C}" srcId="{31EA4253-C650-4056-B363-DBD48BDFD8F6}" destId="{C3887260-9A3A-4030-B053-0322EF26414E}" srcOrd="1" destOrd="0" parTransId="{1897B74F-151E-47CB-8B80-417A0BF80C2E}" sibTransId="{BE612065-0C22-44D9-A4C8-3D82377A2A88}"/>
    <dgm:cxn modelId="{1DA41D9F-F718-4F0E-9ACF-5783ED16DE47}" srcId="{71AA9DA6-3900-4533-9A9C-4B8C9A55DACA}" destId="{181731C9-8590-401D-BEC3-AE55349F6BCC}" srcOrd="0" destOrd="0" parTransId="{0A3E12F1-55DD-4633-A319-CD713A63A9F9}" sibTransId="{00072E48-B838-40CE-BC00-837A624B6FF0}"/>
    <dgm:cxn modelId="{C0AE57FA-8582-4A00-AA7E-25F4908A2505}" type="presOf" srcId="{9C35D7A0-6AC5-4FC6-82FC-10785A8CFC68}" destId="{FFFA0D0F-3EA6-4081-B8BD-72FC21AFF474}" srcOrd="0" destOrd="2" presId="urn:microsoft.com/office/officeart/2005/8/layout/hList6"/>
    <dgm:cxn modelId="{7FBF0E22-10F9-4633-809A-E1A4FD9C4B76}" type="presOf" srcId="{E758C0BC-8C79-4BB7-9F96-B13EB275DDB3}" destId="{075DD24F-A21A-4228-BA9E-65DC2E7144A9}" srcOrd="0" destOrd="4" presId="urn:microsoft.com/office/officeart/2005/8/layout/hList6"/>
    <dgm:cxn modelId="{6BC222CC-AAAF-45AC-8A78-DDB941ECC7E3}" type="presOf" srcId="{A15EDE6F-51E6-478B-8A4E-181FC84B036B}" destId="{67844A8E-EA6C-4D9A-BBA5-2B6E83295264}" srcOrd="0" destOrd="1" presId="urn:microsoft.com/office/officeart/2005/8/layout/hList6"/>
    <dgm:cxn modelId="{1D339C8B-E4A7-470E-9A70-81DF6436F2D2}" srcId="{E0BEB17A-5910-4EFC-8722-3E89C7AC84EF}" destId="{27651EB6-EE2C-40D5-88D6-AF6CB0038439}" srcOrd="1" destOrd="0" parTransId="{61658CD9-E8F9-4055-B9D5-5D8BB5E10E74}" sibTransId="{6C28F283-D80F-452A-866D-806326144D4E}"/>
    <dgm:cxn modelId="{D0959255-D8BC-497F-887D-7BCFD771736F}" srcId="{31EA4253-C650-4056-B363-DBD48BDFD8F6}" destId="{E0BEB17A-5910-4EFC-8722-3E89C7AC84EF}" srcOrd="0" destOrd="0" parTransId="{B83F9791-17F0-4E64-809B-6963C6BDD128}" sibTransId="{5E3C090C-5634-471A-903C-400C61DB852C}"/>
    <dgm:cxn modelId="{6ECB705C-2C36-4D51-A403-AD287705E806}" type="presOf" srcId="{33E0EC8D-3AAC-46EA-9BE4-59FE9E250F15}" destId="{075DD24F-A21A-4228-BA9E-65DC2E7144A9}" srcOrd="0" destOrd="1" presId="urn:microsoft.com/office/officeart/2005/8/layout/hList6"/>
    <dgm:cxn modelId="{2762451F-5C43-47DD-A23F-B98DFE875D47}" srcId="{31EA4253-C650-4056-B363-DBD48BDFD8F6}" destId="{71AA9DA6-3900-4533-9A9C-4B8C9A55DACA}" srcOrd="2" destOrd="0" parTransId="{24D591C4-9773-4326-8DAE-CEDAD6AA4A0B}" sibTransId="{D6B685A7-6293-4725-B3DF-C828D921D397}"/>
    <dgm:cxn modelId="{4C383019-EFF3-4D73-8F5A-75AFB5B5248D}" srcId="{C3887260-9A3A-4030-B053-0322EF26414E}" destId="{0FA579F5-2715-4E8C-B258-4C470C5E545B}" srcOrd="1" destOrd="0" parTransId="{DE553F28-4AF5-40DA-96F1-A3FF592D977A}" sibTransId="{C57973ED-76BB-4091-976C-DBA3592A7686}"/>
    <dgm:cxn modelId="{9FBB159A-F44A-441C-A907-469376F7A175}" srcId="{C3887260-9A3A-4030-B053-0322EF26414E}" destId="{A15EDE6F-51E6-478B-8A4E-181FC84B036B}" srcOrd="0" destOrd="0" parTransId="{880EC470-1E48-44B3-AC74-D1ABBD4CA439}" sibTransId="{D671E841-B7DD-44D0-A28E-506131FAE89C}"/>
    <dgm:cxn modelId="{F0862B74-CDDC-4F53-BF35-9BB58DF4E11D}" type="presOf" srcId="{181731C9-8590-401D-BEC3-AE55349F6BCC}" destId="{FFFA0D0F-3EA6-4081-B8BD-72FC21AFF474}" srcOrd="0" destOrd="1" presId="urn:microsoft.com/office/officeart/2005/8/layout/hList6"/>
    <dgm:cxn modelId="{C03436D4-6098-41A8-AF12-F4866854A1BD}" type="presOf" srcId="{0FA579F5-2715-4E8C-B258-4C470C5E545B}" destId="{67844A8E-EA6C-4D9A-BBA5-2B6E83295264}" srcOrd="0" destOrd="2" presId="urn:microsoft.com/office/officeart/2005/8/layout/hList6"/>
    <dgm:cxn modelId="{37F07C90-6887-4672-B637-9381B8AD85D9}" type="presOf" srcId="{31EA4253-C650-4056-B363-DBD48BDFD8F6}" destId="{622615F8-8646-4CFC-89F2-229135FDA5E6}" srcOrd="0" destOrd="0" presId="urn:microsoft.com/office/officeart/2005/8/layout/hList6"/>
    <dgm:cxn modelId="{B17A988F-467D-4282-86BB-76A1A2B631BD}" srcId="{E0BEB17A-5910-4EFC-8722-3E89C7AC84EF}" destId="{E758C0BC-8C79-4BB7-9F96-B13EB275DDB3}" srcOrd="3" destOrd="0" parTransId="{D73AAC91-1B6C-4D37-9FDE-11B809290E64}" sibTransId="{A7C09593-C2D3-454B-8089-34F7AD960D2B}"/>
    <dgm:cxn modelId="{E81D4ECE-3411-4F55-8D96-7668351CFDC5}" type="presOf" srcId="{71AA9DA6-3900-4533-9A9C-4B8C9A55DACA}" destId="{FFFA0D0F-3EA6-4081-B8BD-72FC21AFF474}" srcOrd="0" destOrd="0" presId="urn:microsoft.com/office/officeart/2005/8/layout/hList6"/>
    <dgm:cxn modelId="{40C29CD0-FBA8-4554-961D-21D38217DD4E}" type="presOf" srcId="{27651EB6-EE2C-40D5-88D6-AF6CB0038439}" destId="{075DD24F-A21A-4228-BA9E-65DC2E7144A9}" srcOrd="0" destOrd="2" presId="urn:microsoft.com/office/officeart/2005/8/layout/hList6"/>
    <dgm:cxn modelId="{9B40DE2D-BB85-4B5E-9853-BE58E3B7961C}" srcId="{E0BEB17A-5910-4EFC-8722-3E89C7AC84EF}" destId="{33E0EC8D-3AAC-46EA-9BE4-59FE9E250F15}" srcOrd="0" destOrd="0" parTransId="{7E331F6C-8348-4292-B366-75398781607E}" sibTransId="{14A6D152-4727-4366-BC60-00D3CDD707AE}"/>
    <dgm:cxn modelId="{D3CD9CE5-0E22-4D5F-8532-2C4DA1BFC28E}" type="presOf" srcId="{C3887260-9A3A-4030-B053-0322EF26414E}" destId="{67844A8E-EA6C-4D9A-BBA5-2B6E83295264}" srcOrd="0" destOrd="0" presId="urn:microsoft.com/office/officeart/2005/8/layout/hList6"/>
    <dgm:cxn modelId="{9538B651-A1DF-4117-8DB5-DE569150F685}" srcId="{71AA9DA6-3900-4533-9A9C-4B8C9A55DACA}" destId="{9C35D7A0-6AC5-4FC6-82FC-10785A8CFC68}" srcOrd="1" destOrd="0" parTransId="{77D35DBA-E7E6-46B5-9160-DA8872B84678}" sibTransId="{BA0B0BD5-2135-4C61-B702-F2DA41FB5B19}"/>
    <dgm:cxn modelId="{C9F65B49-71D2-44E0-BD12-0506CE9C5687}" type="presOf" srcId="{E0BEB17A-5910-4EFC-8722-3E89C7AC84EF}" destId="{075DD24F-A21A-4228-BA9E-65DC2E7144A9}" srcOrd="0" destOrd="0" presId="urn:microsoft.com/office/officeart/2005/8/layout/hList6"/>
    <dgm:cxn modelId="{216D1538-8C41-47F2-970E-E538D6EC461D}" type="presParOf" srcId="{622615F8-8646-4CFC-89F2-229135FDA5E6}" destId="{075DD24F-A21A-4228-BA9E-65DC2E7144A9}" srcOrd="0" destOrd="0" presId="urn:microsoft.com/office/officeart/2005/8/layout/hList6"/>
    <dgm:cxn modelId="{EEDEC8FB-1738-4694-9737-7EB31A2980F8}" type="presParOf" srcId="{622615F8-8646-4CFC-89F2-229135FDA5E6}" destId="{89040FD2-4F36-461F-8E2B-A048F82C6FE8}" srcOrd="1" destOrd="0" presId="urn:microsoft.com/office/officeart/2005/8/layout/hList6"/>
    <dgm:cxn modelId="{50A2A3E1-4AA5-420F-A4AD-40E53D6B61D2}" type="presParOf" srcId="{622615F8-8646-4CFC-89F2-229135FDA5E6}" destId="{67844A8E-EA6C-4D9A-BBA5-2B6E83295264}" srcOrd="2" destOrd="0" presId="urn:microsoft.com/office/officeart/2005/8/layout/hList6"/>
    <dgm:cxn modelId="{416087F5-2885-4F41-9639-12B323CA438B}" type="presParOf" srcId="{622615F8-8646-4CFC-89F2-229135FDA5E6}" destId="{8C779F01-0ADD-4C6D-9A81-7968FFCB40F5}" srcOrd="3" destOrd="0" presId="urn:microsoft.com/office/officeart/2005/8/layout/hList6"/>
    <dgm:cxn modelId="{807DDCE4-D4CB-48C9-984C-40F6DAD77790}" type="presParOf" srcId="{622615F8-8646-4CFC-89F2-229135FDA5E6}" destId="{FFFA0D0F-3EA6-4081-B8BD-72FC21AFF474}"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EA4253-C650-4056-B363-DBD48BDFD8F6}"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n-US"/>
        </a:p>
      </dgm:t>
    </dgm:pt>
    <dgm:pt modelId="{E0BEB17A-5910-4EFC-8722-3E89C7AC84EF}">
      <dgm:prSet phldrT="[Text]" custT="1"/>
      <dgm:spPr/>
      <dgm:t>
        <a:bodyPr/>
        <a:lstStyle/>
        <a:p>
          <a:r>
            <a:rPr lang="en-AU" sz="1600" b="1" dirty="0"/>
            <a:t>Improvement in estimation approach</a:t>
          </a:r>
          <a:endParaRPr lang="en-US" sz="1600" dirty="0"/>
        </a:p>
      </dgm:t>
    </dgm:pt>
    <dgm:pt modelId="{B83F9791-17F0-4E64-809B-6963C6BDD128}" type="parTrans" cxnId="{D0959255-D8BC-497F-887D-7BCFD771736F}">
      <dgm:prSet/>
      <dgm:spPr/>
      <dgm:t>
        <a:bodyPr/>
        <a:lstStyle/>
        <a:p>
          <a:endParaRPr lang="en-US" sz="1600"/>
        </a:p>
      </dgm:t>
    </dgm:pt>
    <dgm:pt modelId="{5E3C090C-5634-471A-903C-400C61DB852C}" type="sibTrans" cxnId="{D0959255-D8BC-497F-887D-7BCFD771736F}">
      <dgm:prSet/>
      <dgm:spPr/>
      <dgm:t>
        <a:bodyPr/>
        <a:lstStyle/>
        <a:p>
          <a:endParaRPr lang="en-US" sz="1600"/>
        </a:p>
      </dgm:t>
    </dgm:pt>
    <dgm:pt modelId="{C3887260-9A3A-4030-B053-0322EF26414E}">
      <dgm:prSet phldrT="[Text]" custT="1"/>
      <dgm:spPr>
        <a:solidFill>
          <a:srgbClr val="26BCD7"/>
        </a:solidFill>
      </dgm:spPr>
      <dgm:t>
        <a:bodyPr/>
        <a:lstStyle/>
        <a:p>
          <a:pPr marL="0" lvl="0" algn="l" defTabSz="533400">
            <a:lnSpc>
              <a:spcPct val="90000"/>
            </a:lnSpc>
            <a:spcBef>
              <a:spcPct val="0"/>
            </a:spcBef>
            <a:spcAft>
              <a:spcPct val="35000"/>
            </a:spcAft>
            <a:buNone/>
          </a:pPr>
          <a:r>
            <a:rPr lang="en-US" sz="1600" b="1" kern="1200" dirty="0"/>
            <a:t>Minimisation of inflation risk</a:t>
          </a:r>
        </a:p>
      </dgm:t>
    </dgm:pt>
    <dgm:pt modelId="{1897B74F-151E-47CB-8B80-417A0BF80C2E}" type="parTrans" cxnId="{24AA39CC-20D6-47B6-A54C-5EF253DF428C}">
      <dgm:prSet/>
      <dgm:spPr/>
      <dgm:t>
        <a:bodyPr/>
        <a:lstStyle/>
        <a:p>
          <a:endParaRPr lang="en-US" sz="1600"/>
        </a:p>
      </dgm:t>
    </dgm:pt>
    <dgm:pt modelId="{BE612065-0C22-44D9-A4C8-3D82377A2A88}" type="sibTrans" cxnId="{24AA39CC-20D6-47B6-A54C-5EF253DF428C}">
      <dgm:prSet/>
      <dgm:spPr/>
      <dgm:t>
        <a:bodyPr/>
        <a:lstStyle/>
        <a:p>
          <a:endParaRPr lang="en-US" sz="1600"/>
        </a:p>
      </dgm:t>
    </dgm:pt>
    <dgm:pt modelId="{4C7BE9D6-5A67-45D0-B822-B90D8ED3F509}">
      <dgm:prSet custT="1"/>
      <dgm:spPr/>
      <dgm:t>
        <a:bodyPr/>
        <a:lstStyle/>
        <a:p>
          <a:endParaRPr lang="en-AU" sz="1600" dirty="0">
            <a:solidFill>
              <a:srgbClr val="026CB6"/>
            </a:solidFill>
          </a:endParaRPr>
        </a:p>
      </dgm:t>
    </dgm:pt>
    <dgm:pt modelId="{DB19DC0C-C6AE-41DF-88E8-8BAEA2C30E48}" type="parTrans" cxnId="{34ABAB82-92FA-44C7-BD10-E0F37A4A901B}">
      <dgm:prSet/>
      <dgm:spPr/>
      <dgm:t>
        <a:bodyPr/>
        <a:lstStyle/>
        <a:p>
          <a:endParaRPr lang="en-US" sz="1600"/>
        </a:p>
      </dgm:t>
    </dgm:pt>
    <dgm:pt modelId="{653D2886-D1F9-408E-BF77-AB5CDFA143D0}" type="sibTrans" cxnId="{34ABAB82-92FA-44C7-BD10-E0F37A4A901B}">
      <dgm:prSet/>
      <dgm:spPr/>
      <dgm:t>
        <a:bodyPr/>
        <a:lstStyle/>
        <a:p>
          <a:endParaRPr lang="en-US" sz="1600"/>
        </a:p>
      </dgm:t>
    </dgm:pt>
    <dgm:pt modelId="{AB17CB46-96C4-4E1C-B488-E423C9623717}">
      <dgm:prSet phldrT="[Text]" custT="1"/>
      <dgm:spPr>
        <a:solidFill>
          <a:srgbClr val="26BCD7"/>
        </a:solidFill>
      </dgm:spPr>
      <dgm:t>
        <a:bodyPr/>
        <a:lstStyle/>
        <a:p>
          <a:pPr marL="114300" lvl="1" indent="0" algn="l" defTabSz="533400">
            <a:lnSpc>
              <a:spcPct val="90000"/>
            </a:lnSpc>
            <a:spcBef>
              <a:spcPct val="0"/>
            </a:spcBef>
            <a:spcAft>
              <a:spcPct val="15000"/>
            </a:spcAft>
          </a:pPr>
          <a:endParaRPr lang="en-US" sz="1600" kern="1200" dirty="0"/>
        </a:p>
      </dgm:t>
    </dgm:pt>
    <dgm:pt modelId="{54A2D8CE-A731-4AE5-A647-6EAA73887A89}" type="parTrans" cxnId="{C097926A-011F-4D54-A999-0B8D9C3F8DA1}">
      <dgm:prSet/>
      <dgm:spPr/>
      <dgm:t>
        <a:bodyPr/>
        <a:lstStyle/>
        <a:p>
          <a:endParaRPr lang="en-US" sz="1600"/>
        </a:p>
      </dgm:t>
    </dgm:pt>
    <dgm:pt modelId="{2F5BC5A9-E76B-45D5-AB98-D9B3B419659C}" type="sibTrans" cxnId="{C097926A-011F-4D54-A999-0B8D9C3F8DA1}">
      <dgm:prSet/>
      <dgm:spPr/>
      <dgm:t>
        <a:bodyPr/>
        <a:lstStyle/>
        <a:p>
          <a:endParaRPr lang="en-US" sz="1600"/>
        </a:p>
      </dgm:t>
    </dgm:pt>
    <dgm:pt modelId="{8B059616-F1CE-49E7-8715-AC8A80AD64A1}">
      <dgm:prSet phldrT="[Text]" custT="1"/>
      <dgm:spPr>
        <a:solidFill>
          <a:srgbClr val="26BCD7"/>
        </a:solidFill>
      </dgm:spPr>
      <dgm:t>
        <a:bodyPr/>
        <a:lstStyle/>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r>
            <a:rPr lang="en-AU" sz="1600" kern="1200" dirty="0">
              <a:solidFill>
                <a:srgbClr val="FFFFFF"/>
              </a:solidFill>
              <a:latin typeface="Arial"/>
              <a:ea typeface="Arial"/>
              <a:cs typeface="Arial"/>
            </a:rPr>
            <a:t>Current consultation provides an opportunity to minimise or remove the risk to both consumers and businesses</a:t>
          </a:r>
          <a:endParaRPr lang="en-US" sz="1600" kern="1200" dirty="0"/>
        </a:p>
      </dgm:t>
    </dgm:pt>
    <dgm:pt modelId="{7E44F455-E44D-4075-B397-2A2D85FCA7C4}" type="parTrans" cxnId="{1D2583DF-544E-4027-8016-EA48274A781C}">
      <dgm:prSet/>
      <dgm:spPr/>
      <dgm:t>
        <a:bodyPr/>
        <a:lstStyle/>
        <a:p>
          <a:endParaRPr lang="en-US" sz="1600"/>
        </a:p>
      </dgm:t>
    </dgm:pt>
    <dgm:pt modelId="{E7001AA9-DD1F-4298-9A0E-64C24CF0C978}" type="sibTrans" cxnId="{1D2583DF-544E-4027-8016-EA48274A781C}">
      <dgm:prSet/>
      <dgm:spPr/>
      <dgm:t>
        <a:bodyPr/>
        <a:lstStyle/>
        <a:p>
          <a:endParaRPr lang="en-US" sz="1600"/>
        </a:p>
      </dgm:t>
    </dgm:pt>
    <dgm:pt modelId="{B853FE6C-7BC3-4A9B-8E54-A3C1969C8900}">
      <dgm:prSet phldrT="[Text]" custT="1"/>
      <dgm:spPr>
        <a:solidFill>
          <a:srgbClr val="26BCD7"/>
        </a:solidFill>
      </dgm:spPr>
      <dgm:t>
        <a:bodyPr/>
        <a:lstStyle/>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r>
            <a:rPr lang="en-AU" sz="1600" kern="1200" dirty="0"/>
            <a:t>Any true up for inflation mismatch should be prospective and not allow for any clawback for current period mismatch</a:t>
          </a:r>
          <a:endParaRPr lang="en-US" sz="1600" kern="1200" dirty="0"/>
        </a:p>
      </dgm:t>
    </dgm:pt>
    <dgm:pt modelId="{20783F13-24F0-43F7-92E8-04B8100B8C38}" type="parTrans" cxnId="{277B2CCD-54A4-4DEB-98EA-E29B8735EAEA}">
      <dgm:prSet/>
      <dgm:spPr/>
      <dgm:t>
        <a:bodyPr/>
        <a:lstStyle/>
        <a:p>
          <a:endParaRPr lang="en-US" sz="1600"/>
        </a:p>
      </dgm:t>
    </dgm:pt>
    <dgm:pt modelId="{CB6CEA55-3A56-4D9A-B0EA-87F43E279F88}" type="sibTrans" cxnId="{277B2CCD-54A4-4DEB-98EA-E29B8735EAEA}">
      <dgm:prSet/>
      <dgm:spPr/>
      <dgm:t>
        <a:bodyPr/>
        <a:lstStyle/>
        <a:p>
          <a:endParaRPr lang="en-US" sz="1600"/>
        </a:p>
      </dgm:t>
    </dgm:pt>
    <dgm:pt modelId="{964971CC-F627-45FC-B02F-E2DA0E64FD13}">
      <dgm:prSet phldrT="[Text]" custT="1"/>
      <dgm:spPr>
        <a:solidFill>
          <a:srgbClr val="26BCD7"/>
        </a:solidFill>
      </dgm:spPr>
      <dgm:t>
        <a:bodyPr/>
        <a:lstStyle/>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endParaRPr lang="en-US" sz="1600" kern="1200" dirty="0"/>
        </a:p>
      </dgm:t>
    </dgm:pt>
    <dgm:pt modelId="{56E2B888-DCB5-4677-9423-A35128D98E0E}" type="parTrans" cxnId="{D1B8F267-0399-4571-839C-2C4F23703FDC}">
      <dgm:prSet/>
      <dgm:spPr/>
      <dgm:t>
        <a:bodyPr/>
        <a:lstStyle/>
        <a:p>
          <a:endParaRPr lang="en-US" sz="1600"/>
        </a:p>
      </dgm:t>
    </dgm:pt>
    <dgm:pt modelId="{F1CA897E-81AA-45E7-8F11-85D87EF6D25B}" type="sibTrans" cxnId="{D1B8F267-0399-4571-839C-2C4F23703FDC}">
      <dgm:prSet/>
      <dgm:spPr/>
      <dgm:t>
        <a:bodyPr/>
        <a:lstStyle/>
        <a:p>
          <a:endParaRPr lang="en-US" sz="1600"/>
        </a:p>
      </dgm:t>
    </dgm:pt>
    <dgm:pt modelId="{983A8B53-C848-4753-91BD-FB03656431F8}">
      <dgm:prSet custT="1"/>
      <dgm:spPr/>
      <dgm:t>
        <a:bodyPr/>
        <a:lstStyle/>
        <a:p>
          <a:r>
            <a:rPr lang="en-AU" sz="1600" dirty="0"/>
            <a:t>AER’s current approach can be refined by using glide path approach</a:t>
          </a:r>
        </a:p>
      </dgm:t>
    </dgm:pt>
    <dgm:pt modelId="{D24585CC-78E5-48E0-B482-D737947F68CB}" type="parTrans" cxnId="{92D90966-3E38-4F12-AD48-08FE09283B57}">
      <dgm:prSet/>
      <dgm:spPr/>
      <dgm:t>
        <a:bodyPr/>
        <a:lstStyle/>
        <a:p>
          <a:endParaRPr lang="en-US" sz="1600"/>
        </a:p>
      </dgm:t>
    </dgm:pt>
    <dgm:pt modelId="{7AE25299-61B1-4BA7-9392-9EED237C70E3}" type="sibTrans" cxnId="{92D90966-3E38-4F12-AD48-08FE09283B57}">
      <dgm:prSet/>
      <dgm:spPr/>
      <dgm:t>
        <a:bodyPr/>
        <a:lstStyle/>
        <a:p>
          <a:endParaRPr lang="en-US" sz="1600"/>
        </a:p>
      </dgm:t>
    </dgm:pt>
    <dgm:pt modelId="{8EE35936-ADF9-4960-B94E-59B77A73301B}">
      <dgm:prSet phldrT="[Text]" custT="1"/>
      <dgm:spPr>
        <a:solidFill>
          <a:srgbClr val="26BCD7"/>
        </a:solidFill>
      </dgm:spPr>
      <dgm:t>
        <a:bodyPr/>
        <a:lstStyle/>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endParaRPr lang="en-US" sz="1600" kern="1200" dirty="0"/>
        </a:p>
      </dgm:t>
    </dgm:pt>
    <dgm:pt modelId="{0363999B-AF5E-48F7-8684-E4C21397C82A}" type="parTrans" cxnId="{68DD20D5-BFAA-4F83-8699-E790B61E5FBF}">
      <dgm:prSet/>
      <dgm:spPr/>
      <dgm:t>
        <a:bodyPr/>
        <a:lstStyle/>
        <a:p>
          <a:endParaRPr lang="en-US" sz="1600"/>
        </a:p>
      </dgm:t>
    </dgm:pt>
    <dgm:pt modelId="{EEF0A848-ABED-4977-AAA7-8C4BDF725D08}" type="sibTrans" cxnId="{68DD20D5-BFAA-4F83-8699-E790B61E5FBF}">
      <dgm:prSet/>
      <dgm:spPr/>
      <dgm:t>
        <a:bodyPr/>
        <a:lstStyle/>
        <a:p>
          <a:endParaRPr lang="en-US" sz="1600"/>
        </a:p>
      </dgm:t>
    </dgm:pt>
    <dgm:pt modelId="{F47752D8-0411-404F-A48E-A742699D907C}">
      <dgm:prSet phldrT="[Text]" custT="1"/>
      <dgm:spPr>
        <a:solidFill>
          <a:srgbClr val="26BCD7"/>
        </a:solidFill>
      </dgm:spPr>
      <dgm:t>
        <a:bodyPr/>
        <a:lstStyle/>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endParaRPr lang="en-US" sz="1600" kern="1200" dirty="0"/>
        </a:p>
      </dgm:t>
    </dgm:pt>
    <dgm:pt modelId="{CC373533-3187-4BC0-A72E-5BBB1D90F2FF}" type="parTrans" cxnId="{38EB0A11-417E-453B-BBAA-FB34796FB3A9}">
      <dgm:prSet/>
      <dgm:spPr/>
      <dgm:t>
        <a:bodyPr/>
        <a:lstStyle/>
        <a:p>
          <a:endParaRPr lang="en-US" sz="1600"/>
        </a:p>
      </dgm:t>
    </dgm:pt>
    <dgm:pt modelId="{87AB7690-DA6A-4A92-B17C-9FC8DCCE0D1F}" type="sibTrans" cxnId="{38EB0A11-417E-453B-BBAA-FB34796FB3A9}">
      <dgm:prSet/>
      <dgm:spPr/>
      <dgm:t>
        <a:bodyPr/>
        <a:lstStyle/>
        <a:p>
          <a:endParaRPr lang="en-US" sz="1600"/>
        </a:p>
      </dgm:t>
    </dgm:pt>
    <dgm:pt modelId="{25FEC5CC-31F5-4E4B-800C-E6A4C5A7CEE4}">
      <dgm:prSet custT="1"/>
      <dgm:spPr/>
      <dgm:t>
        <a:bodyPr/>
        <a:lstStyle/>
        <a:p>
          <a:endParaRPr lang="en-AU" sz="1600" dirty="0">
            <a:solidFill>
              <a:srgbClr val="026CB6"/>
            </a:solidFill>
          </a:endParaRPr>
        </a:p>
      </dgm:t>
    </dgm:pt>
    <dgm:pt modelId="{84A10833-5DEE-4B41-AD63-A7E6D25B6D73}" type="parTrans" cxnId="{45E7DE3B-934A-482D-B83B-2AC079195B33}">
      <dgm:prSet/>
      <dgm:spPr/>
      <dgm:t>
        <a:bodyPr/>
        <a:lstStyle/>
        <a:p>
          <a:endParaRPr lang="en-US" sz="1600"/>
        </a:p>
      </dgm:t>
    </dgm:pt>
    <dgm:pt modelId="{614C7AB2-414B-45E1-90A9-777AD95E32CA}" type="sibTrans" cxnId="{45E7DE3B-934A-482D-B83B-2AC079195B33}">
      <dgm:prSet/>
      <dgm:spPr/>
      <dgm:t>
        <a:bodyPr/>
        <a:lstStyle/>
        <a:p>
          <a:endParaRPr lang="en-US" sz="1600"/>
        </a:p>
      </dgm:t>
    </dgm:pt>
    <dgm:pt modelId="{7D890750-4038-45BF-8A15-5621C07C7192}">
      <dgm:prSet custT="1"/>
      <dgm:spPr/>
      <dgm:t>
        <a:bodyPr/>
        <a:lstStyle/>
        <a:p>
          <a:endParaRPr lang="en-AU" sz="1600" dirty="0">
            <a:solidFill>
              <a:srgbClr val="026CB6"/>
            </a:solidFill>
          </a:endParaRPr>
        </a:p>
      </dgm:t>
    </dgm:pt>
    <dgm:pt modelId="{D2E8CC81-0E07-46AA-B887-418FE0F7AAA0}" type="parTrans" cxnId="{408FB11D-7F99-4D94-B8BF-3CC017162F88}">
      <dgm:prSet/>
      <dgm:spPr/>
      <dgm:t>
        <a:bodyPr/>
        <a:lstStyle/>
        <a:p>
          <a:endParaRPr lang="en-US" sz="1600"/>
        </a:p>
      </dgm:t>
    </dgm:pt>
    <dgm:pt modelId="{01E06EFB-01AB-4264-8C2F-7A38F49CDA1B}" type="sibTrans" cxnId="{408FB11D-7F99-4D94-B8BF-3CC017162F88}">
      <dgm:prSet/>
      <dgm:spPr/>
      <dgm:t>
        <a:bodyPr/>
        <a:lstStyle/>
        <a:p>
          <a:endParaRPr lang="en-US" sz="1600"/>
        </a:p>
      </dgm:t>
    </dgm:pt>
    <dgm:pt modelId="{61B98568-2198-4E81-9636-70123089137D}">
      <dgm:prSet custT="1"/>
      <dgm:spPr/>
      <dgm:t>
        <a:bodyPr/>
        <a:lstStyle/>
        <a:p>
          <a:endParaRPr lang="en-AU" sz="1600" dirty="0">
            <a:solidFill>
              <a:srgbClr val="026CB6"/>
            </a:solidFill>
          </a:endParaRPr>
        </a:p>
      </dgm:t>
    </dgm:pt>
    <dgm:pt modelId="{9A81DEA2-F8DA-40C2-BE9C-1011234C66A5}" type="parTrans" cxnId="{2C92A9E2-A68B-443A-B48D-72544F919515}">
      <dgm:prSet/>
      <dgm:spPr/>
      <dgm:t>
        <a:bodyPr/>
        <a:lstStyle/>
        <a:p>
          <a:endParaRPr lang="en-US" sz="1600"/>
        </a:p>
      </dgm:t>
    </dgm:pt>
    <dgm:pt modelId="{AB5FB726-76F6-4915-AFC5-9CA14DC14B10}" type="sibTrans" cxnId="{2C92A9E2-A68B-443A-B48D-72544F919515}">
      <dgm:prSet/>
      <dgm:spPr/>
      <dgm:t>
        <a:bodyPr/>
        <a:lstStyle/>
        <a:p>
          <a:endParaRPr lang="en-US" sz="1600"/>
        </a:p>
      </dgm:t>
    </dgm:pt>
    <dgm:pt modelId="{502E4696-F9EE-41F9-85CC-3DE3B60E75FA}">
      <dgm:prSet custT="1"/>
      <dgm:spPr/>
      <dgm:t>
        <a:bodyPr/>
        <a:lstStyle/>
        <a:p>
          <a:endParaRPr lang="en-AU" sz="1600" dirty="0">
            <a:solidFill>
              <a:srgbClr val="026CB6"/>
            </a:solidFill>
          </a:endParaRPr>
        </a:p>
      </dgm:t>
    </dgm:pt>
    <dgm:pt modelId="{4AAE9C4A-7A38-4C8D-81ED-D97A8B6B285B}" type="parTrans" cxnId="{1D9DB0DA-A0FD-4416-86C0-97F0BEACCDCA}">
      <dgm:prSet/>
      <dgm:spPr/>
      <dgm:t>
        <a:bodyPr/>
        <a:lstStyle/>
        <a:p>
          <a:endParaRPr lang="en-US" sz="1600"/>
        </a:p>
      </dgm:t>
    </dgm:pt>
    <dgm:pt modelId="{1C4248E6-B08D-4B37-9945-84136A362E3C}" type="sibTrans" cxnId="{1D9DB0DA-A0FD-4416-86C0-97F0BEACCDCA}">
      <dgm:prSet/>
      <dgm:spPr/>
      <dgm:t>
        <a:bodyPr/>
        <a:lstStyle/>
        <a:p>
          <a:endParaRPr lang="en-US" sz="1600"/>
        </a:p>
      </dgm:t>
    </dgm:pt>
    <dgm:pt modelId="{D37C68E1-C641-4E3B-A58E-5D4910CD1918}">
      <dgm:prSet custT="1"/>
      <dgm:spPr/>
      <dgm:t>
        <a:bodyPr/>
        <a:lstStyle/>
        <a:p>
          <a:endParaRPr lang="en-AU" sz="1600" dirty="0">
            <a:solidFill>
              <a:srgbClr val="026CB6"/>
            </a:solidFill>
          </a:endParaRPr>
        </a:p>
      </dgm:t>
    </dgm:pt>
    <dgm:pt modelId="{3AFA3514-8337-4E0C-8954-503B65899288}" type="parTrans" cxnId="{52F2A50D-C60A-484E-B930-9DD49E7D70D2}">
      <dgm:prSet/>
      <dgm:spPr/>
      <dgm:t>
        <a:bodyPr/>
        <a:lstStyle/>
        <a:p>
          <a:endParaRPr lang="en-US" sz="1600"/>
        </a:p>
      </dgm:t>
    </dgm:pt>
    <dgm:pt modelId="{CCF54487-B841-4A07-8038-D9C053E4727A}" type="sibTrans" cxnId="{52F2A50D-C60A-484E-B930-9DD49E7D70D2}">
      <dgm:prSet/>
      <dgm:spPr/>
      <dgm:t>
        <a:bodyPr/>
        <a:lstStyle/>
        <a:p>
          <a:endParaRPr lang="en-US" sz="1600"/>
        </a:p>
      </dgm:t>
    </dgm:pt>
    <dgm:pt modelId="{1DCEEFEF-E643-44A5-8F2F-43C28EA68CE5}">
      <dgm:prSet custT="1"/>
      <dgm:spPr/>
      <dgm:t>
        <a:bodyPr/>
        <a:lstStyle/>
        <a:p>
          <a:endParaRPr lang="en-AU" sz="1600" dirty="0">
            <a:solidFill>
              <a:srgbClr val="026CB6"/>
            </a:solidFill>
          </a:endParaRPr>
        </a:p>
      </dgm:t>
    </dgm:pt>
    <dgm:pt modelId="{C4D897BA-0476-4ABD-B6D2-04FC7581E831}" type="parTrans" cxnId="{99B65D22-9F09-4E8D-B9DC-4AD68EB86E25}">
      <dgm:prSet/>
      <dgm:spPr/>
      <dgm:t>
        <a:bodyPr/>
        <a:lstStyle/>
        <a:p>
          <a:endParaRPr lang="en-US" sz="1600"/>
        </a:p>
      </dgm:t>
    </dgm:pt>
    <dgm:pt modelId="{F41400C1-2B81-4C8C-9422-70A6E9450470}" type="sibTrans" cxnId="{99B65D22-9F09-4E8D-B9DC-4AD68EB86E25}">
      <dgm:prSet/>
      <dgm:spPr/>
      <dgm:t>
        <a:bodyPr/>
        <a:lstStyle/>
        <a:p>
          <a:endParaRPr lang="en-US" sz="1600"/>
        </a:p>
      </dgm:t>
    </dgm:pt>
    <dgm:pt modelId="{809930B9-77D4-4523-B366-8D106A41F031}">
      <dgm:prSet phldrT="[Text]" custT="1"/>
      <dgm:spPr/>
      <dgm:t>
        <a:bodyPr/>
        <a:lstStyle/>
        <a:p>
          <a:r>
            <a:rPr lang="en-AU" sz="1600" dirty="0"/>
            <a:t>New approach should be principle driven and not estimate driven</a:t>
          </a:r>
          <a:endParaRPr lang="en-US" sz="1600" dirty="0"/>
        </a:p>
      </dgm:t>
    </dgm:pt>
    <dgm:pt modelId="{6672C690-D1C4-44FD-B1D4-373F49CF40E3}" type="parTrans" cxnId="{A1EA7463-B3CE-4055-951F-19F4A7EE4CCA}">
      <dgm:prSet/>
      <dgm:spPr/>
      <dgm:t>
        <a:bodyPr/>
        <a:lstStyle/>
        <a:p>
          <a:endParaRPr lang="en-US" sz="1600"/>
        </a:p>
      </dgm:t>
    </dgm:pt>
    <dgm:pt modelId="{E79E1511-60B4-48BA-A082-05452778E62F}" type="sibTrans" cxnId="{A1EA7463-B3CE-4055-951F-19F4A7EE4CCA}">
      <dgm:prSet/>
      <dgm:spPr/>
      <dgm:t>
        <a:bodyPr/>
        <a:lstStyle/>
        <a:p>
          <a:endParaRPr lang="en-US" sz="1600"/>
        </a:p>
      </dgm:t>
    </dgm:pt>
    <dgm:pt modelId="{84E333C4-E326-468D-845D-36363A8362CC}">
      <dgm:prSet phldrT="[Text]" custT="1"/>
      <dgm:spPr/>
      <dgm:t>
        <a:bodyPr/>
        <a:lstStyle/>
        <a:p>
          <a:endParaRPr lang="en-US" sz="1600" dirty="0"/>
        </a:p>
      </dgm:t>
    </dgm:pt>
    <dgm:pt modelId="{E092AE63-0341-496B-AEE0-6A5137364F86}" type="parTrans" cxnId="{280728C6-BDC4-48AC-BE84-9877F31023E8}">
      <dgm:prSet/>
      <dgm:spPr/>
      <dgm:t>
        <a:bodyPr/>
        <a:lstStyle/>
        <a:p>
          <a:endParaRPr lang="en-US" sz="1600"/>
        </a:p>
      </dgm:t>
    </dgm:pt>
    <dgm:pt modelId="{AB0D0506-F1BE-456D-B285-3233723F9D1A}" type="sibTrans" cxnId="{280728C6-BDC4-48AC-BE84-9877F31023E8}">
      <dgm:prSet/>
      <dgm:spPr/>
      <dgm:t>
        <a:bodyPr/>
        <a:lstStyle/>
        <a:p>
          <a:endParaRPr lang="en-US" sz="1600"/>
        </a:p>
      </dgm:t>
    </dgm:pt>
    <dgm:pt modelId="{622615F8-8646-4CFC-89F2-229135FDA5E6}" type="pres">
      <dgm:prSet presAssocID="{31EA4253-C650-4056-B363-DBD48BDFD8F6}" presName="Name0" presStyleCnt="0">
        <dgm:presLayoutVars>
          <dgm:dir/>
          <dgm:resizeHandles val="exact"/>
        </dgm:presLayoutVars>
      </dgm:prSet>
      <dgm:spPr/>
      <dgm:t>
        <a:bodyPr/>
        <a:lstStyle/>
        <a:p>
          <a:endParaRPr lang="en-AU"/>
        </a:p>
      </dgm:t>
    </dgm:pt>
    <dgm:pt modelId="{075DD24F-A21A-4228-BA9E-65DC2E7144A9}" type="pres">
      <dgm:prSet presAssocID="{E0BEB17A-5910-4EFC-8722-3E89C7AC84EF}" presName="node" presStyleLbl="node1" presStyleIdx="0" presStyleCnt="2" custScaleX="100231">
        <dgm:presLayoutVars>
          <dgm:bulletEnabled val="1"/>
        </dgm:presLayoutVars>
      </dgm:prSet>
      <dgm:spPr/>
      <dgm:t>
        <a:bodyPr/>
        <a:lstStyle/>
        <a:p>
          <a:endParaRPr lang="en-AU"/>
        </a:p>
      </dgm:t>
    </dgm:pt>
    <dgm:pt modelId="{89040FD2-4F36-461F-8E2B-A048F82C6FE8}" type="pres">
      <dgm:prSet presAssocID="{5E3C090C-5634-471A-903C-400C61DB852C}" presName="sibTrans" presStyleCnt="0"/>
      <dgm:spPr/>
    </dgm:pt>
    <dgm:pt modelId="{67844A8E-EA6C-4D9A-BBA5-2B6E83295264}" type="pres">
      <dgm:prSet presAssocID="{C3887260-9A3A-4030-B053-0322EF26414E}" presName="node" presStyleLbl="node1" presStyleIdx="1" presStyleCnt="2" custLinFactNeighborX="5249" custLinFactNeighborY="0">
        <dgm:presLayoutVars>
          <dgm:bulletEnabled val="1"/>
        </dgm:presLayoutVars>
      </dgm:prSet>
      <dgm:spPr/>
      <dgm:t>
        <a:bodyPr/>
        <a:lstStyle/>
        <a:p>
          <a:endParaRPr lang="en-AU"/>
        </a:p>
      </dgm:t>
    </dgm:pt>
  </dgm:ptLst>
  <dgm:cxnLst>
    <dgm:cxn modelId="{731C4B22-0B67-4CA6-B967-134923D19E86}" type="presOf" srcId="{AB17CB46-96C4-4E1C-B488-E423C9623717}" destId="{67844A8E-EA6C-4D9A-BBA5-2B6E83295264}" srcOrd="0" destOrd="1" presId="urn:microsoft.com/office/officeart/2005/8/layout/hList6"/>
    <dgm:cxn modelId="{A1EA7463-B3CE-4055-951F-19F4A7EE4CCA}" srcId="{E0BEB17A-5910-4EFC-8722-3E89C7AC84EF}" destId="{809930B9-77D4-4523-B366-8D106A41F031}" srcOrd="0" destOrd="0" parTransId="{6672C690-D1C4-44FD-B1D4-373F49CF40E3}" sibTransId="{E79E1511-60B4-48BA-A082-05452778E62F}"/>
    <dgm:cxn modelId="{34ABAB82-92FA-44C7-BD10-E0F37A4A901B}" srcId="{E0BEB17A-5910-4EFC-8722-3E89C7AC84EF}" destId="{4C7BE9D6-5A67-45D0-B822-B90D8ED3F509}" srcOrd="3" destOrd="0" parTransId="{DB19DC0C-C6AE-41DF-88E8-8BAEA2C30E48}" sibTransId="{653D2886-D1F9-408E-BF77-AB5CDFA143D0}"/>
    <dgm:cxn modelId="{739B0CEF-606E-424E-9356-504AFD003C28}" type="presOf" srcId="{1DCEEFEF-E643-44A5-8F2F-43C28EA68CE5}" destId="{075DD24F-A21A-4228-BA9E-65DC2E7144A9}" srcOrd="0" destOrd="10" presId="urn:microsoft.com/office/officeart/2005/8/layout/hList6"/>
    <dgm:cxn modelId="{B95E919D-7780-44D1-B2A4-AF405740D423}" type="presOf" srcId="{84E333C4-E326-468D-845D-36363A8362CC}" destId="{075DD24F-A21A-4228-BA9E-65DC2E7144A9}" srcOrd="0" destOrd="2" presId="urn:microsoft.com/office/officeart/2005/8/layout/hList6"/>
    <dgm:cxn modelId="{C097926A-011F-4D54-A999-0B8D9C3F8DA1}" srcId="{C3887260-9A3A-4030-B053-0322EF26414E}" destId="{AB17CB46-96C4-4E1C-B488-E423C9623717}" srcOrd="0" destOrd="0" parTransId="{54A2D8CE-A731-4AE5-A647-6EAA73887A89}" sibTransId="{2F5BC5A9-E76B-45D5-AB98-D9B3B419659C}"/>
    <dgm:cxn modelId="{257FAD39-C25C-476E-B2F7-709767BDD0DA}" type="presOf" srcId="{8B059616-F1CE-49E7-8715-AC8A80AD64A1}" destId="{67844A8E-EA6C-4D9A-BBA5-2B6E83295264}" srcOrd="0" destOrd="2" presId="urn:microsoft.com/office/officeart/2005/8/layout/hList6"/>
    <dgm:cxn modelId="{7E741076-375C-4A18-8C60-A5AC33AF4EF9}" type="presOf" srcId="{F47752D8-0411-404F-A48E-A742699D907C}" destId="{67844A8E-EA6C-4D9A-BBA5-2B6E83295264}" srcOrd="0" destOrd="5" presId="urn:microsoft.com/office/officeart/2005/8/layout/hList6"/>
    <dgm:cxn modelId="{37F07C90-6887-4672-B637-9381B8AD85D9}" type="presOf" srcId="{31EA4253-C650-4056-B363-DBD48BDFD8F6}" destId="{622615F8-8646-4CFC-89F2-229135FDA5E6}" srcOrd="0" destOrd="0" presId="urn:microsoft.com/office/officeart/2005/8/layout/hList6"/>
    <dgm:cxn modelId="{52F2A50D-C60A-484E-B930-9DD49E7D70D2}" srcId="{E0BEB17A-5910-4EFC-8722-3E89C7AC84EF}" destId="{D37C68E1-C641-4E3B-A58E-5D4910CD1918}" srcOrd="8" destOrd="0" parTransId="{3AFA3514-8337-4E0C-8954-503B65899288}" sibTransId="{CCF54487-B841-4A07-8038-D9C053E4727A}"/>
    <dgm:cxn modelId="{92D90966-3E38-4F12-AD48-08FE09283B57}" srcId="{E0BEB17A-5910-4EFC-8722-3E89C7AC84EF}" destId="{983A8B53-C848-4753-91BD-FB03656431F8}" srcOrd="2" destOrd="0" parTransId="{D24585CC-78E5-48E0-B482-D737947F68CB}" sibTransId="{7AE25299-61B1-4BA7-9392-9EED237C70E3}"/>
    <dgm:cxn modelId="{042BDEC9-BE47-48DD-9C25-FAB693721EF0}" type="presOf" srcId="{809930B9-77D4-4523-B366-8D106A41F031}" destId="{075DD24F-A21A-4228-BA9E-65DC2E7144A9}" srcOrd="0" destOrd="1" presId="urn:microsoft.com/office/officeart/2005/8/layout/hList6"/>
    <dgm:cxn modelId="{C7E68FB0-17A1-44AC-B2D3-3E1ED1C52B54}" type="presOf" srcId="{25FEC5CC-31F5-4E4B-800C-E6A4C5A7CEE4}" destId="{075DD24F-A21A-4228-BA9E-65DC2E7144A9}" srcOrd="0" destOrd="5" presId="urn:microsoft.com/office/officeart/2005/8/layout/hList6"/>
    <dgm:cxn modelId="{303DC55A-2BCB-492B-9C7F-C87FE9514F56}" type="presOf" srcId="{B853FE6C-7BC3-4A9B-8E54-A3C1969C8900}" destId="{67844A8E-EA6C-4D9A-BBA5-2B6E83295264}" srcOrd="0" destOrd="4" presId="urn:microsoft.com/office/officeart/2005/8/layout/hList6"/>
    <dgm:cxn modelId="{4C05627D-3389-42CD-B9DB-14B38C3753B1}" type="presOf" srcId="{983A8B53-C848-4753-91BD-FB03656431F8}" destId="{075DD24F-A21A-4228-BA9E-65DC2E7144A9}" srcOrd="0" destOrd="3" presId="urn:microsoft.com/office/officeart/2005/8/layout/hList6"/>
    <dgm:cxn modelId="{45E7DE3B-934A-482D-B83B-2AC079195B33}" srcId="{E0BEB17A-5910-4EFC-8722-3E89C7AC84EF}" destId="{25FEC5CC-31F5-4E4B-800C-E6A4C5A7CEE4}" srcOrd="4" destOrd="0" parTransId="{84A10833-5DEE-4B41-AD63-A7E6D25B6D73}" sibTransId="{614C7AB2-414B-45E1-90A9-777AD95E32CA}"/>
    <dgm:cxn modelId="{99B65D22-9F09-4E8D-B9DC-4AD68EB86E25}" srcId="{E0BEB17A-5910-4EFC-8722-3E89C7AC84EF}" destId="{1DCEEFEF-E643-44A5-8F2F-43C28EA68CE5}" srcOrd="9" destOrd="0" parTransId="{C4D897BA-0476-4ABD-B6D2-04FC7581E831}" sibTransId="{F41400C1-2B81-4C8C-9422-70A6E9450470}"/>
    <dgm:cxn modelId="{D1B8F267-0399-4571-839C-2C4F23703FDC}" srcId="{C3887260-9A3A-4030-B053-0322EF26414E}" destId="{964971CC-F627-45FC-B02F-E2DA0E64FD13}" srcOrd="2" destOrd="0" parTransId="{56E2B888-DCB5-4677-9423-A35128D98E0E}" sibTransId="{F1CA897E-81AA-45E7-8F11-85D87EF6D25B}"/>
    <dgm:cxn modelId="{277B2CCD-54A4-4DEB-98EA-E29B8735EAEA}" srcId="{C3887260-9A3A-4030-B053-0322EF26414E}" destId="{B853FE6C-7BC3-4A9B-8E54-A3C1969C8900}" srcOrd="3" destOrd="0" parTransId="{20783F13-24F0-43F7-92E8-04B8100B8C38}" sibTransId="{CB6CEA55-3A56-4D9A-B0EA-87F43E279F88}"/>
    <dgm:cxn modelId="{7429A7D3-59EE-4AFB-9E71-19FB6DEAC123}" type="presOf" srcId="{964971CC-F627-45FC-B02F-E2DA0E64FD13}" destId="{67844A8E-EA6C-4D9A-BBA5-2B6E83295264}" srcOrd="0" destOrd="3" presId="urn:microsoft.com/office/officeart/2005/8/layout/hList6"/>
    <dgm:cxn modelId="{F2B9A364-5137-4DAC-8AC3-E88FD4D04692}" type="presOf" srcId="{D37C68E1-C641-4E3B-A58E-5D4910CD1918}" destId="{075DD24F-A21A-4228-BA9E-65DC2E7144A9}" srcOrd="0" destOrd="9" presId="urn:microsoft.com/office/officeart/2005/8/layout/hList6"/>
    <dgm:cxn modelId="{2C92A9E2-A68B-443A-B48D-72544F919515}" srcId="{E0BEB17A-5910-4EFC-8722-3E89C7AC84EF}" destId="{61B98568-2198-4E81-9636-70123089137D}" srcOrd="6" destOrd="0" parTransId="{9A81DEA2-F8DA-40C2-BE9C-1011234C66A5}" sibTransId="{AB5FB726-76F6-4915-AFC5-9CA14DC14B10}"/>
    <dgm:cxn modelId="{68DD20D5-BFAA-4F83-8699-E790B61E5FBF}" srcId="{C3887260-9A3A-4030-B053-0322EF26414E}" destId="{8EE35936-ADF9-4960-B94E-59B77A73301B}" srcOrd="5" destOrd="0" parTransId="{0363999B-AF5E-48F7-8684-E4C21397C82A}" sibTransId="{EEF0A848-ABED-4977-AAA7-8C4BDF725D08}"/>
    <dgm:cxn modelId="{1D2583DF-544E-4027-8016-EA48274A781C}" srcId="{C3887260-9A3A-4030-B053-0322EF26414E}" destId="{8B059616-F1CE-49E7-8715-AC8A80AD64A1}" srcOrd="1" destOrd="0" parTransId="{7E44F455-E44D-4075-B397-2A2D85FCA7C4}" sibTransId="{E7001AA9-DD1F-4298-9A0E-64C24CF0C978}"/>
    <dgm:cxn modelId="{C9F65B49-71D2-44E0-BD12-0506CE9C5687}" type="presOf" srcId="{E0BEB17A-5910-4EFC-8722-3E89C7AC84EF}" destId="{075DD24F-A21A-4228-BA9E-65DC2E7144A9}" srcOrd="0" destOrd="0" presId="urn:microsoft.com/office/officeart/2005/8/layout/hList6"/>
    <dgm:cxn modelId="{765B0D2C-9089-45F8-BE2F-D0AD793EC3FC}" type="presOf" srcId="{502E4696-F9EE-41F9-85CC-3DE3B60E75FA}" destId="{075DD24F-A21A-4228-BA9E-65DC2E7144A9}" srcOrd="0" destOrd="8" presId="urn:microsoft.com/office/officeart/2005/8/layout/hList6"/>
    <dgm:cxn modelId="{D3CD9CE5-0E22-4D5F-8532-2C4DA1BFC28E}" type="presOf" srcId="{C3887260-9A3A-4030-B053-0322EF26414E}" destId="{67844A8E-EA6C-4D9A-BBA5-2B6E83295264}" srcOrd="0" destOrd="0" presId="urn:microsoft.com/office/officeart/2005/8/layout/hList6"/>
    <dgm:cxn modelId="{B891DCDA-FCD1-4BD8-8D53-204E347F0B23}" type="presOf" srcId="{8EE35936-ADF9-4960-B94E-59B77A73301B}" destId="{67844A8E-EA6C-4D9A-BBA5-2B6E83295264}" srcOrd="0" destOrd="6" presId="urn:microsoft.com/office/officeart/2005/8/layout/hList6"/>
    <dgm:cxn modelId="{D0959255-D8BC-497F-887D-7BCFD771736F}" srcId="{31EA4253-C650-4056-B363-DBD48BDFD8F6}" destId="{E0BEB17A-5910-4EFC-8722-3E89C7AC84EF}" srcOrd="0" destOrd="0" parTransId="{B83F9791-17F0-4E64-809B-6963C6BDD128}" sibTransId="{5E3C090C-5634-471A-903C-400C61DB852C}"/>
    <dgm:cxn modelId="{782F9101-13A1-44F2-8B60-722E75226CEA}" type="presOf" srcId="{61B98568-2198-4E81-9636-70123089137D}" destId="{075DD24F-A21A-4228-BA9E-65DC2E7144A9}" srcOrd="0" destOrd="7" presId="urn:microsoft.com/office/officeart/2005/8/layout/hList6"/>
    <dgm:cxn modelId="{9DF2CC85-C726-40BA-9DA9-CA141844A998}" type="presOf" srcId="{7D890750-4038-45BF-8A15-5621C07C7192}" destId="{075DD24F-A21A-4228-BA9E-65DC2E7144A9}" srcOrd="0" destOrd="6" presId="urn:microsoft.com/office/officeart/2005/8/layout/hList6"/>
    <dgm:cxn modelId="{408FB11D-7F99-4D94-B8BF-3CC017162F88}" srcId="{E0BEB17A-5910-4EFC-8722-3E89C7AC84EF}" destId="{7D890750-4038-45BF-8A15-5621C07C7192}" srcOrd="5" destOrd="0" parTransId="{D2E8CC81-0E07-46AA-B887-418FE0F7AAA0}" sibTransId="{01E06EFB-01AB-4264-8C2F-7A38F49CDA1B}"/>
    <dgm:cxn modelId="{38EB0A11-417E-453B-BBAA-FB34796FB3A9}" srcId="{C3887260-9A3A-4030-B053-0322EF26414E}" destId="{F47752D8-0411-404F-A48E-A742699D907C}" srcOrd="4" destOrd="0" parTransId="{CC373533-3187-4BC0-A72E-5BBB1D90F2FF}" sibTransId="{87AB7690-DA6A-4A92-B17C-9FC8DCCE0D1F}"/>
    <dgm:cxn modelId="{1D9DB0DA-A0FD-4416-86C0-97F0BEACCDCA}" srcId="{E0BEB17A-5910-4EFC-8722-3E89C7AC84EF}" destId="{502E4696-F9EE-41F9-85CC-3DE3B60E75FA}" srcOrd="7" destOrd="0" parTransId="{4AAE9C4A-7A38-4C8D-81ED-D97A8B6B285B}" sibTransId="{1C4248E6-B08D-4B37-9945-84136A362E3C}"/>
    <dgm:cxn modelId="{0CB970B4-3947-4784-B392-A6E47FB27A12}" type="presOf" srcId="{4C7BE9D6-5A67-45D0-B822-B90D8ED3F509}" destId="{075DD24F-A21A-4228-BA9E-65DC2E7144A9}" srcOrd="0" destOrd="4" presId="urn:microsoft.com/office/officeart/2005/8/layout/hList6"/>
    <dgm:cxn modelId="{280728C6-BDC4-48AC-BE84-9877F31023E8}" srcId="{E0BEB17A-5910-4EFC-8722-3E89C7AC84EF}" destId="{84E333C4-E326-468D-845D-36363A8362CC}" srcOrd="1" destOrd="0" parTransId="{E092AE63-0341-496B-AEE0-6A5137364F86}" sibTransId="{AB0D0506-F1BE-456D-B285-3233723F9D1A}"/>
    <dgm:cxn modelId="{24AA39CC-20D6-47B6-A54C-5EF253DF428C}" srcId="{31EA4253-C650-4056-B363-DBD48BDFD8F6}" destId="{C3887260-9A3A-4030-B053-0322EF26414E}" srcOrd="1" destOrd="0" parTransId="{1897B74F-151E-47CB-8B80-417A0BF80C2E}" sibTransId="{BE612065-0C22-44D9-A4C8-3D82377A2A88}"/>
    <dgm:cxn modelId="{216D1538-8C41-47F2-970E-E538D6EC461D}" type="presParOf" srcId="{622615F8-8646-4CFC-89F2-229135FDA5E6}" destId="{075DD24F-A21A-4228-BA9E-65DC2E7144A9}" srcOrd="0" destOrd="0" presId="urn:microsoft.com/office/officeart/2005/8/layout/hList6"/>
    <dgm:cxn modelId="{EEDEC8FB-1738-4694-9737-7EB31A2980F8}" type="presParOf" srcId="{622615F8-8646-4CFC-89F2-229135FDA5E6}" destId="{89040FD2-4F36-461F-8E2B-A048F82C6FE8}" srcOrd="1" destOrd="0" presId="urn:microsoft.com/office/officeart/2005/8/layout/hList6"/>
    <dgm:cxn modelId="{50A2A3E1-4AA5-420F-A4AD-40E53D6B61D2}" type="presParOf" srcId="{622615F8-8646-4CFC-89F2-229135FDA5E6}" destId="{67844A8E-EA6C-4D9A-BBA5-2B6E83295264}"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DD24F-A21A-4228-BA9E-65DC2E7144A9}">
      <dsp:nvSpPr>
        <dsp:cNvPr id="0" name=""/>
        <dsp:cNvSpPr/>
      </dsp:nvSpPr>
      <dsp:spPr>
        <a:xfrm rot="16200000">
          <a:off x="-1170411" y="1171255"/>
          <a:ext cx="4536504" cy="2193993"/>
        </a:xfrm>
        <a:prstGeom prst="flowChartManualOperation">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lvl="0" algn="l" defTabSz="711200">
            <a:lnSpc>
              <a:spcPct val="90000"/>
            </a:lnSpc>
            <a:spcBef>
              <a:spcPct val="0"/>
            </a:spcBef>
            <a:spcAft>
              <a:spcPct val="35000"/>
            </a:spcAft>
          </a:pPr>
          <a:r>
            <a:rPr lang="en-AU" sz="1600" b="1" kern="1200" dirty="0"/>
            <a:t>Measurement</a:t>
          </a:r>
          <a:endParaRPr lang="en-US" sz="1600" kern="1200" dirty="0"/>
        </a:p>
        <a:p>
          <a:pPr marL="171450" lvl="1" indent="-171450" algn="l" defTabSz="711200">
            <a:lnSpc>
              <a:spcPct val="90000"/>
            </a:lnSpc>
            <a:spcBef>
              <a:spcPct val="0"/>
            </a:spcBef>
            <a:spcAft>
              <a:spcPct val="15000"/>
            </a:spcAft>
            <a:buChar char="••"/>
          </a:pPr>
          <a:r>
            <a:rPr lang="en-AU" sz="1600" kern="1200" dirty="0"/>
            <a:t>any forecast of inflation will be different to outturn inflation</a:t>
          </a:r>
          <a:endParaRPr lang="en-US" sz="1600" kern="1200" dirty="0"/>
        </a:p>
        <a:p>
          <a:pPr marL="171450" lvl="1" indent="-171450" algn="l" defTabSz="711200">
            <a:lnSpc>
              <a:spcPct val="90000"/>
            </a:lnSpc>
            <a:spcBef>
              <a:spcPct val="0"/>
            </a:spcBef>
            <a:spcAft>
              <a:spcPct val="15000"/>
            </a:spcAft>
            <a:buChar char="••"/>
          </a:pPr>
          <a:r>
            <a:rPr lang="en-US" sz="1600" kern="1200" dirty="0"/>
            <a:t>change method if there is consensus on one ‘best’ approach</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rot="5400000">
        <a:off x="844" y="907301"/>
        <a:ext cx="2193993" cy="2721902"/>
      </dsp:txXfrm>
    </dsp:sp>
    <dsp:sp modelId="{67844A8E-EA6C-4D9A-BBA5-2B6E83295264}">
      <dsp:nvSpPr>
        <dsp:cNvPr id="0" name=""/>
        <dsp:cNvSpPr/>
      </dsp:nvSpPr>
      <dsp:spPr>
        <a:xfrm rot="16200000">
          <a:off x="1196769" y="1171255"/>
          <a:ext cx="4536504" cy="2193993"/>
        </a:xfrm>
        <a:prstGeom prst="flowChartManualOperation">
          <a:avLst/>
        </a:prstGeom>
        <a:solidFill>
          <a:schemeClr val="accent2">
            <a:shade val="80000"/>
            <a:hueOff val="252099"/>
            <a:satOff val="-27269"/>
            <a:lumOff val="189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lvl="0" algn="l" defTabSz="711200">
            <a:lnSpc>
              <a:spcPct val="90000"/>
            </a:lnSpc>
            <a:spcBef>
              <a:spcPct val="0"/>
            </a:spcBef>
            <a:spcAft>
              <a:spcPct val="35000"/>
            </a:spcAft>
          </a:pPr>
          <a:r>
            <a:rPr lang="en-AU" sz="1600" b="1" kern="1200" dirty="0"/>
            <a:t>Framework</a:t>
          </a:r>
          <a:endParaRPr lang="en-US" sz="1600" kern="1200" dirty="0"/>
        </a:p>
        <a:p>
          <a:pPr marL="171450" lvl="1" indent="-171450" algn="l" defTabSz="711200">
            <a:lnSpc>
              <a:spcPct val="90000"/>
            </a:lnSpc>
            <a:spcBef>
              <a:spcPct val="0"/>
            </a:spcBef>
            <a:spcAft>
              <a:spcPct val="15000"/>
            </a:spcAft>
            <a:buChar char="••"/>
          </a:pPr>
          <a:r>
            <a:rPr lang="en-US" sz="1600" kern="1200" dirty="0"/>
            <a:t>inflation mismatch can hurt both consumers and businesses</a:t>
          </a:r>
        </a:p>
        <a:p>
          <a:pPr marL="171450" lvl="1" indent="-171450" algn="l" defTabSz="711200">
            <a:lnSpc>
              <a:spcPct val="90000"/>
            </a:lnSpc>
            <a:spcBef>
              <a:spcPct val="0"/>
            </a:spcBef>
            <a:spcAft>
              <a:spcPct val="15000"/>
            </a:spcAft>
            <a:buChar char="••"/>
          </a:pPr>
          <a:r>
            <a:rPr lang="en-US" sz="1600" kern="1200" dirty="0"/>
            <a:t>even perfect foresight of inflation will result in mismatch due to use of a single inflation forecast input in the </a:t>
          </a:r>
          <a:r>
            <a:rPr lang="en-US" sz="1600" kern="1200" dirty="0" err="1"/>
            <a:t>PTRM</a:t>
          </a:r>
          <a:endParaRPr lang="en-US" sz="1600" kern="1200" dirty="0"/>
        </a:p>
      </dsp:txBody>
      <dsp:txXfrm rot="5400000">
        <a:off x="2368024" y="907301"/>
        <a:ext cx="2193993" cy="2721902"/>
      </dsp:txXfrm>
    </dsp:sp>
    <dsp:sp modelId="{FFFA0D0F-3EA6-4081-B8BD-72FC21AFF474}">
      <dsp:nvSpPr>
        <dsp:cNvPr id="0" name=""/>
        <dsp:cNvSpPr/>
      </dsp:nvSpPr>
      <dsp:spPr>
        <a:xfrm rot="16200000">
          <a:off x="3546675" y="1171255"/>
          <a:ext cx="4536504" cy="2193993"/>
        </a:xfrm>
        <a:prstGeom prst="flowChartManualOperation">
          <a:avLst/>
        </a:prstGeom>
        <a:solidFill>
          <a:schemeClr val="accent2">
            <a:shade val="80000"/>
            <a:hueOff val="504197"/>
            <a:satOff val="-54538"/>
            <a:lumOff val="378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lvl="0" algn="l" defTabSz="711200">
            <a:lnSpc>
              <a:spcPct val="90000"/>
            </a:lnSpc>
            <a:spcBef>
              <a:spcPct val="0"/>
            </a:spcBef>
            <a:spcAft>
              <a:spcPct val="35000"/>
            </a:spcAft>
          </a:pPr>
          <a:r>
            <a:rPr lang="en-AU" sz="1600" b="1" kern="1200" dirty="0"/>
            <a:t>Change</a:t>
          </a:r>
          <a:endParaRPr lang="en-US" sz="1600" kern="1200" dirty="0"/>
        </a:p>
        <a:p>
          <a:pPr marL="171450" lvl="1" indent="-171450" algn="l" defTabSz="711200">
            <a:lnSpc>
              <a:spcPct val="90000"/>
            </a:lnSpc>
            <a:spcBef>
              <a:spcPct val="0"/>
            </a:spcBef>
            <a:spcAft>
              <a:spcPct val="15000"/>
            </a:spcAft>
            <a:buChar char="••"/>
          </a:pPr>
          <a:r>
            <a:rPr lang="en-AU" sz="1600" kern="1200" dirty="0"/>
            <a:t>any change should not result in a one off gain for any particular stakeholder </a:t>
          </a:r>
          <a:endParaRPr lang="en-US" sz="1600" kern="1200" dirty="0"/>
        </a:p>
        <a:p>
          <a:pPr marL="171450" lvl="1" indent="-171450" algn="l" defTabSz="711200">
            <a:lnSpc>
              <a:spcPct val="90000"/>
            </a:lnSpc>
            <a:spcBef>
              <a:spcPct val="0"/>
            </a:spcBef>
            <a:spcAft>
              <a:spcPct val="15000"/>
            </a:spcAft>
            <a:buChar char="••"/>
          </a:pPr>
          <a:r>
            <a:rPr lang="en-US" sz="1600" kern="1200" dirty="0"/>
            <a:t>any change should be prospective and not allow for clawback</a:t>
          </a:r>
        </a:p>
      </dsp:txBody>
      <dsp:txXfrm rot="5400000">
        <a:off x="4717930" y="907301"/>
        <a:ext cx="2193993" cy="2721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DD24F-A21A-4228-BA9E-65DC2E7144A9}">
      <dsp:nvSpPr>
        <dsp:cNvPr id="0" name=""/>
        <dsp:cNvSpPr/>
      </dsp:nvSpPr>
      <dsp:spPr>
        <a:xfrm rot="16200000">
          <a:off x="-655989" y="659273"/>
          <a:ext cx="4824536" cy="3505988"/>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lvl="0" algn="l" defTabSz="711200">
            <a:lnSpc>
              <a:spcPct val="90000"/>
            </a:lnSpc>
            <a:spcBef>
              <a:spcPct val="0"/>
            </a:spcBef>
            <a:spcAft>
              <a:spcPct val="35000"/>
            </a:spcAft>
          </a:pPr>
          <a:r>
            <a:rPr lang="en-AU" sz="1600" b="1" kern="1200" dirty="0"/>
            <a:t>Improvement in estimation approach</a:t>
          </a:r>
          <a:endParaRPr lang="en-US" sz="1600" kern="1200" dirty="0"/>
        </a:p>
        <a:p>
          <a:pPr marL="171450" lvl="1" indent="-171450" algn="l" defTabSz="711200">
            <a:lnSpc>
              <a:spcPct val="90000"/>
            </a:lnSpc>
            <a:spcBef>
              <a:spcPct val="0"/>
            </a:spcBef>
            <a:spcAft>
              <a:spcPct val="15000"/>
            </a:spcAft>
            <a:buChar char="••"/>
          </a:pPr>
          <a:r>
            <a:rPr lang="en-AU" sz="1600" kern="1200" dirty="0"/>
            <a:t>New approach should be principle driven and not estimate driven</a:t>
          </a:r>
          <a:endParaRPr lang="en-US" sz="1600" kern="1200" dirty="0"/>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AU" sz="1600" kern="1200" dirty="0"/>
            <a:t>AER’s current approach can be refined by using glide path approach</a:t>
          </a:r>
        </a:p>
        <a:p>
          <a:pPr marL="171450" lvl="1" indent="-171450" algn="l" defTabSz="711200">
            <a:lnSpc>
              <a:spcPct val="90000"/>
            </a:lnSpc>
            <a:spcBef>
              <a:spcPct val="0"/>
            </a:spcBef>
            <a:spcAft>
              <a:spcPct val="15000"/>
            </a:spcAft>
            <a:buChar char="••"/>
          </a:pPr>
          <a:endParaRPr lang="en-AU" sz="1600" kern="1200" dirty="0">
            <a:solidFill>
              <a:srgbClr val="026CB6"/>
            </a:solidFill>
          </a:endParaRPr>
        </a:p>
        <a:p>
          <a:pPr marL="171450" lvl="1" indent="-171450" algn="l" defTabSz="711200">
            <a:lnSpc>
              <a:spcPct val="90000"/>
            </a:lnSpc>
            <a:spcBef>
              <a:spcPct val="0"/>
            </a:spcBef>
            <a:spcAft>
              <a:spcPct val="15000"/>
            </a:spcAft>
            <a:buChar char="••"/>
          </a:pPr>
          <a:endParaRPr lang="en-AU" sz="1600" kern="1200" dirty="0">
            <a:solidFill>
              <a:srgbClr val="026CB6"/>
            </a:solidFill>
          </a:endParaRPr>
        </a:p>
        <a:p>
          <a:pPr marL="171450" lvl="1" indent="-171450" algn="l" defTabSz="711200">
            <a:lnSpc>
              <a:spcPct val="90000"/>
            </a:lnSpc>
            <a:spcBef>
              <a:spcPct val="0"/>
            </a:spcBef>
            <a:spcAft>
              <a:spcPct val="15000"/>
            </a:spcAft>
            <a:buChar char="••"/>
          </a:pPr>
          <a:endParaRPr lang="en-AU" sz="1600" kern="1200" dirty="0">
            <a:solidFill>
              <a:srgbClr val="026CB6"/>
            </a:solidFill>
          </a:endParaRPr>
        </a:p>
        <a:p>
          <a:pPr marL="171450" lvl="1" indent="-171450" algn="l" defTabSz="711200">
            <a:lnSpc>
              <a:spcPct val="90000"/>
            </a:lnSpc>
            <a:spcBef>
              <a:spcPct val="0"/>
            </a:spcBef>
            <a:spcAft>
              <a:spcPct val="15000"/>
            </a:spcAft>
            <a:buChar char="••"/>
          </a:pPr>
          <a:endParaRPr lang="en-AU" sz="1600" kern="1200" dirty="0">
            <a:solidFill>
              <a:srgbClr val="026CB6"/>
            </a:solidFill>
          </a:endParaRPr>
        </a:p>
        <a:p>
          <a:pPr marL="171450" lvl="1" indent="-171450" algn="l" defTabSz="711200">
            <a:lnSpc>
              <a:spcPct val="90000"/>
            </a:lnSpc>
            <a:spcBef>
              <a:spcPct val="0"/>
            </a:spcBef>
            <a:spcAft>
              <a:spcPct val="15000"/>
            </a:spcAft>
            <a:buChar char="••"/>
          </a:pPr>
          <a:endParaRPr lang="en-AU" sz="1600" kern="1200" dirty="0">
            <a:solidFill>
              <a:srgbClr val="026CB6"/>
            </a:solidFill>
          </a:endParaRPr>
        </a:p>
        <a:p>
          <a:pPr marL="171450" lvl="1" indent="-171450" algn="l" defTabSz="711200">
            <a:lnSpc>
              <a:spcPct val="90000"/>
            </a:lnSpc>
            <a:spcBef>
              <a:spcPct val="0"/>
            </a:spcBef>
            <a:spcAft>
              <a:spcPct val="15000"/>
            </a:spcAft>
            <a:buChar char="••"/>
          </a:pPr>
          <a:endParaRPr lang="en-AU" sz="1600" kern="1200" dirty="0">
            <a:solidFill>
              <a:srgbClr val="026CB6"/>
            </a:solidFill>
          </a:endParaRPr>
        </a:p>
        <a:p>
          <a:pPr marL="171450" lvl="1" indent="-171450" algn="l" defTabSz="711200">
            <a:lnSpc>
              <a:spcPct val="90000"/>
            </a:lnSpc>
            <a:spcBef>
              <a:spcPct val="0"/>
            </a:spcBef>
            <a:spcAft>
              <a:spcPct val="15000"/>
            </a:spcAft>
            <a:buChar char="••"/>
          </a:pPr>
          <a:endParaRPr lang="en-AU" sz="1600" kern="1200" dirty="0">
            <a:solidFill>
              <a:srgbClr val="026CB6"/>
            </a:solidFill>
          </a:endParaRPr>
        </a:p>
      </dsp:txBody>
      <dsp:txXfrm rot="5400000">
        <a:off x="3285" y="964906"/>
        <a:ext cx="3505988" cy="2894722"/>
      </dsp:txXfrm>
    </dsp:sp>
    <dsp:sp modelId="{67844A8E-EA6C-4D9A-BBA5-2B6E83295264}">
      <dsp:nvSpPr>
        <dsp:cNvPr id="0" name=""/>
        <dsp:cNvSpPr/>
      </dsp:nvSpPr>
      <dsp:spPr>
        <a:xfrm rot="16200000">
          <a:off x="3111585" y="663313"/>
          <a:ext cx="4824536" cy="3497908"/>
        </a:xfrm>
        <a:prstGeom prst="flowChartManualOperation">
          <a:avLst/>
        </a:prstGeom>
        <a:solidFill>
          <a:srgbClr val="26BCD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marL="0" lvl="0" algn="l" defTabSz="533400">
            <a:lnSpc>
              <a:spcPct val="90000"/>
            </a:lnSpc>
            <a:spcBef>
              <a:spcPct val="0"/>
            </a:spcBef>
            <a:spcAft>
              <a:spcPct val="35000"/>
            </a:spcAft>
            <a:buNone/>
          </a:pPr>
          <a:r>
            <a:rPr lang="en-US" sz="1600" b="1" kern="1200" dirty="0"/>
            <a:t>Minimisation of inflation risk</a:t>
          </a:r>
        </a:p>
        <a:p>
          <a:pPr marL="114300" lvl="1" indent="0" algn="l" defTabSz="533400">
            <a:lnSpc>
              <a:spcPct val="90000"/>
            </a:lnSpc>
            <a:spcBef>
              <a:spcPct val="0"/>
            </a:spcBef>
            <a:spcAft>
              <a:spcPct val="15000"/>
            </a:spcAft>
            <a:buChar char="••"/>
          </a:pPr>
          <a:endParaRPr lang="en-US" sz="1600" kern="1200" dirty="0"/>
        </a:p>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r>
            <a:rPr lang="en-AU" sz="1600" kern="1200" dirty="0">
              <a:solidFill>
                <a:srgbClr val="FFFFFF"/>
              </a:solidFill>
              <a:latin typeface="Arial"/>
              <a:ea typeface="Arial"/>
              <a:cs typeface="Arial"/>
            </a:rPr>
            <a:t>Current consultation provides an opportunity to minimise or remove the risk to both consumers and businesses</a:t>
          </a:r>
          <a:endParaRPr lang="en-US" sz="1600" kern="1200" dirty="0"/>
        </a:p>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endParaRPr lang="en-US" sz="1600" kern="1200" dirty="0"/>
        </a:p>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r>
            <a:rPr lang="en-AU" sz="1600" kern="1200" dirty="0"/>
            <a:t>Any true up for inflation mismatch should be prospective and not allow for any clawback for current period mismatch</a:t>
          </a:r>
          <a:endParaRPr lang="en-US" sz="1600" kern="1200" dirty="0"/>
        </a:p>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endParaRPr lang="en-US" sz="1600" kern="1200" dirty="0"/>
        </a:p>
        <a:p>
          <a:pPr marL="114300" marR="0" lvl="1" indent="-114300" algn="l" defTabSz="533400" eaLnBrk="1" fontAlgn="auto" latinLnBrk="0" hangingPunct="1">
            <a:lnSpc>
              <a:spcPct val="90000"/>
            </a:lnSpc>
            <a:spcBef>
              <a:spcPct val="0"/>
            </a:spcBef>
            <a:spcAft>
              <a:spcPct val="15000"/>
            </a:spcAft>
            <a:buClrTx/>
            <a:buSzTx/>
            <a:buFont typeface="Arial" panose="020B0604020202020204" pitchFamily="34" charset="0"/>
            <a:buChar char="••"/>
            <a:tabLst/>
            <a:defRPr/>
          </a:pPr>
          <a:endParaRPr lang="en-US" sz="1600" kern="1200" dirty="0"/>
        </a:p>
      </dsp:txBody>
      <dsp:txXfrm rot="5400000">
        <a:off x="3774899" y="964906"/>
        <a:ext cx="3497908" cy="289472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dirty="0" smtClean="0">
                <a:solidFill>
                  <a:schemeClr val="tx1"/>
                </a:solidFill>
                <a:latin typeface="Arial" charset="0"/>
                <a:cs typeface="Arial" charset="0"/>
              </a:defRPr>
            </a:lvl1pPr>
          </a:lstStyle>
          <a:p>
            <a:pPr>
              <a:defRPr/>
            </a:pPr>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dirty="0" smtClean="0">
                <a:solidFill>
                  <a:schemeClr val="tx1"/>
                </a:solidFill>
                <a:latin typeface="Arial" charset="0"/>
                <a:cs typeface="Arial" charset="0"/>
              </a:defRPr>
            </a:lvl1pPr>
          </a:lstStyle>
          <a:p>
            <a:pPr>
              <a:defRPr/>
            </a:pPr>
            <a:endParaRPr lang="en-US" alt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altLang="en-US" noProof="0"/>
              <a:t>Click to edit Master text styles</a:t>
            </a:r>
          </a:p>
          <a:p>
            <a:pPr lvl="1"/>
            <a:r>
              <a:rPr lang="en-AU" altLang="en-US" noProof="0"/>
              <a:t>Second level</a:t>
            </a:r>
          </a:p>
          <a:p>
            <a:pPr lvl="2"/>
            <a:r>
              <a:rPr lang="en-AU" altLang="en-US" noProof="0"/>
              <a:t>Third level</a:t>
            </a:r>
          </a:p>
          <a:p>
            <a:pPr lvl="3"/>
            <a:r>
              <a:rPr lang="en-AU" altLang="en-US" noProof="0"/>
              <a:t>Fourth level</a:t>
            </a:r>
          </a:p>
          <a:p>
            <a:pPr lvl="4"/>
            <a:r>
              <a:rPr lang="en-AU" altLang="en-US"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dirty="0" smtClean="0">
                <a:solidFill>
                  <a:schemeClr val="tx1"/>
                </a:solidFill>
                <a:latin typeface="Arial" charset="0"/>
                <a:cs typeface="Arial" charset="0"/>
              </a:defRPr>
            </a:lvl1pPr>
          </a:lstStyle>
          <a:p>
            <a:pPr>
              <a:defRPr/>
            </a:pPr>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smtClean="0">
                <a:solidFill>
                  <a:schemeClr val="tx1"/>
                </a:solidFill>
                <a:latin typeface="Arial" charset="0"/>
                <a:cs typeface="Arial" charset="0"/>
              </a:defRPr>
            </a:lvl1pPr>
          </a:lstStyle>
          <a:p>
            <a:pPr>
              <a:defRPr/>
            </a:pPr>
            <a:fld id="{265F11F4-534A-4FC1-BAE1-F0717FEF217A}" type="slidenum">
              <a:rPr lang="en-AU" altLang="en-US"/>
              <a:pPr>
                <a:defRPr/>
              </a:pPr>
              <a:t>‹#›</a:t>
            </a:fld>
            <a:endParaRPr lang="en-AU" altLang="en-US" dirty="0"/>
          </a:p>
        </p:txBody>
      </p:sp>
    </p:spTree>
    <p:extLst>
      <p:ext uri="{BB962C8B-B14F-4D97-AF65-F5344CB8AC3E}">
        <p14:creationId xmlns:p14="http://schemas.microsoft.com/office/powerpoint/2010/main" val="38452161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Arial" pitchFamily="-65" charset="0"/>
        <a:cs typeface="Arial" pitchFamily="-65" charset="0"/>
      </a:defRPr>
    </a:lvl1pPr>
    <a:lvl2pPr marL="457200" algn="l" rtl="0" eaLnBrk="0" fontAlgn="base" hangingPunct="0">
      <a:spcBef>
        <a:spcPct val="30000"/>
      </a:spcBef>
      <a:spcAft>
        <a:spcPct val="0"/>
      </a:spcAft>
      <a:defRPr sz="1200" kern="1200">
        <a:solidFill>
          <a:schemeClr val="tx1"/>
        </a:solidFill>
        <a:latin typeface="Arial" pitchFamily="-65" charset="0"/>
        <a:ea typeface="Arial" pitchFamily="-65" charset="0"/>
        <a:cs typeface="Arial" pitchFamily="-65" charset="0"/>
      </a:defRPr>
    </a:lvl2pPr>
    <a:lvl3pPr marL="914400" algn="l" rtl="0" eaLnBrk="0" fontAlgn="base" hangingPunct="0">
      <a:spcBef>
        <a:spcPct val="30000"/>
      </a:spcBef>
      <a:spcAft>
        <a:spcPct val="0"/>
      </a:spcAft>
      <a:defRPr sz="1200" kern="1200">
        <a:solidFill>
          <a:schemeClr val="tx1"/>
        </a:solidFill>
        <a:latin typeface="Arial" pitchFamily="-65" charset="0"/>
        <a:ea typeface="Arial" pitchFamily="-65" charset="0"/>
        <a:cs typeface="Arial" pitchFamily="-65" charset="0"/>
      </a:defRPr>
    </a:lvl3pPr>
    <a:lvl4pPr marL="1371600" algn="l" rtl="0" eaLnBrk="0" fontAlgn="base" hangingPunct="0">
      <a:spcBef>
        <a:spcPct val="30000"/>
      </a:spcBef>
      <a:spcAft>
        <a:spcPct val="0"/>
      </a:spcAft>
      <a:defRPr sz="1200" kern="1200">
        <a:solidFill>
          <a:schemeClr val="tx1"/>
        </a:solidFill>
        <a:latin typeface="Arial" pitchFamily="-65" charset="0"/>
        <a:ea typeface="Arial" pitchFamily="-65" charset="0"/>
        <a:cs typeface="Arial" pitchFamily="-65" charset="0"/>
      </a:defRPr>
    </a:lvl4pPr>
    <a:lvl5pPr marL="1828800" algn="l" rtl="0" eaLnBrk="0" fontAlgn="base" hangingPunct="0">
      <a:spcBef>
        <a:spcPct val="30000"/>
      </a:spcBef>
      <a:spcAft>
        <a:spcPct val="0"/>
      </a:spcAft>
      <a:defRPr sz="1200" kern="1200">
        <a:solidFill>
          <a:schemeClr val="tx1"/>
        </a:solidFill>
        <a:latin typeface="Arial" pitchFamily="-65" charset="0"/>
        <a:ea typeface="Arial" pitchFamily="-65" charset="0"/>
        <a:cs typeface="Arial" pitchFamily="-65"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Measurement-</a:t>
            </a:r>
          </a:p>
          <a:p>
            <a:r>
              <a:rPr lang="en-AU" dirty="0"/>
              <a:t>We have seen that there is diversity</a:t>
            </a:r>
            <a:r>
              <a:rPr lang="en-AU" baseline="0" dirty="0"/>
              <a:t> in view on the best way to forecast inflation – while some positions are driven by using market based measures consistent with other rate of return parameters some were driven purely by the estimates they are producing currently. It seems difficult that stakeholders will land on one common market based approach.</a:t>
            </a:r>
          </a:p>
          <a:p>
            <a:r>
              <a:rPr lang="en-AU" baseline="0" dirty="0"/>
              <a:t>Market based measures have liquidity biases and risk premia that cannot be decomposed</a:t>
            </a:r>
          </a:p>
          <a:p>
            <a:r>
              <a:rPr lang="en-AU" b="1" baseline="0" dirty="0"/>
              <a:t>Framework -</a:t>
            </a:r>
            <a:endParaRPr lang="en-AU" b="0" baseline="0" dirty="0"/>
          </a:p>
          <a:p>
            <a:r>
              <a:rPr lang="en-AU" b="0" baseline="0" dirty="0"/>
              <a:t>The risk from forecast mismatch is applicable to both consumers and businesses. It is not a one-sided risk.</a:t>
            </a:r>
          </a:p>
          <a:p>
            <a:r>
              <a:rPr lang="en-AU" sz="1200" dirty="0"/>
              <a:t>There is no benefit of retaining the forecasting risk in the framework</a:t>
            </a:r>
          </a:p>
          <a:p>
            <a:r>
              <a:rPr lang="en-AU" sz="1200" dirty="0"/>
              <a:t>No outperformance incentives can be designed around inflation</a:t>
            </a:r>
          </a:p>
          <a:p>
            <a:r>
              <a:rPr lang="en-AU" sz="1200" dirty="0"/>
              <a:t>Ofgem applies a true up to remove the risk</a:t>
            </a:r>
          </a:p>
          <a:p>
            <a:r>
              <a:rPr lang="en-AU" b="1" baseline="0" dirty="0"/>
              <a:t>Change -</a:t>
            </a:r>
          </a:p>
          <a:p>
            <a:r>
              <a:rPr lang="en-AU" baseline="0" dirty="0"/>
              <a:t>Stakeholders need to be assured that the choice of inflation method will not allow businesses to recoup the loss in current </a:t>
            </a:r>
            <a:r>
              <a:rPr lang="en-AU" baseline="0" dirty="0" err="1"/>
              <a:t>reg</a:t>
            </a:r>
            <a:r>
              <a:rPr lang="en-AU" baseline="0" dirty="0"/>
              <a:t> period </a:t>
            </a:r>
            <a:endParaRPr lang="en-AU" dirty="0"/>
          </a:p>
        </p:txBody>
      </p:sp>
      <p:sp>
        <p:nvSpPr>
          <p:cNvPr id="4" name="Slide Number Placeholder 3"/>
          <p:cNvSpPr>
            <a:spLocks noGrp="1"/>
          </p:cNvSpPr>
          <p:nvPr>
            <p:ph type="sldNum" sz="quarter" idx="10"/>
          </p:nvPr>
        </p:nvSpPr>
        <p:spPr/>
        <p:txBody>
          <a:bodyPr/>
          <a:lstStyle/>
          <a:p>
            <a:pPr>
              <a:defRPr/>
            </a:pPr>
            <a:fld id="{265F11F4-534A-4FC1-BAE1-F0717FEF217A}" type="slidenum">
              <a:rPr lang="en-AU" altLang="en-US" smtClean="0"/>
              <a:pPr>
                <a:defRPr/>
              </a:pPr>
              <a:t>2</a:t>
            </a:fld>
            <a:endParaRPr lang="en-AU" altLang="en-US" dirty="0"/>
          </a:p>
        </p:txBody>
      </p:sp>
    </p:spTree>
    <p:extLst>
      <p:ext uri="{BB962C8B-B14F-4D97-AF65-F5344CB8AC3E}">
        <p14:creationId xmlns:p14="http://schemas.microsoft.com/office/powerpoint/2010/main" val="4062299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b="1" dirty="0"/>
              <a:t>Improvement to estimation method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kern="1200" dirty="0">
                <a:solidFill>
                  <a:srgbClr val="FFFFFF"/>
                </a:solidFill>
                <a:latin typeface="Arial"/>
                <a:ea typeface="Arial"/>
                <a:cs typeface="Arial"/>
              </a:rPr>
              <a:t>It remains to</a:t>
            </a:r>
            <a:r>
              <a:rPr lang="en-AU" sz="1200" kern="1200" baseline="0" dirty="0">
                <a:solidFill>
                  <a:srgbClr val="FFFFFF"/>
                </a:solidFill>
                <a:latin typeface="Arial"/>
                <a:ea typeface="Arial"/>
                <a:cs typeface="Arial"/>
              </a:rPr>
              <a:t> be seen whether various stakeholders agree upon one best market based approach</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kern="1200" baseline="0" dirty="0">
                <a:solidFill>
                  <a:srgbClr val="FFFFFF"/>
                </a:solidFill>
                <a:latin typeface="Arial"/>
                <a:ea typeface="Arial"/>
                <a:cs typeface="Arial"/>
              </a:rPr>
              <a:t>If there is not consensus on whether break even or inflation swap approach is better then we recommend refining current </a:t>
            </a:r>
            <a:r>
              <a:rPr lang="en-AU" sz="1200" kern="1200" baseline="0" dirty="0" err="1">
                <a:solidFill>
                  <a:srgbClr val="FFFFFF"/>
                </a:solidFill>
                <a:latin typeface="Arial"/>
                <a:ea typeface="Arial"/>
                <a:cs typeface="Arial"/>
              </a:rPr>
              <a:t>AER’s</a:t>
            </a:r>
            <a:r>
              <a:rPr lang="en-AU" sz="1200" kern="1200" baseline="0" dirty="0">
                <a:solidFill>
                  <a:srgbClr val="FFFFFF"/>
                </a:solidFill>
                <a:latin typeface="Arial"/>
                <a:ea typeface="Arial"/>
                <a:cs typeface="Arial"/>
              </a:rPr>
              <a:t> approach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sz="1200" kern="1200" baseline="0" dirty="0">
              <a:solidFill>
                <a:srgbClr val="FFFFFF"/>
              </a:solidFill>
              <a:latin typeface="Arial"/>
              <a:ea typeface="Arial"/>
              <a:cs typeface="Aria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sz="1200" kern="1200" baseline="0" dirty="0">
              <a:solidFill>
                <a:srgbClr val="FFFFFF"/>
              </a:solidFill>
              <a:latin typeface="Arial"/>
              <a:ea typeface="Arial"/>
              <a:cs typeface="Aria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err="1"/>
              <a:t>Minimisation</a:t>
            </a:r>
            <a:r>
              <a:rPr lang="en-US" sz="1200" b="1" kern="1200" dirty="0"/>
              <a:t> of inflation risk</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kern="1200" dirty="0">
                <a:solidFill>
                  <a:srgbClr val="FFFFFF"/>
                </a:solidFill>
                <a:latin typeface="Arial"/>
                <a:ea typeface="Arial"/>
                <a:cs typeface="Arial"/>
              </a:rPr>
              <a:t>Any change to forecasting method should </a:t>
            </a:r>
            <a:r>
              <a:rPr lang="en-AU" sz="1200" kern="1200" dirty="0">
                <a:solidFill>
                  <a:srgbClr val="FFFFFF"/>
                </a:solidFill>
                <a:latin typeface="Arial" pitchFamily="-65" charset="0"/>
                <a:ea typeface="Arial" pitchFamily="-65" charset="0"/>
                <a:cs typeface="Arial" pitchFamily="-65" charset="0"/>
              </a:rPr>
              <a:t>be non-controversial. Consumers are as much exposed to inflation as businesses. </a:t>
            </a:r>
            <a:endParaRPr lang="en-US" sz="1200" kern="1200" dirty="0"/>
          </a:p>
          <a:p>
            <a:endParaRPr lang="en-AU" dirty="0"/>
          </a:p>
        </p:txBody>
      </p:sp>
      <p:sp>
        <p:nvSpPr>
          <p:cNvPr id="4" name="Slide Number Placeholder 3"/>
          <p:cNvSpPr>
            <a:spLocks noGrp="1"/>
          </p:cNvSpPr>
          <p:nvPr>
            <p:ph type="sldNum" sz="quarter" idx="10"/>
          </p:nvPr>
        </p:nvSpPr>
        <p:spPr/>
        <p:txBody>
          <a:bodyPr/>
          <a:lstStyle/>
          <a:p>
            <a:pPr>
              <a:defRPr/>
            </a:pPr>
            <a:fld id="{265F11F4-534A-4FC1-BAE1-F0717FEF217A}" type="slidenum">
              <a:rPr lang="en-AU" altLang="en-US" smtClean="0"/>
              <a:pPr>
                <a:defRPr/>
              </a:pPr>
              <a:t>3</a:t>
            </a:fld>
            <a:endParaRPr lang="en-AU" altLang="en-US" dirty="0"/>
          </a:p>
        </p:txBody>
      </p:sp>
    </p:spTree>
    <p:extLst>
      <p:ext uri="{BB962C8B-B14F-4D97-AF65-F5344CB8AC3E}">
        <p14:creationId xmlns:p14="http://schemas.microsoft.com/office/powerpoint/2010/main" val="1687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Year</a:t>
            </a:r>
            <a:r>
              <a:rPr lang="en-AU" baseline="0" dirty="0"/>
              <a:t> 0 is the actual inflation rate that sets expectations for Year 1 and 2</a:t>
            </a:r>
          </a:p>
          <a:p>
            <a:endParaRPr lang="en-AU" baseline="0" dirty="0"/>
          </a:p>
        </p:txBody>
      </p:sp>
      <p:sp>
        <p:nvSpPr>
          <p:cNvPr id="4" name="Slide Number Placeholder 3"/>
          <p:cNvSpPr>
            <a:spLocks noGrp="1"/>
          </p:cNvSpPr>
          <p:nvPr>
            <p:ph type="sldNum" sz="quarter" idx="10"/>
          </p:nvPr>
        </p:nvSpPr>
        <p:spPr/>
        <p:txBody>
          <a:bodyPr/>
          <a:lstStyle/>
          <a:p>
            <a:pPr>
              <a:defRPr/>
            </a:pPr>
            <a:fld id="{265F11F4-534A-4FC1-BAE1-F0717FEF217A}" type="slidenum">
              <a:rPr lang="en-AU" altLang="en-US" smtClean="0"/>
              <a:pPr>
                <a:defRPr/>
              </a:pPr>
              <a:t>4</a:t>
            </a:fld>
            <a:endParaRPr lang="en-AU" altLang="en-US" dirty="0"/>
          </a:p>
        </p:txBody>
      </p:sp>
    </p:spTree>
    <p:extLst>
      <p:ext uri="{BB962C8B-B14F-4D97-AF65-F5344CB8AC3E}">
        <p14:creationId xmlns:p14="http://schemas.microsoft.com/office/powerpoint/2010/main" val="3565576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tables here show revenue impact under both the high and low inflation scenarios for a $1bn asset assuming no capex or </a:t>
            </a:r>
            <a:r>
              <a:rPr lang="en-AU" dirty="0" err="1"/>
              <a:t>opex</a:t>
            </a:r>
            <a:r>
              <a:rPr lang="en-AU" dirty="0"/>
              <a:t> for</a:t>
            </a:r>
            <a:r>
              <a:rPr lang="en-AU" baseline="0" dirty="0"/>
              <a:t> simplicity</a:t>
            </a:r>
            <a:endParaRPr lang="en-AU" dirty="0"/>
          </a:p>
          <a:p>
            <a:endParaRPr lang="en-AU" dirty="0"/>
          </a:p>
        </p:txBody>
      </p:sp>
      <p:sp>
        <p:nvSpPr>
          <p:cNvPr id="4" name="Slide Number Placeholder 3"/>
          <p:cNvSpPr>
            <a:spLocks noGrp="1"/>
          </p:cNvSpPr>
          <p:nvPr>
            <p:ph type="sldNum" sz="quarter" idx="10"/>
          </p:nvPr>
        </p:nvSpPr>
        <p:spPr/>
        <p:txBody>
          <a:bodyPr/>
          <a:lstStyle/>
          <a:p>
            <a:pPr>
              <a:defRPr/>
            </a:pPr>
            <a:fld id="{265F11F4-534A-4FC1-BAE1-F0717FEF217A}" type="slidenum">
              <a:rPr lang="en-AU" altLang="en-US" smtClean="0"/>
              <a:pPr>
                <a:defRPr/>
              </a:pPr>
              <a:t>5</a:t>
            </a:fld>
            <a:endParaRPr lang="en-AU" altLang="en-US" dirty="0"/>
          </a:p>
        </p:txBody>
      </p:sp>
    </p:spTree>
    <p:extLst>
      <p:ext uri="{BB962C8B-B14F-4D97-AF65-F5344CB8AC3E}">
        <p14:creationId xmlns:p14="http://schemas.microsoft.com/office/powerpoint/2010/main" val="2405843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65F11F4-534A-4FC1-BAE1-F0717FEF217A}" type="slidenum">
              <a:rPr lang="en-AU" altLang="en-US" smtClean="0"/>
              <a:pPr>
                <a:defRPr/>
              </a:pPr>
              <a:t>6</a:t>
            </a:fld>
            <a:endParaRPr lang="en-AU" altLang="en-US" dirty="0"/>
          </a:p>
        </p:txBody>
      </p:sp>
    </p:spTree>
    <p:extLst>
      <p:ext uri="{BB962C8B-B14F-4D97-AF65-F5344CB8AC3E}">
        <p14:creationId xmlns:p14="http://schemas.microsoft.com/office/powerpoint/2010/main" val="296376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 y="-3688"/>
            <a:ext cx="9143285" cy="6857463"/>
          </a:xfrm>
          <a:prstGeom prst="rect">
            <a:avLst/>
          </a:prstGeom>
        </p:spPr>
      </p:pic>
      <p:sp>
        <p:nvSpPr>
          <p:cNvPr id="10242" name="Rectangle 2"/>
          <p:cNvSpPr>
            <a:spLocks noGrp="1" noChangeArrowheads="1"/>
          </p:cNvSpPr>
          <p:nvPr>
            <p:ph type="ctrTitle" hasCustomPrompt="1"/>
          </p:nvPr>
        </p:nvSpPr>
        <p:spPr>
          <a:xfrm>
            <a:off x="4144416" y="1500520"/>
            <a:ext cx="4999584" cy="1928480"/>
          </a:xfrm>
        </p:spPr>
        <p:txBody>
          <a:bodyPr/>
          <a:lstStyle>
            <a:lvl1pPr algn="l">
              <a:defRPr sz="4000">
                <a:solidFill>
                  <a:schemeClr val="bg1"/>
                </a:solidFill>
              </a:defRPr>
            </a:lvl1pPr>
          </a:lstStyle>
          <a:p>
            <a:r>
              <a:rPr lang="en-AU" sz="4000" dirty="0"/>
              <a:t>Apply presentation</a:t>
            </a:r>
            <a:br>
              <a:rPr lang="en-AU" sz="4000" dirty="0"/>
            </a:br>
            <a:r>
              <a:rPr lang="en-AU" sz="4000" dirty="0"/>
              <a:t>title here</a:t>
            </a:r>
            <a:r>
              <a:rPr lang="en-US" sz="4000" dirty="0"/>
              <a:t/>
            </a:r>
            <a:br>
              <a:rPr lang="en-US" sz="4000" dirty="0"/>
            </a:br>
            <a:endParaRPr lang="en-US" dirty="0"/>
          </a:p>
        </p:txBody>
      </p:sp>
    </p:spTree>
    <p:extLst>
      <p:ext uri="{BB962C8B-B14F-4D97-AF65-F5344CB8AC3E}">
        <p14:creationId xmlns:p14="http://schemas.microsoft.com/office/powerpoint/2010/main" val="188984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230844"/>
            <a:ext cx="8569200" cy="677876"/>
          </a:xfrm>
        </p:spPr>
        <p:txBody>
          <a:bodyPr>
            <a:normAutofit/>
          </a:bodyPr>
          <a:lstStyle/>
          <a:p>
            <a:r>
              <a:rPr lang="en-US"/>
              <a:t>Click to edit Master title style</a:t>
            </a:r>
          </a:p>
        </p:txBody>
      </p:sp>
      <p:sp>
        <p:nvSpPr>
          <p:cNvPr id="3" name="Content Placeholder 2"/>
          <p:cNvSpPr>
            <a:spLocks noGrp="1"/>
          </p:cNvSpPr>
          <p:nvPr>
            <p:ph idx="1"/>
          </p:nvPr>
        </p:nvSpPr>
        <p:spPr/>
        <p:txBody>
          <a:bodyPr/>
          <a:lstStyle>
            <a:lvl1pPr marL="266700" indent="-266700">
              <a:defRPr/>
            </a:lvl1pPr>
            <a:lvl2pPr marL="719138" indent="-35560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solidFill>
                  <a:schemeClr val="bg1"/>
                </a:solidFill>
              </a:defRPr>
            </a:lvl1pPr>
          </a:lstStyle>
          <a:p>
            <a:pPr>
              <a:defRPr/>
            </a:pPr>
            <a:fld id="{B303A22D-90CC-4848-B3FA-D8CAB510F066}" type="slidenum">
              <a:rPr lang="en-AU" altLang="en-US" smtClean="0"/>
              <a:pPr>
                <a:defRPr/>
              </a:pPr>
              <a:t>‹#›</a:t>
            </a:fld>
            <a:endParaRPr lang="en-AU" altLang="en-US" dirty="0"/>
          </a:p>
        </p:txBody>
      </p:sp>
    </p:spTree>
    <p:extLst>
      <p:ext uri="{BB962C8B-B14F-4D97-AF65-F5344CB8AC3E}">
        <p14:creationId xmlns:p14="http://schemas.microsoft.com/office/powerpoint/2010/main" val="393750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 y="14068"/>
            <a:ext cx="9143285" cy="6857463"/>
          </a:xfrm>
          <a:prstGeom prst="rect">
            <a:avLst/>
          </a:prstGeom>
        </p:spPr>
      </p:pic>
      <p:sp>
        <p:nvSpPr>
          <p:cNvPr id="4" name="Rectangle 4"/>
          <p:cNvSpPr>
            <a:spLocks noGrp="1" noChangeArrowheads="1"/>
          </p:cNvSpPr>
          <p:nvPr>
            <p:ph type="sldNum" sz="quarter" idx="10"/>
          </p:nvPr>
        </p:nvSpPr>
        <p:spPr>
          <a:ln/>
        </p:spPr>
        <p:txBody>
          <a:bodyPr/>
          <a:lstStyle>
            <a:lvl1pPr>
              <a:defRPr/>
            </a:lvl1pPr>
          </a:lstStyle>
          <a:p>
            <a:pPr>
              <a:defRPr/>
            </a:pPr>
            <a:fld id="{435C0F2D-149E-4F17-B789-A57197AAD02F}" type="slidenum">
              <a:rPr lang="en-AU" altLang="en-US"/>
              <a:pPr>
                <a:defRPr/>
              </a:pPr>
              <a:t>‹#›</a:t>
            </a:fld>
            <a:endParaRPr lang="en-AU" altLang="en-US" dirty="0"/>
          </a:p>
        </p:txBody>
      </p:sp>
      <p:sp>
        <p:nvSpPr>
          <p:cNvPr id="6" name="Rectangle 2"/>
          <p:cNvSpPr>
            <a:spLocks noGrp="1" noChangeArrowheads="1"/>
          </p:cNvSpPr>
          <p:nvPr>
            <p:ph type="ctrTitle" hasCustomPrompt="1"/>
          </p:nvPr>
        </p:nvSpPr>
        <p:spPr>
          <a:xfrm>
            <a:off x="400000" y="1700808"/>
            <a:ext cx="5036096" cy="1727924"/>
          </a:xfrm>
        </p:spPr>
        <p:txBody>
          <a:bodyPr/>
          <a:lstStyle>
            <a:lvl1pPr algn="l">
              <a:defRPr sz="4000" baseline="0">
                <a:solidFill>
                  <a:schemeClr val="bg1"/>
                </a:solidFill>
              </a:defRPr>
            </a:lvl1pPr>
          </a:lstStyle>
          <a:p>
            <a:r>
              <a:rPr lang="en-US" dirty="0"/>
              <a:t>Apply section heading here</a:t>
            </a:r>
          </a:p>
        </p:txBody>
      </p:sp>
      <p:sp>
        <p:nvSpPr>
          <p:cNvPr id="7" name="Rectangle 3"/>
          <p:cNvSpPr>
            <a:spLocks noGrp="1" noChangeArrowheads="1"/>
          </p:cNvSpPr>
          <p:nvPr>
            <p:ph type="subTitle" idx="1" hasCustomPrompt="1"/>
          </p:nvPr>
        </p:nvSpPr>
        <p:spPr>
          <a:xfrm>
            <a:off x="395536" y="3573388"/>
            <a:ext cx="3384376" cy="1007740"/>
          </a:xfr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2800">
                <a:solidFill>
                  <a:schemeClr val="bg1"/>
                </a:solidFill>
              </a:defRPr>
            </a:lvl1pPr>
          </a:lstStyle>
          <a:p>
            <a:r>
              <a:rPr lang="en-US" dirty="0"/>
              <a:t>sub heading</a:t>
            </a:r>
          </a:p>
          <a:p>
            <a:endParaRPr lang="en-US" dirty="0"/>
          </a:p>
        </p:txBody>
      </p:sp>
    </p:spTree>
    <p:extLst>
      <p:ext uri="{BB962C8B-B14F-4D97-AF65-F5344CB8AC3E}">
        <p14:creationId xmlns:p14="http://schemas.microsoft.com/office/powerpoint/2010/main" val="320424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5288" y="1312632"/>
            <a:ext cx="40386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86288" y="1312632"/>
            <a:ext cx="40386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solidFill>
                  <a:schemeClr val="bg1"/>
                </a:solidFill>
              </a:defRPr>
            </a:lvl1pPr>
          </a:lstStyle>
          <a:p>
            <a:pPr>
              <a:defRPr/>
            </a:pPr>
            <a:fld id="{2DC89C6D-449B-42AB-B09E-EC15EC0402D2}" type="slidenum">
              <a:rPr lang="en-AU" altLang="en-US" smtClean="0"/>
              <a:pPr>
                <a:defRPr/>
              </a:pPr>
              <a:t>‹#›</a:t>
            </a:fld>
            <a:endParaRPr lang="en-AU" altLang="en-US" dirty="0"/>
          </a:p>
        </p:txBody>
      </p:sp>
      <p:sp>
        <p:nvSpPr>
          <p:cNvPr id="6" name="Title 1"/>
          <p:cNvSpPr>
            <a:spLocks noGrp="1"/>
          </p:cNvSpPr>
          <p:nvPr>
            <p:ph type="title"/>
          </p:nvPr>
        </p:nvSpPr>
        <p:spPr>
          <a:xfrm>
            <a:off x="251520" y="230844"/>
            <a:ext cx="8569200" cy="677876"/>
          </a:xfrm>
        </p:spPr>
        <p:txBody>
          <a:bodyPr/>
          <a:lstStyle/>
          <a:p>
            <a:r>
              <a:rPr lang="en-US"/>
              <a:t>Click to edit Master title style</a:t>
            </a:r>
          </a:p>
        </p:txBody>
      </p:sp>
    </p:spTree>
    <p:extLst>
      <p:ext uri="{BB962C8B-B14F-4D97-AF65-F5344CB8AC3E}">
        <p14:creationId xmlns:p14="http://schemas.microsoft.com/office/powerpoint/2010/main" val="901344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8830415B-031F-4DF6-A428-AF58450BA257}" type="slidenum">
              <a:rPr lang="en-AU" altLang="en-US"/>
              <a:pPr>
                <a:defRPr/>
              </a:pPr>
              <a:t>‹#›</a:t>
            </a:fld>
            <a:endParaRPr lang="en-AU" altLang="en-US" dirty="0"/>
          </a:p>
        </p:txBody>
      </p:sp>
      <p:sp>
        <p:nvSpPr>
          <p:cNvPr id="8" name="Title 1"/>
          <p:cNvSpPr>
            <a:spLocks noGrp="1"/>
          </p:cNvSpPr>
          <p:nvPr>
            <p:ph type="title"/>
          </p:nvPr>
        </p:nvSpPr>
        <p:spPr>
          <a:xfrm>
            <a:off x="251520" y="230844"/>
            <a:ext cx="8569200" cy="677876"/>
          </a:xfrm>
        </p:spPr>
        <p:txBody>
          <a:bodyPr/>
          <a:lstStyle/>
          <a:p>
            <a:r>
              <a:rPr lang="en-US"/>
              <a:t>Click to edit Master title style</a:t>
            </a:r>
          </a:p>
        </p:txBody>
      </p:sp>
    </p:spTree>
    <p:extLst>
      <p:ext uri="{BB962C8B-B14F-4D97-AF65-F5344CB8AC3E}">
        <p14:creationId xmlns:p14="http://schemas.microsoft.com/office/powerpoint/2010/main" val="291798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lvl1pPr>
              <a:defRPr>
                <a:solidFill>
                  <a:schemeClr val="bg1"/>
                </a:solidFill>
              </a:defRPr>
            </a:lvl1pPr>
          </a:lstStyle>
          <a:p>
            <a:pPr>
              <a:defRPr/>
            </a:pPr>
            <a:fld id="{9F6FD571-401F-4F37-849A-B47E6404D433}" type="slidenum">
              <a:rPr lang="en-AU" altLang="en-US" smtClean="0"/>
              <a:pPr>
                <a:defRPr/>
              </a:pPr>
              <a:t>‹#›</a:t>
            </a:fld>
            <a:endParaRPr lang="en-AU" altLang="en-US" dirty="0"/>
          </a:p>
        </p:txBody>
      </p:sp>
      <p:sp>
        <p:nvSpPr>
          <p:cNvPr id="4" name="Title 1"/>
          <p:cNvSpPr>
            <a:spLocks noGrp="1"/>
          </p:cNvSpPr>
          <p:nvPr>
            <p:ph type="title"/>
          </p:nvPr>
        </p:nvSpPr>
        <p:spPr>
          <a:xfrm>
            <a:off x="251520" y="230844"/>
            <a:ext cx="8569200" cy="677876"/>
          </a:xfrm>
        </p:spPr>
        <p:txBody>
          <a:bodyPr/>
          <a:lstStyle/>
          <a:p>
            <a:r>
              <a:rPr lang="en-US"/>
              <a:t>Click to edit Master title style</a:t>
            </a:r>
          </a:p>
        </p:txBody>
      </p:sp>
    </p:spTree>
    <p:extLst>
      <p:ext uri="{BB962C8B-B14F-4D97-AF65-F5344CB8AC3E}">
        <p14:creationId xmlns:p14="http://schemas.microsoft.com/office/powerpoint/2010/main" val="3735022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6876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268761"/>
            <a:ext cx="5111750" cy="4824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430810"/>
            <a:ext cx="3008313" cy="38666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sldNum" sz="quarter" idx="10"/>
          </p:nvPr>
        </p:nvSpPr>
        <p:spPr>
          <a:ln/>
        </p:spPr>
        <p:txBody>
          <a:bodyPr/>
          <a:lstStyle>
            <a:lvl1pPr>
              <a:defRPr>
                <a:solidFill>
                  <a:schemeClr val="bg1"/>
                </a:solidFill>
              </a:defRPr>
            </a:lvl1pPr>
          </a:lstStyle>
          <a:p>
            <a:pPr>
              <a:defRPr/>
            </a:pPr>
            <a:fld id="{A87D67E1-F6FD-43F0-9BA3-A2B11799301B}" type="slidenum">
              <a:rPr lang="en-AU" altLang="en-US" smtClean="0"/>
              <a:pPr>
                <a:defRPr/>
              </a:pPr>
              <a:t>‹#›</a:t>
            </a:fld>
            <a:endParaRPr lang="en-AU" altLang="en-US" dirty="0"/>
          </a:p>
        </p:txBody>
      </p:sp>
      <p:sp>
        <p:nvSpPr>
          <p:cNvPr id="7" name="Title 1"/>
          <p:cNvSpPr txBox="1">
            <a:spLocks/>
          </p:cNvSpPr>
          <p:nvPr userDrawn="1"/>
        </p:nvSpPr>
        <p:spPr bwMode="auto">
          <a:xfrm>
            <a:off x="251520" y="230844"/>
            <a:ext cx="8569200" cy="677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000">
                <a:solidFill>
                  <a:schemeClr val="bg1"/>
                </a:solidFill>
                <a:latin typeface="+mj-lt"/>
                <a:ea typeface="+mj-ea"/>
                <a:cs typeface="+mj-cs"/>
              </a:defRPr>
            </a:lvl1pPr>
            <a:lvl2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2pPr>
            <a:lvl3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3pPr>
            <a:lvl4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4pPr>
            <a:lvl5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5pPr>
            <a:lvl6pPr marL="457200" algn="l" rtl="0" fontAlgn="base">
              <a:spcBef>
                <a:spcPct val="0"/>
              </a:spcBef>
              <a:spcAft>
                <a:spcPct val="0"/>
              </a:spcAft>
              <a:defRPr sz="3200">
                <a:solidFill>
                  <a:srgbClr val="2F3791"/>
                </a:solidFill>
                <a:latin typeface="Arial" pitchFamily="-65" charset="0"/>
                <a:ea typeface="Arial" pitchFamily="-65" charset="0"/>
                <a:cs typeface="Arial" pitchFamily="-65" charset="0"/>
              </a:defRPr>
            </a:lvl6pPr>
            <a:lvl7pPr marL="914400" algn="l" rtl="0" fontAlgn="base">
              <a:spcBef>
                <a:spcPct val="0"/>
              </a:spcBef>
              <a:spcAft>
                <a:spcPct val="0"/>
              </a:spcAft>
              <a:defRPr sz="3200">
                <a:solidFill>
                  <a:srgbClr val="2F3791"/>
                </a:solidFill>
                <a:latin typeface="Arial" pitchFamily="-65" charset="0"/>
                <a:ea typeface="Arial" pitchFamily="-65" charset="0"/>
                <a:cs typeface="Arial" pitchFamily="-65" charset="0"/>
              </a:defRPr>
            </a:lvl7pPr>
            <a:lvl8pPr marL="1371600" algn="l" rtl="0" fontAlgn="base">
              <a:spcBef>
                <a:spcPct val="0"/>
              </a:spcBef>
              <a:spcAft>
                <a:spcPct val="0"/>
              </a:spcAft>
              <a:defRPr sz="3200">
                <a:solidFill>
                  <a:srgbClr val="2F3791"/>
                </a:solidFill>
                <a:latin typeface="Arial" pitchFamily="-65" charset="0"/>
                <a:ea typeface="Arial" pitchFamily="-65" charset="0"/>
                <a:cs typeface="Arial" pitchFamily="-65" charset="0"/>
              </a:defRPr>
            </a:lvl8pPr>
            <a:lvl9pPr marL="1828800" algn="l" rtl="0" fontAlgn="base">
              <a:spcBef>
                <a:spcPct val="0"/>
              </a:spcBef>
              <a:spcAft>
                <a:spcPct val="0"/>
              </a:spcAft>
              <a:defRPr sz="3200">
                <a:solidFill>
                  <a:srgbClr val="2F3791"/>
                </a:solidFill>
                <a:latin typeface="Arial" pitchFamily="-65" charset="0"/>
                <a:ea typeface="Arial" pitchFamily="-65" charset="0"/>
                <a:cs typeface="Arial" pitchFamily="-65" charset="0"/>
              </a:defRPr>
            </a:lvl9pPr>
          </a:lstStyle>
          <a:p>
            <a:pPr>
              <a:lnSpc>
                <a:spcPct val="100000"/>
              </a:lnSpc>
              <a:buNone/>
            </a:pPr>
            <a:r>
              <a:rPr lang="en-AU" kern="0" dirty="0"/>
              <a:t>Click to edit Master title style</a:t>
            </a:r>
            <a:endParaRPr lang="en-US" kern="0" dirty="0"/>
          </a:p>
        </p:txBody>
      </p:sp>
    </p:spTree>
    <p:extLst>
      <p:ext uri="{BB962C8B-B14F-4D97-AF65-F5344CB8AC3E}">
        <p14:creationId xmlns:p14="http://schemas.microsoft.com/office/powerpoint/2010/main" val="82304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95288" y="1125538"/>
            <a:ext cx="6769100" cy="792162"/>
          </a:xfrm>
        </p:spPr>
        <p:txBody>
          <a:bodyPr/>
          <a:lstStyle>
            <a:lvl1pPr>
              <a:defRPr sz="2400">
                <a:solidFill>
                  <a:srgbClr val="505150"/>
                </a:solidFill>
              </a:defRPr>
            </a:lvl1pPr>
          </a:lstStyle>
          <a:p>
            <a:r>
              <a:rPr lang="en-US"/>
              <a:t>Click to edit Master title style</a:t>
            </a:r>
            <a:endParaRPr lang="en-AU" dirty="0"/>
          </a:p>
        </p:txBody>
      </p:sp>
      <p:sp>
        <p:nvSpPr>
          <p:cNvPr id="3" name="Chart Placeholder 2"/>
          <p:cNvSpPr>
            <a:spLocks noGrp="1"/>
          </p:cNvSpPr>
          <p:nvPr>
            <p:ph type="chart" idx="1"/>
          </p:nvPr>
        </p:nvSpPr>
        <p:spPr>
          <a:xfrm>
            <a:off x="395288" y="2060575"/>
            <a:ext cx="8229600" cy="4105275"/>
          </a:xfrm>
        </p:spPr>
        <p:txBody>
          <a:bodyPr/>
          <a:lstStyle>
            <a:lvl1pPr>
              <a:defRPr sz="2400"/>
            </a:lvl1pPr>
          </a:lstStyle>
          <a:p>
            <a:pPr lvl="0"/>
            <a:r>
              <a:rPr lang="en-US" noProof="0"/>
              <a:t>Click icon to add chart</a:t>
            </a:r>
            <a:endParaRPr lang="en-AU" noProof="0" dirty="0"/>
          </a:p>
        </p:txBody>
      </p:sp>
      <p:sp>
        <p:nvSpPr>
          <p:cNvPr id="4" name="Rectangle 4"/>
          <p:cNvSpPr>
            <a:spLocks noGrp="1" noChangeArrowheads="1"/>
          </p:cNvSpPr>
          <p:nvPr>
            <p:ph type="sldNum" sz="quarter" idx="10"/>
          </p:nvPr>
        </p:nvSpPr>
        <p:spPr>
          <a:ln/>
        </p:spPr>
        <p:txBody>
          <a:bodyPr/>
          <a:lstStyle>
            <a:lvl1pPr>
              <a:defRPr>
                <a:solidFill>
                  <a:schemeClr val="bg1"/>
                </a:solidFill>
              </a:defRPr>
            </a:lvl1pPr>
          </a:lstStyle>
          <a:p>
            <a:pPr>
              <a:defRPr/>
            </a:pPr>
            <a:fld id="{29D13D9F-B41F-4678-9FCA-BD069CB89972}" type="slidenum">
              <a:rPr lang="en-AU" altLang="en-US" smtClean="0"/>
              <a:pPr>
                <a:defRPr/>
              </a:pPr>
              <a:t>‹#›</a:t>
            </a:fld>
            <a:endParaRPr lang="en-AU" altLang="en-US" dirty="0"/>
          </a:p>
        </p:txBody>
      </p:sp>
      <p:sp>
        <p:nvSpPr>
          <p:cNvPr id="5" name="Title 1"/>
          <p:cNvSpPr txBox="1">
            <a:spLocks/>
          </p:cNvSpPr>
          <p:nvPr userDrawn="1"/>
        </p:nvSpPr>
        <p:spPr bwMode="auto">
          <a:xfrm>
            <a:off x="251520" y="230844"/>
            <a:ext cx="8569200" cy="677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000">
                <a:solidFill>
                  <a:schemeClr val="bg1"/>
                </a:solidFill>
                <a:latin typeface="+mj-lt"/>
                <a:ea typeface="+mj-ea"/>
                <a:cs typeface="+mj-cs"/>
              </a:defRPr>
            </a:lvl1pPr>
            <a:lvl2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2pPr>
            <a:lvl3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3pPr>
            <a:lvl4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4pPr>
            <a:lvl5pPr algn="l" rtl="0" eaLnBrk="0" fontAlgn="base" hangingPunct="0">
              <a:spcBef>
                <a:spcPct val="0"/>
              </a:spcBef>
              <a:spcAft>
                <a:spcPct val="0"/>
              </a:spcAft>
              <a:defRPr sz="3200">
                <a:solidFill>
                  <a:srgbClr val="2F3791"/>
                </a:solidFill>
                <a:latin typeface="Arial" pitchFamily="-65" charset="0"/>
                <a:ea typeface="Arial" pitchFamily="-65" charset="0"/>
                <a:cs typeface="Arial" pitchFamily="-65" charset="0"/>
              </a:defRPr>
            </a:lvl5pPr>
            <a:lvl6pPr marL="457200" algn="l" rtl="0" fontAlgn="base">
              <a:spcBef>
                <a:spcPct val="0"/>
              </a:spcBef>
              <a:spcAft>
                <a:spcPct val="0"/>
              </a:spcAft>
              <a:defRPr sz="3200">
                <a:solidFill>
                  <a:srgbClr val="2F3791"/>
                </a:solidFill>
                <a:latin typeface="Arial" pitchFamily="-65" charset="0"/>
                <a:ea typeface="Arial" pitchFamily="-65" charset="0"/>
                <a:cs typeface="Arial" pitchFamily="-65" charset="0"/>
              </a:defRPr>
            </a:lvl6pPr>
            <a:lvl7pPr marL="914400" algn="l" rtl="0" fontAlgn="base">
              <a:spcBef>
                <a:spcPct val="0"/>
              </a:spcBef>
              <a:spcAft>
                <a:spcPct val="0"/>
              </a:spcAft>
              <a:defRPr sz="3200">
                <a:solidFill>
                  <a:srgbClr val="2F3791"/>
                </a:solidFill>
                <a:latin typeface="Arial" pitchFamily="-65" charset="0"/>
                <a:ea typeface="Arial" pitchFamily="-65" charset="0"/>
                <a:cs typeface="Arial" pitchFamily="-65" charset="0"/>
              </a:defRPr>
            </a:lvl7pPr>
            <a:lvl8pPr marL="1371600" algn="l" rtl="0" fontAlgn="base">
              <a:spcBef>
                <a:spcPct val="0"/>
              </a:spcBef>
              <a:spcAft>
                <a:spcPct val="0"/>
              </a:spcAft>
              <a:defRPr sz="3200">
                <a:solidFill>
                  <a:srgbClr val="2F3791"/>
                </a:solidFill>
                <a:latin typeface="Arial" pitchFamily="-65" charset="0"/>
                <a:ea typeface="Arial" pitchFamily="-65" charset="0"/>
                <a:cs typeface="Arial" pitchFamily="-65" charset="0"/>
              </a:defRPr>
            </a:lvl8pPr>
            <a:lvl9pPr marL="1828800" algn="l" rtl="0" fontAlgn="base">
              <a:spcBef>
                <a:spcPct val="0"/>
              </a:spcBef>
              <a:spcAft>
                <a:spcPct val="0"/>
              </a:spcAft>
              <a:defRPr sz="3200">
                <a:solidFill>
                  <a:srgbClr val="2F3791"/>
                </a:solidFill>
                <a:latin typeface="Arial" pitchFamily="-65" charset="0"/>
                <a:ea typeface="Arial" pitchFamily="-65" charset="0"/>
                <a:cs typeface="Arial" pitchFamily="-65" charset="0"/>
              </a:defRPr>
            </a:lvl9pPr>
          </a:lstStyle>
          <a:p>
            <a:pPr>
              <a:lnSpc>
                <a:spcPct val="100000"/>
              </a:lnSpc>
              <a:buNone/>
            </a:pPr>
            <a:r>
              <a:rPr lang="en-AU" kern="0" dirty="0"/>
              <a:t>Click to edit Master title style</a:t>
            </a:r>
            <a:endParaRPr lang="en-US" kern="0" dirty="0"/>
          </a:p>
        </p:txBody>
      </p:sp>
    </p:spTree>
    <p:extLst>
      <p:ext uri="{BB962C8B-B14F-4D97-AF65-F5344CB8AC3E}">
        <p14:creationId xmlns:p14="http://schemas.microsoft.com/office/powerpoint/2010/main" val="3635423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7" y="0"/>
            <a:ext cx="9143285" cy="6857463"/>
          </a:xfrm>
          <a:prstGeom prst="rect">
            <a:avLst/>
          </a:prstGeom>
        </p:spPr>
      </p:pic>
      <p:sp>
        <p:nvSpPr>
          <p:cNvPr id="1026" name="Rectangle 2"/>
          <p:cNvSpPr>
            <a:spLocks noGrp="1" noChangeArrowheads="1"/>
          </p:cNvSpPr>
          <p:nvPr>
            <p:ph type="title"/>
          </p:nvPr>
        </p:nvSpPr>
        <p:spPr bwMode="auto">
          <a:xfrm>
            <a:off x="281324" y="246506"/>
            <a:ext cx="8569200" cy="662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AU" altLang="en-US" dirty="0"/>
              <a:t>Agenda</a:t>
            </a:r>
          </a:p>
        </p:txBody>
      </p:sp>
      <p:sp>
        <p:nvSpPr>
          <p:cNvPr id="1027" name="Rectangle 3"/>
          <p:cNvSpPr>
            <a:spLocks noGrp="1" noChangeArrowheads="1"/>
          </p:cNvSpPr>
          <p:nvPr>
            <p:ph type="body" idx="1"/>
          </p:nvPr>
        </p:nvSpPr>
        <p:spPr bwMode="auto">
          <a:xfrm>
            <a:off x="395288" y="1340768"/>
            <a:ext cx="8229600" cy="4825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dirty="0"/>
          </a:p>
        </p:txBody>
      </p:sp>
      <p:sp>
        <p:nvSpPr>
          <p:cNvPr id="9220" name="Rectangle 4"/>
          <p:cNvSpPr>
            <a:spLocks noGrp="1" noChangeArrowheads="1"/>
          </p:cNvSpPr>
          <p:nvPr>
            <p:ph type="sldNum" sz="quarter" idx="4"/>
          </p:nvPr>
        </p:nvSpPr>
        <p:spPr bwMode="auto">
          <a:xfrm>
            <a:off x="179512" y="6453188"/>
            <a:ext cx="468312" cy="333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smtClean="0">
                <a:solidFill>
                  <a:schemeClr val="bg1"/>
                </a:solidFill>
                <a:latin typeface="Arial" charset="0"/>
                <a:cs typeface="Arial" charset="0"/>
              </a:defRPr>
            </a:lvl1pPr>
          </a:lstStyle>
          <a:p>
            <a:pPr>
              <a:defRPr/>
            </a:pPr>
            <a:fld id="{4E4766B1-C61C-4EFC-AAE2-3D9F5CFDD1E9}" type="slidenum">
              <a:rPr lang="en-AU" altLang="en-US" smtClean="0"/>
              <a:pPr>
                <a:defRPr/>
              </a:pPr>
              <a:t>‹#›</a:t>
            </a:fld>
            <a:endParaRPr lang="en-AU" altLang="en-US" dirty="0"/>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5" r:id="rId7"/>
    <p:sldLayoutId id="2147483699" r:id="rId8"/>
  </p:sldLayoutIdLst>
  <p:hf hdr="0" ftr="0" dt="0"/>
  <p:txStyles>
    <p:titleStyle>
      <a:lvl1pPr algn="l" rtl="0" eaLnBrk="1" fontAlgn="base" hangingPunct="1">
        <a:spcBef>
          <a:spcPct val="0"/>
        </a:spcBef>
        <a:spcAft>
          <a:spcPct val="0"/>
        </a:spcAft>
        <a:defRPr sz="3000">
          <a:solidFill>
            <a:schemeClr val="bg1"/>
          </a:solidFill>
          <a:latin typeface="+mj-lt"/>
          <a:ea typeface="+mj-ea"/>
          <a:cs typeface="+mj-cs"/>
        </a:defRPr>
      </a:lvl1pPr>
      <a:lvl2pPr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2pPr>
      <a:lvl3pPr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3pPr>
      <a:lvl4pPr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4pPr>
      <a:lvl5pPr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5pPr>
      <a:lvl6pPr marL="457200"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6pPr>
      <a:lvl7pPr marL="914400"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7pPr>
      <a:lvl8pPr marL="1371600"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8pPr>
      <a:lvl9pPr marL="1828800" algn="l" rtl="0" eaLnBrk="1" fontAlgn="base" hangingPunct="1">
        <a:spcBef>
          <a:spcPct val="0"/>
        </a:spcBef>
        <a:spcAft>
          <a:spcPct val="0"/>
        </a:spcAft>
        <a:defRPr sz="3200">
          <a:solidFill>
            <a:srgbClr val="2F3791"/>
          </a:solidFill>
          <a:latin typeface="Arial" pitchFamily="-65" charset="0"/>
          <a:ea typeface="Arial" pitchFamily="-65" charset="0"/>
          <a:cs typeface="Arial" pitchFamily="-65" charset="0"/>
        </a:defRPr>
      </a:lvl9pPr>
    </p:titleStyle>
    <p:bodyStyle>
      <a:lvl1pPr marL="174625" indent="-174625" algn="l" rtl="0" eaLnBrk="1" fontAlgn="base" hangingPunct="1">
        <a:spcBef>
          <a:spcPct val="20000"/>
        </a:spcBef>
        <a:spcAft>
          <a:spcPct val="0"/>
        </a:spcAft>
        <a:buChar char="•"/>
        <a:defRPr sz="2400">
          <a:solidFill>
            <a:srgbClr val="505150"/>
          </a:solidFill>
          <a:latin typeface="+mn-lt"/>
          <a:ea typeface="+mn-ea"/>
          <a:cs typeface="+mn-cs"/>
        </a:defRPr>
      </a:lvl1pPr>
      <a:lvl2pPr marL="623888" indent="-260350" algn="l" rtl="0" eaLnBrk="1" fontAlgn="base" hangingPunct="1">
        <a:spcBef>
          <a:spcPct val="20000"/>
        </a:spcBef>
        <a:spcAft>
          <a:spcPct val="0"/>
        </a:spcAft>
        <a:buChar char="–"/>
        <a:defRPr sz="2000">
          <a:solidFill>
            <a:srgbClr val="505150"/>
          </a:solidFill>
          <a:latin typeface="+mn-lt"/>
          <a:ea typeface="+mn-ea"/>
          <a:cs typeface="+mn-cs"/>
        </a:defRPr>
      </a:lvl2pPr>
      <a:lvl3pPr marL="1150938" indent="-228600" algn="l" rtl="0" eaLnBrk="1" fontAlgn="base" hangingPunct="1">
        <a:spcBef>
          <a:spcPct val="20000"/>
        </a:spcBef>
        <a:spcAft>
          <a:spcPct val="0"/>
        </a:spcAft>
        <a:buChar char="•"/>
        <a:defRPr>
          <a:solidFill>
            <a:srgbClr val="505150"/>
          </a:solidFill>
          <a:latin typeface="+mn-lt"/>
          <a:ea typeface="+mn-ea"/>
          <a:cs typeface="+mn-cs"/>
        </a:defRPr>
      </a:lvl3pPr>
      <a:lvl4pPr marL="1600200" indent="-228600" algn="l" rtl="0" eaLnBrk="1" fontAlgn="base" hangingPunct="1">
        <a:spcBef>
          <a:spcPct val="20000"/>
        </a:spcBef>
        <a:spcAft>
          <a:spcPct val="0"/>
        </a:spcAft>
        <a:buChar char="–"/>
        <a:defRPr sz="1600">
          <a:solidFill>
            <a:srgbClr val="505150"/>
          </a:solidFill>
          <a:latin typeface="+mn-lt"/>
          <a:ea typeface="+mn-ea"/>
          <a:cs typeface="+mn-cs"/>
        </a:defRPr>
      </a:lvl4pPr>
      <a:lvl5pPr marL="2057400" indent="-228600" algn="l" rtl="0" eaLnBrk="1" fontAlgn="base" hangingPunct="1">
        <a:spcBef>
          <a:spcPct val="20000"/>
        </a:spcBef>
        <a:spcAft>
          <a:spcPct val="0"/>
        </a:spcAft>
        <a:buChar char="»"/>
        <a:defRPr sz="1600">
          <a:solidFill>
            <a:srgbClr val="505150"/>
          </a:solidFill>
          <a:latin typeface="+mn-lt"/>
          <a:ea typeface="+mn-ea"/>
          <a:cs typeface="+mn-cs"/>
        </a:defRPr>
      </a:lvl5pPr>
      <a:lvl6pPr marL="2514600" indent="-228600" algn="l" rtl="0" eaLnBrk="1" fontAlgn="base" hangingPunct="1">
        <a:spcBef>
          <a:spcPct val="20000"/>
        </a:spcBef>
        <a:spcAft>
          <a:spcPct val="0"/>
        </a:spcAft>
        <a:buChar char="»"/>
        <a:defRPr sz="1600">
          <a:solidFill>
            <a:srgbClr val="2F3791"/>
          </a:solidFill>
          <a:latin typeface="+mn-lt"/>
          <a:ea typeface="+mn-ea"/>
          <a:cs typeface="+mn-cs"/>
        </a:defRPr>
      </a:lvl6pPr>
      <a:lvl7pPr marL="2971800" indent="-228600" algn="l" rtl="0" eaLnBrk="1" fontAlgn="base" hangingPunct="1">
        <a:spcBef>
          <a:spcPct val="20000"/>
        </a:spcBef>
        <a:spcAft>
          <a:spcPct val="0"/>
        </a:spcAft>
        <a:buChar char="»"/>
        <a:defRPr sz="1600">
          <a:solidFill>
            <a:srgbClr val="2F3791"/>
          </a:solidFill>
          <a:latin typeface="+mn-lt"/>
          <a:ea typeface="+mn-ea"/>
          <a:cs typeface="+mn-cs"/>
        </a:defRPr>
      </a:lvl7pPr>
      <a:lvl8pPr marL="3429000" indent="-228600" algn="l" rtl="0" eaLnBrk="1" fontAlgn="base" hangingPunct="1">
        <a:spcBef>
          <a:spcPct val="20000"/>
        </a:spcBef>
        <a:spcAft>
          <a:spcPct val="0"/>
        </a:spcAft>
        <a:buChar char="»"/>
        <a:defRPr sz="1600">
          <a:solidFill>
            <a:srgbClr val="2F3791"/>
          </a:solidFill>
          <a:latin typeface="+mn-lt"/>
          <a:ea typeface="+mn-ea"/>
          <a:cs typeface="+mn-cs"/>
        </a:defRPr>
      </a:lvl8pPr>
      <a:lvl9pPr marL="3886200" indent="-228600" algn="l" rtl="0" eaLnBrk="1" fontAlgn="base" hangingPunct="1">
        <a:spcBef>
          <a:spcPct val="20000"/>
        </a:spcBef>
        <a:spcAft>
          <a:spcPct val="0"/>
        </a:spcAft>
        <a:buChar char="»"/>
        <a:defRPr sz="1600">
          <a:solidFill>
            <a:srgbClr val="2F379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144416" y="1644536"/>
            <a:ext cx="4999584" cy="1928480"/>
          </a:xfrm>
        </p:spPr>
        <p:txBody>
          <a:bodyPr/>
          <a:lstStyle/>
          <a:p>
            <a:r>
              <a:rPr lang="en-AU" altLang="en-US" sz="3600" dirty="0">
                <a:solidFill>
                  <a:schemeClr val="bg1"/>
                </a:solidFill>
              </a:rPr>
              <a:t>Treatment of inflation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inflation problem</a:t>
            </a:r>
          </a:p>
        </p:txBody>
      </p:sp>
      <p:sp>
        <p:nvSpPr>
          <p:cNvPr id="4" name="Slide Number Placeholder 3"/>
          <p:cNvSpPr>
            <a:spLocks noGrp="1"/>
          </p:cNvSpPr>
          <p:nvPr>
            <p:ph type="sldNum" sz="quarter" idx="10"/>
          </p:nvPr>
        </p:nvSpPr>
        <p:spPr/>
        <p:txBody>
          <a:bodyPr/>
          <a:lstStyle/>
          <a:p>
            <a:pPr>
              <a:defRPr/>
            </a:pPr>
            <a:fld id="{B303A22D-90CC-4848-B3FA-D8CAB510F066}" type="slidenum">
              <a:rPr lang="en-AU" altLang="en-US" smtClean="0"/>
              <a:pPr>
                <a:defRPr/>
              </a:pPr>
              <a:t>2</a:t>
            </a:fld>
            <a:endParaRPr lang="en-AU" altLang="en-US" dirty="0"/>
          </a:p>
        </p:txBody>
      </p:sp>
      <p:graphicFrame>
        <p:nvGraphicFramePr>
          <p:cNvPr id="5" name="Diagram 4"/>
          <p:cNvGraphicFramePr/>
          <p:nvPr>
            <p:extLst>
              <p:ext uri="{D42A27DB-BD31-4B8C-83A1-F6EECF244321}">
                <p14:modId xmlns:p14="http://schemas.microsoft.com/office/powerpoint/2010/main" val="2607542121"/>
              </p:ext>
            </p:extLst>
          </p:nvPr>
        </p:nvGraphicFramePr>
        <p:xfrm>
          <a:off x="1043608" y="1484784"/>
          <a:ext cx="6912768"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479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Improvements can be made</a:t>
            </a:r>
          </a:p>
        </p:txBody>
      </p:sp>
      <p:sp>
        <p:nvSpPr>
          <p:cNvPr id="4" name="Slide Number Placeholder 3"/>
          <p:cNvSpPr>
            <a:spLocks noGrp="1"/>
          </p:cNvSpPr>
          <p:nvPr>
            <p:ph type="sldNum" sz="quarter" idx="10"/>
          </p:nvPr>
        </p:nvSpPr>
        <p:spPr/>
        <p:txBody>
          <a:bodyPr/>
          <a:lstStyle/>
          <a:p>
            <a:pPr>
              <a:defRPr/>
            </a:pPr>
            <a:fld id="{B303A22D-90CC-4848-B3FA-D8CAB510F066}" type="slidenum">
              <a:rPr lang="en-AU" altLang="en-US" smtClean="0"/>
              <a:pPr>
                <a:defRPr/>
              </a:pPr>
              <a:t>3</a:t>
            </a:fld>
            <a:endParaRPr lang="en-AU" altLang="en-US" dirty="0"/>
          </a:p>
        </p:txBody>
      </p:sp>
      <p:graphicFrame>
        <p:nvGraphicFramePr>
          <p:cNvPr id="5" name="Diagram 4"/>
          <p:cNvGraphicFramePr/>
          <p:nvPr>
            <p:extLst>
              <p:ext uri="{D42A27DB-BD31-4B8C-83A1-F6EECF244321}">
                <p14:modId xmlns:p14="http://schemas.microsoft.com/office/powerpoint/2010/main" val="300723663"/>
              </p:ext>
            </p:extLst>
          </p:nvPr>
        </p:nvGraphicFramePr>
        <p:xfrm>
          <a:off x="971600" y="1268760"/>
          <a:ext cx="727280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990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Glide path approach</a:t>
            </a:r>
          </a:p>
        </p:txBody>
      </p:sp>
      <p:sp>
        <p:nvSpPr>
          <p:cNvPr id="4" name="Slide Number Placeholder 3"/>
          <p:cNvSpPr>
            <a:spLocks noGrp="1"/>
          </p:cNvSpPr>
          <p:nvPr>
            <p:ph type="sldNum" sz="quarter" idx="10"/>
          </p:nvPr>
        </p:nvSpPr>
        <p:spPr/>
        <p:txBody>
          <a:bodyPr/>
          <a:lstStyle/>
          <a:p>
            <a:pPr>
              <a:defRPr/>
            </a:pPr>
            <a:fld id="{B303A22D-90CC-4848-B3FA-D8CAB510F066}" type="slidenum">
              <a:rPr lang="en-AU" altLang="en-US" smtClean="0"/>
              <a:pPr>
                <a:defRPr/>
              </a:pPr>
              <a:t>4</a:t>
            </a:fld>
            <a:endParaRPr lang="en-AU" altLang="en-US" dirty="0"/>
          </a:p>
        </p:txBody>
      </p:sp>
      <p:sp>
        <p:nvSpPr>
          <p:cNvPr id="17" name="TextBox 16"/>
          <p:cNvSpPr txBox="1"/>
          <p:nvPr/>
        </p:nvSpPr>
        <p:spPr>
          <a:xfrm>
            <a:off x="323528" y="5517232"/>
            <a:ext cx="8497192" cy="1384995"/>
          </a:xfrm>
          <a:prstGeom prst="rect">
            <a:avLst/>
          </a:prstGeom>
          <a:noFill/>
        </p:spPr>
        <p:txBody>
          <a:bodyPr wrap="square" rtlCol="0">
            <a:spAutoFit/>
          </a:bodyPr>
          <a:lstStyle/>
          <a:p>
            <a:pPr>
              <a:lnSpc>
                <a:spcPct val="100000"/>
              </a:lnSpc>
              <a:spcBef>
                <a:spcPts val="0"/>
              </a:spcBef>
              <a:buNone/>
            </a:pPr>
            <a:r>
              <a:rPr lang="en-AU" dirty="0">
                <a:solidFill>
                  <a:srgbClr val="3B3C3E"/>
                </a:solidFill>
              </a:rPr>
              <a:t>A glide path approach recognizes –</a:t>
            </a:r>
          </a:p>
          <a:p>
            <a:pPr marL="800100" lvl="1" indent="-342900">
              <a:lnSpc>
                <a:spcPct val="100000"/>
              </a:lnSpc>
              <a:spcBef>
                <a:spcPts val="0"/>
              </a:spcBef>
            </a:pPr>
            <a:r>
              <a:rPr lang="en-AU" dirty="0">
                <a:solidFill>
                  <a:srgbClr val="3B3C3E"/>
                </a:solidFill>
              </a:rPr>
              <a:t>No consensus on a single ‘best’ market based measure</a:t>
            </a:r>
          </a:p>
          <a:p>
            <a:pPr marL="800100" lvl="1" indent="-342900">
              <a:lnSpc>
                <a:spcPct val="100000"/>
              </a:lnSpc>
              <a:spcBef>
                <a:spcPts val="0"/>
              </a:spcBef>
            </a:pPr>
            <a:r>
              <a:rPr lang="en-AU" dirty="0">
                <a:solidFill>
                  <a:srgbClr val="3B3C3E"/>
                </a:solidFill>
              </a:rPr>
              <a:t>AER’s approach of targeting mid-point of RBA range is reasonable but can be refined</a:t>
            </a:r>
          </a:p>
          <a:p>
            <a:pPr marL="800100" lvl="1" indent="-342900">
              <a:lnSpc>
                <a:spcPct val="100000"/>
              </a:lnSpc>
              <a:spcBef>
                <a:spcPts val="0"/>
              </a:spcBef>
            </a:pPr>
            <a:r>
              <a:rPr lang="en-US" dirty="0">
                <a:solidFill>
                  <a:srgbClr val="3B3C3E"/>
                </a:solidFill>
              </a:rPr>
              <a:t>Long-term inflation expectations are anchored to the RBA target band </a:t>
            </a:r>
            <a:endParaRPr lang="en-AU" dirty="0">
              <a:solidFill>
                <a:srgbClr val="3B3C3E"/>
              </a:solidFill>
            </a:endParaRPr>
          </a:p>
          <a:p>
            <a:pPr marL="800100" lvl="1" indent="-342900">
              <a:lnSpc>
                <a:spcPct val="100000"/>
              </a:lnSpc>
              <a:spcBef>
                <a:spcPts val="0"/>
              </a:spcBef>
            </a:pPr>
            <a:r>
              <a:rPr lang="en-AU" dirty="0">
                <a:solidFill>
                  <a:srgbClr val="3B3C3E"/>
                </a:solidFill>
              </a:rPr>
              <a:t>Inflation may not mean revert immediately like AER’s approach</a:t>
            </a:r>
          </a:p>
          <a:p>
            <a:pPr marL="800100" lvl="1" indent="-342900">
              <a:lnSpc>
                <a:spcPct val="100000"/>
              </a:lnSpc>
              <a:spcBef>
                <a:spcPts val="0"/>
              </a:spcBef>
            </a:pPr>
            <a:endParaRPr lang="en-AU" dirty="0">
              <a:solidFill>
                <a:srgbClr val="3B3C3E"/>
              </a:solidFill>
            </a:endParaRPr>
          </a:p>
        </p:txBody>
      </p:sp>
      <p:sp>
        <p:nvSpPr>
          <p:cNvPr id="8" name="Rectangle: Rounded Corners 7"/>
          <p:cNvSpPr/>
          <p:nvPr/>
        </p:nvSpPr>
        <p:spPr bwMode="auto">
          <a:xfrm>
            <a:off x="638254" y="4797153"/>
            <a:ext cx="1026244" cy="512865"/>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normalizeH="0" baseline="0" dirty="0">
                <a:ln w="0"/>
                <a:solidFill>
                  <a:schemeClr val="accent1"/>
                </a:solidFill>
                <a:effectLst>
                  <a:outerShdw blurRad="38100" dist="25400" dir="5400000" algn="ctr" rotWithShape="0">
                    <a:srgbClr val="6E747A">
                      <a:alpha val="43000"/>
                    </a:srgbClr>
                  </a:outerShdw>
                </a:effectLst>
                <a:latin typeface="Arial" pitchFamily="-65" charset="0"/>
                <a:ea typeface="Arial" pitchFamily="-65" charset="0"/>
                <a:cs typeface="Arial" pitchFamily="-65" charset="0"/>
              </a:rPr>
              <a:t>AER</a:t>
            </a:r>
          </a:p>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normalizeH="0" baseline="0" dirty="0">
                <a:ln w="0"/>
                <a:solidFill>
                  <a:schemeClr val="accent1"/>
                </a:solidFill>
                <a:effectLst>
                  <a:outerShdw blurRad="38100" dist="25400" dir="5400000" algn="ctr" rotWithShape="0">
                    <a:srgbClr val="6E747A">
                      <a:alpha val="43000"/>
                    </a:srgbClr>
                  </a:outerShdw>
                </a:effectLst>
                <a:latin typeface="Arial" pitchFamily="-65" charset="0"/>
                <a:ea typeface="Arial" pitchFamily="-65" charset="0"/>
                <a:cs typeface="Arial" pitchFamily="-65" charset="0"/>
              </a:rPr>
              <a:t>2.30%</a:t>
            </a:r>
          </a:p>
        </p:txBody>
      </p:sp>
      <p:sp>
        <p:nvSpPr>
          <p:cNvPr id="12" name="Rectangle: Rounded Corners 11"/>
          <p:cNvSpPr/>
          <p:nvPr/>
        </p:nvSpPr>
        <p:spPr bwMode="auto">
          <a:xfrm>
            <a:off x="1862390" y="4797153"/>
            <a:ext cx="1026244" cy="512865"/>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normalizeH="0" baseline="0" dirty="0">
                <a:ln w="0"/>
                <a:solidFill>
                  <a:schemeClr val="tx1"/>
                </a:solidFill>
                <a:effectLst>
                  <a:outerShdw blurRad="38100" dist="19050" dir="2700000" algn="tl" rotWithShape="0">
                    <a:schemeClr val="dk1">
                      <a:alpha val="40000"/>
                    </a:schemeClr>
                  </a:outerShdw>
                </a:effectLst>
                <a:latin typeface="Arial" pitchFamily="-65" charset="0"/>
                <a:ea typeface="Arial" pitchFamily="-65" charset="0"/>
                <a:cs typeface="Arial" pitchFamily="-65" charset="0"/>
              </a:rPr>
              <a:t>3 Year GP</a:t>
            </a:r>
          </a:p>
          <a:p>
            <a:pPr marL="0" marR="0" indent="0" algn="ctr" defTabSz="914400" rtl="0" eaLnBrk="1" fontAlgn="base" latinLnBrk="0" hangingPunct="1">
              <a:lnSpc>
                <a:spcPct val="100000"/>
              </a:lnSpc>
              <a:spcBef>
                <a:spcPct val="50000"/>
              </a:spcBef>
              <a:spcAft>
                <a:spcPct val="0"/>
              </a:spcAft>
              <a:buClrTx/>
              <a:buSzTx/>
              <a:buFontTx/>
              <a:buNone/>
              <a:tabLst/>
            </a:pPr>
            <a:r>
              <a:rPr lang="en-AU" sz="1100" dirty="0">
                <a:ln w="0"/>
                <a:solidFill>
                  <a:schemeClr val="tx1"/>
                </a:solidFill>
                <a:effectLst>
                  <a:outerShdw blurRad="38100" dist="19050" dir="2700000" algn="tl" rotWithShape="0">
                    <a:schemeClr val="dk1">
                      <a:alpha val="40000"/>
                    </a:schemeClr>
                  </a:outerShdw>
                </a:effectLst>
                <a:latin typeface="Arial" pitchFamily="-65" charset="0"/>
                <a:ea typeface="Arial" pitchFamily="-65" charset="0"/>
                <a:cs typeface="Arial" pitchFamily="-65" charset="0"/>
              </a:rPr>
              <a:t>2.22%</a:t>
            </a:r>
            <a:endParaRPr kumimoji="0" lang="en-AU" sz="1100" i="0" u="none" strike="noStrike" normalizeH="0" baseline="0" dirty="0">
              <a:ln w="0"/>
              <a:solidFill>
                <a:schemeClr val="tx1"/>
              </a:solidFill>
              <a:effectLst>
                <a:outerShdw blurRad="38100" dist="19050" dir="2700000" algn="tl" rotWithShape="0">
                  <a:schemeClr val="dk1">
                    <a:alpha val="40000"/>
                  </a:schemeClr>
                </a:outerShdw>
              </a:effectLst>
              <a:latin typeface="Arial" pitchFamily="-65" charset="0"/>
              <a:ea typeface="Arial" pitchFamily="-65" charset="0"/>
              <a:cs typeface="Arial" pitchFamily="-65" charset="0"/>
            </a:endParaRPr>
          </a:p>
        </p:txBody>
      </p:sp>
      <p:sp>
        <p:nvSpPr>
          <p:cNvPr id="13" name="Rectangle: Rounded Corners 12"/>
          <p:cNvSpPr/>
          <p:nvPr/>
        </p:nvSpPr>
        <p:spPr bwMode="auto">
          <a:xfrm>
            <a:off x="3059832" y="4797153"/>
            <a:ext cx="1026244" cy="512865"/>
          </a:xfrm>
          <a:prstGeom prst="roundRect">
            <a:avLst/>
          </a:prstGeom>
          <a:noFill/>
          <a:ln w="19050" cap="flat" cmpd="sng" algn="ctr">
            <a:solidFill>
              <a:srgbClr val="92D050"/>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cap="none" normalizeH="0" baseline="0" dirty="0">
                <a:ln>
                  <a:noFill/>
                </a:ln>
                <a:solidFill>
                  <a:srgbClr val="00B050"/>
                </a:solidFill>
                <a:effectLst/>
                <a:latin typeface="Arial" pitchFamily="-65" charset="0"/>
                <a:ea typeface="Arial" pitchFamily="-65" charset="0"/>
                <a:cs typeface="Arial" pitchFamily="-65" charset="0"/>
              </a:rPr>
              <a:t>8 Year GP</a:t>
            </a:r>
          </a:p>
          <a:p>
            <a:pPr marL="0" marR="0" indent="0" algn="ctr" defTabSz="914400" rtl="0" eaLnBrk="1" fontAlgn="base" latinLnBrk="0" hangingPunct="1">
              <a:lnSpc>
                <a:spcPct val="100000"/>
              </a:lnSpc>
              <a:spcBef>
                <a:spcPct val="50000"/>
              </a:spcBef>
              <a:spcAft>
                <a:spcPct val="0"/>
              </a:spcAft>
              <a:buClrTx/>
              <a:buSzTx/>
              <a:buFontTx/>
              <a:buNone/>
              <a:tabLst/>
            </a:pPr>
            <a:r>
              <a:rPr lang="en-AU" sz="1100" dirty="0">
                <a:solidFill>
                  <a:srgbClr val="00B050"/>
                </a:solidFill>
                <a:latin typeface="Arial" pitchFamily="-65" charset="0"/>
                <a:ea typeface="Arial" pitchFamily="-65" charset="0"/>
                <a:cs typeface="Arial" pitchFamily="-65" charset="0"/>
              </a:rPr>
              <a:t>2.04%</a:t>
            </a:r>
            <a:endParaRPr kumimoji="0" lang="en-AU" sz="1100" i="0" u="none" strike="noStrike" cap="none" normalizeH="0" baseline="0" dirty="0">
              <a:ln>
                <a:noFill/>
              </a:ln>
              <a:solidFill>
                <a:srgbClr val="00B050"/>
              </a:solidFill>
              <a:effectLst/>
              <a:latin typeface="Arial" pitchFamily="-65" charset="0"/>
              <a:ea typeface="Arial" pitchFamily="-65" charset="0"/>
              <a:cs typeface="Arial" pitchFamily="-65" charset="0"/>
            </a:endParaRPr>
          </a:p>
        </p:txBody>
      </p:sp>
      <p:sp>
        <p:nvSpPr>
          <p:cNvPr id="20" name="Rectangle: Rounded Corners 19"/>
          <p:cNvSpPr/>
          <p:nvPr/>
        </p:nvSpPr>
        <p:spPr bwMode="auto">
          <a:xfrm>
            <a:off x="5148064" y="4797153"/>
            <a:ext cx="1026244" cy="512865"/>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normalizeH="0" baseline="0" dirty="0">
                <a:ln w="0"/>
                <a:solidFill>
                  <a:schemeClr val="accent1"/>
                </a:solidFill>
                <a:effectLst>
                  <a:outerShdw blurRad="38100" dist="25400" dir="5400000" algn="ctr" rotWithShape="0">
                    <a:srgbClr val="6E747A">
                      <a:alpha val="43000"/>
                    </a:srgbClr>
                  </a:outerShdw>
                </a:effectLst>
                <a:latin typeface="Arial" pitchFamily="-65" charset="0"/>
                <a:ea typeface="Arial" pitchFamily="-65" charset="0"/>
                <a:cs typeface="Arial" pitchFamily="-65" charset="0"/>
              </a:rPr>
              <a:t>AER</a:t>
            </a:r>
          </a:p>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normalizeH="0" baseline="0" dirty="0">
                <a:ln w="0"/>
                <a:solidFill>
                  <a:schemeClr val="accent1"/>
                </a:solidFill>
                <a:effectLst>
                  <a:outerShdw blurRad="38100" dist="25400" dir="5400000" algn="ctr" rotWithShape="0">
                    <a:srgbClr val="6E747A">
                      <a:alpha val="43000"/>
                    </a:srgbClr>
                  </a:outerShdw>
                </a:effectLst>
                <a:latin typeface="Arial" pitchFamily="-65" charset="0"/>
                <a:ea typeface="Arial" pitchFamily="-65" charset="0"/>
                <a:cs typeface="Arial" pitchFamily="-65" charset="0"/>
              </a:rPr>
              <a:t>2.67%</a:t>
            </a:r>
          </a:p>
        </p:txBody>
      </p:sp>
      <p:sp>
        <p:nvSpPr>
          <p:cNvPr id="21" name="Rectangle: Rounded Corners 20"/>
          <p:cNvSpPr/>
          <p:nvPr/>
        </p:nvSpPr>
        <p:spPr bwMode="auto">
          <a:xfrm>
            <a:off x="6372200" y="4797153"/>
            <a:ext cx="1026244" cy="512865"/>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normalizeH="0" baseline="0" dirty="0">
                <a:ln w="0"/>
                <a:solidFill>
                  <a:schemeClr val="tx1"/>
                </a:solidFill>
                <a:effectLst>
                  <a:outerShdw blurRad="38100" dist="19050" dir="2700000" algn="tl" rotWithShape="0">
                    <a:schemeClr val="dk1">
                      <a:alpha val="40000"/>
                    </a:schemeClr>
                  </a:outerShdw>
                </a:effectLst>
                <a:latin typeface="Arial" pitchFamily="-65" charset="0"/>
                <a:ea typeface="Arial" pitchFamily="-65" charset="0"/>
                <a:cs typeface="Arial" pitchFamily="-65" charset="0"/>
              </a:rPr>
              <a:t>3 Year GP</a:t>
            </a:r>
          </a:p>
          <a:p>
            <a:pPr marL="0" marR="0" indent="0" algn="ctr" defTabSz="914400" rtl="0" eaLnBrk="1" fontAlgn="base" latinLnBrk="0" hangingPunct="1">
              <a:lnSpc>
                <a:spcPct val="100000"/>
              </a:lnSpc>
              <a:spcBef>
                <a:spcPct val="50000"/>
              </a:spcBef>
              <a:spcAft>
                <a:spcPct val="0"/>
              </a:spcAft>
              <a:buClrTx/>
              <a:buSzTx/>
              <a:buFontTx/>
              <a:buNone/>
              <a:tabLst/>
            </a:pPr>
            <a:r>
              <a:rPr lang="en-AU" sz="1100" dirty="0">
                <a:ln w="0"/>
                <a:solidFill>
                  <a:schemeClr val="tx1"/>
                </a:solidFill>
                <a:effectLst>
                  <a:outerShdw blurRad="38100" dist="19050" dir="2700000" algn="tl" rotWithShape="0">
                    <a:schemeClr val="dk1">
                      <a:alpha val="40000"/>
                    </a:schemeClr>
                  </a:outerShdw>
                </a:effectLst>
                <a:latin typeface="Arial" pitchFamily="-65" charset="0"/>
                <a:ea typeface="Arial" pitchFamily="-65" charset="0"/>
                <a:cs typeface="Arial" pitchFamily="-65" charset="0"/>
              </a:rPr>
              <a:t>2.75%</a:t>
            </a:r>
            <a:endParaRPr kumimoji="0" lang="en-AU" sz="1100" i="0" u="none" strike="noStrike" normalizeH="0" baseline="0" dirty="0">
              <a:ln w="0"/>
              <a:solidFill>
                <a:schemeClr val="tx1"/>
              </a:solidFill>
              <a:effectLst>
                <a:outerShdw blurRad="38100" dist="19050" dir="2700000" algn="tl" rotWithShape="0">
                  <a:schemeClr val="dk1">
                    <a:alpha val="40000"/>
                  </a:schemeClr>
                </a:outerShdw>
              </a:effectLst>
              <a:latin typeface="Arial" pitchFamily="-65" charset="0"/>
              <a:ea typeface="Arial" pitchFamily="-65" charset="0"/>
              <a:cs typeface="Arial" pitchFamily="-65" charset="0"/>
            </a:endParaRPr>
          </a:p>
        </p:txBody>
      </p:sp>
      <p:sp>
        <p:nvSpPr>
          <p:cNvPr id="22" name="Rectangle: Rounded Corners 21"/>
          <p:cNvSpPr/>
          <p:nvPr/>
        </p:nvSpPr>
        <p:spPr bwMode="auto">
          <a:xfrm>
            <a:off x="7578204" y="4797153"/>
            <a:ext cx="1026244" cy="512865"/>
          </a:xfrm>
          <a:prstGeom prst="roundRect">
            <a:avLst/>
          </a:prstGeom>
          <a:noFill/>
          <a:ln w="19050" cap="flat" cmpd="sng" algn="ctr">
            <a:solidFill>
              <a:srgbClr val="92D050"/>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100" i="0" u="none" strike="noStrike" cap="none" normalizeH="0" baseline="0" dirty="0">
                <a:ln>
                  <a:noFill/>
                </a:ln>
                <a:solidFill>
                  <a:srgbClr val="00B050"/>
                </a:solidFill>
                <a:effectLst/>
                <a:latin typeface="Arial" pitchFamily="-65" charset="0"/>
                <a:ea typeface="Arial" pitchFamily="-65" charset="0"/>
                <a:cs typeface="Arial" pitchFamily="-65" charset="0"/>
              </a:rPr>
              <a:t>8 Year GP</a:t>
            </a:r>
          </a:p>
          <a:p>
            <a:pPr marL="0" marR="0" indent="0" algn="ctr" defTabSz="914400" rtl="0" eaLnBrk="1" fontAlgn="base" latinLnBrk="0" hangingPunct="1">
              <a:lnSpc>
                <a:spcPct val="100000"/>
              </a:lnSpc>
              <a:spcBef>
                <a:spcPct val="50000"/>
              </a:spcBef>
              <a:spcAft>
                <a:spcPct val="0"/>
              </a:spcAft>
              <a:buClrTx/>
              <a:buSzTx/>
              <a:buFontTx/>
              <a:buNone/>
              <a:tabLst/>
            </a:pPr>
            <a:r>
              <a:rPr lang="en-AU" sz="1100" dirty="0">
                <a:solidFill>
                  <a:srgbClr val="00B050"/>
                </a:solidFill>
                <a:latin typeface="Arial" pitchFamily="-65" charset="0"/>
                <a:ea typeface="Arial" pitchFamily="-65" charset="0"/>
                <a:cs typeface="Arial" pitchFamily="-65" charset="0"/>
              </a:rPr>
              <a:t>2.94%</a:t>
            </a:r>
            <a:endParaRPr kumimoji="0" lang="en-AU" sz="1100" i="0" u="none" strike="noStrike" cap="none" normalizeH="0" baseline="0" dirty="0">
              <a:ln>
                <a:noFill/>
              </a:ln>
              <a:solidFill>
                <a:srgbClr val="00B050"/>
              </a:solidFill>
              <a:effectLst/>
              <a:latin typeface="Arial" pitchFamily="-65" charset="0"/>
              <a:ea typeface="Arial" pitchFamily="-65" charset="0"/>
              <a:cs typeface="Arial" pitchFamily="-65" charset="0"/>
            </a:endParaRPr>
          </a:p>
        </p:txBody>
      </p:sp>
      <p:pic>
        <p:nvPicPr>
          <p:cNvPr id="11" name="Picture 10"/>
          <p:cNvPicPr>
            <a:picLocks noChangeAspect="1"/>
          </p:cNvPicPr>
          <p:nvPr/>
        </p:nvPicPr>
        <p:blipFill>
          <a:blip r:embed="rId3"/>
          <a:stretch>
            <a:fillRect/>
          </a:stretch>
        </p:blipFill>
        <p:spPr>
          <a:xfrm>
            <a:off x="251520" y="1183472"/>
            <a:ext cx="4311372" cy="3541671"/>
          </a:xfrm>
          <a:prstGeom prst="rect">
            <a:avLst/>
          </a:prstGeom>
        </p:spPr>
      </p:pic>
      <p:pic>
        <p:nvPicPr>
          <p:cNvPr id="23" name="Picture 22"/>
          <p:cNvPicPr>
            <a:picLocks noChangeAspect="1"/>
          </p:cNvPicPr>
          <p:nvPr/>
        </p:nvPicPr>
        <p:blipFill>
          <a:blip r:embed="rId4"/>
          <a:stretch>
            <a:fillRect/>
          </a:stretch>
        </p:blipFill>
        <p:spPr>
          <a:xfrm>
            <a:off x="4644008" y="1183471"/>
            <a:ext cx="4311372" cy="3541671"/>
          </a:xfrm>
          <a:prstGeom prst="rect">
            <a:avLst/>
          </a:prstGeom>
        </p:spPr>
      </p:pic>
    </p:spTree>
    <p:extLst>
      <p:ext uri="{BB962C8B-B14F-4D97-AF65-F5344CB8AC3E}">
        <p14:creationId xmlns:p14="http://schemas.microsoft.com/office/powerpoint/2010/main" val="59957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4102"/>
            <a:ext cx="8569200" cy="677876"/>
          </a:xfrm>
        </p:spPr>
        <p:txBody>
          <a:bodyPr>
            <a:normAutofit/>
          </a:bodyPr>
          <a:lstStyle/>
          <a:p>
            <a:r>
              <a:rPr lang="en-AU" sz="3200" dirty="0"/>
              <a:t>True-up under AER approach &amp; glide path</a:t>
            </a:r>
            <a:endParaRPr lang="en-AU" dirty="0"/>
          </a:p>
        </p:txBody>
      </p:sp>
      <p:sp>
        <p:nvSpPr>
          <p:cNvPr id="4" name="Slide Number Placeholder 3"/>
          <p:cNvSpPr>
            <a:spLocks noGrp="1"/>
          </p:cNvSpPr>
          <p:nvPr>
            <p:ph type="sldNum" sz="quarter" idx="10"/>
          </p:nvPr>
        </p:nvSpPr>
        <p:spPr/>
        <p:txBody>
          <a:bodyPr/>
          <a:lstStyle/>
          <a:p>
            <a:pPr>
              <a:defRPr/>
            </a:pPr>
            <a:fld id="{B303A22D-90CC-4848-B3FA-D8CAB510F066}" type="slidenum">
              <a:rPr lang="en-AU" altLang="en-US" smtClean="0"/>
              <a:pPr>
                <a:defRPr/>
              </a:pPr>
              <a:t>5</a:t>
            </a:fld>
            <a:endParaRPr lang="en-AU" altLang="en-US" dirty="0"/>
          </a:p>
        </p:txBody>
      </p:sp>
      <p:sp>
        <p:nvSpPr>
          <p:cNvPr id="8" name="Rectangle: Rounded Corners 7"/>
          <p:cNvSpPr/>
          <p:nvPr/>
        </p:nvSpPr>
        <p:spPr bwMode="auto">
          <a:xfrm>
            <a:off x="179512" y="2636912"/>
            <a:ext cx="2016224" cy="1248544"/>
          </a:xfrm>
          <a:prstGeom prst="roundRect">
            <a:avLst/>
          </a:prstGeom>
          <a:solidFill>
            <a:schemeClr val="bg1">
              <a:lumMod val="50000"/>
            </a:schemeClr>
          </a:solidFill>
          <a:ln w="9525" cap="flat" cmpd="sng" algn="ctr">
            <a:no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2000" i="0" u="none" strike="noStrike" cap="none" normalizeH="0" baseline="0" dirty="0">
                <a:ln>
                  <a:noFill/>
                </a:ln>
                <a:solidFill>
                  <a:schemeClr val="bg1"/>
                </a:solidFill>
                <a:effectLst/>
                <a:latin typeface="Arial" pitchFamily="-65" charset="0"/>
                <a:ea typeface="Arial" pitchFamily="-65" charset="0"/>
                <a:cs typeface="Arial" pitchFamily="-65" charset="0"/>
              </a:rPr>
              <a:t>High inflation scenario</a:t>
            </a:r>
          </a:p>
        </p:txBody>
      </p:sp>
      <p:sp>
        <p:nvSpPr>
          <p:cNvPr id="9" name="Rectangle: Rounded Corners 8"/>
          <p:cNvSpPr/>
          <p:nvPr/>
        </p:nvSpPr>
        <p:spPr bwMode="auto">
          <a:xfrm>
            <a:off x="179512" y="4628728"/>
            <a:ext cx="2016224" cy="1248544"/>
          </a:xfrm>
          <a:prstGeom prst="roundRect">
            <a:avLst/>
          </a:prstGeom>
          <a:solidFill>
            <a:schemeClr val="tx2">
              <a:lumMod val="40000"/>
              <a:lumOff val="60000"/>
            </a:schemeClr>
          </a:solidFill>
          <a:ln w="9525" cap="flat" cmpd="sng" algn="ctr">
            <a:no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2000" i="0" u="none" strike="noStrike" cap="none" normalizeH="0" baseline="0" dirty="0">
                <a:ln>
                  <a:noFill/>
                </a:ln>
                <a:solidFill>
                  <a:schemeClr val="bg1"/>
                </a:solidFill>
                <a:effectLst/>
                <a:latin typeface="Arial" pitchFamily="-65" charset="0"/>
                <a:ea typeface="Arial" pitchFamily="-65" charset="0"/>
                <a:cs typeface="Arial" pitchFamily="-65" charset="0"/>
              </a:rPr>
              <a:t>Low inflation scenario</a:t>
            </a:r>
          </a:p>
        </p:txBody>
      </p:sp>
      <p:sp>
        <p:nvSpPr>
          <p:cNvPr id="10" name="Arrow: Right 9"/>
          <p:cNvSpPr/>
          <p:nvPr/>
        </p:nvSpPr>
        <p:spPr bwMode="auto">
          <a:xfrm>
            <a:off x="2267744" y="3121211"/>
            <a:ext cx="560062" cy="307789"/>
          </a:xfrm>
          <a:prstGeom prst="rightArrow">
            <a:avLst/>
          </a:prstGeom>
          <a:solidFill>
            <a:schemeClr val="bg1">
              <a:lumMod val="75000"/>
            </a:schemeClr>
          </a:solidFill>
          <a:ln w="9525"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AU" sz="2000" i="0" u="none" strike="noStrike" cap="none" normalizeH="0" baseline="0" dirty="0" err="1">
              <a:ln>
                <a:noFill/>
              </a:ln>
              <a:solidFill>
                <a:schemeClr val="bg1"/>
              </a:solidFill>
              <a:effectLst/>
              <a:latin typeface="Arial" pitchFamily="-65" charset="0"/>
              <a:ea typeface="Arial" pitchFamily="-65" charset="0"/>
              <a:cs typeface="Arial" pitchFamily="-65" charset="0"/>
            </a:endParaRPr>
          </a:p>
        </p:txBody>
      </p:sp>
      <p:sp>
        <p:nvSpPr>
          <p:cNvPr id="11" name="Arrow: Right 10"/>
          <p:cNvSpPr/>
          <p:nvPr/>
        </p:nvSpPr>
        <p:spPr bwMode="auto">
          <a:xfrm>
            <a:off x="2267744" y="5065427"/>
            <a:ext cx="560062" cy="307789"/>
          </a:xfrm>
          <a:prstGeom prst="rightArrow">
            <a:avLst/>
          </a:prstGeom>
          <a:solidFill>
            <a:schemeClr val="bg1">
              <a:lumMod val="75000"/>
            </a:schemeClr>
          </a:solidFill>
          <a:ln w="9525"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AU" sz="2000" i="0" u="none" strike="noStrike" cap="none" normalizeH="0" baseline="0" dirty="0" err="1">
              <a:ln>
                <a:noFill/>
              </a:ln>
              <a:solidFill>
                <a:schemeClr val="bg1"/>
              </a:solidFill>
              <a:effectLst/>
              <a:latin typeface="Arial" pitchFamily="-65" charset="0"/>
              <a:ea typeface="Arial" pitchFamily="-65" charset="0"/>
              <a:cs typeface="Arial" pitchFamily="-65"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3146301046"/>
              </p:ext>
            </p:extLst>
          </p:nvPr>
        </p:nvGraphicFramePr>
        <p:xfrm>
          <a:off x="2894805" y="2132856"/>
          <a:ext cx="6096001" cy="1752600"/>
        </p:xfrm>
        <a:graphic>
          <a:graphicData uri="http://schemas.openxmlformats.org/drawingml/2006/table">
            <a:tbl>
              <a:tblPr firstRow="1" bandRow="1">
                <a:tableStyleId>{00A15C55-8517-42AA-B614-E9B94910E393}</a:tableStyleId>
              </a:tblPr>
              <a:tblGrid>
                <a:gridCol w="2032000">
                  <a:extLst>
                    <a:ext uri="{9D8B030D-6E8A-4147-A177-3AD203B41FA5}">
                      <a16:colId xmlns:a16="http://schemas.microsoft.com/office/drawing/2014/main" xmlns="" val="2839944770"/>
                    </a:ext>
                  </a:extLst>
                </a:gridCol>
                <a:gridCol w="1354667">
                  <a:extLst>
                    <a:ext uri="{9D8B030D-6E8A-4147-A177-3AD203B41FA5}">
                      <a16:colId xmlns:a16="http://schemas.microsoft.com/office/drawing/2014/main" xmlns="" val="494860657"/>
                    </a:ext>
                  </a:extLst>
                </a:gridCol>
                <a:gridCol w="1354667">
                  <a:extLst>
                    <a:ext uri="{9D8B030D-6E8A-4147-A177-3AD203B41FA5}">
                      <a16:colId xmlns:a16="http://schemas.microsoft.com/office/drawing/2014/main" xmlns="" val="1581292380"/>
                    </a:ext>
                  </a:extLst>
                </a:gridCol>
                <a:gridCol w="1354667">
                  <a:extLst>
                    <a:ext uri="{9D8B030D-6E8A-4147-A177-3AD203B41FA5}">
                      <a16:colId xmlns:a16="http://schemas.microsoft.com/office/drawing/2014/main" xmlns="" val="2719408141"/>
                    </a:ext>
                  </a:extLst>
                </a:gridCol>
              </a:tblGrid>
              <a:tr h="370840">
                <a:tc>
                  <a:txBody>
                    <a:bodyPr/>
                    <a:lstStyle/>
                    <a:p>
                      <a:r>
                        <a:rPr lang="en-AU" sz="1200" b="0" i="0" dirty="0">
                          <a:latin typeface="+mn-lt"/>
                        </a:rPr>
                        <a:t>Method</a:t>
                      </a:r>
                    </a:p>
                  </a:txBody>
                  <a:tcPr/>
                </a:tc>
                <a:tc>
                  <a:txBody>
                    <a:bodyPr/>
                    <a:lstStyle/>
                    <a:p>
                      <a:pPr algn="ctr"/>
                      <a:r>
                        <a:rPr lang="en-AU" sz="1200" b="0" i="0" dirty="0">
                          <a:latin typeface="+mn-lt"/>
                        </a:rPr>
                        <a:t>First period over(under) recovery ($mn)</a:t>
                      </a:r>
                    </a:p>
                  </a:txBody>
                  <a:tcPr/>
                </a:tc>
                <a:tc>
                  <a:txBody>
                    <a:bodyPr/>
                    <a:lstStyle/>
                    <a:p>
                      <a:pPr algn="ctr"/>
                      <a:r>
                        <a:rPr lang="en-AU" sz="1200" b="0" i="0" dirty="0">
                          <a:latin typeface="+mn-lt"/>
                        </a:rPr>
                        <a:t>Second period true up ($mn)</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200" b="0" i="0" dirty="0">
                          <a:latin typeface="+mn-lt"/>
                        </a:rPr>
                        <a:t>Second period true up each year ($mn)</a:t>
                      </a:r>
                    </a:p>
                  </a:txBody>
                  <a:tcPr/>
                </a:tc>
                <a:extLst>
                  <a:ext uri="{0D108BD9-81ED-4DB2-BD59-A6C34878D82A}">
                    <a16:rowId xmlns:a16="http://schemas.microsoft.com/office/drawing/2014/main" xmlns="" val="1178025753"/>
                  </a:ext>
                </a:extLst>
              </a:tr>
              <a:tr h="370840">
                <a:tc>
                  <a:txBody>
                    <a:bodyPr/>
                    <a:lstStyle/>
                    <a:p>
                      <a:r>
                        <a:rPr lang="en-AU" sz="1200" b="0" i="0" dirty="0">
                          <a:latin typeface="+mn-lt"/>
                        </a:rPr>
                        <a:t>AER approach</a:t>
                      </a:r>
                    </a:p>
                  </a:txBody>
                  <a:tcPr/>
                </a:tc>
                <a:tc>
                  <a:txBody>
                    <a:bodyPr/>
                    <a:lstStyle/>
                    <a:p>
                      <a:pPr algn="ctr" fontAlgn="ctr"/>
                      <a:r>
                        <a:rPr lang="en-AU" sz="1200" b="0" i="0" u="none" strike="noStrike" dirty="0">
                          <a:solidFill>
                            <a:srgbClr val="3B3C3E"/>
                          </a:solidFill>
                          <a:effectLst/>
                          <a:latin typeface="Arial" panose="020B0604020202020204" pitchFamily="34" charset="0"/>
                        </a:rPr>
                        <a:t> 6.5 </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(8.9)</a:t>
                      </a:r>
                    </a:p>
                  </a:txBody>
                  <a:tcPr marL="0" marR="0" marT="0" marB="0" anchor="ctr"/>
                </a:tc>
                <a:tc>
                  <a:txBody>
                    <a:bodyPr/>
                    <a:lstStyle/>
                    <a:p>
                      <a:pPr algn="ctr" fontAlgn="ctr"/>
                      <a:r>
                        <a:rPr lang="en-AU" sz="1200" b="0" i="0" u="none" strike="noStrike">
                          <a:solidFill>
                            <a:srgbClr val="3B3C3E"/>
                          </a:solidFill>
                          <a:effectLst/>
                          <a:latin typeface="Arial" panose="020B0604020202020204" pitchFamily="34" charset="0"/>
                        </a:rPr>
                        <a:t>(1.8)</a:t>
                      </a:r>
                    </a:p>
                  </a:txBody>
                  <a:tcPr marL="0" marR="0" marT="0" marB="0" anchor="ctr"/>
                </a:tc>
                <a:extLst>
                  <a:ext uri="{0D108BD9-81ED-4DB2-BD59-A6C34878D82A}">
                    <a16:rowId xmlns:a16="http://schemas.microsoft.com/office/drawing/2014/main" xmlns="" val="2307667901"/>
                  </a:ext>
                </a:extLst>
              </a:tr>
              <a:tr h="370840">
                <a:tc>
                  <a:txBody>
                    <a:bodyPr/>
                    <a:lstStyle/>
                    <a:p>
                      <a:r>
                        <a:rPr lang="en-AU" sz="1200" b="0" i="0" dirty="0">
                          <a:latin typeface="+mn-lt"/>
                        </a:rPr>
                        <a:t>3 year glide path</a:t>
                      </a:r>
                    </a:p>
                  </a:txBody>
                  <a:tcPr/>
                </a:tc>
                <a:tc>
                  <a:txBody>
                    <a:bodyPr/>
                    <a:lstStyle/>
                    <a:p>
                      <a:pPr algn="ctr" fontAlgn="ctr"/>
                      <a:r>
                        <a:rPr lang="en-AU" sz="1200" b="0" i="0" u="none" strike="noStrike">
                          <a:solidFill>
                            <a:srgbClr val="3B3C3E"/>
                          </a:solidFill>
                          <a:effectLst/>
                          <a:latin typeface="Arial" panose="020B0604020202020204" pitchFamily="34" charset="0"/>
                        </a:rPr>
                        <a:t> 5.6 </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(7.8)</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(1.6)</a:t>
                      </a:r>
                    </a:p>
                  </a:txBody>
                  <a:tcPr marL="0" marR="0" marT="0" marB="0" anchor="ctr"/>
                </a:tc>
                <a:extLst>
                  <a:ext uri="{0D108BD9-81ED-4DB2-BD59-A6C34878D82A}">
                    <a16:rowId xmlns:a16="http://schemas.microsoft.com/office/drawing/2014/main" xmlns="" val="3025651576"/>
                  </a:ext>
                </a:extLst>
              </a:tr>
              <a:tr h="370840">
                <a:tc>
                  <a:txBody>
                    <a:bodyPr/>
                    <a:lstStyle/>
                    <a:p>
                      <a:r>
                        <a:rPr lang="en-AU" sz="1200" b="0" i="0" dirty="0">
                          <a:latin typeface="+mn-lt"/>
                        </a:rPr>
                        <a:t>8 year glide path</a:t>
                      </a:r>
                    </a:p>
                  </a:txBody>
                  <a:tcPr/>
                </a:tc>
                <a:tc>
                  <a:txBody>
                    <a:bodyPr/>
                    <a:lstStyle/>
                    <a:p>
                      <a:pPr algn="ctr" fontAlgn="ctr"/>
                      <a:r>
                        <a:rPr lang="en-AU" sz="1200" b="0" i="0" u="none" strike="noStrike" dirty="0">
                          <a:solidFill>
                            <a:srgbClr val="3B3C3E"/>
                          </a:solidFill>
                          <a:effectLst/>
                          <a:latin typeface="Arial" panose="020B0604020202020204" pitchFamily="34" charset="0"/>
                        </a:rPr>
                        <a:t> 3.3 </a:t>
                      </a:r>
                    </a:p>
                  </a:txBody>
                  <a:tcPr marL="0" marR="0" marT="0" marB="0" anchor="ctr"/>
                </a:tc>
                <a:tc>
                  <a:txBody>
                    <a:bodyPr/>
                    <a:lstStyle/>
                    <a:p>
                      <a:pPr algn="ctr" fontAlgn="ctr"/>
                      <a:r>
                        <a:rPr lang="en-AU" sz="1200" b="0" i="0" u="none" strike="noStrike">
                          <a:solidFill>
                            <a:srgbClr val="3B3C3E"/>
                          </a:solidFill>
                          <a:effectLst/>
                          <a:latin typeface="Arial" panose="020B0604020202020204" pitchFamily="34" charset="0"/>
                        </a:rPr>
                        <a:t>(4.8)</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(1.0)</a:t>
                      </a:r>
                    </a:p>
                  </a:txBody>
                  <a:tcPr marL="0" marR="0" marT="0" marB="0" anchor="ctr"/>
                </a:tc>
                <a:extLst>
                  <a:ext uri="{0D108BD9-81ED-4DB2-BD59-A6C34878D82A}">
                    <a16:rowId xmlns:a16="http://schemas.microsoft.com/office/drawing/2014/main" xmlns="" val="2237642642"/>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871064877"/>
              </p:ext>
            </p:extLst>
          </p:nvPr>
        </p:nvGraphicFramePr>
        <p:xfrm>
          <a:off x="2915816" y="4196680"/>
          <a:ext cx="6096001" cy="1752600"/>
        </p:xfrm>
        <a:graphic>
          <a:graphicData uri="http://schemas.openxmlformats.org/drawingml/2006/table">
            <a:tbl>
              <a:tblPr firstRow="1" bandRow="1">
                <a:tableStyleId>{00A15C55-8517-42AA-B614-E9B94910E393}</a:tableStyleId>
              </a:tblPr>
              <a:tblGrid>
                <a:gridCol w="2032000">
                  <a:extLst>
                    <a:ext uri="{9D8B030D-6E8A-4147-A177-3AD203B41FA5}">
                      <a16:colId xmlns:a16="http://schemas.microsoft.com/office/drawing/2014/main" xmlns="" val="2839944770"/>
                    </a:ext>
                  </a:extLst>
                </a:gridCol>
                <a:gridCol w="1354667">
                  <a:extLst>
                    <a:ext uri="{9D8B030D-6E8A-4147-A177-3AD203B41FA5}">
                      <a16:colId xmlns:a16="http://schemas.microsoft.com/office/drawing/2014/main" xmlns="" val="494860657"/>
                    </a:ext>
                  </a:extLst>
                </a:gridCol>
                <a:gridCol w="1354667">
                  <a:extLst>
                    <a:ext uri="{9D8B030D-6E8A-4147-A177-3AD203B41FA5}">
                      <a16:colId xmlns:a16="http://schemas.microsoft.com/office/drawing/2014/main" xmlns="" val="1581292380"/>
                    </a:ext>
                  </a:extLst>
                </a:gridCol>
                <a:gridCol w="1354667">
                  <a:extLst>
                    <a:ext uri="{9D8B030D-6E8A-4147-A177-3AD203B41FA5}">
                      <a16:colId xmlns:a16="http://schemas.microsoft.com/office/drawing/2014/main" xmlns="" val="2719408141"/>
                    </a:ext>
                  </a:extLst>
                </a:gridCol>
              </a:tblGrid>
              <a:tr h="370840">
                <a:tc>
                  <a:txBody>
                    <a:bodyPr/>
                    <a:lstStyle/>
                    <a:p>
                      <a:r>
                        <a:rPr lang="en-AU" sz="1200" b="0" i="0" dirty="0">
                          <a:latin typeface="+mn-lt"/>
                        </a:rPr>
                        <a:t>Method</a:t>
                      </a:r>
                    </a:p>
                  </a:txBody>
                  <a:tcPr/>
                </a:tc>
                <a:tc>
                  <a:txBody>
                    <a:bodyPr/>
                    <a:lstStyle/>
                    <a:p>
                      <a:pPr algn="ctr"/>
                      <a:r>
                        <a:rPr lang="en-AU" sz="1200" b="0" i="0" dirty="0">
                          <a:latin typeface="+mn-lt"/>
                        </a:rPr>
                        <a:t>First period over(under) recovery ($mn)</a:t>
                      </a:r>
                    </a:p>
                  </a:txBody>
                  <a:tcPr/>
                </a:tc>
                <a:tc>
                  <a:txBody>
                    <a:bodyPr/>
                    <a:lstStyle/>
                    <a:p>
                      <a:pPr algn="ctr"/>
                      <a:r>
                        <a:rPr lang="en-AU" sz="1200" b="0" i="0" dirty="0">
                          <a:latin typeface="+mn-lt"/>
                        </a:rPr>
                        <a:t>Second period true up ($mn)</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200" b="0" i="0" dirty="0">
                          <a:latin typeface="+mn-lt"/>
                        </a:rPr>
                        <a:t>Second period true up each year ($mn)</a:t>
                      </a:r>
                    </a:p>
                  </a:txBody>
                  <a:tcPr/>
                </a:tc>
                <a:extLst>
                  <a:ext uri="{0D108BD9-81ED-4DB2-BD59-A6C34878D82A}">
                    <a16:rowId xmlns:a16="http://schemas.microsoft.com/office/drawing/2014/main" xmlns="" val="1178025753"/>
                  </a:ext>
                </a:extLst>
              </a:tr>
              <a:tr h="370840">
                <a:tc>
                  <a:txBody>
                    <a:bodyPr/>
                    <a:lstStyle/>
                    <a:p>
                      <a:r>
                        <a:rPr lang="en-AU" sz="1200" b="0" i="0" dirty="0">
                          <a:latin typeface="+mn-lt"/>
                        </a:rPr>
                        <a:t>AER approach</a:t>
                      </a:r>
                    </a:p>
                  </a:txBody>
                  <a:tcPr/>
                </a:tc>
                <a:tc>
                  <a:txBody>
                    <a:bodyPr/>
                    <a:lstStyle/>
                    <a:p>
                      <a:pPr algn="ctr" fontAlgn="ctr"/>
                      <a:r>
                        <a:rPr lang="en-AU" sz="1200" b="0" i="0" u="none" strike="noStrike" dirty="0">
                          <a:solidFill>
                            <a:srgbClr val="3B3C3E"/>
                          </a:solidFill>
                          <a:effectLst/>
                          <a:latin typeface="Arial" panose="020B0604020202020204" pitchFamily="34" charset="0"/>
                        </a:rPr>
                        <a:t>(7.4)</a:t>
                      </a:r>
                    </a:p>
                  </a:txBody>
                  <a:tcPr marL="0" marR="0" marT="0" marB="0" anchor="ctr"/>
                </a:tc>
                <a:tc>
                  <a:txBody>
                    <a:bodyPr/>
                    <a:lstStyle/>
                    <a:p>
                      <a:pPr algn="ctr" fontAlgn="ctr"/>
                      <a:r>
                        <a:rPr lang="en-AU" sz="1200" b="0" i="0" u="none" strike="noStrike">
                          <a:solidFill>
                            <a:srgbClr val="3B3C3E"/>
                          </a:solidFill>
                          <a:effectLst/>
                          <a:latin typeface="Arial" panose="020B0604020202020204" pitchFamily="34" charset="0"/>
                        </a:rPr>
                        <a:t> 10.1 </a:t>
                      </a:r>
                    </a:p>
                  </a:txBody>
                  <a:tcPr marL="0" marR="0" marT="0" marB="0" anchor="ctr"/>
                </a:tc>
                <a:tc>
                  <a:txBody>
                    <a:bodyPr/>
                    <a:lstStyle/>
                    <a:p>
                      <a:pPr algn="ctr" fontAlgn="ctr"/>
                      <a:r>
                        <a:rPr lang="en-AU" sz="1200" b="0" i="0" u="none" strike="noStrike">
                          <a:solidFill>
                            <a:srgbClr val="3B3C3E"/>
                          </a:solidFill>
                          <a:effectLst/>
                          <a:latin typeface="Arial" panose="020B0604020202020204" pitchFamily="34" charset="0"/>
                        </a:rPr>
                        <a:t> 2.0 </a:t>
                      </a:r>
                    </a:p>
                  </a:txBody>
                  <a:tcPr marL="0" marR="0" marT="0" marB="0" anchor="ctr"/>
                </a:tc>
                <a:extLst>
                  <a:ext uri="{0D108BD9-81ED-4DB2-BD59-A6C34878D82A}">
                    <a16:rowId xmlns:a16="http://schemas.microsoft.com/office/drawing/2014/main" xmlns="" val="2307667901"/>
                  </a:ext>
                </a:extLst>
              </a:tr>
              <a:tr h="370840">
                <a:tc>
                  <a:txBody>
                    <a:bodyPr/>
                    <a:lstStyle/>
                    <a:p>
                      <a:r>
                        <a:rPr lang="en-AU" sz="1200" b="0" i="0" dirty="0">
                          <a:latin typeface="+mn-lt"/>
                        </a:rPr>
                        <a:t>3 year glide path</a:t>
                      </a:r>
                    </a:p>
                  </a:txBody>
                  <a:tcPr/>
                </a:tc>
                <a:tc>
                  <a:txBody>
                    <a:bodyPr/>
                    <a:lstStyle/>
                    <a:p>
                      <a:pPr algn="ctr" fontAlgn="ctr"/>
                      <a:r>
                        <a:rPr lang="en-AU" sz="1200" b="0" i="0" u="none" strike="noStrike">
                          <a:solidFill>
                            <a:srgbClr val="3B3C3E"/>
                          </a:solidFill>
                          <a:effectLst/>
                          <a:latin typeface="Arial" panose="020B0604020202020204" pitchFamily="34" charset="0"/>
                        </a:rPr>
                        <a:t>(6.3)</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 8.7 </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 1.7 </a:t>
                      </a:r>
                    </a:p>
                  </a:txBody>
                  <a:tcPr marL="0" marR="0" marT="0" marB="0" anchor="ctr"/>
                </a:tc>
                <a:extLst>
                  <a:ext uri="{0D108BD9-81ED-4DB2-BD59-A6C34878D82A}">
                    <a16:rowId xmlns:a16="http://schemas.microsoft.com/office/drawing/2014/main" xmlns="" val="3025651576"/>
                  </a:ext>
                </a:extLst>
              </a:tr>
              <a:tr h="370840">
                <a:tc>
                  <a:txBody>
                    <a:bodyPr/>
                    <a:lstStyle/>
                    <a:p>
                      <a:r>
                        <a:rPr lang="en-AU" sz="1200" b="0" i="0" dirty="0">
                          <a:latin typeface="+mn-lt"/>
                        </a:rPr>
                        <a:t>8 year glide path</a:t>
                      </a:r>
                    </a:p>
                  </a:txBody>
                  <a:tcPr/>
                </a:tc>
                <a:tc>
                  <a:txBody>
                    <a:bodyPr/>
                    <a:lstStyle/>
                    <a:p>
                      <a:pPr algn="ctr" fontAlgn="ctr"/>
                      <a:r>
                        <a:rPr lang="en-AU" sz="1200" b="0" i="0" u="none" strike="noStrike" dirty="0">
                          <a:solidFill>
                            <a:srgbClr val="3B3C3E"/>
                          </a:solidFill>
                          <a:effectLst/>
                          <a:latin typeface="Arial" panose="020B0604020202020204" pitchFamily="34" charset="0"/>
                        </a:rPr>
                        <a:t>(3.7)</a:t>
                      </a:r>
                    </a:p>
                  </a:txBody>
                  <a:tcPr marL="0" marR="0" marT="0" marB="0" anchor="ctr"/>
                </a:tc>
                <a:tc>
                  <a:txBody>
                    <a:bodyPr/>
                    <a:lstStyle/>
                    <a:p>
                      <a:pPr algn="ctr" fontAlgn="ctr"/>
                      <a:r>
                        <a:rPr lang="en-AU" sz="1200" b="0" i="0" u="none" strike="noStrike">
                          <a:solidFill>
                            <a:srgbClr val="3B3C3E"/>
                          </a:solidFill>
                          <a:effectLst/>
                          <a:latin typeface="Arial" panose="020B0604020202020204" pitchFamily="34" charset="0"/>
                        </a:rPr>
                        <a:t> 5.3 </a:t>
                      </a:r>
                    </a:p>
                  </a:txBody>
                  <a:tcPr marL="0" marR="0" marT="0" marB="0" anchor="ctr"/>
                </a:tc>
                <a:tc>
                  <a:txBody>
                    <a:bodyPr/>
                    <a:lstStyle/>
                    <a:p>
                      <a:pPr algn="ctr" fontAlgn="ctr"/>
                      <a:r>
                        <a:rPr lang="en-AU" sz="1200" b="0" i="0" u="none" strike="noStrike" dirty="0">
                          <a:solidFill>
                            <a:srgbClr val="3B3C3E"/>
                          </a:solidFill>
                          <a:effectLst/>
                          <a:latin typeface="Arial" panose="020B0604020202020204" pitchFamily="34" charset="0"/>
                        </a:rPr>
                        <a:t> 1.1 </a:t>
                      </a:r>
                    </a:p>
                  </a:txBody>
                  <a:tcPr marL="0" marR="0" marT="0" marB="0" anchor="ctr"/>
                </a:tc>
                <a:extLst>
                  <a:ext uri="{0D108BD9-81ED-4DB2-BD59-A6C34878D82A}">
                    <a16:rowId xmlns:a16="http://schemas.microsoft.com/office/drawing/2014/main" xmlns="" val="2237642642"/>
                  </a:ext>
                </a:extLst>
              </a:tr>
            </a:tbl>
          </a:graphicData>
        </a:graphic>
      </p:graphicFrame>
      <p:sp>
        <p:nvSpPr>
          <p:cNvPr id="13" name="Rectangle: Rounded Corners 12"/>
          <p:cNvSpPr/>
          <p:nvPr/>
        </p:nvSpPr>
        <p:spPr bwMode="auto">
          <a:xfrm>
            <a:off x="107504" y="1063202"/>
            <a:ext cx="8964488" cy="997794"/>
          </a:xfrm>
          <a:prstGeom prst="roundRect">
            <a:avLst/>
          </a:prstGeom>
          <a:solidFill>
            <a:schemeClr val="accent4">
              <a:lumMod val="75000"/>
            </a:schemeClr>
          </a:solidFill>
          <a:ln w="9525" cap="flat" cmpd="sng" algn="ctr">
            <a:solidFill>
              <a:schemeClr val="bg2"/>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a:lnSpc>
                <a:spcPct val="100000"/>
              </a:lnSpc>
              <a:spcBef>
                <a:spcPct val="50000"/>
              </a:spcBef>
              <a:buNone/>
            </a:pPr>
            <a:r>
              <a:rPr lang="en-AU" dirty="0">
                <a:solidFill>
                  <a:schemeClr val="bg1"/>
                </a:solidFill>
                <a:latin typeface="Arial" pitchFamily="-65" charset="0"/>
                <a:ea typeface="Arial" pitchFamily="-65" charset="0"/>
                <a:cs typeface="Arial" pitchFamily="-65" charset="0"/>
              </a:rPr>
              <a:t>Asset = $1bn, Standard life = 50 years</a:t>
            </a:r>
          </a:p>
          <a:p>
            <a:pPr>
              <a:buNone/>
            </a:pPr>
            <a:r>
              <a:rPr lang="en-AU" dirty="0">
                <a:solidFill>
                  <a:schemeClr val="bg1"/>
                </a:solidFill>
              </a:rPr>
              <a:t>Under or over recovery is calculated as the difference between –</a:t>
            </a:r>
          </a:p>
          <a:p>
            <a:pPr marL="342900" indent="-342900">
              <a:buAutoNum type="alphaLcParenBoth"/>
            </a:pPr>
            <a:r>
              <a:rPr lang="en-AU" dirty="0">
                <a:solidFill>
                  <a:schemeClr val="bg1"/>
                </a:solidFill>
              </a:rPr>
              <a:t>revenue that would have been calculated if actual inflation was perfectly forecasted and applied and </a:t>
            </a:r>
          </a:p>
          <a:p>
            <a:pPr marL="342900" indent="-342900">
              <a:buAutoNum type="alphaLcParenBoth"/>
            </a:pPr>
            <a:r>
              <a:rPr lang="en-AU" dirty="0">
                <a:solidFill>
                  <a:schemeClr val="bg1"/>
                </a:solidFill>
              </a:rPr>
              <a:t>revenue that was calculated based on forecast inflation</a:t>
            </a:r>
          </a:p>
          <a:p>
            <a:pPr>
              <a:lnSpc>
                <a:spcPct val="100000"/>
              </a:lnSpc>
              <a:spcBef>
                <a:spcPct val="50000"/>
              </a:spcBef>
              <a:buNone/>
            </a:pPr>
            <a:endParaRPr kumimoji="0" lang="en-AU" i="0" u="none" strike="noStrike" cap="none" normalizeH="0" baseline="0" dirty="0">
              <a:ln>
                <a:noFill/>
              </a:ln>
              <a:solidFill>
                <a:schemeClr val="bg1"/>
              </a:solidFill>
              <a:effectLst/>
              <a:latin typeface="Arial" pitchFamily="-65" charset="0"/>
              <a:ea typeface="Arial" pitchFamily="-65" charset="0"/>
              <a:cs typeface="Arial" pitchFamily="-65" charset="0"/>
            </a:endParaRPr>
          </a:p>
        </p:txBody>
      </p:sp>
    </p:spTree>
    <p:extLst>
      <p:ext uri="{BB962C8B-B14F-4D97-AF65-F5344CB8AC3E}">
        <p14:creationId xmlns:p14="http://schemas.microsoft.com/office/powerpoint/2010/main" val="421359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Recommendations</a:t>
            </a:r>
          </a:p>
        </p:txBody>
      </p:sp>
      <p:sp>
        <p:nvSpPr>
          <p:cNvPr id="3" name="Content Placeholder 2"/>
          <p:cNvSpPr>
            <a:spLocks noGrp="1"/>
          </p:cNvSpPr>
          <p:nvPr>
            <p:ph idx="1"/>
          </p:nvPr>
        </p:nvSpPr>
        <p:spPr/>
        <p:txBody>
          <a:bodyPr/>
          <a:lstStyle/>
          <a:p>
            <a:r>
              <a:rPr lang="en-AU" sz="1600" dirty="0">
                <a:solidFill>
                  <a:srgbClr val="3B3C3E"/>
                </a:solidFill>
              </a:rPr>
              <a:t>Measurement -</a:t>
            </a:r>
          </a:p>
          <a:p>
            <a:pPr lvl="1"/>
            <a:r>
              <a:rPr lang="en-AU" sz="1600" dirty="0">
                <a:solidFill>
                  <a:srgbClr val="3B3C3E"/>
                </a:solidFill>
              </a:rPr>
              <a:t>Further engagement on the optimal length of glide path based on mean reversion of inflation in Australian context</a:t>
            </a:r>
          </a:p>
          <a:p>
            <a:endParaRPr lang="en-AU" sz="1600" dirty="0">
              <a:solidFill>
                <a:srgbClr val="3B3C3E"/>
              </a:solidFill>
            </a:endParaRPr>
          </a:p>
          <a:p>
            <a:r>
              <a:rPr lang="en-AU" sz="1600" dirty="0">
                <a:solidFill>
                  <a:srgbClr val="3B3C3E"/>
                </a:solidFill>
              </a:rPr>
              <a:t>True up -</a:t>
            </a:r>
          </a:p>
          <a:p>
            <a:pPr lvl="1"/>
            <a:r>
              <a:rPr lang="en-AU" sz="1600" dirty="0">
                <a:solidFill>
                  <a:srgbClr val="3B3C3E"/>
                </a:solidFill>
              </a:rPr>
              <a:t>Application of true up from 2026 onwards for 2021-25 inflation mismatch (</a:t>
            </a:r>
            <a:r>
              <a:rPr lang="en-AU" sz="1600" i="1" dirty="0">
                <a:solidFill>
                  <a:srgbClr val="3B3C3E"/>
                </a:solidFill>
              </a:rPr>
              <a:t>based on Victorian timelin</a:t>
            </a:r>
            <a:r>
              <a:rPr lang="en-AU" sz="1600" dirty="0">
                <a:solidFill>
                  <a:srgbClr val="3B3C3E"/>
                </a:solidFill>
              </a:rPr>
              <a:t>e). This ensures no true up for inflation mismatch in current regulatory period</a:t>
            </a:r>
          </a:p>
          <a:p>
            <a:pPr lvl="1"/>
            <a:r>
              <a:rPr lang="en-AU" sz="1600" dirty="0">
                <a:solidFill>
                  <a:srgbClr val="3B3C3E"/>
                </a:solidFill>
              </a:rPr>
              <a:t>True up for 2021-25 period to be spread over the 5 years in 2026-30</a:t>
            </a:r>
          </a:p>
          <a:p>
            <a:pPr lvl="1"/>
            <a:r>
              <a:rPr lang="en-AU" sz="1600" dirty="0"/>
              <a:t>True up may apply to entire return portion or just return on debt portion</a:t>
            </a:r>
          </a:p>
          <a:p>
            <a:endParaRPr lang="en-AU" sz="1600" dirty="0">
              <a:solidFill>
                <a:srgbClr val="3B3C3E"/>
              </a:solidFill>
            </a:endParaRPr>
          </a:p>
          <a:p>
            <a:endParaRPr lang="en-AU" sz="1600" dirty="0"/>
          </a:p>
        </p:txBody>
      </p:sp>
      <p:sp>
        <p:nvSpPr>
          <p:cNvPr id="4" name="Slide Number Placeholder 3"/>
          <p:cNvSpPr>
            <a:spLocks noGrp="1"/>
          </p:cNvSpPr>
          <p:nvPr>
            <p:ph type="sldNum" sz="quarter" idx="10"/>
          </p:nvPr>
        </p:nvSpPr>
        <p:spPr/>
        <p:txBody>
          <a:bodyPr/>
          <a:lstStyle/>
          <a:p>
            <a:pPr>
              <a:defRPr/>
            </a:pPr>
            <a:fld id="{B303A22D-90CC-4848-B3FA-D8CAB510F066}" type="slidenum">
              <a:rPr lang="en-AU" altLang="en-US" smtClean="0"/>
              <a:pPr>
                <a:defRPr/>
              </a:pPr>
              <a:t>6</a:t>
            </a:fld>
            <a:endParaRPr lang="en-AU" altLang="en-US" dirty="0"/>
          </a:p>
        </p:txBody>
      </p:sp>
    </p:spTree>
    <p:extLst>
      <p:ext uri="{BB962C8B-B14F-4D97-AF65-F5344CB8AC3E}">
        <p14:creationId xmlns:p14="http://schemas.microsoft.com/office/powerpoint/2010/main" val="3465441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35C0F2D-149E-4F17-B789-A57197AAD02F}" type="slidenum">
              <a:rPr lang="en-AU" altLang="en-US" smtClean="0"/>
              <a:pPr>
                <a:defRPr/>
              </a:pPr>
              <a:t>7</a:t>
            </a:fld>
            <a:endParaRPr lang="en-AU" altLang="en-US" dirty="0"/>
          </a:p>
        </p:txBody>
      </p:sp>
      <p:sp>
        <p:nvSpPr>
          <p:cNvPr id="3" name="Title 2"/>
          <p:cNvSpPr>
            <a:spLocks noGrp="1"/>
          </p:cNvSpPr>
          <p:nvPr>
            <p:ph type="ctrTitle"/>
          </p:nvPr>
        </p:nvSpPr>
        <p:spPr>
          <a:xfrm>
            <a:off x="400000" y="2132856"/>
            <a:ext cx="5036096" cy="1368152"/>
          </a:xfrm>
        </p:spPr>
        <p:txBody>
          <a:bodyPr>
            <a:noAutofit/>
          </a:bodyPr>
          <a:lstStyle/>
          <a:p>
            <a:r>
              <a:rPr lang="en-AU" sz="1600" dirty="0"/>
              <a:t>For more information contact –</a:t>
            </a:r>
            <a:br>
              <a:rPr lang="en-AU" sz="1600" dirty="0"/>
            </a:br>
            <a:r>
              <a:rPr lang="en-AU" sz="1600" dirty="0"/>
              <a:t>Sandeep Kumar</a:t>
            </a:r>
            <a:br>
              <a:rPr lang="en-AU" sz="1600" dirty="0"/>
            </a:br>
            <a:r>
              <a:rPr lang="en-AU" sz="1600" dirty="0"/>
              <a:t>Manager Regulatory Analysis &amp; Strategy</a:t>
            </a:r>
            <a:br>
              <a:rPr lang="en-AU" sz="1600" dirty="0"/>
            </a:br>
            <a:r>
              <a:rPr lang="en-AU" sz="1600" dirty="0"/>
              <a:t>Jemena</a:t>
            </a:r>
            <a:br>
              <a:rPr lang="en-AU" sz="1600" dirty="0"/>
            </a:br>
            <a:r>
              <a:rPr lang="en-AU" sz="1600" dirty="0"/>
              <a:t>sandeep.kumar@jemena.com.au</a:t>
            </a:r>
            <a:br>
              <a:rPr lang="en-AU" sz="1600" dirty="0"/>
            </a:br>
            <a:endParaRPr lang="en-AU" sz="1600" dirty="0"/>
          </a:p>
        </p:txBody>
      </p:sp>
    </p:spTree>
    <p:extLst>
      <p:ext uri="{BB962C8B-B14F-4D97-AF65-F5344CB8AC3E}">
        <p14:creationId xmlns:p14="http://schemas.microsoft.com/office/powerpoint/2010/main" val="2747239431"/>
      </p:ext>
    </p:extLst>
  </p:cSld>
  <p:clrMapOvr>
    <a:masterClrMapping/>
  </p:clrMapOvr>
</p:sld>
</file>

<file path=ppt/theme/theme1.xml><?xml version="1.0" encoding="utf-8"?>
<a:theme xmlns:a="http://schemas.openxmlformats.org/drawingml/2006/main" name="Jemena Powerpoint Template Standard">
  <a:themeElements>
    <a:clrScheme name="2014 Jemena Colours">
      <a:dk1>
        <a:srgbClr val="505150"/>
      </a:dk1>
      <a:lt1>
        <a:srgbClr val="FFFFFF"/>
      </a:lt1>
      <a:dk2>
        <a:srgbClr val="505150"/>
      </a:dk2>
      <a:lt2>
        <a:srgbClr val="E2E2D9"/>
      </a:lt2>
      <a:accent1>
        <a:srgbClr val="F58220"/>
      </a:accent1>
      <a:accent2>
        <a:srgbClr val="173583"/>
      </a:accent2>
      <a:accent3>
        <a:srgbClr val="026CB6"/>
      </a:accent3>
      <a:accent4>
        <a:srgbClr val="26BCD7"/>
      </a:accent4>
      <a:accent5>
        <a:srgbClr val="7DCCE0"/>
      </a:accent5>
      <a:accent6>
        <a:srgbClr val="173583"/>
      </a:accent6>
      <a:hlink>
        <a:srgbClr val="000000"/>
      </a:hlink>
      <a:folHlink>
        <a:srgbClr val="808080"/>
      </a:folHlink>
    </a:clrScheme>
    <a:fontScheme name="1_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7DCCE0"/>
        </a:solidFill>
        <a:ln w="9525" cap="flat" cmpd="sng" algn="ctr">
          <a:noFill/>
          <a:prstDash val="solid"/>
          <a:round/>
          <a:headEnd type="none" w="med" len="med"/>
          <a:tailEnd type="none" w="med" len="med"/>
        </a:ln>
        <a:effectLst/>
      </a:spPr>
      <a:bodyPr vert="horz" wrap="square" lIns="36000" tIns="36000" rIns="36000" bIns="36000" numCol="1" rtlCol="0" anchor="t" anchorCtr="0" compatLnSpc="1">
        <a:prstTxWarp prst="textNoShape">
          <a:avLst/>
        </a:prstTxWarp>
        <a:no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2000" i="0" u="none" strike="noStrike" cap="none" normalizeH="0" baseline="0" dirty="0" err="1" smtClean="0">
            <a:ln>
              <a:noFill/>
            </a:ln>
            <a:solidFill>
              <a:schemeClr val="bg1"/>
            </a:solidFill>
            <a:effectLst/>
            <a:latin typeface="Arial" pitchFamily="-65" charset="0"/>
            <a:ea typeface="Arial" pitchFamily="-65" charset="0"/>
            <a:cs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800" b="0" i="0" u="none" strike="noStrike" cap="none" normalizeH="0" baseline="0">
            <a:ln>
              <a:noFill/>
            </a:ln>
            <a:solidFill>
              <a:srgbClr val="2F3791"/>
            </a:solidFill>
            <a:effectLst/>
            <a:latin typeface="Arial" pitchFamily="-65" charset="0"/>
            <a:ea typeface="Arial" pitchFamily="-65" charset="0"/>
            <a:cs typeface="Arial" pitchFamily="-65" charset="0"/>
          </a:defRPr>
        </a:defPPr>
      </a:lstStyle>
    </a:lnDef>
    <a:txDef>
      <a:spPr>
        <a:noFill/>
      </a:spPr>
      <a:bodyPr wrap="square" rtlCol="0">
        <a:spAutoFit/>
      </a:bodyPr>
      <a:lstStyle>
        <a:defPPr>
          <a:lnSpc>
            <a:spcPct val="100000"/>
          </a:lnSpc>
          <a:spcBef>
            <a:spcPts val="0"/>
          </a:spcBef>
          <a:buNone/>
          <a:defRPr sz="2400" dirty="0" smtClean="0">
            <a:solidFill>
              <a:srgbClr val="3B3C3E"/>
            </a:solidFill>
          </a:defRPr>
        </a:defPPr>
      </a:lstStyle>
    </a:tx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JEMENA Standard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EMENA Standard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EMENA Standard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EMENA Standard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EMENA Standard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EMENA Standard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EMENA Standard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EMENA Standard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EMENA Standard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EMENA Standard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EMENA Standard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EMENA Standard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JEMENA Standard PPT Template 13">
        <a:dk1>
          <a:srgbClr val="000000"/>
        </a:dk1>
        <a:lt1>
          <a:srgbClr val="FFFFFF"/>
        </a:lt1>
        <a:dk2>
          <a:srgbClr val="0061A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Jemena Powerpoint Template Standard</Template>
  <TotalTime>561</TotalTime>
  <Words>755</Words>
  <Application>Microsoft Office PowerPoint</Application>
  <PresentationFormat>On-screen Show (4:3)</PresentationFormat>
  <Paragraphs>114</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Jemena Powerpoint Template Standard</vt:lpstr>
      <vt:lpstr>Treatment of inflation</vt:lpstr>
      <vt:lpstr>The inflation problem</vt:lpstr>
      <vt:lpstr>Improvements can be made</vt:lpstr>
      <vt:lpstr>Glide path approach</vt:lpstr>
      <vt:lpstr>True-up under AER approach &amp; glide path</vt:lpstr>
      <vt:lpstr>Recommendations</vt:lpstr>
      <vt:lpstr>For more information contact – Sandeep Kumar Manager Regulatory Analysis &amp; Strategy Jemena sandeep.kumar@jemena.com.au </vt:lpstr>
    </vt:vector>
  </TitlesOfParts>
  <Company>Jemena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there an opportunity to improve the regime?</dc:title>
  <dc:creator>Sandeep Kumar</dc:creator>
  <cp:lastModifiedBy>Paloni, Sarah</cp:lastModifiedBy>
  <cp:revision>59</cp:revision>
  <dcterms:created xsi:type="dcterms:W3CDTF">2017-08-06T08:22:23Z</dcterms:created>
  <dcterms:modified xsi:type="dcterms:W3CDTF">2017-08-11T04:46:57Z</dcterms:modified>
</cp:coreProperties>
</file>