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8" r:id="rId3"/>
    <p:sldId id="300" r:id="rId4"/>
    <p:sldId id="285" r:id="rId5"/>
    <p:sldId id="297" r:id="rId6"/>
    <p:sldId id="303" r:id="rId7"/>
    <p:sldId id="298" r:id="rId8"/>
    <p:sldId id="302" r:id="rId9"/>
  </p:sldIdLst>
  <p:sldSz cx="9144000" cy="6858000" type="screen4x3"/>
  <p:notesSz cx="6856413" cy="9713913"/>
  <p:defaultTextStyle>
    <a:defPPr>
      <a:defRPr lang="en-AU"/>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3366CC"/>
    <a:srgbClr val="3333C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392" autoAdjust="0"/>
    <p:restoredTop sz="85930" autoAdjust="0"/>
  </p:normalViewPr>
  <p:slideViewPr>
    <p:cSldViewPr>
      <p:cViewPr varScale="1">
        <p:scale>
          <a:sx n="71" d="100"/>
          <a:sy n="71" d="100"/>
        </p:scale>
        <p:origin x="-132" y="-90"/>
      </p:cViewPr>
      <p:guideLst>
        <p:guide orient="horz" pos="2160"/>
        <p:guide pos="864"/>
      </p:guideLst>
    </p:cSldViewPr>
  </p:slideViewPr>
  <p:outlineViewPr>
    <p:cViewPr>
      <p:scale>
        <a:sx n="33" d="100"/>
        <a:sy n="33" d="100"/>
      </p:scale>
      <p:origin x="0" y="3708"/>
    </p:cViewPr>
  </p:outlineViewPr>
  <p:notesTextViewPr>
    <p:cViewPr>
      <p:scale>
        <a:sx n="100" d="100"/>
        <a:sy n="100" d="100"/>
      </p:scale>
      <p:origin x="0" y="0"/>
    </p:cViewPr>
  </p:notesTextViewPr>
  <p:sorterViewPr>
    <p:cViewPr>
      <p:scale>
        <a:sx n="66" d="100"/>
        <a:sy n="66" d="100"/>
      </p:scale>
      <p:origin x="0" y="112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85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AU" dirty="0"/>
          </a:p>
        </p:txBody>
      </p:sp>
      <p:sp>
        <p:nvSpPr>
          <p:cNvPr id="4099" name="Rectangle 3"/>
          <p:cNvSpPr>
            <a:spLocks noGrp="1" noChangeArrowheads="1"/>
          </p:cNvSpPr>
          <p:nvPr>
            <p:ph type="dt" idx="1"/>
          </p:nvPr>
        </p:nvSpPr>
        <p:spPr bwMode="auto">
          <a:xfrm>
            <a:off x="3884613" y="0"/>
            <a:ext cx="2971800" cy="485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AU" dirty="0"/>
          </a:p>
        </p:txBody>
      </p:sp>
      <p:sp>
        <p:nvSpPr>
          <p:cNvPr id="27652" name="Rectangle 4"/>
          <p:cNvSpPr>
            <a:spLocks noGrp="1" noRot="1" noChangeAspect="1" noChangeArrowheads="1" noTextEdit="1"/>
          </p:cNvSpPr>
          <p:nvPr>
            <p:ph type="sldImg" idx="2"/>
          </p:nvPr>
        </p:nvSpPr>
        <p:spPr bwMode="auto">
          <a:xfrm>
            <a:off x="1000125" y="728663"/>
            <a:ext cx="4857750" cy="3643312"/>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14400" y="4614863"/>
            <a:ext cx="5027613" cy="43703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noProof="0" smtClean="0"/>
              <a:t>Click to edit Master text styles</a:t>
            </a:r>
          </a:p>
          <a:p>
            <a:pPr lvl="1"/>
            <a:r>
              <a:rPr lang="en-AU" noProof="0" smtClean="0"/>
              <a:t>Second level</a:t>
            </a:r>
          </a:p>
          <a:p>
            <a:pPr lvl="2"/>
            <a:r>
              <a:rPr lang="en-AU" noProof="0" smtClean="0"/>
              <a:t>Third level</a:t>
            </a:r>
          </a:p>
          <a:p>
            <a:pPr lvl="3"/>
            <a:r>
              <a:rPr lang="en-AU" noProof="0" smtClean="0"/>
              <a:t>Fourth level</a:t>
            </a:r>
          </a:p>
          <a:p>
            <a:pPr lvl="4"/>
            <a:r>
              <a:rPr lang="en-AU" noProof="0" smtClean="0"/>
              <a:t>Fifth level</a:t>
            </a:r>
          </a:p>
        </p:txBody>
      </p:sp>
      <p:sp>
        <p:nvSpPr>
          <p:cNvPr id="4102" name="Rectangle 6"/>
          <p:cNvSpPr>
            <a:spLocks noGrp="1" noChangeArrowheads="1"/>
          </p:cNvSpPr>
          <p:nvPr>
            <p:ph type="ftr" sz="quarter" idx="4"/>
          </p:nvPr>
        </p:nvSpPr>
        <p:spPr bwMode="auto">
          <a:xfrm>
            <a:off x="0" y="9228138"/>
            <a:ext cx="2971800" cy="4857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AU" dirty="0"/>
          </a:p>
        </p:txBody>
      </p:sp>
      <p:sp>
        <p:nvSpPr>
          <p:cNvPr id="4103" name="Rectangle 7"/>
          <p:cNvSpPr>
            <a:spLocks noGrp="1" noChangeArrowheads="1"/>
          </p:cNvSpPr>
          <p:nvPr>
            <p:ph type="sldNum" sz="quarter" idx="5"/>
          </p:nvPr>
        </p:nvSpPr>
        <p:spPr bwMode="auto">
          <a:xfrm>
            <a:off x="3884613" y="9228138"/>
            <a:ext cx="2971800" cy="4857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EDB334FD-A472-4F3F-82EE-63318EFFE4C3}" type="slidenum">
              <a:rPr lang="en-AU"/>
              <a:pPr>
                <a:defRPr/>
              </a:pPr>
              <a:t>‹#›</a:t>
            </a:fld>
            <a:endParaRPr lang="en-AU"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p:spPr>
        <p:txBody>
          <a:bodyPr/>
          <a:lstStyle/>
          <a:p>
            <a:endParaRPr lang="en-US" dirty="0" smtClean="0">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6EF08EA2-749F-4DF4-9E57-2B3571C12B39}" type="datetime1">
              <a:rPr lang="en-AU"/>
              <a:pPr>
                <a:defRPr/>
              </a:pPr>
              <a:t>19/09/2017</a:t>
            </a:fld>
            <a:endParaRPr lang="en-AU" dirty="0"/>
          </a:p>
        </p:txBody>
      </p:sp>
      <p:sp>
        <p:nvSpPr>
          <p:cNvPr id="5" name="Rectangle 5"/>
          <p:cNvSpPr>
            <a:spLocks noGrp="1" noChangeArrowheads="1"/>
          </p:cNvSpPr>
          <p:nvPr>
            <p:ph type="ftr" sz="quarter" idx="11"/>
          </p:nvPr>
        </p:nvSpPr>
        <p:spPr>
          <a:ln/>
        </p:spPr>
        <p:txBody>
          <a:bodyPr/>
          <a:lstStyle>
            <a:lvl1pPr>
              <a:defRPr/>
            </a:lvl1pPr>
          </a:lstStyle>
          <a:p>
            <a:r>
              <a:rPr lang="en-AU" dirty="0"/>
              <a:t>Page </a:t>
            </a:r>
          </a:p>
        </p:txBody>
      </p:sp>
      <p:sp>
        <p:nvSpPr>
          <p:cNvPr id="6" name="Rectangle 6"/>
          <p:cNvSpPr>
            <a:spLocks noGrp="1" noChangeArrowheads="1"/>
          </p:cNvSpPr>
          <p:nvPr>
            <p:ph type="sldNum" sz="quarter" idx="12"/>
          </p:nvPr>
        </p:nvSpPr>
        <p:spPr>
          <a:ln/>
        </p:spPr>
        <p:txBody>
          <a:bodyPr/>
          <a:lstStyle>
            <a:lvl1pPr>
              <a:defRPr/>
            </a:lvl1pPr>
          </a:lstStyle>
          <a:p>
            <a:pPr>
              <a:defRPr/>
            </a:pPr>
            <a:fld id="{01BCBD7F-C455-4397-879B-8D0E86538949}"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6D913CEE-4CC8-46B6-9FB1-504CBBE86FC4}" type="datetime1">
              <a:rPr lang="en-AU"/>
              <a:pPr>
                <a:defRPr/>
              </a:pPr>
              <a:t>19/09/2017</a:t>
            </a:fld>
            <a:endParaRPr lang="en-AU" dirty="0"/>
          </a:p>
        </p:txBody>
      </p:sp>
      <p:sp>
        <p:nvSpPr>
          <p:cNvPr id="5" name="Rectangle 5"/>
          <p:cNvSpPr>
            <a:spLocks noGrp="1" noChangeArrowheads="1"/>
          </p:cNvSpPr>
          <p:nvPr>
            <p:ph type="ftr" sz="quarter" idx="11"/>
          </p:nvPr>
        </p:nvSpPr>
        <p:spPr>
          <a:ln/>
        </p:spPr>
        <p:txBody>
          <a:bodyPr/>
          <a:lstStyle>
            <a:lvl1pPr>
              <a:defRPr/>
            </a:lvl1pPr>
          </a:lstStyle>
          <a:p>
            <a:r>
              <a:rPr lang="en-AU" dirty="0"/>
              <a:t>Page </a:t>
            </a:r>
          </a:p>
        </p:txBody>
      </p:sp>
      <p:sp>
        <p:nvSpPr>
          <p:cNvPr id="6" name="Rectangle 6"/>
          <p:cNvSpPr>
            <a:spLocks noGrp="1" noChangeArrowheads="1"/>
          </p:cNvSpPr>
          <p:nvPr>
            <p:ph type="sldNum" sz="quarter" idx="12"/>
          </p:nvPr>
        </p:nvSpPr>
        <p:spPr>
          <a:ln/>
        </p:spPr>
        <p:txBody>
          <a:bodyPr/>
          <a:lstStyle>
            <a:lvl1pPr>
              <a:defRPr/>
            </a:lvl1pPr>
          </a:lstStyle>
          <a:p>
            <a:pPr>
              <a:defRPr/>
            </a:pPr>
            <a:fld id="{52F72496-3D1D-4F9D-B876-56BC9747F3DE}"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52400"/>
            <a:ext cx="19431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52400"/>
            <a:ext cx="56769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93F9900-3071-4848-8181-D69DC5F5FE83}" type="datetime1">
              <a:rPr lang="en-AU"/>
              <a:pPr>
                <a:defRPr/>
              </a:pPr>
              <a:t>19/09/2017</a:t>
            </a:fld>
            <a:endParaRPr lang="en-AU" dirty="0"/>
          </a:p>
        </p:txBody>
      </p:sp>
      <p:sp>
        <p:nvSpPr>
          <p:cNvPr id="5" name="Rectangle 5"/>
          <p:cNvSpPr>
            <a:spLocks noGrp="1" noChangeArrowheads="1"/>
          </p:cNvSpPr>
          <p:nvPr>
            <p:ph type="ftr" sz="quarter" idx="11"/>
          </p:nvPr>
        </p:nvSpPr>
        <p:spPr>
          <a:ln/>
        </p:spPr>
        <p:txBody>
          <a:bodyPr/>
          <a:lstStyle>
            <a:lvl1pPr>
              <a:defRPr/>
            </a:lvl1pPr>
          </a:lstStyle>
          <a:p>
            <a:r>
              <a:rPr lang="en-AU" dirty="0"/>
              <a:t>Page </a:t>
            </a:r>
          </a:p>
        </p:txBody>
      </p:sp>
      <p:sp>
        <p:nvSpPr>
          <p:cNvPr id="6" name="Rectangle 6"/>
          <p:cNvSpPr>
            <a:spLocks noGrp="1" noChangeArrowheads="1"/>
          </p:cNvSpPr>
          <p:nvPr>
            <p:ph type="sldNum" sz="quarter" idx="12"/>
          </p:nvPr>
        </p:nvSpPr>
        <p:spPr>
          <a:ln/>
        </p:spPr>
        <p:txBody>
          <a:bodyPr/>
          <a:lstStyle>
            <a:lvl1pPr>
              <a:defRPr/>
            </a:lvl1pPr>
          </a:lstStyle>
          <a:p>
            <a:pPr>
              <a:defRPr/>
            </a:pPr>
            <a:fld id="{A5E9D8E6-F09A-4904-A90C-71704D365FA2}" type="slidenum">
              <a:rPr lang="en-AU"/>
              <a:pPr>
                <a:defRPr/>
              </a:pPr>
              <a:t>‹#›</a:t>
            </a:fld>
            <a:endParaRPr lang="en-AU"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914400"/>
            <a:ext cx="38100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648200" y="914400"/>
            <a:ext cx="3810000" cy="5029200"/>
          </a:xfrm>
        </p:spPr>
        <p:txBody>
          <a:bodyPr/>
          <a:lstStyle/>
          <a:p>
            <a:pPr lvl="0"/>
            <a:endParaRPr lang="en-US" noProof="0" dirty="0" smtClean="0"/>
          </a:p>
        </p:txBody>
      </p:sp>
      <p:sp>
        <p:nvSpPr>
          <p:cNvPr id="5" name="Rectangle 4"/>
          <p:cNvSpPr>
            <a:spLocks noGrp="1" noChangeArrowheads="1"/>
          </p:cNvSpPr>
          <p:nvPr>
            <p:ph type="dt" sz="half" idx="10"/>
          </p:nvPr>
        </p:nvSpPr>
        <p:spPr>
          <a:ln/>
        </p:spPr>
        <p:txBody>
          <a:bodyPr/>
          <a:lstStyle>
            <a:lvl1pPr>
              <a:defRPr/>
            </a:lvl1pPr>
          </a:lstStyle>
          <a:p>
            <a:pPr>
              <a:defRPr/>
            </a:pPr>
            <a:fld id="{6765E548-C8E9-4CA9-B7B4-8D5F23D00DA9}" type="datetime1">
              <a:rPr lang="en-AU"/>
              <a:pPr>
                <a:defRPr/>
              </a:pPr>
              <a:t>19/09/2017</a:t>
            </a:fld>
            <a:endParaRPr lang="en-AU" dirty="0"/>
          </a:p>
        </p:txBody>
      </p:sp>
      <p:sp>
        <p:nvSpPr>
          <p:cNvPr id="6" name="Rectangle 5"/>
          <p:cNvSpPr>
            <a:spLocks noGrp="1" noChangeArrowheads="1"/>
          </p:cNvSpPr>
          <p:nvPr>
            <p:ph type="ftr" sz="quarter" idx="11"/>
          </p:nvPr>
        </p:nvSpPr>
        <p:spPr>
          <a:ln/>
        </p:spPr>
        <p:txBody>
          <a:bodyPr/>
          <a:lstStyle>
            <a:lvl1pPr>
              <a:defRPr/>
            </a:lvl1pPr>
          </a:lstStyle>
          <a:p>
            <a:r>
              <a:rPr lang="en-AU" dirty="0"/>
              <a:t>Page </a:t>
            </a:r>
          </a:p>
        </p:txBody>
      </p:sp>
      <p:sp>
        <p:nvSpPr>
          <p:cNvPr id="7" name="Rectangle 6"/>
          <p:cNvSpPr>
            <a:spLocks noGrp="1" noChangeArrowheads="1"/>
          </p:cNvSpPr>
          <p:nvPr>
            <p:ph type="sldNum" sz="quarter" idx="12"/>
          </p:nvPr>
        </p:nvSpPr>
        <p:spPr>
          <a:ln/>
        </p:spPr>
        <p:txBody>
          <a:bodyPr/>
          <a:lstStyle>
            <a:lvl1pPr>
              <a:defRPr/>
            </a:lvl1pPr>
          </a:lstStyle>
          <a:p>
            <a:pPr>
              <a:defRPr/>
            </a:pPr>
            <a:fld id="{D84D10B7-ADC0-4AB6-A1FF-BCDE3B6D7442}"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5FD35B26-F620-4F81-8985-834E87D76833}" type="datetime1">
              <a:rPr lang="en-AU"/>
              <a:pPr>
                <a:defRPr/>
              </a:pPr>
              <a:t>19/09/2017</a:t>
            </a:fld>
            <a:endParaRPr lang="en-AU" dirty="0"/>
          </a:p>
        </p:txBody>
      </p:sp>
      <p:sp>
        <p:nvSpPr>
          <p:cNvPr id="5" name="Rectangle 5"/>
          <p:cNvSpPr>
            <a:spLocks noGrp="1" noChangeArrowheads="1"/>
          </p:cNvSpPr>
          <p:nvPr>
            <p:ph type="ftr" sz="quarter" idx="11"/>
          </p:nvPr>
        </p:nvSpPr>
        <p:spPr>
          <a:ln/>
        </p:spPr>
        <p:txBody>
          <a:bodyPr/>
          <a:lstStyle>
            <a:lvl1pPr>
              <a:defRPr/>
            </a:lvl1pPr>
          </a:lstStyle>
          <a:p>
            <a:r>
              <a:rPr lang="en-AU" dirty="0"/>
              <a:t>Page </a:t>
            </a:r>
          </a:p>
        </p:txBody>
      </p:sp>
      <p:sp>
        <p:nvSpPr>
          <p:cNvPr id="6" name="Rectangle 6"/>
          <p:cNvSpPr>
            <a:spLocks noGrp="1" noChangeArrowheads="1"/>
          </p:cNvSpPr>
          <p:nvPr>
            <p:ph type="sldNum" sz="quarter" idx="12"/>
          </p:nvPr>
        </p:nvSpPr>
        <p:spPr>
          <a:ln/>
        </p:spPr>
        <p:txBody>
          <a:bodyPr/>
          <a:lstStyle>
            <a:lvl1pPr>
              <a:defRPr/>
            </a:lvl1pPr>
          </a:lstStyle>
          <a:p>
            <a:pPr>
              <a:defRPr/>
            </a:pPr>
            <a:fld id="{193422F1-1FCF-48F7-BD1A-6DEACA6DD1B6}"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DEF22639-07F3-421C-9F61-103CD2246A49}" type="datetime1">
              <a:rPr lang="en-AU"/>
              <a:pPr>
                <a:defRPr/>
              </a:pPr>
              <a:t>19/09/2017</a:t>
            </a:fld>
            <a:endParaRPr lang="en-AU" dirty="0"/>
          </a:p>
        </p:txBody>
      </p:sp>
      <p:sp>
        <p:nvSpPr>
          <p:cNvPr id="5" name="Rectangle 5"/>
          <p:cNvSpPr>
            <a:spLocks noGrp="1" noChangeArrowheads="1"/>
          </p:cNvSpPr>
          <p:nvPr>
            <p:ph type="ftr" sz="quarter" idx="11"/>
          </p:nvPr>
        </p:nvSpPr>
        <p:spPr>
          <a:ln/>
        </p:spPr>
        <p:txBody>
          <a:bodyPr/>
          <a:lstStyle>
            <a:lvl1pPr>
              <a:defRPr/>
            </a:lvl1pPr>
          </a:lstStyle>
          <a:p>
            <a:r>
              <a:rPr lang="en-AU" dirty="0"/>
              <a:t>Page </a:t>
            </a:r>
          </a:p>
        </p:txBody>
      </p:sp>
      <p:sp>
        <p:nvSpPr>
          <p:cNvPr id="6" name="Rectangle 6"/>
          <p:cNvSpPr>
            <a:spLocks noGrp="1" noChangeArrowheads="1"/>
          </p:cNvSpPr>
          <p:nvPr>
            <p:ph type="sldNum" sz="quarter" idx="12"/>
          </p:nvPr>
        </p:nvSpPr>
        <p:spPr>
          <a:ln/>
        </p:spPr>
        <p:txBody>
          <a:bodyPr/>
          <a:lstStyle>
            <a:lvl1pPr>
              <a:defRPr/>
            </a:lvl1pPr>
          </a:lstStyle>
          <a:p>
            <a:pPr>
              <a:defRPr/>
            </a:pPr>
            <a:fld id="{A51405ED-1909-4ABF-A76F-B1EE59BAC5E9}"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914400"/>
            <a:ext cx="38100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14400"/>
            <a:ext cx="38100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FB0D6F17-619F-4A72-8B07-5CF5B1F9ECF9}" type="datetime1">
              <a:rPr lang="en-AU"/>
              <a:pPr>
                <a:defRPr/>
              </a:pPr>
              <a:t>19/09/2017</a:t>
            </a:fld>
            <a:endParaRPr lang="en-AU" dirty="0"/>
          </a:p>
        </p:txBody>
      </p:sp>
      <p:sp>
        <p:nvSpPr>
          <p:cNvPr id="6" name="Rectangle 5"/>
          <p:cNvSpPr>
            <a:spLocks noGrp="1" noChangeArrowheads="1"/>
          </p:cNvSpPr>
          <p:nvPr>
            <p:ph type="ftr" sz="quarter" idx="11"/>
          </p:nvPr>
        </p:nvSpPr>
        <p:spPr>
          <a:ln/>
        </p:spPr>
        <p:txBody>
          <a:bodyPr/>
          <a:lstStyle>
            <a:lvl1pPr>
              <a:defRPr/>
            </a:lvl1pPr>
          </a:lstStyle>
          <a:p>
            <a:r>
              <a:rPr lang="en-AU" dirty="0"/>
              <a:t>Page </a:t>
            </a:r>
          </a:p>
        </p:txBody>
      </p:sp>
      <p:sp>
        <p:nvSpPr>
          <p:cNvPr id="7" name="Rectangle 6"/>
          <p:cNvSpPr>
            <a:spLocks noGrp="1" noChangeArrowheads="1"/>
          </p:cNvSpPr>
          <p:nvPr>
            <p:ph type="sldNum" sz="quarter" idx="12"/>
          </p:nvPr>
        </p:nvSpPr>
        <p:spPr>
          <a:ln/>
        </p:spPr>
        <p:txBody>
          <a:bodyPr/>
          <a:lstStyle>
            <a:lvl1pPr>
              <a:defRPr/>
            </a:lvl1pPr>
          </a:lstStyle>
          <a:p>
            <a:pPr>
              <a:defRPr/>
            </a:pPr>
            <a:fld id="{31B76974-E329-48DB-9952-742FC6DA7291}"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0D8A8C71-CC95-4C51-ACB6-270949F94933}" type="datetime1">
              <a:rPr lang="en-AU"/>
              <a:pPr>
                <a:defRPr/>
              </a:pPr>
              <a:t>19/09/2017</a:t>
            </a:fld>
            <a:endParaRPr lang="en-AU" dirty="0"/>
          </a:p>
        </p:txBody>
      </p:sp>
      <p:sp>
        <p:nvSpPr>
          <p:cNvPr id="8" name="Rectangle 5"/>
          <p:cNvSpPr>
            <a:spLocks noGrp="1" noChangeArrowheads="1"/>
          </p:cNvSpPr>
          <p:nvPr>
            <p:ph type="ftr" sz="quarter" idx="11"/>
          </p:nvPr>
        </p:nvSpPr>
        <p:spPr>
          <a:ln/>
        </p:spPr>
        <p:txBody>
          <a:bodyPr/>
          <a:lstStyle>
            <a:lvl1pPr>
              <a:defRPr/>
            </a:lvl1pPr>
          </a:lstStyle>
          <a:p>
            <a:r>
              <a:rPr lang="en-AU" dirty="0"/>
              <a:t>Page </a:t>
            </a:r>
          </a:p>
        </p:txBody>
      </p:sp>
      <p:sp>
        <p:nvSpPr>
          <p:cNvPr id="9" name="Rectangle 6"/>
          <p:cNvSpPr>
            <a:spLocks noGrp="1" noChangeArrowheads="1"/>
          </p:cNvSpPr>
          <p:nvPr>
            <p:ph type="sldNum" sz="quarter" idx="12"/>
          </p:nvPr>
        </p:nvSpPr>
        <p:spPr>
          <a:ln/>
        </p:spPr>
        <p:txBody>
          <a:bodyPr/>
          <a:lstStyle>
            <a:lvl1pPr>
              <a:defRPr/>
            </a:lvl1pPr>
          </a:lstStyle>
          <a:p>
            <a:pPr>
              <a:defRPr/>
            </a:pPr>
            <a:fld id="{CCE07588-22F8-414A-A10C-083B40388D97}"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91502631-A315-4799-B744-676068A334AB}" type="datetime1">
              <a:rPr lang="en-AU"/>
              <a:pPr>
                <a:defRPr/>
              </a:pPr>
              <a:t>19/09/2017</a:t>
            </a:fld>
            <a:endParaRPr lang="en-AU" dirty="0"/>
          </a:p>
        </p:txBody>
      </p:sp>
      <p:sp>
        <p:nvSpPr>
          <p:cNvPr id="4" name="Rectangle 5"/>
          <p:cNvSpPr>
            <a:spLocks noGrp="1" noChangeArrowheads="1"/>
          </p:cNvSpPr>
          <p:nvPr>
            <p:ph type="ftr" sz="quarter" idx="11"/>
          </p:nvPr>
        </p:nvSpPr>
        <p:spPr>
          <a:ln/>
        </p:spPr>
        <p:txBody>
          <a:bodyPr/>
          <a:lstStyle>
            <a:lvl1pPr>
              <a:defRPr/>
            </a:lvl1pPr>
          </a:lstStyle>
          <a:p>
            <a:r>
              <a:rPr lang="en-AU" dirty="0"/>
              <a:t>Page </a:t>
            </a:r>
          </a:p>
        </p:txBody>
      </p:sp>
      <p:sp>
        <p:nvSpPr>
          <p:cNvPr id="5" name="Rectangle 6"/>
          <p:cNvSpPr>
            <a:spLocks noGrp="1" noChangeArrowheads="1"/>
          </p:cNvSpPr>
          <p:nvPr>
            <p:ph type="sldNum" sz="quarter" idx="12"/>
          </p:nvPr>
        </p:nvSpPr>
        <p:spPr>
          <a:ln/>
        </p:spPr>
        <p:txBody>
          <a:bodyPr/>
          <a:lstStyle>
            <a:lvl1pPr>
              <a:defRPr/>
            </a:lvl1pPr>
          </a:lstStyle>
          <a:p>
            <a:pPr>
              <a:defRPr/>
            </a:pPr>
            <a:fld id="{D6D2EA27-0060-4062-A607-20ADB5ECF83C}"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749DBFD2-920A-490C-B504-56A9CE90CFAE}" type="datetime1">
              <a:rPr lang="en-AU"/>
              <a:pPr>
                <a:defRPr/>
              </a:pPr>
              <a:t>19/09/2017</a:t>
            </a:fld>
            <a:endParaRPr lang="en-AU" dirty="0"/>
          </a:p>
        </p:txBody>
      </p:sp>
      <p:sp>
        <p:nvSpPr>
          <p:cNvPr id="3" name="Rectangle 5"/>
          <p:cNvSpPr>
            <a:spLocks noGrp="1" noChangeArrowheads="1"/>
          </p:cNvSpPr>
          <p:nvPr>
            <p:ph type="ftr" sz="quarter" idx="11"/>
          </p:nvPr>
        </p:nvSpPr>
        <p:spPr>
          <a:ln/>
        </p:spPr>
        <p:txBody>
          <a:bodyPr/>
          <a:lstStyle>
            <a:lvl1pPr>
              <a:defRPr/>
            </a:lvl1pPr>
          </a:lstStyle>
          <a:p>
            <a:r>
              <a:rPr lang="en-AU" dirty="0"/>
              <a:t>Page </a:t>
            </a:r>
          </a:p>
        </p:txBody>
      </p:sp>
      <p:sp>
        <p:nvSpPr>
          <p:cNvPr id="4" name="Rectangle 6"/>
          <p:cNvSpPr>
            <a:spLocks noGrp="1" noChangeArrowheads="1"/>
          </p:cNvSpPr>
          <p:nvPr>
            <p:ph type="sldNum" sz="quarter" idx="12"/>
          </p:nvPr>
        </p:nvSpPr>
        <p:spPr>
          <a:ln/>
        </p:spPr>
        <p:txBody>
          <a:bodyPr/>
          <a:lstStyle>
            <a:lvl1pPr>
              <a:defRPr/>
            </a:lvl1pPr>
          </a:lstStyle>
          <a:p>
            <a:pPr>
              <a:defRPr/>
            </a:pPr>
            <a:fld id="{A8DF3AAB-E4DA-42F2-9FCF-23DE6444CB64}"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D71DF2F1-BBB2-4A92-AA23-369B886EBFB9}" type="datetime1">
              <a:rPr lang="en-AU"/>
              <a:pPr>
                <a:defRPr/>
              </a:pPr>
              <a:t>19/09/2017</a:t>
            </a:fld>
            <a:endParaRPr lang="en-AU" dirty="0"/>
          </a:p>
        </p:txBody>
      </p:sp>
      <p:sp>
        <p:nvSpPr>
          <p:cNvPr id="6" name="Rectangle 5"/>
          <p:cNvSpPr>
            <a:spLocks noGrp="1" noChangeArrowheads="1"/>
          </p:cNvSpPr>
          <p:nvPr>
            <p:ph type="ftr" sz="quarter" idx="11"/>
          </p:nvPr>
        </p:nvSpPr>
        <p:spPr>
          <a:ln/>
        </p:spPr>
        <p:txBody>
          <a:bodyPr/>
          <a:lstStyle>
            <a:lvl1pPr>
              <a:defRPr/>
            </a:lvl1pPr>
          </a:lstStyle>
          <a:p>
            <a:r>
              <a:rPr lang="en-AU" dirty="0"/>
              <a:t>Page </a:t>
            </a:r>
          </a:p>
        </p:txBody>
      </p:sp>
      <p:sp>
        <p:nvSpPr>
          <p:cNvPr id="7" name="Rectangle 6"/>
          <p:cNvSpPr>
            <a:spLocks noGrp="1" noChangeArrowheads="1"/>
          </p:cNvSpPr>
          <p:nvPr>
            <p:ph type="sldNum" sz="quarter" idx="12"/>
          </p:nvPr>
        </p:nvSpPr>
        <p:spPr>
          <a:ln/>
        </p:spPr>
        <p:txBody>
          <a:bodyPr/>
          <a:lstStyle>
            <a:lvl1pPr>
              <a:defRPr/>
            </a:lvl1pPr>
          </a:lstStyle>
          <a:p>
            <a:pPr>
              <a:defRPr/>
            </a:pPr>
            <a:fld id="{DB4B27B3-2983-4FC9-8BD6-63A10A475B30}"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F920EE54-1FF7-4A79-A5F2-BAAB34C37602}" type="datetime1">
              <a:rPr lang="en-AU"/>
              <a:pPr>
                <a:defRPr/>
              </a:pPr>
              <a:t>19/09/2017</a:t>
            </a:fld>
            <a:endParaRPr lang="en-AU" dirty="0"/>
          </a:p>
        </p:txBody>
      </p:sp>
      <p:sp>
        <p:nvSpPr>
          <p:cNvPr id="6" name="Rectangle 5"/>
          <p:cNvSpPr>
            <a:spLocks noGrp="1" noChangeArrowheads="1"/>
          </p:cNvSpPr>
          <p:nvPr>
            <p:ph type="ftr" sz="quarter" idx="11"/>
          </p:nvPr>
        </p:nvSpPr>
        <p:spPr>
          <a:ln/>
        </p:spPr>
        <p:txBody>
          <a:bodyPr/>
          <a:lstStyle>
            <a:lvl1pPr>
              <a:defRPr/>
            </a:lvl1pPr>
          </a:lstStyle>
          <a:p>
            <a:r>
              <a:rPr lang="en-AU" dirty="0"/>
              <a:t>Page </a:t>
            </a:r>
          </a:p>
        </p:txBody>
      </p:sp>
      <p:sp>
        <p:nvSpPr>
          <p:cNvPr id="7" name="Rectangle 6"/>
          <p:cNvSpPr>
            <a:spLocks noGrp="1" noChangeArrowheads="1"/>
          </p:cNvSpPr>
          <p:nvPr>
            <p:ph type="sldNum" sz="quarter" idx="12"/>
          </p:nvPr>
        </p:nvSpPr>
        <p:spPr>
          <a:ln/>
        </p:spPr>
        <p:txBody>
          <a:bodyPr/>
          <a:lstStyle>
            <a:lvl1pPr>
              <a:defRPr/>
            </a:lvl1pPr>
          </a:lstStyle>
          <a:p>
            <a:pPr>
              <a:defRPr/>
            </a:pPr>
            <a:fld id="{4F3C1884-1082-4770-AF6E-A7A7B504AC4A}"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152400"/>
            <a:ext cx="77724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smtClean="0"/>
              <a:t>Click to edit Master title style</a:t>
            </a:r>
          </a:p>
        </p:txBody>
      </p:sp>
      <p:sp>
        <p:nvSpPr>
          <p:cNvPr id="6147" name="Rectangle 3"/>
          <p:cNvSpPr>
            <a:spLocks noGrp="1" noChangeArrowheads="1"/>
          </p:cNvSpPr>
          <p:nvPr>
            <p:ph type="body" idx="1"/>
          </p:nvPr>
        </p:nvSpPr>
        <p:spPr bwMode="auto">
          <a:xfrm>
            <a:off x="685800" y="914400"/>
            <a:ext cx="77724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p>
        </p:txBody>
      </p:sp>
      <p:sp>
        <p:nvSpPr>
          <p:cNvPr id="1028" name="Rectangle 4"/>
          <p:cNvSpPr>
            <a:spLocks noGrp="1" noChangeArrowheads="1"/>
          </p:cNvSpPr>
          <p:nvPr>
            <p:ph type="dt" sz="half" idx="2"/>
          </p:nvPr>
        </p:nvSpPr>
        <p:spPr bwMode="auto">
          <a:xfrm>
            <a:off x="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18" charset="0"/>
              </a:defRPr>
            </a:lvl1pPr>
          </a:lstStyle>
          <a:p>
            <a:pPr>
              <a:defRPr/>
            </a:pPr>
            <a:fld id="{28AED83E-5AE4-45DA-949E-06FD59C8B0F5}" type="datetime1">
              <a:rPr lang="en-AU"/>
              <a:pPr>
                <a:defRPr/>
              </a:pPr>
              <a:t>19/09/2017</a:t>
            </a:fld>
            <a:endParaRPr lang="en-AU"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en-AU" dirty="0"/>
              <a:t>Page </a:t>
            </a:r>
          </a:p>
        </p:txBody>
      </p:sp>
      <p:sp>
        <p:nvSpPr>
          <p:cNvPr id="1030" name="Rectangle 6"/>
          <p:cNvSpPr>
            <a:spLocks noGrp="1" noChangeArrowheads="1"/>
          </p:cNvSpPr>
          <p:nvPr>
            <p:ph type="sldNum" sz="quarter" idx="4"/>
          </p:nvPr>
        </p:nvSpPr>
        <p:spPr bwMode="auto">
          <a:xfrm>
            <a:off x="72390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Times New Roman" pitchFamily="18" charset="0"/>
              </a:defRPr>
            </a:lvl1pPr>
          </a:lstStyle>
          <a:p>
            <a:pPr>
              <a:defRPr/>
            </a:pPr>
            <a:fld id="{4071459B-AE9C-4727-923F-196421C1FB3B}" type="slidenum">
              <a:rPr lang="en-AU"/>
              <a:pPr>
                <a:defRPr/>
              </a:pPr>
              <a:t>‹#›</a:t>
            </a:fld>
            <a:endParaRPr lang="en-AU" dirty="0"/>
          </a:p>
        </p:txBody>
      </p:sp>
      <p:sp>
        <p:nvSpPr>
          <p:cNvPr id="1032" name="Rectangle 8"/>
          <p:cNvSpPr>
            <a:spLocks noChangeArrowheads="1"/>
          </p:cNvSpPr>
          <p:nvPr userDrawn="1"/>
        </p:nvSpPr>
        <p:spPr bwMode="auto">
          <a:xfrm>
            <a:off x="6400800" y="1543050"/>
            <a:ext cx="0" cy="990600"/>
          </a:xfrm>
          <a:prstGeom prst="rect">
            <a:avLst/>
          </a:prstGeom>
          <a:noFill/>
          <a:ln w="9525">
            <a:noFill/>
            <a:miter lim="800000"/>
            <a:headEnd/>
            <a:tailEnd/>
          </a:ln>
          <a:effectLst/>
        </p:spPr>
        <p:txBody>
          <a:bodyPr>
            <a:spAutoFit/>
          </a:bodyPr>
          <a:lstStyle/>
          <a:p>
            <a:pPr>
              <a:defRPr/>
            </a:pPr>
            <a:endParaRPr lang="en-US" dirty="0">
              <a:latin typeface="Times New Roman" pitchFamily="18" charset="0"/>
            </a:endParaRPr>
          </a:p>
        </p:txBody>
      </p:sp>
      <p:pic>
        <p:nvPicPr>
          <p:cNvPr id="6152" name="Picture 7"/>
          <p:cNvPicPr>
            <a:picLocks noChangeAspect="1" noChangeArrowheads="1"/>
          </p:cNvPicPr>
          <p:nvPr userDrawn="1"/>
        </p:nvPicPr>
        <p:blipFill>
          <a:blip r:embed="rId14" cstate="print"/>
          <a:srcRect/>
          <a:stretch>
            <a:fillRect/>
          </a:stretch>
        </p:blipFill>
        <p:spPr bwMode="auto">
          <a:xfrm>
            <a:off x="2514600" y="6096000"/>
            <a:ext cx="3886200" cy="588963"/>
          </a:xfrm>
          <a:prstGeom prst="rect">
            <a:avLst/>
          </a:prstGeom>
          <a:noFill/>
          <a:ln w="9525">
            <a:noFill/>
            <a:miter lim="800000"/>
            <a:headEnd/>
            <a:tailEnd/>
          </a:ln>
        </p:spPr>
      </p:pic>
      <p:sp>
        <p:nvSpPr>
          <p:cNvPr id="1033" name="Rectangle 9"/>
          <p:cNvSpPr>
            <a:spLocks noChangeArrowheads="1"/>
          </p:cNvSpPr>
          <p:nvPr userDrawn="1"/>
        </p:nvSpPr>
        <p:spPr bwMode="auto">
          <a:xfrm>
            <a:off x="0" y="2533650"/>
            <a:ext cx="9144000" cy="822325"/>
          </a:xfrm>
          <a:prstGeom prst="rect">
            <a:avLst/>
          </a:prstGeom>
          <a:noFill/>
          <a:ln w="9525">
            <a:noFill/>
            <a:miter lim="800000"/>
            <a:headEnd/>
            <a:tailEnd/>
          </a:ln>
          <a:effectLst/>
        </p:spPr>
        <p:txBody>
          <a:bodyPr>
            <a:spAutoFit/>
          </a:bodyPr>
          <a:lstStyle/>
          <a:p>
            <a:pPr>
              <a:defRPr/>
            </a:pPr>
            <a:r>
              <a:rPr lang="en-AU" dirty="0">
                <a:latin typeface="Times New Roman" pitchFamily="18" charset="0"/>
              </a:rPr>
              <a:t/>
            </a:r>
            <a:br>
              <a:rPr lang="en-AU" dirty="0">
                <a:latin typeface="Times New Roman" pitchFamily="18" charset="0"/>
              </a:rPr>
            </a:br>
            <a:endParaRPr lang="en-AU" dirty="0">
              <a:latin typeface="Times New Roman" pitchFamily="18" charset="0"/>
            </a:endParaRPr>
          </a:p>
        </p:txBody>
      </p:sp>
      <p:sp>
        <p:nvSpPr>
          <p:cNvPr id="1034" name="Line 10"/>
          <p:cNvSpPr>
            <a:spLocks noChangeShapeType="1"/>
          </p:cNvSpPr>
          <p:nvPr userDrawn="1"/>
        </p:nvSpPr>
        <p:spPr bwMode="auto">
          <a:xfrm>
            <a:off x="533400" y="838200"/>
            <a:ext cx="8001000" cy="0"/>
          </a:xfrm>
          <a:prstGeom prst="line">
            <a:avLst/>
          </a:prstGeom>
          <a:noFill/>
          <a:ln w="57150">
            <a:solidFill>
              <a:srgbClr val="FF9900"/>
            </a:solidFill>
            <a:round/>
            <a:headEnd/>
            <a:tailEnd/>
          </a:ln>
          <a:effectLst/>
        </p:spPr>
        <p:txBody>
          <a:bodyPr/>
          <a:lstStyle/>
          <a:p>
            <a:pPr>
              <a:defRPr/>
            </a:pPr>
            <a:endParaRPr lang="en-US" dirty="0">
              <a:latin typeface="Times New Roman" pitchFamily="18" charset="0"/>
            </a:endParaRPr>
          </a:p>
        </p:txBody>
      </p:sp>
      <p:sp>
        <p:nvSpPr>
          <p:cNvPr id="1035" name="Line 11"/>
          <p:cNvSpPr>
            <a:spLocks noChangeShapeType="1"/>
          </p:cNvSpPr>
          <p:nvPr userDrawn="1"/>
        </p:nvSpPr>
        <p:spPr bwMode="auto">
          <a:xfrm>
            <a:off x="533400" y="6096000"/>
            <a:ext cx="8001000" cy="0"/>
          </a:xfrm>
          <a:prstGeom prst="line">
            <a:avLst/>
          </a:prstGeom>
          <a:noFill/>
          <a:ln w="57150">
            <a:solidFill>
              <a:srgbClr val="FF9900"/>
            </a:solidFill>
            <a:round/>
            <a:headEnd/>
            <a:tailEnd/>
          </a:ln>
          <a:effectLst/>
        </p:spPr>
        <p:txBody>
          <a:bodyPr/>
          <a:lstStyle/>
          <a:p>
            <a:pPr>
              <a:defRPr/>
            </a:pPr>
            <a:endParaRPr lang="en-US" dirty="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Arial Narrow" pitchFamily="34" charset="0"/>
        </a:defRPr>
      </a:lvl2pPr>
      <a:lvl3pPr algn="ctr" rtl="0" eaLnBrk="0" fontAlgn="base" hangingPunct="0">
        <a:spcBef>
          <a:spcPct val="0"/>
        </a:spcBef>
        <a:spcAft>
          <a:spcPct val="0"/>
        </a:spcAft>
        <a:defRPr sz="3200" b="1">
          <a:solidFill>
            <a:schemeClr val="tx2"/>
          </a:solidFill>
          <a:latin typeface="Arial Narrow" pitchFamily="34" charset="0"/>
        </a:defRPr>
      </a:lvl3pPr>
      <a:lvl4pPr algn="ctr" rtl="0" eaLnBrk="0" fontAlgn="base" hangingPunct="0">
        <a:spcBef>
          <a:spcPct val="0"/>
        </a:spcBef>
        <a:spcAft>
          <a:spcPct val="0"/>
        </a:spcAft>
        <a:defRPr sz="3200" b="1">
          <a:solidFill>
            <a:schemeClr val="tx2"/>
          </a:solidFill>
          <a:latin typeface="Arial Narrow" pitchFamily="34" charset="0"/>
        </a:defRPr>
      </a:lvl4pPr>
      <a:lvl5pPr algn="ctr" rtl="0" eaLnBrk="0" fontAlgn="base" hangingPunct="0">
        <a:spcBef>
          <a:spcPct val="0"/>
        </a:spcBef>
        <a:spcAft>
          <a:spcPct val="0"/>
        </a:spcAft>
        <a:defRPr sz="3200" b="1">
          <a:solidFill>
            <a:schemeClr val="tx2"/>
          </a:solidFill>
          <a:latin typeface="Arial Narrow" pitchFamily="34" charset="0"/>
        </a:defRPr>
      </a:lvl5pPr>
      <a:lvl6pPr marL="457200" algn="ctr" rtl="0" fontAlgn="base">
        <a:spcBef>
          <a:spcPct val="0"/>
        </a:spcBef>
        <a:spcAft>
          <a:spcPct val="0"/>
        </a:spcAft>
        <a:defRPr sz="3200" b="1">
          <a:solidFill>
            <a:schemeClr val="tx2"/>
          </a:solidFill>
          <a:latin typeface="Arial Narrow" pitchFamily="34" charset="0"/>
        </a:defRPr>
      </a:lvl6pPr>
      <a:lvl7pPr marL="914400" algn="ctr" rtl="0" fontAlgn="base">
        <a:spcBef>
          <a:spcPct val="0"/>
        </a:spcBef>
        <a:spcAft>
          <a:spcPct val="0"/>
        </a:spcAft>
        <a:defRPr sz="3200" b="1">
          <a:solidFill>
            <a:schemeClr val="tx2"/>
          </a:solidFill>
          <a:latin typeface="Arial Narrow" pitchFamily="34" charset="0"/>
        </a:defRPr>
      </a:lvl7pPr>
      <a:lvl8pPr marL="1371600" algn="ctr" rtl="0" fontAlgn="base">
        <a:spcBef>
          <a:spcPct val="0"/>
        </a:spcBef>
        <a:spcAft>
          <a:spcPct val="0"/>
        </a:spcAft>
        <a:defRPr sz="3200" b="1">
          <a:solidFill>
            <a:schemeClr val="tx2"/>
          </a:solidFill>
          <a:latin typeface="Arial Narrow" pitchFamily="34" charset="0"/>
        </a:defRPr>
      </a:lvl8pPr>
      <a:lvl9pPr marL="1828800" algn="ctr" rtl="0" fontAlgn="base">
        <a:spcBef>
          <a:spcPct val="0"/>
        </a:spcBef>
        <a:spcAft>
          <a:spcPct val="0"/>
        </a:spcAft>
        <a:defRPr sz="3200" b="1">
          <a:solidFill>
            <a:schemeClr val="tx2"/>
          </a:solidFill>
          <a:latin typeface="Arial Narrow"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a:ln/>
        </p:spPr>
        <p:txBody>
          <a:bodyPr/>
          <a:lstStyle/>
          <a:p>
            <a:pPr>
              <a:defRPr/>
            </a:pPr>
            <a:fld id="{6094FBA8-DB86-4197-8ADF-6669A8753F3B}" type="slidenum">
              <a:rPr lang="en-AU"/>
              <a:pPr>
                <a:defRPr/>
              </a:pPr>
              <a:t>1</a:t>
            </a:fld>
            <a:endParaRPr lang="en-AU" dirty="0"/>
          </a:p>
        </p:txBody>
      </p:sp>
      <p:sp>
        <p:nvSpPr>
          <p:cNvPr id="7173" name="Rectangle 2"/>
          <p:cNvSpPr>
            <a:spLocks noGrp="1" noChangeArrowheads="1"/>
          </p:cNvSpPr>
          <p:nvPr>
            <p:ph type="ctrTitle"/>
          </p:nvPr>
        </p:nvSpPr>
        <p:spPr>
          <a:xfrm>
            <a:off x="685800" y="2286000"/>
            <a:ext cx="7772400" cy="1143000"/>
          </a:xfrm>
        </p:spPr>
        <p:txBody>
          <a:bodyPr/>
          <a:lstStyle/>
          <a:p>
            <a:pPr eaLnBrk="1" hangingPunct="1"/>
            <a:r>
              <a:rPr lang="en-AU" dirty="0" smtClean="0"/>
              <a:t/>
            </a:r>
            <a:br>
              <a:rPr lang="en-AU" dirty="0" smtClean="0"/>
            </a:br>
            <a:endParaRPr lang="en-AU" dirty="0" smtClean="0"/>
          </a:p>
        </p:txBody>
      </p:sp>
      <p:sp>
        <p:nvSpPr>
          <p:cNvPr id="7174" name="Rectangle 3"/>
          <p:cNvSpPr>
            <a:spLocks noGrp="1" noChangeArrowheads="1"/>
          </p:cNvSpPr>
          <p:nvPr>
            <p:ph type="subTitle" idx="1"/>
          </p:nvPr>
        </p:nvSpPr>
        <p:spPr>
          <a:xfrm>
            <a:off x="900113" y="1628800"/>
            <a:ext cx="7343775" cy="1656184"/>
          </a:xfrm>
        </p:spPr>
        <p:txBody>
          <a:bodyPr/>
          <a:lstStyle/>
          <a:p>
            <a:pPr eaLnBrk="1" hangingPunct="1"/>
            <a:r>
              <a:rPr lang="en-AU" sz="4400" b="1" dirty="0" smtClean="0"/>
              <a:t>Development of WACC guideline</a:t>
            </a:r>
            <a:br>
              <a:rPr lang="en-AU" sz="4400" b="1" dirty="0" smtClean="0"/>
            </a:br>
            <a:r>
              <a:rPr lang="en-AU" sz="4400" b="1" dirty="0" smtClean="0"/>
              <a:t>A consumer view</a:t>
            </a:r>
            <a:endParaRPr lang="en-AU" sz="2400" b="1" dirty="0" smtClean="0"/>
          </a:p>
          <a:p>
            <a:pPr eaLnBrk="1" hangingPunct="1"/>
            <a:endParaRPr lang="en-AU" sz="2400" b="1" dirty="0" smtClean="0"/>
          </a:p>
          <a:p>
            <a:r>
              <a:rPr lang="en-AU" b="1" dirty="0" smtClean="0"/>
              <a:t>AER forum </a:t>
            </a:r>
          </a:p>
          <a:p>
            <a:endParaRPr lang="en-AU" dirty="0" smtClean="0"/>
          </a:p>
          <a:p>
            <a:r>
              <a:rPr lang="en-AU" sz="2400" b="1" dirty="0" smtClean="0"/>
              <a:t>18 September 2017</a:t>
            </a:r>
          </a:p>
        </p:txBody>
      </p:sp>
      <p:sp>
        <p:nvSpPr>
          <p:cNvPr id="7175" name="Rectangle 5"/>
          <p:cNvSpPr>
            <a:spLocks noChangeArrowheads="1"/>
          </p:cNvSpPr>
          <p:nvPr/>
        </p:nvSpPr>
        <p:spPr bwMode="auto">
          <a:xfrm>
            <a:off x="6400800" y="1543050"/>
            <a:ext cx="0" cy="990600"/>
          </a:xfrm>
          <a:prstGeom prst="rect">
            <a:avLst/>
          </a:prstGeom>
          <a:noFill/>
          <a:ln w="9525">
            <a:noFill/>
            <a:miter lim="800000"/>
            <a:headEnd/>
            <a:tailEnd/>
          </a:ln>
        </p:spPr>
        <p:txBody>
          <a:bodyPr>
            <a:spAutoFit/>
          </a:bodyPr>
          <a:lstStyle/>
          <a:p>
            <a:endParaRPr lang="en-US" dirty="0"/>
          </a:p>
        </p:txBody>
      </p:sp>
      <p:sp>
        <p:nvSpPr>
          <p:cNvPr id="7176" name="Rectangle 6"/>
          <p:cNvSpPr>
            <a:spLocks noChangeArrowheads="1"/>
          </p:cNvSpPr>
          <p:nvPr/>
        </p:nvSpPr>
        <p:spPr bwMode="auto">
          <a:xfrm>
            <a:off x="0" y="2533650"/>
            <a:ext cx="9144000" cy="822325"/>
          </a:xfrm>
          <a:prstGeom prst="rect">
            <a:avLst/>
          </a:prstGeom>
          <a:noFill/>
          <a:ln w="9525">
            <a:noFill/>
            <a:miter lim="800000"/>
            <a:headEnd/>
            <a:tailEnd/>
          </a:ln>
        </p:spPr>
        <p:txBody>
          <a:bodyPr>
            <a:spAutoFit/>
          </a:bodyPr>
          <a:lstStyle/>
          <a:p>
            <a:r>
              <a:rPr lang="en-AU" dirty="0"/>
              <a:t/>
            </a:r>
            <a:br>
              <a:rPr lang="en-AU" dirty="0"/>
            </a:br>
            <a:endParaRPr lang="en-A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pPr>
              <a:defRPr/>
            </a:pPr>
            <a:fld id="{5BC307C9-240C-407B-8A99-9157DCE45109}" type="slidenum">
              <a:rPr lang="en-AU"/>
              <a:pPr>
                <a:defRPr/>
              </a:pPr>
              <a:t>2</a:t>
            </a:fld>
            <a:endParaRPr lang="en-AU" dirty="0"/>
          </a:p>
        </p:txBody>
      </p:sp>
      <p:sp>
        <p:nvSpPr>
          <p:cNvPr id="1030" name="Rectangle 2"/>
          <p:cNvSpPr>
            <a:spLocks noGrp="1" noChangeArrowheads="1"/>
          </p:cNvSpPr>
          <p:nvPr>
            <p:ph type="title"/>
          </p:nvPr>
        </p:nvSpPr>
        <p:spPr/>
        <p:txBody>
          <a:bodyPr/>
          <a:lstStyle/>
          <a:p>
            <a:pPr eaLnBrk="1" hangingPunct="1"/>
            <a:r>
              <a:rPr lang="en-AU" dirty="0" smtClean="0">
                <a:latin typeface="Arial Black" pitchFamily="34" charset="0"/>
              </a:rPr>
              <a:t>About the Major Energy Users, Inc</a:t>
            </a:r>
          </a:p>
        </p:txBody>
      </p:sp>
      <p:sp>
        <p:nvSpPr>
          <p:cNvPr id="1031" name="Rectangle 3"/>
          <p:cNvSpPr>
            <a:spLocks noGrp="1" noChangeArrowheads="1"/>
          </p:cNvSpPr>
          <p:nvPr>
            <p:ph type="body" idx="1"/>
          </p:nvPr>
        </p:nvSpPr>
        <p:spPr>
          <a:xfrm>
            <a:off x="323528" y="980729"/>
            <a:ext cx="8568952" cy="4969222"/>
          </a:xfrm>
        </p:spPr>
        <p:txBody>
          <a:bodyPr/>
          <a:lstStyle/>
          <a:p>
            <a:pPr marL="363538" indent="-363538">
              <a:lnSpc>
                <a:spcPct val="80000"/>
              </a:lnSpc>
              <a:buFont typeface="Wingdings" pitchFamily="2" charset="2"/>
              <a:buChar char="v"/>
            </a:pPr>
            <a:r>
              <a:rPr lang="en-AU" sz="2400" b="1" dirty="0" smtClean="0"/>
              <a:t>The MEU comprises over 20 large energy using companies across the NEM and in WA and NT</a:t>
            </a:r>
          </a:p>
          <a:p>
            <a:pPr marL="363538" indent="-363538">
              <a:lnSpc>
                <a:spcPct val="80000"/>
              </a:lnSpc>
              <a:buFont typeface="Wingdings" pitchFamily="2" charset="2"/>
              <a:buChar char="v"/>
            </a:pPr>
            <a:r>
              <a:rPr lang="en-AU" sz="2400" b="1" dirty="0" smtClean="0"/>
              <a:t>Industries represented include:</a:t>
            </a:r>
          </a:p>
          <a:p>
            <a:pPr marL="763588" lvl="2" indent="-363538">
              <a:lnSpc>
                <a:spcPct val="80000"/>
              </a:lnSpc>
              <a:buFont typeface="Wingdings" pitchFamily="2" charset="2"/>
              <a:buChar char="v"/>
            </a:pPr>
            <a:r>
              <a:rPr lang="en-AU" sz="2000" b="1" dirty="0" smtClean="0"/>
              <a:t>Iron and steel</a:t>
            </a:r>
          </a:p>
          <a:p>
            <a:pPr marL="763588" lvl="2" indent="-363538">
              <a:lnSpc>
                <a:spcPct val="80000"/>
              </a:lnSpc>
              <a:buFont typeface="Wingdings" pitchFamily="2" charset="2"/>
              <a:buChar char="v"/>
            </a:pPr>
            <a:r>
              <a:rPr lang="en-AU" sz="2000" b="1" dirty="0" smtClean="0"/>
              <a:t>Cement</a:t>
            </a:r>
          </a:p>
          <a:p>
            <a:pPr marL="763588" lvl="2" indent="-363538">
              <a:lnSpc>
                <a:spcPct val="80000"/>
              </a:lnSpc>
              <a:buFont typeface="Wingdings" pitchFamily="2" charset="2"/>
              <a:buChar char="v"/>
            </a:pPr>
            <a:r>
              <a:rPr lang="en-AU" sz="2000" b="1" dirty="0" smtClean="0"/>
              <a:t>Paper, pulp and cardboard</a:t>
            </a:r>
          </a:p>
          <a:p>
            <a:pPr marL="763588" lvl="2" indent="-363538">
              <a:lnSpc>
                <a:spcPct val="80000"/>
              </a:lnSpc>
              <a:buFont typeface="Wingdings" pitchFamily="2" charset="2"/>
              <a:buChar char="v"/>
            </a:pPr>
            <a:r>
              <a:rPr lang="en-AU" sz="2000" b="1" dirty="0" smtClean="0"/>
              <a:t>Fertiliser and explosives</a:t>
            </a:r>
          </a:p>
          <a:p>
            <a:pPr marL="763588" lvl="2" indent="-363538">
              <a:lnSpc>
                <a:spcPct val="80000"/>
              </a:lnSpc>
              <a:buFont typeface="Wingdings" pitchFamily="2" charset="2"/>
              <a:buChar char="v"/>
            </a:pPr>
            <a:r>
              <a:rPr lang="en-AU" sz="2000" b="1" dirty="0" smtClean="0"/>
              <a:t>Tourism &amp; accommodation</a:t>
            </a:r>
          </a:p>
          <a:p>
            <a:pPr marL="763588" lvl="2" indent="-363538">
              <a:lnSpc>
                <a:spcPct val="80000"/>
              </a:lnSpc>
              <a:buFont typeface="Wingdings" pitchFamily="2" charset="2"/>
              <a:buChar char="v"/>
            </a:pPr>
            <a:r>
              <a:rPr lang="en-AU" sz="2000" b="1" dirty="0" smtClean="0"/>
              <a:t>Mining</a:t>
            </a:r>
          </a:p>
          <a:p>
            <a:pPr marL="363538" indent="-363538">
              <a:lnSpc>
                <a:spcPct val="80000"/>
              </a:lnSpc>
              <a:buFont typeface="Wingdings" pitchFamily="2" charset="2"/>
              <a:buChar char="v"/>
            </a:pPr>
            <a:r>
              <a:rPr lang="en-AU" sz="2400" b="1" dirty="0" smtClean="0"/>
              <a:t>The MEU focuses on the cost, quality, reliability and sustainability of energy supplies essential for the continuing operations of the members who have invested $ billions to establish and maintain their facilities</a:t>
            </a:r>
          </a:p>
          <a:p>
            <a:pPr marL="363538" indent="-363538">
              <a:lnSpc>
                <a:spcPct val="80000"/>
              </a:lnSpc>
              <a:buFont typeface="Wingdings" pitchFamily="2" charset="2"/>
              <a:buChar char="v"/>
            </a:pPr>
            <a:r>
              <a:rPr lang="en-AU" sz="2400" b="1" dirty="0" smtClean="0"/>
              <a:t>MEU members have a major presence in regional centres across Australia, e.g. Gladstone, Newcastle, Port Kembla, Mount Gambier, Westernport, Geelong, Port Pirie, Kwinana and Darwin.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pPr>
              <a:defRPr/>
            </a:pPr>
            <a:fld id="{56BA0886-1231-45BA-8618-BDFDA580E343}" type="slidenum">
              <a:rPr lang="en-AU" smtClean="0"/>
              <a:pPr>
                <a:defRPr/>
              </a:pPr>
              <a:t>3</a:t>
            </a:fld>
            <a:endParaRPr lang="en-AU" dirty="0"/>
          </a:p>
        </p:txBody>
      </p:sp>
      <p:sp>
        <p:nvSpPr>
          <p:cNvPr id="44034" name="Rectangle 2"/>
          <p:cNvSpPr>
            <a:spLocks noGrp="1" noChangeArrowheads="1"/>
          </p:cNvSpPr>
          <p:nvPr>
            <p:ph type="title" idx="4294967295"/>
          </p:nvPr>
        </p:nvSpPr>
        <p:spPr>
          <a:xfrm>
            <a:off x="251520" y="152400"/>
            <a:ext cx="8496944" cy="685800"/>
          </a:xfrm>
        </p:spPr>
        <p:txBody>
          <a:bodyPr/>
          <a:lstStyle/>
          <a:p>
            <a:pPr eaLnBrk="1" hangingPunct="1"/>
            <a:r>
              <a:rPr lang="en-AU" dirty="0" smtClean="0">
                <a:latin typeface="Arial Black" pitchFamily="34" charset="0"/>
              </a:rPr>
              <a:t>Key elements of WACC development</a:t>
            </a:r>
          </a:p>
        </p:txBody>
      </p:sp>
      <p:sp>
        <p:nvSpPr>
          <p:cNvPr id="44035" name="Rectangle 3"/>
          <p:cNvSpPr>
            <a:spLocks noGrp="1" noChangeArrowheads="1"/>
          </p:cNvSpPr>
          <p:nvPr>
            <p:ph type="body" idx="4294967295"/>
          </p:nvPr>
        </p:nvSpPr>
        <p:spPr>
          <a:xfrm>
            <a:off x="827583" y="980728"/>
            <a:ext cx="7920881" cy="5256560"/>
          </a:xfrm>
        </p:spPr>
        <p:txBody>
          <a:bodyPr/>
          <a:lstStyle/>
          <a:p>
            <a:pPr>
              <a:lnSpc>
                <a:spcPct val="80000"/>
              </a:lnSpc>
              <a:buFont typeface="Wingdings" pitchFamily="2" charset="2"/>
              <a:buChar char="q"/>
            </a:pPr>
            <a:r>
              <a:rPr lang="en-AU" sz="2800" b="1" dirty="0" smtClean="0"/>
              <a:t>Gearing </a:t>
            </a:r>
          </a:p>
          <a:p>
            <a:pPr>
              <a:lnSpc>
                <a:spcPct val="80000"/>
              </a:lnSpc>
              <a:buFont typeface="Wingdings" pitchFamily="2" charset="2"/>
              <a:buChar char="q"/>
            </a:pPr>
            <a:r>
              <a:rPr lang="en-AU" sz="2800" b="1" dirty="0" smtClean="0"/>
              <a:t>Cost of debt</a:t>
            </a:r>
          </a:p>
          <a:p>
            <a:pPr>
              <a:lnSpc>
                <a:spcPct val="80000"/>
              </a:lnSpc>
              <a:buFont typeface="Wingdings" pitchFamily="2" charset="2"/>
              <a:buChar char="q"/>
            </a:pPr>
            <a:r>
              <a:rPr lang="en-AU" sz="2800" b="1" dirty="0" smtClean="0"/>
              <a:t>Term of debt</a:t>
            </a:r>
          </a:p>
          <a:p>
            <a:pPr>
              <a:lnSpc>
                <a:spcPct val="80000"/>
              </a:lnSpc>
              <a:buFont typeface="Wingdings" pitchFamily="2" charset="2"/>
              <a:buChar char="q"/>
            </a:pPr>
            <a:r>
              <a:rPr lang="en-AU" sz="2800" b="1" dirty="0" smtClean="0"/>
              <a:t>Structure of return on equity</a:t>
            </a:r>
          </a:p>
          <a:p>
            <a:pPr>
              <a:lnSpc>
                <a:spcPct val="80000"/>
              </a:lnSpc>
              <a:buFont typeface="Wingdings" pitchFamily="2" charset="2"/>
              <a:buChar char="q"/>
            </a:pPr>
            <a:r>
              <a:rPr lang="en-AU" sz="2800" b="1" dirty="0" smtClean="0"/>
              <a:t>Market risk premium </a:t>
            </a:r>
          </a:p>
          <a:p>
            <a:pPr>
              <a:lnSpc>
                <a:spcPct val="80000"/>
              </a:lnSpc>
              <a:buFont typeface="Wingdings" pitchFamily="2" charset="2"/>
              <a:buChar char="q"/>
            </a:pPr>
            <a:r>
              <a:rPr lang="en-AU" sz="2800" b="1" dirty="0" smtClean="0"/>
              <a:t>Equity beta</a:t>
            </a:r>
          </a:p>
          <a:p>
            <a:pPr>
              <a:lnSpc>
                <a:spcPct val="80000"/>
              </a:lnSpc>
              <a:buFont typeface="Wingdings" pitchFamily="2" charset="2"/>
              <a:buChar char="q"/>
            </a:pPr>
            <a:r>
              <a:rPr lang="en-AU" sz="2800" b="1" dirty="0" smtClean="0"/>
              <a:t>Gamma</a:t>
            </a:r>
          </a:p>
          <a:p>
            <a:pPr marL="363538" indent="-363538">
              <a:lnSpc>
                <a:spcPct val="80000"/>
              </a:lnSpc>
              <a:buFont typeface="Wingdings" pitchFamily="2" charset="2"/>
              <a:buChar char="q"/>
            </a:pPr>
            <a:r>
              <a:rPr lang="en-AU" sz="2800" b="1" dirty="0" smtClean="0"/>
              <a:t>RAB is overlooked in the analysis of WACC. Why? After all, WACC is applied to RAB</a:t>
            </a:r>
          </a:p>
          <a:p>
            <a:pPr marL="0" indent="0">
              <a:lnSpc>
                <a:spcPct val="80000"/>
              </a:lnSpc>
              <a:buNone/>
            </a:pPr>
            <a:r>
              <a:rPr lang="en-AU" b="1" dirty="0" smtClean="0"/>
              <a:t>While the MEU has views on each of these, due to time constraints, this presentation focuses on RAB, gearing and cost of debt</a:t>
            </a:r>
            <a:endParaRPr lang="en-AU"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pPr>
              <a:defRPr/>
            </a:pPr>
            <a:fld id="{56BA0886-1231-45BA-8618-BDFDA580E343}" type="slidenum">
              <a:rPr lang="en-AU" smtClean="0"/>
              <a:pPr>
                <a:defRPr/>
              </a:pPr>
              <a:t>4</a:t>
            </a:fld>
            <a:endParaRPr lang="en-AU" dirty="0"/>
          </a:p>
        </p:txBody>
      </p:sp>
      <p:sp>
        <p:nvSpPr>
          <p:cNvPr id="44034" name="Rectangle 2"/>
          <p:cNvSpPr>
            <a:spLocks noGrp="1" noChangeArrowheads="1"/>
          </p:cNvSpPr>
          <p:nvPr>
            <p:ph type="title" idx="4294967295"/>
          </p:nvPr>
        </p:nvSpPr>
        <p:spPr>
          <a:xfrm>
            <a:off x="251520" y="152400"/>
            <a:ext cx="8568952" cy="685800"/>
          </a:xfrm>
        </p:spPr>
        <p:txBody>
          <a:bodyPr/>
          <a:lstStyle/>
          <a:p>
            <a:pPr eaLnBrk="1" hangingPunct="1"/>
            <a:r>
              <a:rPr lang="en-AU" dirty="0" smtClean="0">
                <a:latin typeface="Arial Black" pitchFamily="34" charset="0"/>
              </a:rPr>
              <a:t>The network sales premium</a:t>
            </a:r>
          </a:p>
        </p:txBody>
      </p:sp>
      <p:sp>
        <p:nvSpPr>
          <p:cNvPr id="44035" name="Rectangle 3"/>
          <p:cNvSpPr>
            <a:spLocks noGrp="1" noChangeArrowheads="1"/>
          </p:cNvSpPr>
          <p:nvPr>
            <p:ph type="body" idx="4294967295"/>
          </p:nvPr>
        </p:nvSpPr>
        <p:spPr>
          <a:xfrm>
            <a:off x="323528" y="908720"/>
            <a:ext cx="8568951" cy="5328568"/>
          </a:xfrm>
        </p:spPr>
        <p:txBody>
          <a:bodyPr/>
          <a:lstStyle/>
          <a:p>
            <a:pPr>
              <a:lnSpc>
                <a:spcPct val="80000"/>
              </a:lnSpc>
              <a:buFont typeface="Wingdings" pitchFamily="2" charset="2"/>
              <a:buChar char="q"/>
            </a:pPr>
            <a:r>
              <a:rPr lang="en-AU" sz="2800" b="1" dirty="0" smtClean="0"/>
              <a:t>There have been a number of networks sold in recent times. Network sales since 2014 show a purchase price of a premium (30%-65%) over the RAB</a:t>
            </a:r>
          </a:p>
          <a:p>
            <a:pPr>
              <a:lnSpc>
                <a:spcPct val="80000"/>
              </a:lnSpc>
              <a:buFont typeface="Wingdings" pitchFamily="2" charset="2"/>
              <a:buChar char="q"/>
            </a:pPr>
            <a:r>
              <a:rPr lang="en-AU" sz="2800" b="1" dirty="0" smtClean="0"/>
              <a:t>The buying price of an asset is based on the net present value of the expected revenues less costs from the assets</a:t>
            </a:r>
          </a:p>
          <a:p>
            <a:pPr>
              <a:lnSpc>
                <a:spcPct val="80000"/>
              </a:lnSpc>
              <a:buFont typeface="Wingdings" pitchFamily="2" charset="2"/>
              <a:buChar char="q"/>
            </a:pPr>
            <a:r>
              <a:rPr lang="en-AU" sz="2800" b="1" dirty="0" smtClean="0"/>
              <a:t>As opex is effectively recovered at cost, the main contributors to the revenues driving the buying price are</a:t>
            </a:r>
          </a:p>
          <a:p>
            <a:pPr lvl="1">
              <a:lnSpc>
                <a:spcPct val="80000"/>
              </a:lnSpc>
              <a:buFont typeface="Wingdings" pitchFamily="2" charset="2"/>
              <a:buChar char="q"/>
            </a:pPr>
            <a:r>
              <a:rPr lang="en-AU" sz="2400" b="1" dirty="0" smtClean="0"/>
              <a:t>The RAB*WACC and/or</a:t>
            </a:r>
          </a:p>
          <a:p>
            <a:pPr lvl="1">
              <a:lnSpc>
                <a:spcPct val="80000"/>
              </a:lnSpc>
              <a:buFont typeface="Wingdings" pitchFamily="2" charset="2"/>
              <a:buChar char="q"/>
            </a:pPr>
            <a:r>
              <a:rPr lang="en-AU" sz="2400" b="1" dirty="0" smtClean="0"/>
              <a:t>The return of capital</a:t>
            </a:r>
          </a:p>
          <a:p>
            <a:pPr>
              <a:lnSpc>
                <a:spcPct val="80000"/>
              </a:lnSpc>
              <a:buFont typeface="Wingdings" pitchFamily="2" charset="2"/>
              <a:buChar char="q"/>
            </a:pPr>
            <a:r>
              <a:rPr lang="en-AU" sz="2800" b="1" dirty="0" smtClean="0"/>
              <a:t>As the premium is above the RAB, the core conclusion about the premium is the WACC is overstated and/or the RAB is overstated</a:t>
            </a:r>
          </a:p>
          <a:p>
            <a:pPr>
              <a:lnSpc>
                <a:spcPct val="80000"/>
              </a:lnSpc>
              <a:buFont typeface="Wingdings" pitchFamily="2" charset="2"/>
              <a:buChar char="q"/>
            </a:pPr>
            <a:r>
              <a:rPr lang="en-AU" sz="2800" b="1" dirty="0" smtClean="0"/>
              <a:t>While the return of the capital is inflated by CPI, this is a lesser driver</a:t>
            </a:r>
            <a:endParaRPr lang="en-AU" sz="28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pPr>
              <a:defRPr/>
            </a:pPr>
            <a:fld id="{56BA0886-1231-45BA-8618-BDFDA580E343}" type="slidenum">
              <a:rPr lang="en-AU"/>
              <a:pPr>
                <a:defRPr/>
              </a:pPr>
              <a:t>5</a:t>
            </a:fld>
            <a:endParaRPr lang="en-AU" dirty="0"/>
          </a:p>
        </p:txBody>
      </p:sp>
      <p:sp>
        <p:nvSpPr>
          <p:cNvPr id="44034" name="Rectangle 2"/>
          <p:cNvSpPr>
            <a:spLocks noGrp="1" noChangeArrowheads="1"/>
          </p:cNvSpPr>
          <p:nvPr>
            <p:ph type="title" idx="4294967295"/>
          </p:nvPr>
        </p:nvSpPr>
        <p:spPr/>
        <p:txBody>
          <a:bodyPr/>
          <a:lstStyle/>
          <a:p>
            <a:pPr eaLnBrk="1" hangingPunct="1"/>
            <a:r>
              <a:rPr lang="en-AU" dirty="0" smtClean="0">
                <a:latin typeface="Arial Black" pitchFamily="34" charset="0"/>
              </a:rPr>
              <a:t>A distortion in the RAB (1)</a:t>
            </a:r>
          </a:p>
        </p:txBody>
      </p:sp>
      <p:sp>
        <p:nvSpPr>
          <p:cNvPr id="44035" name="Rectangle 3"/>
          <p:cNvSpPr>
            <a:spLocks noGrp="1" noChangeArrowheads="1"/>
          </p:cNvSpPr>
          <p:nvPr>
            <p:ph type="body" idx="4294967295"/>
          </p:nvPr>
        </p:nvSpPr>
        <p:spPr>
          <a:xfrm>
            <a:off x="251520" y="836712"/>
            <a:ext cx="8640960" cy="5400576"/>
          </a:xfrm>
        </p:spPr>
        <p:txBody>
          <a:bodyPr/>
          <a:lstStyle/>
          <a:p>
            <a:pPr>
              <a:lnSpc>
                <a:spcPct val="80000"/>
              </a:lnSpc>
              <a:buFont typeface="Wingdings" pitchFamily="2" charset="2"/>
              <a:buChar char="q"/>
              <a:tabLst>
                <a:tab pos="4210050" algn="l"/>
              </a:tabLst>
            </a:pPr>
            <a:r>
              <a:rPr lang="en-AU" sz="2300" b="1" dirty="0" smtClean="0"/>
              <a:t>The RAB comprises items of real equipment which are used. Few, if any, of these assets (towers, transformers, switchgear, cables) owned by the networks increase in resale value, yet the RAB is increased annually by inflation. </a:t>
            </a:r>
          </a:p>
          <a:p>
            <a:pPr>
              <a:lnSpc>
                <a:spcPct val="80000"/>
              </a:lnSpc>
              <a:buFont typeface="Wingdings" pitchFamily="2" charset="2"/>
              <a:buChar char="q"/>
              <a:tabLst>
                <a:tab pos="4210050" algn="l"/>
              </a:tabLst>
            </a:pPr>
            <a:r>
              <a:rPr lang="en-AU" sz="2300" b="1" dirty="0" smtClean="0"/>
              <a:t>This inflation value is locked into the RAB and in the network accounts is included as an asset revaluation reserve  -  an accounting construct because normally asset value increases are taken to profit under accounting rules</a:t>
            </a:r>
          </a:p>
          <a:p>
            <a:pPr>
              <a:lnSpc>
                <a:spcPct val="80000"/>
              </a:lnSpc>
              <a:buFont typeface="Wingdings" pitchFamily="2" charset="2"/>
              <a:buChar char="q"/>
              <a:tabLst>
                <a:tab pos="4210050" algn="l"/>
              </a:tabLst>
            </a:pPr>
            <a:r>
              <a:rPr lang="en-AU" sz="2300" b="1" dirty="0" smtClean="0"/>
              <a:t>The return on capital is the RAB*WACC with inflation of the assets for the current year excluded, </a:t>
            </a:r>
            <a:r>
              <a:rPr lang="en-AU" sz="2300" b="1" dirty="0" smtClean="0">
                <a:solidFill>
                  <a:srgbClr val="FF0000"/>
                </a:solidFill>
              </a:rPr>
              <a:t>but inflation from previous years is included in the RAB and therefore attracts a return</a:t>
            </a:r>
          </a:p>
          <a:p>
            <a:pPr>
              <a:lnSpc>
                <a:spcPct val="80000"/>
              </a:lnSpc>
              <a:buFont typeface="Wingdings" pitchFamily="2" charset="2"/>
              <a:buChar char="q"/>
              <a:tabLst>
                <a:tab pos="4210050" algn="l"/>
              </a:tabLst>
            </a:pPr>
            <a:r>
              <a:rPr lang="en-AU" sz="2300" b="1" dirty="0" smtClean="0"/>
              <a:t>This is in contrast to the recent decision by GMRG which considers that for </a:t>
            </a:r>
            <a:r>
              <a:rPr lang="en-AU" sz="2300" b="1" dirty="0" smtClean="0"/>
              <a:t>non-scheme </a:t>
            </a:r>
            <a:r>
              <a:rPr lang="en-AU" sz="2300" b="1" dirty="0" smtClean="0"/>
              <a:t>gas pipelines, an arbitrator should assess the pricing for services based on the depreciated actual cost of the pipeline X a commercial nominal return</a:t>
            </a:r>
          </a:p>
          <a:p>
            <a:pPr>
              <a:lnSpc>
                <a:spcPct val="80000"/>
              </a:lnSpc>
              <a:buFont typeface="Wingdings" pitchFamily="2" charset="2"/>
              <a:buChar char="q"/>
              <a:tabLst>
                <a:tab pos="4210050" algn="l"/>
              </a:tabLst>
            </a:pPr>
            <a:r>
              <a:rPr lang="en-AU" sz="2300" b="1" dirty="0" smtClean="0"/>
              <a:t>The AER </a:t>
            </a:r>
            <a:r>
              <a:rPr lang="en-AU" sz="2300" b="1" dirty="0" err="1" smtClean="0"/>
              <a:t>RoR</a:t>
            </a:r>
            <a:r>
              <a:rPr lang="en-AU" sz="2300" b="1" dirty="0" smtClean="0"/>
              <a:t> guideline develops a commercial nominal return and uses this as the WACC </a:t>
            </a:r>
            <a:r>
              <a:rPr lang="en-AU" sz="2100" b="1" dirty="0" smtClean="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pPr>
              <a:defRPr/>
            </a:pPr>
            <a:fld id="{56BA0886-1231-45BA-8618-BDFDA580E343}" type="slidenum">
              <a:rPr lang="en-AU"/>
              <a:pPr>
                <a:defRPr/>
              </a:pPr>
              <a:t>6</a:t>
            </a:fld>
            <a:endParaRPr lang="en-AU" dirty="0"/>
          </a:p>
        </p:txBody>
      </p:sp>
      <p:sp>
        <p:nvSpPr>
          <p:cNvPr id="44034" name="Rectangle 2"/>
          <p:cNvSpPr>
            <a:spLocks noGrp="1" noChangeArrowheads="1"/>
          </p:cNvSpPr>
          <p:nvPr>
            <p:ph type="title" idx="4294967295"/>
          </p:nvPr>
        </p:nvSpPr>
        <p:spPr/>
        <p:txBody>
          <a:bodyPr/>
          <a:lstStyle/>
          <a:p>
            <a:pPr eaLnBrk="1" hangingPunct="1"/>
            <a:r>
              <a:rPr lang="en-AU" dirty="0" smtClean="0">
                <a:latin typeface="Arial Black" pitchFamily="34" charset="0"/>
              </a:rPr>
              <a:t>A distortion in the RAB (2)</a:t>
            </a:r>
          </a:p>
        </p:txBody>
      </p:sp>
      <p:sp>
        <p:nvSpPr>
          <p:cNvPr id="44035" name="Rectangle 3"/>
          <p:cNvSpPr>
            <a:spLocks noGrp="1" noChangeArrowheads="1"/>
          </p:cNvSpPr>
          <p:nvPr>
            <p:ph type="body" idx="4294967295"/>
          </p:nvPr>
        </p:nvSpPr>
        <p:spPr>
          <a:xfrm>
            <a:off x="251520" y="836712"/>
            <a:ext cx="8640960" cy="5400576"/>
          </a:xfrm>
        </p:spPr>
        <p:txBody>
          <a:bodyPr/>
          <a:lstStyle/>
          <a:p>
            <a:pPr>
              <a:lnSpc>
                <a:spcPct val="80000"/>
              </a:lnSpc>
              <a:buFont typeface="Wingdings" pitchFamily="2" charset="2"/>
              <a:buChar char="q"/>
              <a:tabLst>
                <a:tab pos="4210050" algn="l"/>
              </a:tabLst>
            </a:pPr>
            <a:r>
              <a:rPr lang="en-AU" sz="2400" b="1" dirty="0" smtClean="0"/>
              <a:t>Equity comprises the funds initially put up by investors plus subsequent investments plus those earnings retained for future investment</a:t>
            </a:r>
          </a:p>
          <a:p>
            <a:pPr>
              <a:lnSpc>
                <a:spcPct val="80000"/>
              </a:lnSpc>
              <a:buFont typeface="Wingdings" pitchFamily="2" charset="2"/>
              <a:buChar char="q"/>
              <a:tabLst>
                <a:tab pos="4210050" algn="l"/>
              </a:tabLst>
            </a:pPr>
            <a:r>
              <a:rPr lang="en-AU" sz="2400" b="1" dirty="0" smtClean="0"/>
              <a:t>Equity should not include inflation if a commercial rate of return is used</a:t>
            </a:r>
          </a:p>
          <a:p>
            <a:pPr>
              <a:lnSpc>
                <a:spcPct val="80000"/>
              </a:lnSpc>
              <a:buFont typeface="Wingdings" pitchFamily="2" charset="2"/>
              <a:buChar char="q"/>
              <a:tabLst>
                <a:tab pos="4210050" algn="l"/>
              </a:tabLst>
            </a:pPr>
            <a:r>
              <a:rPr lang="en-AU" sz="2400" b="1" dirty="0" smtClean="0"/>
              <a:t>But to identify the level of gearing used in the return on capital, equity is assessed as that amount remaining after the debt has been removed, so the asset revaluation reserve attracts a return on equity </a:t>
            </a:r>
          </a:p>
          <a:p>
            <a:pPr>
              <a:lnSpc>
                <a:spcPct val="80000"/>
              </a:lnSpc>
              <a:buFont typeface="Wingdings" pitchFamily="2" charset="2"/>
              <a:buChar char="q"/>
              <a:tabLst>
                <a:tab pos="4210050" algn="l"/>
              </a:tabLst>
            </a:pPr>
            <a:r>
              <a:rPr lang="en-AU" sz="2400" b="1" dirty="0" smtClean="0"/>
              <a:t>The question then becomes should the asset revaluation reserve attract</a:t>
            </a:r>
          </a:p>
          <a:p>
            <a:pPr lvl="1">
              <a:lnSpc>
                <a:spcPct val="80000"/>
              </a:lnSpc>
              <a:buFont typeface="Wingdings" pitchFamily="2" charset="2"/>
              <a:buChar char="q"/>
            </a:pPr>
            <a:r>
              <a:rPr lang="en-AU" sz="2400" b="1" dirty="0" smtClean="0"/>
              <a:t>An equity return as it does now</a:t>
            </a:r>
          </a:p>
          <a:p>
            <a:pPr lvl="1">
              <a:lnSpc>
                <a:spcPct val="80000"/>
              </a:lnSpc>
              <a:buFont typeface="Wingdings" pitchFamily="2" charset="2"/>
              <a:buChar char="q"/>
            </a:pPr>
            <a:r>
              <a:rPr lang="en-AU" sz="2400" b="1" dirty="0" smtClean="0"/>
              <a:t>A debt return</a:t>
            </a:r>
          </a:p>
          <a:p>
            <a:pPr lvl="1">
              <a:lnSpc>
                <a:spcPct val="80000"/>
              </a:lnSpc>
              <a:buFont typeface="Wingdings" pitchFamily="2" charset="2"/>
              <a:buChar char="q"/>
            </a:pPr>
            <a:r>
              <a:rPr lang="en-AU" sz="2400" b="1" dirty="0" smtClean="0"/>
              <a:t>No return</a:t>
            </a:r>
            <a:endParaRPr lang="en-AU" sz="24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pPr>
              <a:defRPr/>
            </a:pPr>
            <a:fld id="{56BA0886-1231-45BA-8618-BDFDA580E343}" type="slidenum">
              <a:rPr lang="en-AU"/>
              <a:pPr>
                <a:defRPr/>
              </a:pPr>
              <a:t>7</a:t>
            </a:fld>
            <a:endParaRPr lang="en-AU" dirty="0"/>
          </a:p>
        </p:txBody>
      </p:sp>
      <p:sp>
        <p:nvSpPr>
          <p:cNvPr id="44034" name="Rectangle 2"/>
          <p:cNvSpPr>
            <a:spLocks noGrp="1" noChangeArrowheads="1"/>
          </p:cNvSpPr>
          <p:nvPr>
            <p:ph type="title" idx="4294967295"/>
          </p:nvPr>
        </p:nvSpPr>
        <p:spPr/>
        <p:txBody>
          <a:bodyPr/>
          <a:lstStyle/>
          <a:p>
            <a:pPr eaLnBrk="1" hangingPunct="1"/>
            <a:r>
              <a:rPr lang="en-AU" dirty="0" smtClean="0">
                <a:latin typeface="Arial Black" pitchFamily="34" charset="0"/>
              </a:rPr>
              <a:t>The return on debt</a:t>
            </a:r>
          </a:p>
        </p:txBody>
      </p:sp>
      <p:sp>
        <p:nvSpPr>
          <p:cNvPr id="44035" name="Rectangle 3"/>
          <p:cNvSpPr>
            <a:spLocks noGrp="1" noChangeArrowheads="1"/>
          </p:cNvSpPr>
          <p:nvPr>
            <p:ph type="body" idx="4294967295"/>
          </p:nvPr>
        </p:nvSpPr>
        <p:spPr>
          <a:xfrm>
            <a:off x="395289" y="836712"/>
            <a:ext cx="8353176" cy="5400576"/>
          </a:xfrm>
        </p:spPr>
        <p:txBody>
          <a:bodyPr/>
          <a:lstStyle/>
          <a:p>
            <a:pPr>
              <a:lnSpc>
                <a:spcPct val="80000"/>
              </a:lnSpc>
              <a:buFont typeface="Wingdings" pitchFamily="2" charset="2"/>
              <a:buChar char="v"/>
            </a:pPr>
            <a:r>
              <a:rPr lang="en-AU" sz="2800" b="1" dirty="0" smtClean="0"/>
              <a:t>A review of the annual reports of the parent companies holding network assets shows that the cost of debt actually incurred is consistently lower than the cost of debt allowed by the AER.</a:t>
            </a:r>
          </a:p>
          <a:p>
            <a:pPr>
              <a:lnSpc>
                <a:spcPct val="80000"/>
              </a:lnSpc>
              <a:buFont typeface="Wingdings" pitchFamily="2" charset="2"/>
              <a:buChar char="v"/>
            </a:pPr>
            <a:r>
              <a:rPr lang="en-AU" sz="2800" b="1" dirty="0" smtClean="0"/>
              <a:t>While the networks use many different debt approaches to minimise the cost of debt, the AER uses only publicly available corporate bond data to calculate the cost of debt which is easy to access but delivers higher debt costs</a:t>
            </a:r>
          </a:p>
          <a:p>
            <a:pPr>
              <a:lnSpc>
                <a:spcPct val="80000"/>
              </a:lnSpc>
              <a:buFont typeface="Wingdings" pitchFamily="2" charset="2"/>
              <a:buChar char="v"/>
            </a:pPr>
            <a:r>
              <a:rPr lang="en-AU" sz="2800" b="1" dirty="0" smtClean="0"/>
              <a:t>NEM regulation is based on incentives to reduce the costs to consumers (like EBSS, CESS, STPIS)</a:t>
            </a:r>
          </a:p>
          <a:p>
            <a:pPr>
              <a:lnSpc>
                <a:spcPct val="80000"/>
              </a:lnSpc>
              <a:buFont typeface="Wingdings" pitchFamily="2" charset="2"/>
              <a:buChar char="v"/>
            </a:pPr>
            <a:r>
              <a:rPr lang="en-AU" sz="2800" b="1" dirty="0" smtClean="0"/>
              <a:t>As debt is a cost to networks (like opex) consumers should benefit from driving the most efficient debt management regime and so gain a long term benefit</a:t>
            </a:r>
          </a:p>
          <a:p>
            <a:pPr marL="538163" lvl="1" indent="-358775">
              <a:lnSpc>
                <a:spcPct val="80000"/>
              </a:lnSpc>
              <a:buFont typeface="Wingdings" pitchFamily="2" charset="2"/>
              <a:buChar char="q"/>
            </a:pPr>
            <a:endParaRPr lang="en-AU" sz="2600" b="1"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pPr>
              <a:defRPr/>
            </a:pPr>
            <a:fld id="{56BA0886-1231-45BA-8618-BDFDA580E343}" type="slidenum">
              <a:rPr lang="en-AU"/>
              <a:pPr>
                <a:defRPr/>
              </a:pPr>
              <a:t>8</a:t>
            </a:fld>
            <a:endParaRPr lang="en-AU" dirty="0"/>
          </a:p>
        </p:txBody>
      </p:sp>
      <p:sp>
        <p:nvSpPr>
          <p:cNvPr id="44034" name="Rectangle 2"/>
          <p:cNvSpPr>
            <a:spLocks noGrp="1" noChangeArrowheads="1"/>
          </p:cNvSpPr>
          <p:nvPr>
            <p:ph type="title" idx="4294967295"/>
          </p:nvPr>
        </p:nvSpPr>
        <p:spPr/>
        <p:txBody>
          <a:bodyPr/>
          <a:lstStyle/>
          <a:p>
            <a:pPr eaLnBrk="1" hangingPunct="1"/>
            <a:r>
              <a:rPr lang="en-AU" dirty="0" smtClean="0">
                <a:latin typeface="Arial Black" pitchFamily="34" charset="0"/>
              </a:rPr>
              <a:t>Conclusions</a:t>
            </a:r>
          </a:p>
        </p:txBody>
      </p:sp>
      <p:sp>
        <p:nvSpPr>
          <p:cNvPr id="44035" name="Rectangle 3"/>
          <p:cNvSpPr>
            <a:spLocks noGrp="1" noChangeArrowheads="1"/>
          </p:cNvSpPr>
          <p:nvPr>
            <p:ph type="body" idx="4294967295"/>
          </p:nvPr>
        </p:nvSpPr>
        <p:spPr>
          <a:xfrm>
            <a:off x="395289" y="836712"/>
            <a:ext cx="8353176" cy="5400576"/>
          </a:xfrm>
        </p:spPr>
        <p:txBody>
          <a:bodyPr/>
          <a:lstStyle/>
          <a:p>
            <a:pPr>
              <a:lnSpc>
                <a:spcPct val="80000"/>
              </a:lnSpc>
              <a:buFont typeface="Wingdings" pitchFamily="2" charset="2"/>
              <a:buChar char="v"/>
            </a:pPr>
            <a:r>
              <a:rPr lang="en-AU" sz="2800" b="1" dirty="0" smtClean="0"/>
              <a:t>Throughout the AER assessments, it takes a conservative view. While some conservatism is necessary, the outturn of the degree of conservatism has resulted in consumers paying more than is efficient </a:t>
            </a:r>
          </a:p>
          <a:p>
            <a:pPr marL="342900" lvl="1" indent="-342900">
              <a:lnSpc>
                <a:spcPct val="80000"/>
              </a:lnSpc>
              <a:buFont typeface="Wingdings" pitchFamily="2" charset="2"/>
              <a:buChar char="v"/>
            </a:pPr>
            <a:r>
              <a:rPr lang="en-AU" b="1" dirty="0" smtClean="0"/>
              <a:t>The degree of this conservatism is exemplified through network sales being </a:t>
            </a:r>
            <a:r>
              <a:rPr lang="en-AU" sz="2400" b="1" dirty="0" smtClean="0"/>
              <a:t>at a premium to the RAB</a:t>
            </a:r>
          </a:p>
          <a:p>
            <a:pPr>
              <a:lnSpc>
                <a:spcPct val="80000"/>
              </a:lnSpc>
              <a:buFont typeface="Wingdings" pitchFamily="2" charset="2"/>
              <a:buChar char="v"/>
            </a:pPr>
            <a:r>
              <a:rPr lang="en-AU" sz="2800" b="1" dirty="0" smtClean="0"/>
              <a:t>This conservatism is applied at each stage and is both additive and in some cases geometric (eg WACC*RAB, MRP*equity beta)</a:t>
            </a:r>
          </a:p>
          <a:p>
            <a:pPr>
              <a:lnSpc>
                <a:spcPct val="80000"/>
              </a:lnSpc>
              <a:buFont typeface="Wingdings" pitchFamily="2" charset="2"/>
              <a:buChar char="v"/>
            </a:pPr>
            <a:r>
              <a:rPr lang="en-AU" sz="2800" b="1" dirty="0" smtClean="0"/>
              <a:t>The MEU considers that the AER needs to address higher than needed costs by</a:t>
            </a:r>
            <a:endParaRPr lang="en-AU" sz="2800" b="1" dirty="0" smtClean="0">
              <a:solidFill>
                <a:srgbClr val="FF0000"/>
              </a:solidFill>
            </a:endParaRPr>
          </a:p>
          <a:p>
            <a:pPr lvl="1">
              <a:lnSpc>
                <a:spcPct val="80000"/>
              </a:lnSpc>
              <a:buFont typeface="Wingdings" pitchFamily="2" charset="2"/>
              <a:buChar char="v"/>
            </a:pPr>
            <a:r>
              <a:rPr lang="en-AU" sz="2400" b="1" dirty="0" smtClean="0">
                <a:solidFill>
                  <a:srgbClr val="FF0000"/>
                </a:solidFill>
              </a:rPr>
              <a:t>Not providing a return on the inflation in the RAB</a:t>
            </a:r>
          </a:p>
          <a:p>
            <a:pPr lvl="1">
              <a:lnSpc>
                <a:spcPct val="80000"/>
              </a:lnSpc>
              <a:buFont typeface="Wingdings" pitchFamily="2" charset="2"/>
              <a:buChar char="v"/>
            </a:pPr>
            <a:r>
              <a:rPr lang="en-AU" sz="2400" b="1" dirty="0" smtClean="0">
                <a:solidFill>
                  <a:srgbClr val="FF0000"/>
                </a:solidFill>
              </a:rPr>
              <a:t>Not allowing unnecessary higher costs of debt</a:t>
            </a:r>
          </a:p>
          <a:p>
            <a:pPr lvl="1">
              <a:lnSpc>
                <a:spcPct val="80000"/>
              </a:lnSpc>
              <a:buFont typeface="Wingdings" pitchFamily="2" charset="2"/>
              <a:buChar char="v"/>
            </a:pPr>
            <a:r>
              <a:rPr lang="en-AU" sz="2400" b="1" dirty="0" smtClean="0">
                <a:solidFill>
                  <a:srgbClr val="FF0000"/>
                </a:solidFill>
              </a:rPr>
              <a:t>Not including excessive conservatism in </a:t>
            </a:r>
            <a:r>
              <a:rPr lang="en-AU" sz="2400" b="1" smtClean="0">
                <a:solidFill>
                  <a:srgbClr val="FF0000"/>
                </a:solidFill>
              </a:rPr>
              <a:t>WACC elements</a:t>
            </a:r>
            <a:endParaRPr lang="en-AU" sz="2200" b="1" dirty="0" smtClean="0">
              <a:solidFill>
                <a:srgbClr val="FF0000"/>
              </a:solidFill>
            </a:endParaRPr>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1877</TotalTime>
  <Words>833</Words>
  <Application>Microsoft Office PowerPoint</Application>
  <PresentationFormat>On-screen Show (4:3)</PresentationFormat>
  <Paragraphs>71</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Default Design</vt:lpstr>
      <vt:lpstr> </vt:lpstr>
      <vt:lpstr>About the Major Energy Users, Inc</vt:lpstr>
      <vt:lpstr>Key elements of WACC development</vt:lpstr>
      <vt:lpstr>The network sales premium</vt:lpstr>
      <vt:lpstr>A distortion in the RAB (1)</vt:lpstr>
      <vt:lpstr>A distortion in the RAB (2)</vt:lpstr>
      <vt:lpstr>The return on debt</vt:lpstr>
      <vt:lpstr>Conclusions</vt:lpstr>
    </vt:vector>
  </TitlesOfParts>
  <Company>OneSteel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OneSteel</dc:creator>
  <cp:lastModifiedBy>David</cp:lastModifiedBy>
  <cp:revision>99</cp:revision>
  <dcterms:created xsi:type="dcterms:W3CDTF">2007-07-08T23:32:59Z</dcterms:created>
  <dcterms:modified xsi:type="dcterms:W3CDTF">2017-09-19T03:02:16Z</dcterms:modified>
</cp:coreProperties>
</file>