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5"/>
  </p:notesMasterIdLst>
  <p:handoutMasterIdLst>
    <p:handoutMasterId r:id="rId26"/>
  </p:handoutMasterIdLst>
  <p:sldIdLst>
    <p:sldId id="256" r:id="rId5"/>
    <p:sldId id="257" r:id="rId6"/>
    <p:sldId id="273" r:id="rId7"/>
    <p:sldId id="259" r:id="rId8"/>
    <p:sldId id="279" r:id="rId9"/>
    <p:sldId id="265" r:id="rId10"/>
    <p:sldId id="266" r:id="rId11"/>
    <p:sldId id="260" r:id="rId12"/>
    <p:sldId id="268" r:id="rId13"/>
    <p:sldId id="282" r:id="rId14"/>
    <p:sldId id="284" r:id="rId15"/>
    <p:sldId id="286" r:id="rId16"/>
    <p:sldId id="287" r:id="rId17"/>
    <p:sldId id="271" r:id="rId18"/>
    <p:sldId id="291" r:id="rId19"/>
    <p:sldId id="283" r:id="rId20"/>
    <p:sldId id="278" r:id="rId21"/>
    <p:sldId id="288" r:id="rId22"/>
    <p:sldId id="289" r:id="rId23"/>
    <p:sldId id="285" r:id="rId24"/>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4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B6B7B7"/>
    <a:srgbClr val="6D6F7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073A0DAA-6AF3-43AB-8588-CEC1D06C72B9}">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378" autoAdjust="0"/>
    <p:restoredTop sz="77076" autoAdjust="0"/>
  </p:normalViewPr>
  <p:slideViewPr>
    <p:cSldViewPr>
      <p:cViewPr varScale="1">
        <p:scale>
          <a:sx n="63" d="100"/>
          <a:sy n="63" d="100"/>
        </p:scale>
        <p:origin x="2333" y="67"/>
      </p:cViewPr>
      <p:guideLst>
        <p:guide orient="horz" pos="2160"/>
        <p:guide pos="2880"/>
      </p:guideLst>
    </p:cSldViewPr>
  </p:slideViewPr>
  <p:notesTextViewPr>
    <p:cViewPr>
      <p:scale>
        <a:sx n="100" d="100"/>
        <a:sy n="100" d="100"/>
      </p:scale>
      <p:origin x="0" y="0"/>
    </p:cViewPr>
  </p:notesTextViewPr>
  <p:notesViewPr>
    <p:cSldViewPr>
      <p:cViewPr varScale="1">
        <p:scale>
          <a:sx n="76" d="100"/>
          <a:sy n="76" d="100"/>
        </p:scale>
        <p:origin x="-3342" y="-102"/>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AER allowances</c:v>
                </c:pt>
              </c:strCache>
            </c:strRef>
          </c:tx>
          <c:spPr>
            <a:solidFill>
              <a:schemeClr val="accent1"/>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1064" b="0" i="0" u="none" strike="noStrike" kern="1200" baseline="0">
                    <a:solidFill>
                      <a:schemeClr val="tx1">
                        <a:lumMod val="50000"/>
                        <a:lumOff val="50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Sheet1!$A$2:$A$6</c:f>
              <c:strCache>
                <c:ptCount val="5"/>
                <c:pt idx="0">
                  <c:v>Year 1</c:v>
                </c:pt>
                <c:pt idx="1">
                  <c:v>Year 2</c:v>
                </c:pt>
                <c:pt idx="2">
                  <c:v>Year 3</c:v>
                </c:pt>
                <c:pt idx="3">
                  <c:v>Year 4</c:v>
                </c:pt>
                <c:pt idx="4">
                  <c:v>Year 5</c:v>
                </c:pt>
              </c:strCache>
            </c:strRef>
          </c:cat>
          <c:val>
            <c:numRef>
              <c:f>Sheet1!$B$2:$B$6</c:f>
              <c:numCache>
                <c:formatCode>General</c:formatCode>
                <c:ptCount val="5"/>
                <c:pt idx="0">
                  <c:v>100</c:v>
                </c:pt>
                <c:pt idx="1">
                  <c:v>100</c:v>
                </c:pt>
                <c:pt idx="2">
                  <c:v>100</c:v>
                </c:pt>
                <c:pt idx="3">
                  <c:v>100</c:v>
                </c:pt>
                <c:pt idx="4">
                  <c:v>100</c:v>
                </c:pt>
              </c:numCache>
            </c:numRef>
          </c:val>
          <c:extLst>
            <c:ext xmlns:c16="http://schemas.microsoft.com/office/drawing/2014/chart" uri="{C3380CC4-5D6E-409C-BE32-E72D297353CC}">
              <c16:uniqueId val="{00000000-E5C3-470D-B110-CB8CDCC9A3F1}"/>
            </c:ext>
          </c:extLst>
        </c:ser>
        <c:ser>
          <c:idx val="1"/>
          <c:order val="1"/>
          <c:tx>
            <c:strRef>
              <c:f>Sheet1!$C$1</c:f>
              <c:strCache>
                <c:ptCount val="1"/>
                <c:pt idx="0">
                  <c:v>Actual revenue cap</c:v>
                </c:pt>
              </c:strCache>
            </c:strRef>
          </c:tx>
          <c:spPr>
            <a:solidFill>
              <a:schemeClr val="accent2"/>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1064" b="0" i="0" u="none" strike="noStrike" kern="1200" baseline="0">
                    <a:solidFill>
                      <a:schemeClr val="tx1">
                        <a:lumMod val="50000"/>
                        <a:lumOff val="50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Sheet1!$A$2:$A$6</c:f>
              <c:strCache>
                <c:ptCount val="5"/>
                <c:pt idx="0">
                  <c:v>Year 1</c:v>
                </c:pt>
                <c:pt idx="1">
                  <c:v>Year 2</c:v>
                </c:pt>
                <c:pt idx="2">
                  <c:v>Year 3</c:v>
                </c:pt>
                <c:pt idx="3">
                  <c:v>Year 4</c:v>
                </c:pt>
                <c:pt idx="4">
                  <c:v>Year 5</c:v>
                </c:pt>
              </c:strCache>
            </c:strRef>
          </c:cat>
          <c:val>
            <c:numRef>
              <c:f>Sheet1!$C$2:$C$6</c:f>
              <c:numCache>
                <c:formatCode>General</c:formatCode>
                <c:ptCount val="5"/>
                <c:pt idx="0">
                  <c:v>100</c:v>
                </c:pt>
                <c:pt idx="1">
                  <c:v>100</c:v>
                </c:pt>
                <c:pt idx="2">
                  <c:v>100</c:v>
                </c:pt>
                <c:pt idx="3">
                  <c:v>100</c:v>
                </c:pt>
                <c:pt idx="4">
                  <c:v>100</c:v>
                </c:pt>
              </c:numCache>
            </c:numRef>
          </c:val>
          <c:extLst>
            <c:ext xmlns:c16="http://schemas.microsoft.com/office/drawing/2014/chart" uri="{C3380CC4-5D6E-409C-BE32-E72D297353CC}">
              <c16:uniqueId val="{00000001-E5C3-470D-B110-CB8CDCC9A3F1}"/>
            </c:ext>
          </c:extLst>
        </c:ser>
        <c:ser>
          <c:idx val="2"/>
          <c:order val="2"/>
          <c:tx>
            <c:strRef>
              <c:f>Sheet1!$D$1</c:f>
              <c:strCache>
                <c:ptCount val="1"/>
                <c:pt idx="0">
                  <c:v>Actual price cap</c:v>
                </c:pt>
              </c:strCache>
            </c:strRef>
          </c:tx>
          <c:spPr>
            <a:solidFill>
              <a:schemeClr val="accent3"/>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1064" b="0" i="0" u="none" strike="noStrike" kern="1200" baseline="0">
                    <a:solidFill>
                      <a:schemeClr val="tx1">
                        <a:lumMod val="50000"/>
                        <a:lumOff val="50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Sheet1!$A$2:$A$6</c:f>
              <c:strCache>
                <c:ptCount val="5"/>
                <c:pt idx="0">
                  <c:v>Year 1</c:v>
                </c:pt>
                <c:pt idx="1">
                  <c:v>Year 2</c:v>
                </c:pt>
                <c:pt idx="2">
                  <c:v>Year 3</c:v>
                </c:pt>
                <c:pt idx="3">
                  <c:v>Year 4</c:v>
                </c:pt>
                <c:pt idx="4">
                  <c:v>Year 5</c:v>
                </c:pt>
              </c:strCache>
            </c:strRef>
          </c:cat>
          <c:val>
            <c:numRef>
              <c:f>Sheet1!$D$2:$D$6</c:f>
              <c:numCache>
                <c:formatCode>General</c:formatCode>
                <c:ptCount val="5"/>
                <c:pt idx="0">
                  <c:v>105</c:v>
                </c:pt>
                <c:pt idx="1">
                  <c:v>95</c:v>
                </c:pt>
                <c:pt idx="2">
                  <c:v>100</c:v>
                </c:pt>
                <c:pt idx="3">
                  <c:v>110</c:v>
                </c:pt>
                <c:pt idx="4">
                  <c:v>100</c:v>
                </c:pt>
              </c:numCache>
            </c:numRef>
          </c:val>
          <c:extLst>
            <c:ext xmlns:c16="http://schemas.microsoft.com/office/drawing/2014/chart" uri="{C3380CC4-5D6E-409C-BE32-E72D297353CC}">
              <c16:uniqueId val="{00000002-E5C3-470D-B110-CB8CDCC9A3F1}"/>
            </c:ext>
          </c:extLst>
        </c:ser>
        <c:dLbls>
          <c:dLblPos val="outEnd"/>
          <c:showLegendKey val="0"/>
          <c:showVal val="1"/>
          <c:showCatName val="0"/>
          <c:showSerName val="0"/>
          <c:showPercent val="0"/>
          <c:showBubbleSize val="0"/>
        </c:dLbls>
        <c:gapWidth val="444"/>
        <c:overlap val="-90"/>
        <c:axId val="564930768"/>
        <c:axId val="564931096"/>
      </c:barChart>
      <c:catAx>
        <c:axId val="564930768"/>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64" b="0" i="0" u="none" strike="noStrike" kern="1200" cap="all" spc="120" normalizeH="0" baseline="0">
                <a:solidFill>
                  <a:schemeClr val="tx1">
                    <a:lumMod val="65000"/>
                    <a:lumOff val="35000"/>
                  </a:schemeClr>
                </a:solidFill>
                <a:latin typeface="+mn-lt"/>
                <a:ea typeface="+mn-ea"/>
                <a:cs typeface="+mn-cs"/>
              </a:defRPr>
            </a:pPr>
            <a:endParaRPr lang="en-US"/>
          </a:p>
        </c:txPr>
        <c:crossAx val="564931096"/>
        <c:crosses val="autoZero"/>
        <c:auto val="1"/>
        <c:lblAlgn val="ctr"/>
        <c:lblOffset val="100"/>
        <c:noMultiLvlLbl val="0"/>
      </c:catAx>
      <c:valAx>
        <c:axId val="564931096"/>
        <c:scaling>
          <c:orientation val="minMax"/>
        </c:scaling>
        <c:delete val="1"/>
        <c:axPos val="l"/>
        <c:numFmt formatCode="General" sourceLinked="1"/>
        <c:majorTickMark val="none"/>
        <c:minorTickMark val="none"/>
        <c:tickLblPos val="nextTo"/>
        <c:crossAx val="564930768"/>
        <c:crosses val="autoZero"/>
        <c:crossBetween val="between"/>
      </c:valAx>
      <c:spPr>
        <a:noFill/>
        <a:ln>
          <a:noFill/>
        </a:ln>
        <a:effectLst/>
      </c:spPr>
    </c:plotArea>
    <c:legend>
      <c:legendPos val="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2">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064"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50000"/>
        <a:lumOff val="50000"/>
      </a:schemeClr>
    </cs:fontRef>
    <cs:defRPr sz="1064" b="0" i="0" u="none" strike="noStrike" kern="1200" baseline="0"/>
    <cs:bodyPr rot="-5400000" spcFirstLastPara="1" vertOverflow="clip" horzOverflow="clip" vert="horz" wrap="square" lIns="38100" tIns="19050" rIns="38100" bIns="19050" anchor="ctr" anchorCtr="1">
      <a:spAutoFit/>
    </cs:bodyPr>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064"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1197" kern="1200"/>
  </cs:valueAxis>
  <cs:wall>
    <cs:lnRef idx="0"/>
    <cs:fillRef idx="0"/>
    <cs:effectRef idx="0"/>
    <cs:fontRef idx="minor">
      <a:schemeClr val="dk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2"/>
            <a:ext cx="2945659" cy="496411"/>
          </a:xfrm>
          <a:prstGeom prst="rect">
            <a:avLst/>
          </a:prstGeom>
        </p:spPr>
        <p:txBody>
          <a:bodyPr vert="horz" lIns="95564" tIns="47782" rIns="95564" bIns="47782" rtlCol="0"/>
          <a:lstStyle>
            <a:lvl1pPr algn="l">
              <a:defRPr sz="1300"/>
            </a:lvl1pPr>
          </a:lstStyle>
          <a:p>
            <a:endParaRPr lang="en-AU" dirty="0"/>
          </a:p>
        </p:txBody>
      </p:sp>
      <p:sp>
        <p:nvSpPr>
          <p:cNvPr id="3" name="Date Placeholder 2"/>
          <p:cNvSpPr>
            <a:spLocks noGrp="1"/>
          </p:cNvSpPr>
          <p:nvPr>
            <p:ph type="dt" sz="quarter" idx="1"/>
          </p:nvPr>
        </p:nvSpPr>
        <p:spPr>
          <a:xfrm>
            <a:off x="3850443" y="2"/>
            <a:ext cx="2945659" cy="496411"/>
          </a:xfrm>
          <a:prstGeom prst="rect">
            <a:avLst/>
          </a:prstGeom>
        </p:spPr>
        <p:txBody>
          <a:bodyPr vert="horz" lIns="95564" tIns="47782" rIns="95564" bIns="47782" rtlCol="0"/>
          <a:lstStyle>
            <a:lvl1pPr algn="r">
              <a:defRPr sz="1300"/>
            </a:lvl1pPr>
          </a:lstStyle>
          <a:p>
            <a:fld id="{4E7549BF-E2EE-477F-AD80-D9BB2B5ACB8C}" type="datetimeFigureOut">
              <a:rPr lang="en-AU" smtClean="0"/>
              <a:pPr/>
              <a:t>28/07/2016</a:t>
            </a:fld>
            <a:endParaRPr lang="en-AU" dirty="0"/>
          </a:p>
        </p:txBody>
      </p:sp>
      <p:sp>
        <p:nvSpPr>
          <p:cNvPr id="4" name="Footer Placeholder 3"/>
          <p:cNvSpPr>
            <a:spLocks noGrp="1"/>
          </p:cNvSpPr>
          <p:nvPr>
            <p:ph type="ftr" sz="quarter" idx="2"/>
          </p:nvPr>
        </p:nvSpPr>
        <p:spPr>
          <a:xfrm>
            <a:off x="1" y="9430092"/>
            <a:ext cx="2945659" cy="496411"/>
          </a:xfrm>
          <a:prstGeom prst="rect">
            <a:avLst/>
          </a:prstGeom>
        </p:spPr>
        <p:txBody>
          <a:bodyPr vert="horz" lIns="95564" tIns="47782" rIns="95564" bIns="47782" rtlCol="0" anchor="b"/>
          <a:lstStyle>
            <a:lvl1pPr algn="l">
              <a:defRPr sz="1300"/>
            </a:lvl1pPr>
          </a:lstStyle>
          <a:p>
            <a:endParaRPr lang="en-AU" dirty="0"/>
          </a:p>
        </p:txBody>
      </p:sp>
      <p:sp>
        <p:nvSpPr>
          <p:cNvPr id="5" name="Slide Number Placeholder 4"/>
          <p:cNvSpPr>
            <a:spLocks noGrp="1"/>
          </p:cNvSpPr>
          <p:nvPr>
            <p:ph type="sldNum" sz="quarter" idx="3"/>
          </p:nvPr>
        </p:nvSpPr>
        <p:spPr>
          <a:xfrm>
            <a:off x="3850443" y="9430092"/>
            <a:ext cx="2945659" cy="496411"/>
          </a:xfrm>
          <a:prstGeom prst="rect">
            <a:avLst/>
          </a:prstGeom>
        </p:spPr>
        <p:txBody>
          <a:bodyPr vert="horz" lIns="95564" tIns="47782" rIns="95564" bIns="47782" rtlCol="0" anchor="b"/>
          <a:lstStyle>
            <a:lvl1pPr algn="r">
              <a:defRPr sz="1300"/>
            </a:lvl1pPr>
          </a:lstStyle>
          <a:p>
            <a:fld id="{9328A0E5-180C-4A06-8106-7CA9DEA9AAE5}" type="slidenum">
              <a:rPr lang="en-AU" smtClean="0"/>
              <a:pPr/>
              <a:t>‹#›</a:t>
            </a:fld>
            <a:endParaRPr lang="en-AU" dirty="0"/>
          </a:p>
        </p:txBody>
      </p:sp>
    </p:spTree>
    <p:extLst>
      <p:ext uri="{BB962C8B-B14F-4D97-AF65-F5344CB8AC3E}">
        <p14:creationId xmlns:p14="http://schemas.microsoft.com/office/powerpoint/2010/main" val="855351826"/>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2"/>
            <a:ext cx="2945659" cy="496411"/>
          </a:xfrm>
          <a:prstGeom prst="rect">
            <a:avLst/>
          </a:prstGeom>
        </p:spPr>
        <p:txBody>
          <a:bodyPr vert="horz" lIns="95564" tIns="47782" rIns="95564" bIns="47782" rtlCol="0"/>
          <a:lstStyle>
            <a:lvl1pPr algn="l">
              <a:defRPr sz="1300"/>
            </a:lvl1pPr>
          </a:lstStyle>
          <a:p>
            <a:endParaRPr lang="en-AU" dirty="0"/>
          </a:p>
        </p:txBody>
      </p:sp>
      <p:sp>
        <p:nvSpPr>
          <p:cNvPr id="3" name="Date Placeholder 2"/>
          <p:cNvSpPr>
            <a:spLocks noGrp="1"/>
          </p:cNvSpPr>
          <p:nvPr>
            <p:ph type="dt" idx="1"/>
          </p:nvPr>
        </p:nvSpPr>
        <p:spPr>
          <a:xfrm>
            <a:off x="3850443" y="2"/>
            <a:ext cx="2945659" cy="496411"/>
          </a:xfrm>
          <a:prstGeom prst="rect">
            <a:avLst/>
          </a:prstGeom>
        </p:spPr>
        <p:txBody>
          <a:bodyPr vert="horz" lIns="95564" tIns="47782" rIns="95564" bIns="47782" rtlCol="0"/>
          <a:lstStyle>
            <a:lvl1pPr algn="r">
              <a:defRPr sz="1300"/>
            </a:lvl1pPr>
          </a:lstStyle>
          <a:p>
            <a:fld id="{69D96C58-1884-40BD-A481-2D434490DE4E}" type="datetimeFigureOut">
              <a:rPr lang="en-AU" smtClean="0"/>
              <a:pPr/>
              <a:t>28/07/2016</a:t>
            </a:fld>
            <a:endParaRPr lang="en-AU" dirty="0"/>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5564" tIns="47782" rIns="95564" bIns="47782" rtlCol="0" anchor="ctr"/>
          <a:lstStyle/>
          <a:p>
            <a:endParaRPr lang="en-AU" dirty="0"/>
          </a:p>
        </p:txBody>
      </p:sp>
      <p:sp>
        <p:nvSpPr>
          <p:cNvPr id="5" name="Notes Placeholder 4"/>
          <p:cNvSpPr>
            <a:spLocks noGrp="1"/>
          </p:cNvSpPr>
          <p:nvPr>
            <p:ph type="body" sz="quarter" idx="3"/>
          </p:nvPr>
        </p:nvSpPr>
        <p:spPr>
          <a:xfrm>
            <a:off x="679768" y="4715907"/>
            <a:ext cx="5438140" cy="4467701"/>
          </a:xfrm>
          <a:prstGeom prst="rect">
            <a:avLst/>
          </a:prstGeom>
        </p:spPr>
        <p:txBody>
          <a:bodyPr vert="horz" lIns="95564" tIns="47782" rIns="95564" bIns="47782"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6" name="Footer Placeholder 5"/>
          <p:cNvSpPr>
            <a:spLocks noGrp="1"/>
          </p:cNvSpPr>
          <p:nvPr>
            <p:ph type="ftr" sz="quarter" idx="4"/>
          </p:nvPr>
        </p:nvSpPr>
        <p:spPr>
          <a:xfrm>
            <a:off x="1" y="9430092"/>
            <a:ext cx="2945659" cy="496411"/>
          </a:xfrm>
          <a:prstGeom prst="rect">
            <a:avLst/>
          </a:prstGeom>
        </p:spPr>
        <p:txBody>
          <a:bodyPr vert="horz" lIns="95564" tIns="47782" rIns="95564" bIns="47782" rtlCol="0" anchor="b"/>
          <a:lstStyle>
            <a:lvl1pPr algn="l">
              <a:defRPr sz="1300"/>
            </a:lvl1pPr>
          </a:lstStyle>
          <a:p>
            <a:endParaRPr lang="en-AU" dirty="0"/>
          </a:p>
        </p:txBody>
      </p:sp>
      <p:sp>
        <p:nvSpPr>
          <p:cNvPr id="7" name="Slide Number Placeholder 6"/>
          <p:cNvSpPr>
            <a:spLocks noGrp="1"/>
          </p:cNvSpPr>
          <p:nvPr>
            <p:ph type="sldNum" sz="quarter" idx="5"/>
          </p:nvPr>
        </p:nvSpPr>
        <p:spPr>
          <a:xfrm>
            <a:off x="3850443" y="9430092"/>
            <a:ext cx="2945659" cy="496411"/>
          </a:xfrm>
          <a:prstGeom prst="rect">
            <a:avLst/>
          </a:prstGeom>
        </p:spPr>
        <p:txBody>
          <a:bodyPr vert="horz" lIns="95564" tIns="47782" rIns="95564" bIns="47782" rtlCol="0" anchor="b"/>
          <a:lstStyle>
            <a:lvl1pPr algn="r">
              <a:defRPr sz="1300"/>
            </a:lvl1pPr>
          </a:lstStyle>
          <a:p>
            <a:fld id="{B0376EEA-C387-410F-9B85-40BCB1273A84}" type="slidenum">
              <a:rPr lang="en-AU" smtClean="0"/>
              <a:pPr/>
              <a:t>‹#›</a:t>
            </a:fld>
            <a:endParaRPr lang="en-AU" dirty="0"/>
          </a:p>
        </p:txBody>
      </p:sp>
    </p:spTree>
    <p:extLst>
      <p:ext uri="{BB962C8B-B14F-4D97-AF65-F5344CB8AC3E}">
        <p14:creationId xmlns:p14="http://schemas.microsoft.com/office/powerpoint/2010/main" val="486437773"/>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Tree>
    <p:extLst>
      <p:ext uri="{BB962C8B-B14F-4D97-AF65-F5344CB8AC3E}">
        <p14:creationId xmlns:p14="http://schemas.microsoft.com/office/powerpoint/2010/main" val="36067262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AU" dirty="0"/>
              <a:t>Mains replacement 2018-222 is expected</a:t>
            </a:r>
            <a:r>
              <a:rPr lang="en-AU" baseline="0" dirty="0"/>
              <a:t> to</a:t>
            </a:r>
            <a:r>
              <a:rPr lang="en-AU" dirty="0"/>
              <a:t> be about 40% of MG’s total capex spend</a:t>
            </a:r>
          </a:p>
          <a:p>
            <a:endParaRPr lang="en-AU" dirty="0"/>
          </a:p>
          <a:p>
            <a:r>
              <a:rPr lang="en-AU" dirty="0"/>
              <a:t>Examples of risk mitigation</a:t>
            </a:r>
          </a:p>
          <a:p>
            <a:endParaRPr lang="en-AU" dirty="0"/>
          </a:p>
          <a:p>
            <a:pPr marL="171450" lvl="0" indent="-171450" algn="l" defTabSz="914400" rtl="0" eaLnBrk="1" latinLnBrk="0" hangingPunct="1">
              <a:spcBef>
                <a:spcPts val="600"/>
              </a:spcBef>
              <a:spcAft>
                <a:spcPts val="1200"/>
              </a:spcAft>
              <a:buFont typeface="Arial" panose="020B0604020202020204" pitchFamily="34" charset="0"/>
              <a:buChar char="•"/>
            </a:pPr>
            <a:r>
              <a:rPr lang="en-AU" sz="1200" kern="1200" dirty="0">
                <a:solidFill>
                  <a:schemeClr val="tx1"/>
                </a:solidFill>
                <a:latin typeface="+mn-lt"/>
                <a:ea typeface="+mn-ea"/>
                <a:cs typeface="+mn-cs"/>
              </a:rPr>
              <a:t>Cast iron pipe joint leaks and bare steel corrosion leaks are endemic and number in the thousands per year</a:t>
            </a:r>
          </a:p>
          <a:p>
            <a:pPr marL="171450" lvl="0" indent="-171450" algn="l" defTabSz="914400" rtl="0" eaLnBrk="1" latinLnBrk="0" hangingPunct="1">
              <a:spcBef>
                <a:spcPts val="600"/>
              </a:spcBef>
              <a:spcAft>
                <a:spcPts val="1200"/>
              </a:spcAft>
              <a:buFont typeface="Arial" panose="020B0604020202020204" pitchFamily="34" charset="0"/>
              <a:buChar char="•"/>
            </a:pPr>
            <a:r>
              <a:rPr lang="en-AU" sz="1200" kern="1200" dirty="0">
                <a:solidFill>
                  <a:schemeClr val="tx1"/>
                </a:solidFill>
                <a:latin typeface="+mn-lt"/>
                <a:ea typeface="+mn-ea"/>
                <a:cs typeface="+mn-cs"/>
              </a:rPr>
              <a:t>More severe failure modes such as pipe fracture or substantial through-wall pipe failure can release significant volumes of gas resulting in a high risk of fire or explosion</a:t>
            </a:r>
          </a:p>
          <a:p>
            <a:pPr marL="171450" lvl="0" indent="-171450" algn="l" defTabSz="914400" rtl="0" eaLnBrk="1" latinLnBrk="0" hangingPunct="1">
              <a:spcBef>
                <a:spcPts val="600"/>
              </a:spcBef>
              <a:spcAft>
                <a:spcPts val="1200"/>
              </a:spcAft>
              <a:buFont typeface="Arial" panose="020B0604020202020204" pitchFamily="34" charset="0"/>
              <a:buChar char="•"/>
            </a:pPr>
            <a:r>
              <a:rPr lang="en-AU" sz="1200" kern="1200" dirty="0">
                <a:solidFill>
                  <a:schemeClr val="tx1"/>
                </a:solidFill>
                <a:latin typeface="+mn-lt"/>
                <a:ea typeface="+mn-ea"/>
                <a:cs typeface="+mn-cs"/>
              </a:rPr>
              <a:t>Low-pressure gas leaks can infiltrate drains, sewers, conduits, pits and buildings, resulting in a heightened risk of fire or explosion</a:t>
            </a:r>
          </a:p>
          <a:p>
            <a:pPr marL="0" algn="l" defTabSz="914400" rtl="0" eaLnBrk="1" latinLnBrk="0" hangingPunct="1"/>
            <a:endParaRPr lang="en-AU" sz="1200" kern="1200" dirty="0">
              <a:solidFill>
                <a:schemeClr val="tx1"/>
              </a:solidFill>
              <a:latin typeface="+mn-lt"/>
              <a:ea typeface="+mn-ea"/>
              <a:cs typeface="+mn-cs"/>
            </a:endParaRPr>
          </a:p>
          <a:p>
            <a:pPr marL="0" algn="l" defTabSz="914400" rtl="0" eaLnBrk="1" latinLnBrk="0" hangingPunct="1">
              <a:spcBef>
                <a:spcPts val="600"/>
              </a:spcBef>
              <a:spcAft>
                <a:spcPts val="1200"/>
              </a:spcAft>
            </a:pPr>
            <a:r>
              <a:rPr lang="en-AU" sz="1200" kern="1200" dirty="0">
                <a:solidFill>
                  <a:schemeClr val="tx1"/>
                </a:solidFill>
                <a:latin typeface="+mn-lt"/>
                <a:ea typeface="+mn-ea"/>
                <a:cs typeface="+mn-cs"/>
              </a:rPr>
              <a:t>Pipeworks</a:t>
            </a:r>
            <a:r>
              <a:rPr lang="en-AU" sz="1200" kern="1200" baseline="0" dirty="0">
                <a:solidFill>
                  <a:schemeClr val="tx1"/>
                </a:solidFill>
                <a:latin typeface="+mn-lt"/>
                <a:ea typeface="+mn-ea"/>
                <a:cs typeface="+mn-cs"/>
              </a:rPr>
              <a:t> </a:t>
            </a:r>
            <a:r>
              <a:rPr lang="en-AU" sz="1200" kern="1200" dirty="0">
                <a:solidFill>
                  <a:schemeClr val="tx1"/>
                </a:solidFill>
                <a:latin typeface="+mn-lt"/>
                <a:ea typeface="+mn-ea"/>
                <a:cs typeface="+mn-cs"/>
              </a:rPr>
              <a:t>also delivers a number of other benefits including:</a:t>
            </a:r>
          </a:p>
          <a:p>
            <a:pPr marL="171450" lvl="0" indent="-171450" algn="l" defTabSz="914400" rtl="0" eaLnBrk="1" latinLnBrk="0" hangingPunct="1">
              <a:spcBef>
                <a:spcPts val="600"/>
              </a:spcBef>
              <a:spcAft>
                <a:spcPts val="1200"/>
              </a:spcAft>
              <a:buFont typeface="Arial" panose="020B0604020202020204" pitchFamily="34" charset="0"/>
              <a:buChar char="•"/>
            </a:pPr>
            <a:r>
              <a:rPr lang="en-AU" sz="1200" kern="1200" dirty="0">
                <a:solidFill>
                  <a:schemeClr val="tx1"/>
                </a:solidFill>
                <a:latin typeface="+mn-lt"/>
                <a:ea typeface="+mn-ea"/>
                <a:cs typeface="+mn-cs"/>
              </a:rPr>
              <a:t>optimising network capacity by replacing medium and low pressure mains with high pressure mains, enabling us to meet the service needs of existing and future customers at an efficient cost, to achieve the lowest sustainable cost of providing services;</a:t>
            </a:r>
          </a:p>
          <a:p>
            <a:pPr marL="171450" lvl="0" indent="-171450" algn="l" defTabSz="914400" rtl="0" eaLnBrk="1" latinLnBrk="0" hangingPunct="1">
              <a:spcBef>
                <a:spcPts val="600"/>
              </a:spcBef>
              <a:spcAft>
                <a:spcPts val="1200"/>
              </a:spcAft>
              <a:buFont typeface="Arial" panose="020B0604020202020204" pitchFamily="34" charset="0"/>
              <a:buChar char="•"/>
            </a:pPr>
            <a:r>
              <a:rPr lang="en-AU" sz="1200" kern="1200" dirty="0">
                <a:solidFill>
                  <a:schemeClr val="tx1"/>
                </a:solidFill>
                <a:latin typeface="+mn-lt"/>
                <a:ea typeface="+mn-ea"/>
                <a:cs typeface="+mn-cs"/>
              </a:rPr>
              <a:t>securing network reliability by reducing the incidence of leaks and associated unplanned outages on the network; and</a:t>
            </a:r>
          </a:p>
          <a:p>
            <a:pPr marL="171450" lvl="0" indent="-171450" algn="l" defTabSz="914400" rtl="0" eaLnBrk="1" latinLnBrk="0" hangingPunct="1">
              <a:spcBef>
                <a:spcPts val="600"/>
              </a:spcBef>
              <a:spcAft>
                <a:spcPts val="1200"/>
              </a:spcAft>
              <a:buFont typeface="Arial" panose="020B0604020202020204" pitchFamily="34" charset="0"/>
              <a:buChar char="•"/>
            </a:pPr>
            <a:r>
              <a:rPr lang="en-AU" sz="1200" kern="1200" dirty="0">
                <a:solidFill>
                  <a:schemeClr val="tx1"/>
                </a:solidFill>
                <a:latin typeface="+mn-lt"/>
                <a:ea typeface="+mn-ea"/>
                <a:cs typeface="+mn-cs"/>
              </a:rPr>
              <a:t>ensuring the on-going efficiency of the operating and maintenance costs associated with our distribution mains.</a:t>
            </a:r>
          </a:p>
          <a:p>
            <a:endParaRPr lang="en-AU" dirty="0"/>
          </a:p>
        </p:txBody>
      </p:sp>
    </p:spTree>
    <p:extLst>
      <p:ext uri="{BB962C8B-B14F-4D97-AF65-F5344CB8AC3E}">
        <p14:creationId xmlns:p14="http://schemas.microsoft.com/office/powerpoint/2010/main" val="39024722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Tree>
    <p:extLst>
      <p:ext uri="{BB962C8B-B14F-4D97-AF65-F5344CB8AC3E}">
        <p14:creationId xmlns:p14="http://schemas.microsoft.com/office/powerpoint/2010/main" val="191454837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GSL events include appointments</a:t>
            </a:r>
            <a:r>
              <a:rPr lang="en-AU" baseline="0" dirty="0"/>
              <a:t>, connections, repeat and lengthy interruptions and apply to Tariff V only (residential and small to medium sized customers) </a:t>
            </a:r>
            <a:endParaRPr lang="en-AU" dirty="0"/>
          </a:p>
        </p:txBody>
      </p:sp>
    </p:spTree>
    <p:extLst>
      <p:ext uri="{BB962C8B-B14F-4D97-AF65-F5344CB8AC3E}">
        <p14:creationId xmlns:p14="http://schemas.microsoft.com/office/powerpoint/2010/main" val="231472600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Tree>
    <p:extLst>
      <p:ext uri="{BB962C8B-B14F-4D97-AF65-F5344CB8AC3E}">
        <p14:creationId xmlns:p14="http://schemas.microsoft.com/office/powerpoint/2010/main" val="25817911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l" defTabSz="914400" rtl="0" eaLnBrk="1" latinLnBrk="0" hangingPunct="1">
              <a:lnSpc>
                <a:spcPct val="150000"/>
              </a:lnSpc>
              <a:spcBef>
                <a:spcPts val="600"/>
              </a:spcBef>
              <a:spcAft>
                <a:spcPts val="600"/>
              </a:spcAft>
              <a:buClrTx/>
              <a:buSzPts val="1800"/>
              <a:buFont typeface="Arial" panose="020B0604020202020204" pitchFamily="34" charset="0"/>
              <a:buNone/>
            </a:pPr>
            <a:r>
              <a:rPr lang="en-AU" sz="1200" kern="1200" dirty="0">
                <a:solidFill>
                  <a:schemeClr val="tx1"/>
                </a:solidFill>
                <a:latin typeface="+mn-lt"/>
                <a:ea typeface="+mn-ea"/>
                <a:cs typeface="+mn-cs"/>
              </a:rPr>
              <a:t>In June, Economic Insights prepared a report for us, AusNet Services and Australian Gas Networks, on the efficiency of our performance across a sample of Australian and NZ gas distribution businesses (GDBs) and concluded that the Victorian GDBs were amongst the most efficient operators, having achieved comparatively low levels of operating expenditure per customer, asset cost per customer and hence total cost per customer. However, the Vic DBs are at the efficient frontier and rate of productivity improvement has flattened out (that is, the opportunity for further cost reductions has reduced) </a:t>
            </a:r>
          </a:p>
          <a:p>
            <a:endParaRPr lang="en-AU" dirty="0"/>
          </a:p>
        </p:txBody>
      </p:sp>
    </p:spTree>
    <p:extLst>
      <p:ext uri="{BB962C8B-B14F-4D97-AF65-F5344CB8AC3E}">
        <p14:creationId xmlns:p14="http://schemas.microsoft.com/office/powerpoint/2010/main" val="253847481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Tree>
    <p:extLst>
      <p:ext uri="{BB962C8B-B14F-4D97-AF65-F5344CB8AC3E}">
        <p14:creationId xmlns:p14="http://schemas.microsoft.com/office/powerpoint/2010/main" val="291206466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Tree>
    <p:extLst>
      <p:ext uri="{BB962C8B-B14F-4D97-AF65-F5344CB8AC3E}">
        <p14:creationId xmlns:p14="http://schemas.microsoft.com/office/powerpoint/2010/main" val="325236405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3510" indent="-173510">
              <a:spcBef>
                <a:spcPts val="300"/>
              </a:spcBef>
            </a:pPr>
            <a:r>
              <a:rPr lang="en-AU" baseline="0" dirty="0">
                <a:solidFill>
                  <a:srgbClr val="000000"/>
                </a:solidFill>
                <a:effectLst/>
                <a:latin typeface="Arial" panose="020B0604020202020204" pitchFamily="34" charset="0"/>
                <a:cs typeface="Arial" panose="020B0604020202020204" pitchFamily="34" charset="0"/>
              </a:rPr>
              <a:t>On information:</a:t>
            </a:r>
            <a:r>
              <a:rPr lang="en-AU" sz="1200" kern="1200" baseline="0" dirty="0">
                <a:solidFill>
                  <a:srgbClr val="000000"/>
                </a:solidFill>
                <a:effectLst/>
                <a:latin typeface="Arial" panose="020B0604020202020204" pitchFamily="34" charset="0"/>
                <a:ea typeface="+mn-ea"/>
                <a:cs typeface="Arial" panose="020B0604020202020204" pitchFamily="34" charset="0"/>
              </a:rPr>
              <a:t> face to face, telephone, direct mail, email, internet, social media, digital self service over call centres</a:t>
            </a:r>
          </a:p>
        </p:txBody>
      </p:sp>
    </p:spTree>
    <p:extLst>
      <p:ext uri="{BB962C8B-B14F-4D97-AF65-F5344CB8AC3E}">
        <p14:creationId xmlns:p14="http://schemas.microsoft.com/office/powerpoint/2010/main" val="79930397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200" kern="1200" dirty="0">
                <a:solidFill>
                  <a:srgbClr val="000000"/>
                </a:solidFill>
                <a:effectLst/>
                <a:latin typeface="Arial" panose="020B0604020202020204" pitchFamily="34" charset="0"/>
                <a:ea typeface="+mn-ea"/>
                <a:cs typeface="+mn-cs"/>
              </a:rPr>
              <a:t>We</a:t>
            </a:r>
            <a:r>
              <a:rPr lang="en-AU" sz="1200" kern="1200" baseline="0" dirty="0">
                <a:solidFill>
                  <a:srgbClr val="000000"/>
                </a:solidFill>
                <a:effectLst/>
                <a:latin typeface="Arial" panose="020B0604020202020204" pitchFamily="34" charset="0"/>
                <a:ea typeface="+mn-ea"/>
                <a:cs typeface="+mn-cs"/>
              </a:rPr>
              <a:t> believe that t</a:t>
            </a:r>
            <a:r>
              <a:rPr lang="en-AU" sz="1200" kern="1200" dirty="0">
                <a:solidFill>
                  <a:srgbClr val="000000"/>
                </a:solidFill>
                <a:effectLst/>
                <a:latin typeface="Arial" panose="020B0604020202020204" pitchFamily="34" charset="0"/>
                <a:ea typeface="+mn-ea"/>
                <a:cs typeface="+mn-cs"/>
              </a:rPr>
              <a:t>echnological change is required for significant cost reductions</a:t>
            </a:r>
            <a:endParaRPr lang="en-AU" dirty="0"/>
          </a:p>
        </p:txBody>
      </p:sp>
    </p:spTree>
    <p:extLst>
      <p:ext uri="{BB962C8B-B14F-4D97-AF65-F5344CB8AC3E}">
        <p14:creationId xmlns:p14="http://schemas.microsoft.com/office/powerpoint/2010/main" val="383549822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Note: MG plans</a:t>
            </a:r>
            <a:r>
              <a:rPr lang="en-AU" baseline="0" dirty="0"/>
              <a:t> to</a:t>
            </a:r>
            <a:r>
              <a:rPr lang="en-AU" dirty="0"/>
              <a:t> utilise the existing</a:t>
            </a:r>
            <a:r>
              <a:rPr lang="en-AU" baseline="0" dirty="0"/>
              <a:t> AMI infrastructure (the meter requires a communication device with </a:t>
            </a:r>
            <a:r>
              <a:rPr lang="en-AU" baseline="0"/>
              <a:t>battery power)</a:t>
            </a:r>
            <a:endParaRPr lang="en-AU" baseline="0" dirty="0"/>
          </a:p>
          <a:p>
            <a:endParaRPr lang="en-AU" baseline="0" dirty="0"/>
          </a:p>
          <a:p>
            <a:r>
              <a:rPr lang="en-AU" baseline="0" dirty="0"/>
              <a:t>Cost to customer of the trail will be less than $1 per year per customer</a:t>
            </a:r>
            <a:endParaRPr lang="en-AU" dirty="0"/>
          </a:p>
        </p:txBody>
      </p:sp>
    </p:spTree>
    <p:extLst>
      <p:ext uri="{BB962C8B-B14F-4D97-AF65-F5344CB8AC3E}">
        <p14:creationId xmlns:p14="http://schemas.microsoft.com/office/powerpoint/2010/main" val="3806893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200" kern="1200" dirty="0">
                <a:solidFill>
                  <a:schemeClr val="tx1"/>
                </a:solidFill>
                <a:effectLst/>
                <a:latin typeface="+mn-lt"/>
                <a:ea typeface="+mn-ea"/>
                <a:cs typeface="+mn-cs"/>
              </a:rPr>
              <a:t>Price submission is in the</a:t>
            </a:r>
            <a:r>
              <a:rPr lang="en-AU" sz="1200" kern="1200" baseline="0" dirty="0">
                <a:solidFill>
                  <a:schemeClr val="tx1"/>
                </a:solidFill>
                <a:effectLst/>
                <a:latin typeface="+mn-lt"/>
                <a:ea typeface="+mn-ea"/>
                <a:cs typeface="+mn-cs"/>
              </a:rPr>
              <a:t> form of the Access Arrangement and Access Arrangement Information</a:t>
            </a:r>
          </a:p>
          <a:p>
            <a:endParaRPr lang="en-AU" sz="1200" kern="1200" dirty="0">
              <a:solidFill>
                <a:schemeClr val="tx1"/>
              </a:solidFill>
              <a:effectLst/>
              <a:latin typeface="+mn-lt"/>
              <a:ea typeface="+mn-ea"/>
              <a:cs typeface="+mn-cs"/>
            </a:endParaRPr>
          </a:p>
          <a:p>
            <a:r>
              <a:rPr lang="en-AU" sz="1200" kern="1200" dirty="0">
                <a:solidFill>
                  <a:schemeClr val="tx1"/>
                </a:solidFill>
                <a:effectLst/>
                <a:latin typeface="+mn-lt"/>
                <a:ea typeface="+mn-ea"/>
                <a:cs typeface="+mn-cs"/>
              </a:rPr>
              <a:t>Prompt the hand out as to what the component parts of the NGO mean:</a:t>
            </a:r>
          </a:p>
          <a:p>
            <a:endParaRPr lang="en-AU" sz="1200" kern="1200" dirty="0">
              <a:solidFill>
                <a:schemeClr val="tx1"/>
              </a:solidFill>
              <a:effectLst/>
              <a:latin typeface="+mn-lt"/>
              <a:ea typeface="+mn-ea"/>
              <a:cs typeface="+mn-cs"/>
            </a:endParaRPr>
          </a:p>
          <a:p>
            <a:r>
              <a:rPr lang="en-AU" sz="1200" b="1" kern="1200" dirty="0">
                <a:solidFill>
                  <a:schemeClr val="tx1"/>
                </a:solidFill>
                <a:effectLst/>
                <a:latin typeface="+mn-lt"/>
                <a:ea typeface="+mn-ea"/>
                <a:cs typeface="+mn-cs"/>
              </a:rPr>
              <a:t>Price</a:t>
            </a:r>
            <a:r>
              <a:rPr lang="en-AU" sz="1200" kern="1200" dirty="0">
                <a:solidFill>
                  <a:schemeClr val="tx1"/>
                </a:solidFill>
                <a:effectLst/>
                <a:latin typeface="+mn-lt"/>
                <a:ea typeface="+mn-ea"/>
                <a:cs typeface="+mn-cs"/>
              </a:rPr>
              <a:t> – the price charged by Multinet Gas for its distribution network services to its large customers, or retailers on behalf of small business and residential customers</a:t>
            </a:r>
          </a:p>
          <a:p>
            <a:r>
              <a:rPr lang="en-AU" sz="1200" b="1" kern="1200" dirty="0">
                <a:solidFill>
                  <a:schemeClr val="tx1"/>
                </a:solidFill>
                <a:effectLst/>
                <a:latin typeface="+mn-lt"/>
                <a:ea typeface="+mn-ea"/>
                <a:cs typeface="+mn-cs"/>
              </a:rPr>
              <a:t>Quality</a:t>
            </a:r>
            <a:r>
              <a:rPr lang="en-AU" sz="1200" kern="1200" dirty="0">
                <a:solidFill>
                  <a:schemeClr val="tx1"/>
                </a:solidFill>
                <a:effectLst/>
                <a:latin typeface="+mn-lt"/>
                <a:ea typeface="+mn-ea"/>
                <a:cs typeface="+mn-cs"/>
              </a:rPr>
              <a:t> – the quality of gas in the Multinet Gas distribution network which meets standard gas quality specifications for transportation and general purpose use consistent with safe operation of the natural gas appliance population</a:t>
            </a:r>
          </a:p>
          <a:p>
            <a:r>
              <a:rPr lang="en-AU" sz="1200" b="1" kern="1200" dirty="0">
                <a:solidFill>
                  <a:schemeClr val="tx1"/>
                </a:solidFill>
                <a:effectLst/>
                <a:latin typeface="+mn-lt"/>
                <a:ea typeface="+mn-ea"/>
                <a:cs typeface="+mn-cs"/>
              </a:rPr>
              <a:t>Safety</a:t>
            </a:r>
            <a:r>
              <a:rPr lang="en-AU" sz="1200" kern="1200" dirty="0">
                <a:solidFill>
                  <a:schemeClr val="tx1"/>
                </a:solidFill>
                <a:effectLst/>
                <a:latin typeface="+mn-lt"/>
                <a:ea typeface="+mn-ea"/>
                <a:cs typeface="+mn-cs"/>
              </a:rPr>
              <a:t> – the safe operation of the Multinet Gas distribution network that meets regulatory safety obligations</a:t>
            </a:r>
          </a:p>
          <a:p>
            <a:r>
              <a:rPr lang="en-AU" sz="1200" b="1" kern="1200" dirty="0">
                <a:solidFill>
                  <a:schemeClr val="tx1"/>
                </a:solidFill>
                <a:effectLst/>
                <a:latin typeface="+mn-lt"/>
                <a:ea typeface="+mn-ea"/>
                <a:cs typeface="+mn-cs"/>
              </a:rPr>
              <a:t>Reliability</a:t>
            </a:r>
            <a:r>
              <a:rPr lang="en-AU" sz="1200" kern="1200" dirty="0">
                <a:solidFill>
                  <a:schemeClr val="tx1"/>
                </a:solidFill>
                <a:effectLst/>
                <a:latin typeface="+mn-lt"/>
                <a:ea typeface="+mn-ea"/>
                <a:cs typeface="+mn-cs"/>
              </a:rPr>
              <a:t> – delivery of gas on the Multinet Gas distribution network that meets given conditions at any time</a:t>
            </a:r>
          </a:p>
          <a:p>
            <a:r>
              <a:rPr lang="en-AU" sz="1200" b="1" kern="1200" dirty="0">
                <a:solidFill>
                  <a:schemeClr val="tx1"/>
                </a:solidFill>
                <a:effectLst/>
                <a:latin typeface="+mn-lt"/>
                <a:ea typeface="+mn-ea"/>
                <a:cs typeface="+mn-cs"/>
              </a:rPr>
              <a:t>Security of supply </a:t>
            </a:r>
            <a:r>
              <a:rPr lang="en-AU" sz="1200" kern="1200" dirty="0">
                <a:solidFill>
                  <a:schemeClr val="tx1"/>
                </a:solidFill>
                <a:effectLst/>
                <a:latin typeface="+mn-lt"/>
                <a:ea typeface="+mn-ea"/>
                <a:cs typeface="+mn-cs"/>
              </a:rPr>
              <a:t>– protection of the Multinet Gas distribution network from unauthorised interference or damage</a:t>
            </a:r>
          </a:p>
          <a:p>
            <a:endParaRPr lang="en-AU" dirty="0"/>
          </a:p>
        </p:txBody>
      </p:sp>
    </p:spTree>
    <p:extLst>
      <p:ext uri="{BB962C8B-B14F-4D97-AF65-F5344CB8AC3E}">
        <p14:creationId xmlns:p14="http://schemas.microsoft.com/office/powerpoint/2010/main" val="298513894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Tree>
    <p:extLst>
      <p:ext uri="{BB962C8B-B14F-4D97-AF65-F5344CB8AC3E}">
        <p14:creationId xmlns:p14="http://schemas.microsoft.com/office/powerpoint/2010/main" val="34023498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Please</a:t>
            </a:r>
            <a:r>
              <a:rPr lang="en-AU" baseline="0" dirty="0"/>
              <a:t> do not feel that you need to answer all our questions; for example, it is as important to us that you are unaware of a matter, or have no view on a matter</a:t>
            </a:r>
            <a:endParaRPr lang="en-AU" dirty="0"/>
          </a:p>
        </p:txBody>
      </p:sp>
    </p:spTree>
    <p:extLst>
      <p:ext uri="{BB962C8B-B14F-4D97-AF65-F5344CB8AC3E}">
        <p14:creationId xmlns:p14="http://schemas.microsoft.com/office/powerpoint/2010/main" val="17704781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3510" indent="-173510">
              <a:spcBef>
                <a:spcPts val="300"/>
              </a:spcBef>
            </a:pPr>
            <a:r>
              <a:rPr lang="en-AU" dirty="0">
                <a:solidFill>
                  <a:srgbClr val="000000"/>
                </a:solidFill>
                <a:latin typeface="Arial" panose="020B0604020202020204" pitchFamily="34" charset="0"/>
                <a:cs typeface="Arial" panose="020B0604020202020204" pitchFamily="34" charset="0"/>
              </a:rPr>
              <a:t>Facilitate discussion on MG distribution services versus gas retail services (use next slide to illustrate)</a:t>
            </a:r>
          </a:p>
          <a:p>
            <a:pPr marL="173510" indent="-173510">
              <a:spcBef>
                <a:spcPts val="300"/>
              </a:spcBef>
            </a:pPr>
            <a:endParaRPr lang="en-AU" dirty="0">
              <a:solidFill>
                <a:srgbClr val="000000"/>
              </a:solidFill>
              <a:latin typeface="Arial" panose="020B0604020202020204" pitchFamily="34" charset="0"/>
              <a:cs typeface="Arial" panose="020B0604020202020204" pitchFamily="34" charset="0"/>
            </a:endParaRPr>
          </a:p>
          <a:p>
            <a:pPr marL="173510" indent="-173510" algn="l" defTabSz="914400" rtl="0" eaLnBrk="1" latinLnBrk="0" hangingPunct="1">
              <a:spcBef>
                <a:spcPts val="300"/>
              </a:spcBef>
            </a:pPr>
            <a:r>
              <a:rPr lang="en-AU" sz="1200" kern="1200" dirty="0">
                <a:solidFill>
                  <a:srgbClr val="000000"/>
                </a:solidFill>
                <a:latin typeface="Arial" panose="020B0604020202020204" pitchFamily="34" charset="0"/>
                <a:ea typeface="+mn-ea"/>
                <a:cs typeface="Arial" panose="020B0604020202020204" pitchFamily="34" charset="0"/>
              </a:rPr>
              <a:t>If required probe with the following: </a:t>
            </a:r>
          </a:p>
          <a:p>
            <a:pPr marL="173510" indent="-173510" algn="l" defTabSz="914400" rtl="0" eaLnBrk="1" latinLnBrk="0" hangingPunct="1">
              <a:spcBef>
                <a:spcPts val="300"/>
              </a:spcBef>
            </a:pPr>
            <a:r>
              <a:rPr lang="en-AU" sz="1200" kern="1200" dirty="0">
                <a:solidFill>
                  <a:srgbClr val="000000"/>
                </a:solidFill>
                <a:latin typeface="Arial" panose="020B0604020202020204" pitchFamily="34" charset="0"/>
                <a:ea typeface="+mn-ea"/>
                <a:cs typeface="Arial" panose="020B0604020202020204" pitchFamily="34" charset="0"/>
              </a:rPr>
              <a:t>Do you know what a gas distributor is?  Do you understand what the role of a gas distributor in the energy system?  Do you know what a gas retailer is, and their role in the energy system?</a:t>
            </a:r>
          </a:p>
          <a:p>
            <a:pPr marL="173510" indent="-173510" algn="l" defTabSz="914400" rtl="0" eaLnBrk="1" latinLnBrk="0" hangingPunct="1">
              <a:spcBef>
                <a:spcPts val="300"/>
              </a:spcBef>
            </a:pPr>
            <a:endParaRPr lang="en-AU" sz="1200" kern="1200" dirty="0">
              <a:solidFill>
                <a:srgbClr val="000000"/>
              </a:solidFill>
              <a:latin typeface="Arial" panose="020B0604020202020204" pitchFamily="34" charset="0"/>
              <a:ea typeface="+mn-ea"/>
              <a:cs typeface="Arial" panose="020B0604020202020204" pitchFamily="34" charset="0"/>
            </a:endParaRPr>
          </a:p>
          <a:p>
            <a:pPr marL="173510" indent="-173510" algn="l" defTabSz="914400" rtl="0" eaLnBrk="1" latinLnBrk="0" hangingPunct="1">
              <a:spcBef>
                <a:spcPts val="300"/>
              </a:spcBef>
            </a:pPr>
            <a:r>
              <a:rPr lang="en-AU" sz="1200" kern="1200" dirty="0">
                <a:solidFill>
                  <a:srgbClr val="000000"/>
                </a:solidFill>
                <a:latin typeface="Arial" panose="020B0604020202020204" pitchFamily="34" charset="0"/>
                <a:ea typeface="+mn-ea"/>
                <a:cs typeface="Arial" panose="020B0604020202020204" pitchFamily="34" charset="0"/>
              </a:rPr>
              <a:t>On interaction: if necessary, prompt call centre for outage, letters from MG re planned outage</a:t>
            </a:r>
          </a:p>
        </p:txBody>
      </p:sp>
    </p:spTree>
    <p:extLst>
      <p:ext uri="{BB962C8B-B14F-4D97-AF65-F5344CB8AC3E}">
        <p14:creationId xmlns:p14="http://schemas.microsoft.com/office/powerpoint/2010/main" val="29304582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Retailers buy gas (whether</a:t>
            </a:r>
            <a:r>
              <a:rPr lang="en-AU" baseline="0" dirty="0"/>
              <a:t> under contract or through the short term trading market)</a:t>
            </a:r>
            <a:r>
              <a:rPr lang="en-AU" dirty="0"/>
              <a:t>, and then transport it through the transmission and distribution networks to</a:t>
            </a:r>
            <a:r>
              <a:rPr lang="en-AU" baseline="0" dirty="0"/>
              <a:t> their customers</a:t>
            </a:r>
            <a:endParaRPr lang="en-AU" dirty="0"/>
          </a:p>
        </p:txBody>
      </p:sp>
    </p:spTree>
    <p:extLst>
      <p:ext uri="{BB962C8B-B14F-4D97-AF65-F5344CB8AC3E}">
        <p14:creationId xmlns:p14="http://schemas.microsoft.com/office/powerpoint/2010/main" val="16442160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b="0" i="0" dirty="0">
                <a:solidFill>
                  <a:srgbClr val="4B3E36"/>
                </a:solidFill>
                <a:effectLst/>
                <a:latin typeface="Arial" panose="020B0604020202020204" pitchFamily="34" charset="0"/>
              </a:rPr>
              <a:t>network covering 1,860 km</a:t>
            </a:r>
            <a:r>
              <a:rPr lang="en-AU" b="0" i="0" baseline="30000" dirty="0">
                <a:solidFill>
                  <a:srgbClr val="4B3E36"/>
                </a:solidFill>
                <a:effectLst/>
                <a:latin typeface="Arial" panose="020B0604020202020204" pitchFamily="34" charset="0"/>
              </a:rPr>
              <a:t>2</a:t>
            </a:r>
            <a:r>
              <a:rPr lang="en-AU" b="0" i="0" dirty="0">
                <a:solidFill>
                  <a:srgbClr val="4B3E36"/>
                </a:solidFill>
                <a:effectLst/>
                <a:latin typeface="Arial" panose="020B0604020202020204" pitchFamily="34" charset="0"/>
              </a:rPr>
              <a:t> of the eastern and south-eastern suburbs of Melbourne, the Yarra Ranges and South Gippsland</a:t>
            </a:r>
            <a:endParaRPr lang="en-AU" dirty="0"/>
          </a:p>
        </p:txBody>
      </p:sp>
    </p:spTree>
    <p:extLst>
      <p:ext uri="{BB962C8B-B14F-4D97-AF65-F5344CB8AC3E}">
        <p14:creationId xmlns:p14="http://schemas.microsoft.com/office/powerpoint/2010/main" val="41109502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Prompts if required:</a:t>
            </a:r>
          </a:p>
          <a:p>
            <a:pPr marL="171450" indent="-171450">
              <a:buFont typeface="Arial" panose="020B0604020202020204" pitchFamily="34" charset="0"/>
              <a:buChar char="•"/>
            </a:pPr>
            <a:r>
              <a:rPr lang="en-AU" dirty="0"/>
              <a:t>Price (noting that MG bill is about $370 per year of an</a:t>
            </a:r>
            <a:r>
              <a:rPr lang="en-AU" baseline="0" dirty="0"/>
              <a:t> average annual residential retail bill of $1,200)</a:t>
            </a:r>
            <a:endParaRPr lang="en-AU"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AU" baseline="0" dirty="0"/>
              <a:t>Quality of supply (minimum requirements)</a:t>
            </a:r>
          </a:p>
          <a:p>
            <a:pPr marL="171450" indent="-171450">
              <a:buFont typeface="Arial" panose="020B0604020202020204" pitchFamily="34" charset="0"/>
              <a:buChar char="•"/>
            </a:pPr>
            <a:r>
              <a:rPr lang="en-AU" dirty="0"/>
              <a:t>Safety of supply </a:t>
            </a:r>
          </a:p>
          <a:p>
            <a:pPr marL="171450" indent="-171450">
              <a:buFont typeface="Arial" panose="020B0604020202020204" pitchFamily="34" charset="0"/>
              <a:buChar char="•"/>
            </a:pPr>
            <a:r>
              <a:rPr lang="en-AU" dirty="0"/>
              <a:t>Reliability</a:t>
            </a:r>
            <a:r>
              <a:rPr lang="en-AU" baseline="0" dirty="0"/>
              <a:t> of supply (raise planned and unplanned outages)</a:t>
            </a:r>
          </a:p>
          <a:p>
            <a:pPr marL="171450" indent="-171450">
              <a:buFont typeface="Arial" panose="020B0604020202020204" pitchFamily="34" charset="0"/>
              <a:buChar char="•"/>
            </a:pPr>
            <a:endParaRPr lang="en-AU" dirty="0"/>
          </a:p>
        </p:txBody>
      </p:sp>
    </p:spTree>
    <p:extLst>
      <p:ext uri="{BB962C8B-B14F-4D97-AF65-F5344CB8AC3E}">
        <p14:creationId xmlns:p14="http://schemas.microsoft.com/office/powerpoint/2010/main" val="38331650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Emphasise</a:t>
            </a:r>
            <a:r>
              <a:rPr lang="en-AU" baseline="0" dirty="0"/>
              <a:t> c</a:t>
            </a:r>
            <a:r>
              <a:rPr lang="en-AU" dirty="0"/>
              <a:t>ustomer</a:t>
            </a:r>
            <a:r>
              <a:rPr lang="en-AU" baseline="0" dirty="0"/>
              <a:t> growth (as opposed to growth of network) – noting that for regulated service an increase in customer numbers reduces network prices</a:t>
            </a:r>
            <a:endParaRPr lang="en-AU" dirty="0"/>
          </a:p>
        </p:txBody>
      </p:sp>
    </p:spTree>
    <p:extLst>
      <p:ext uri="{BB962C8B-B14F-4D97-AF65-F5344CB8AC3E}">
        <p14:creationId xmlns:p14="http://schemas.microsoft.com/office/powerpoint/2010/main" val="858474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The need</a:t>
            </a:r>
            <a:r>
              <a:rPr lang="en-AU" baseline="0" dirty="0"/>
              <a:t> for the program was mandated by the ESC in 2003 which the AER has accepted</a:t>
            </a:r>
          </a:p>
          <a:p>
            <a:endParaRPr lang="en-AU" baseline="0" dirty="0"/>
          </a:p>
          <a:p>
            <a:r>
              <a:rPr lang="en-AU" sz="1200" kern="1200" dirty="0">
                <a:solidFill>
                  <a:schemeClr val="tx1"/>
                </a:solidFill>
                <a:latin typeface="+mn-lt"/>
                <a:ea typeface="+mn-ea"/>
                <a:cs typeface="+mn-cs"/>
              </a:rPr>
              <a:t>Compared to modern materials (such as polyethylene) cast iron pipes are more prone to fracture and substantial through-wall failure, which can release significant volumes of gas, resulting in a high risk of fire or explosion.  In addition, cast iron pipe joint leaks are endemic and number in the thousands per year, leading to high fugitive emissions. </a:t>
            </a:r>
          </a:p>
          <a:p>
            <a:endParaRPr lang="en-AU" sz="1200" kern="1200" dirty="0">
              <a:solidFill>
                <a:schemeClr val="tx1"/>
              </a:solidFill>
              <a:latin typeface="+mn-lt"/>
              <a:ea typeface="+mn-ea"/>
              <a:cs typeface="+mn-cs"/>
            </a:endParaRPr>
          </a:p>
          <a:p>
            <a:r>
              <a:rPr lang="en-AU" sz="1200" kern="1200" dirty="0">
                <a:solidFill>
                  <a:schemeClr val="tx1"/>
                </a:solidFill>
                <a:latin typeface="+mn-lt"/>
                <a:ea typeface="+mn-ea"/>
                <a:cs typeface="+mn-cs"/>
              </a:rPr>
              <a:t>In some cases, the low operating pressure (and consequently low line-pack and low capacity) means that new connections cannot be made.  The new high pressure mains do not have these constraints</a:t>
            </a:r>
          </a:p>
        </p:txBody>
      </p:sp>
    </p:spTree>
    <p:extLst>
      <p:ext uri="{BB962C8B-B14F-4D97-AF65-F5344CB8AC3E}">
        <p14:creationId xmlns:p14="http://schemas.microsoft.com/office/powerpoint/2010/main" val="217232318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2.jpe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UE&amp;MG Dark cover page">
    <p:spTree>
      <p:nvGrpSpPr>
        <p:cNvPr id="1" name=""/>
        <p:cNvGrpSpPr/>
        <p:nvPr/>
      </p:nvGrpSpPr>
      <p:grpSpPr>
        <a:xfrm>
          <a:off x="0" y="0"/>
          <a:ext cx="0" cy="0"/>
          <a:chOff x="0" y="0"/>
          <a:chExt cx="0" cy="0"/>
        </a:xfrm>
      </p:grpSpPr>
      <p:pic>
        <p:nvPicPr>
          <p:cNvPr id="14" name="Picture 13" descr="cover-light-bg.jpg"/>
          <p:cNvPicPr>
            <a:picLocks/>
          </p:cNvPicPr>
          <p:nvPr userDrawn="1"/>
        </p:nvPicPr>
        <p:blipFill>
          <a:blip r:embed="rId2" cstate="print"/>
          <a:stretch>
            <a:fillRect/>
          </a:stretch>
        </p:blipFill>
        <p:spPr>
          <a:xfrm>
            <a:off x="0" y="0"/>
            <a:ext cx="9144000" cy="6858000"/>
          </a:xfrm>
          <a:prstGeom prst="rect">
            <a:avLst/>
          </a:prstGeom>
        </p:spPr>
      </p:pic>
      <p:pic>
        <p:nvPicPr>
          <p:cNvPr id="8" name="Picture 7" descr="cover-bg.jpg"/>
          <p:cNvPicPr>
            <a:picLocks/>
          </p:cNvPicPr>
          <p:nvPr userDrawn="1"/>
        </p:nvPicPr>
        <p:blipFill>
          <a:blip r:embed="rId3" cstate="print"/>
          <a:stretch>
            <a:fillRect/>
          </a:stretch>
        </p:blipFill>
        <p:spPr bwMode="hidden">
          <a:xfrm>
            <a:off x="0" y="0"/>
            <a:ext cx="9144000" cy="6858000"/>
          </a:xfrm>
          <a:prstGeom prst="rect">
            <a:avLst/>
          </a:prstGeom>
        </p:spPr>
      </p:pic>
      <p:sp>
        <p:nvSpPr>
          <p:cNvPr id="2" name="Title 1"/>
          <p:cNvSpPr>
            <a:spLocks noGrp="1"/>
          </p:cNvSpPr>
          <p:nvPr>
            <p:ph type="ctrTitle"/>
          </p:nvPr>
        </p:nvSpPr>
        <p:spPr>
          <a:xfrm>
            <a:off x="612000" y="2130425"/>
            <a:ext cx="6300000" cy="1010543"/>
          </a:xfrm>
        </p:spPr>
        <p:txBody>
          <a:bodyPr/>
          <a:lstStyle>
            <a:lvl1pPr>
              <a:defRPr sz="3000">
                <a:solidFill>
                  <a:schemeClr val="accent6"/>
                </a:solidFill>
              </a:defRPr>
            </a:lvl1pPr>
          </a:lstStyle>
          <a:p>
            <a:r>
              <a:rPr lang="en-US"/>
              <a:t>Click to edit Master title style</a:t>
            </a:r>
            <a:endParaRPr lang="en-AU" dirty="0"/>
          </a:p>
        </p:txBody>
      </p:sp>
      <p:sp>
        <p:nvSpPr>
          <p:cNvPr id="3" name="Subtitle 2"/>
          <p:cNvSpPr>
            <a:spLocks noGrp="1"/>
          </p:cNvSpPr>
          <p:nvPr>
            <p:ph type="subTitle" idx="1" hasCustomPrompt="1"/>
          </p:nvPr>
        </p:nvSpPr>
        <p:spPr>
          <a:xfrm>
            <a:off x="612000" y="3222000"/>
            <a:ext cx="6300000" cy="783064"/>
          </a:xfrm>
        </p:spPr>
        <p:txBody>
          <a:bodyPr/>
          <a:lstStyle>
            <a:lvl1pPr marL="0" indent="0" algn="l">
              <a:lnSpc>
                <a:spcPts val="1800"/>
              </a:lnSpc>
              <a:spcAft>
                <a:spcPts val="0"/>
              </a:spcAft>
              <a:buNone/>
              <a:defRPr sz="1200" b="0">
                <a:solidFill>
                  <a:srgbClr val="B6B7B7"/>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a:t>
            </a:r>
            <a:r>
              <a:rPr lang="en-AU" dirty="0"/>
              <a:t>Presented by &lt;Insert Name&gt;</a:t>
            </a:r>
            <a:br>
              <a:rPr lang="en-AU" dirty="0"/>
            </a:br>
            <a:r>
              <a:rPr lang="en-AU" dirty="0"/>
              <a:t>&lt;Insert Role Title&gt;</a:t>
            </a:r>
          </a:p>
          <a:p>
            <a:endParaRPr lang="en-AU" dirty="0"/>
          </a:p>
        </p:txBody>
      </p:sp>
      <p:sp>
        <p:nvSpPr>
          <p:cNvPr id="5" name="Footer Placeholder 4"/>
          <p:cNvSpPr>
            <a:spLocks noGrp="1"/>
          </p:cNvSpPr>
          <p:nvPr>
            <p:ph type="ftr" sz="quarter" idx="11"/>
          </p:nvPr>
        </p:nvSpPr>
        <p:spPr bwMode="white">
          <a:xfrm>
            <a:off x="252000" y="1040400"/>
            <a:ext cx="4320000" cy="216000"/>
          </a:xfrm>
        </p:spPr>
        <p:txBody>
          <a:bodyPr/>
          <a:lstStyle/>
          <a:p>
            <a:r>
              <a:rPr lang="en-AU" dirty="0"/>
              <a:t>United Energy and Multinet Gas</a:t>
            </a:r>
          </a:p>
        </p:txBody>
      </p:sp>
      <p:pic>
        <p:nvPicPr>
          <p:cNvPr id="9" name="Picture 8" descr="logos-inside.jpg"/>
          <p:cNvPicPr>
            <a:picLocks noChangeAspect="1"/>
          </p:cNvPicPr>
          <p:nvPr userDrawn="1"/>
        </p:nvPicPr>
        <p:blipFill>
          <a:blip r:embed="rId4" cstate="print"/>
          <a:stretch>
            <a:fillRect/>
          </a:stretch>
        </p:blipFill>
        <p:spPr bwMode="auto">
          <a:xfrm>
            <a:off x="7516800" y="183600"/>
            <a:ext cx="1447200" cy="577393"/>
          </a:xfrm>
          <a:prstGeom prst="rect">
            <a:avLst/>
          </a:prstGeom>
        </p:spPr>
      </p:pic>
      <p:sp>
        <p:nvSpPr>
          <p:cNvPr id="13" name="Content Placeholder 2"/>
          <p:cNvSpPr>
            <a:spLocks noGrp="1"/>
          </p:cNvSpPr>
          <p:nvPr>
            <p:ph idx="14" hasCustomPrompt="1"/>
          </p:nvPr>
        </p:nvSpPr>
        <p:spPr>
          <a:xfrm>
            <a:off x="107504" y="4077072"/>
            <a:ext cx="3059392" cy="1800200"/>
          </a:xfrm>
        </p:spPr>
        <p:txBody>
          <a:bodyPr/>
          <a:lstStyle>
            <a:lvl1pPr>
              <a:defRPr baseline="0"/>
            </a:lvl1pPr>
            <a:lvl5pPr>
              <a:defRPr/>
            </a:lvl5pPr>
          </a:lstStyle>
          <a:p>
            <a:pPr lvl="0"/>
            <a:r>
              <a:rPr lang="en-US" dirty="0"/>
              <a:t>Click icon to add content</a:t>
            </a:r>
            <a:endParaRPr lang="en-AU" dirty="0"/>
          </a:p>
        </p:txBody>
      </p:sp>
      <p:sp>
        <p:nvSpPr>
          <p:cNvPr id="15" name="Content Placeholder 2"/>
          <p:cNvSpPr>
            <a:spLocks noGrp="1"/>
          </p:cNvSpPr>
          <p:nvPr>
            <p:ph idx="15" hasCustomPrompt="1"/>
          </p:nvPr>
        </p:nvSpPr>
        <p:spPr>
          <a:xfrm>
            <a:off x="3275856" y="4077072"/>
            <a:ext cx="3059392" cy="1800200"/>
          </a:xfrm>
        </p:spPr>
        <p:txBody>
          <a:bodyPr/>
          <a:lstStyle>
            <a:lvl1pPr>
              <a:defRPr baseline="0"/>
            </a:lvl1pPr>
            <a:lvl5pPr>
              <a:defRPr/>
            </a:lvl5pPr>
          </a:lstStyle>
          <a:p>
            <a:pPr lvl="0"/>
            <a:r>
              <a:rPr lang="en-US" dirty="0"/>
              <a:t>Click icon to add content</a:t>
            </a:r>
            <a:endParaRPr lang="en-AU" dirty="0"/>
          </a:p>
        </p:txBody>
      </p:sp>
      <p:sp>
        <p:nvSpPr>
          <p:cNvPr id="10" name="Slide Number Placeholder 4"/>
          <p:cNvSpPr>
            <a:spLocks noGrp="1"/>
          </p:cNvSpPr>
          <p:nvPr>
            <p:ph type="sldNum" sz="quarter" idx="12"/>
          </p:nvPr>
        </p:nvSpPr>
        <p:spPr>
          <a:xfrm>
            <a:off x="8063880" y="6453336"/>
            <a:ext cx="1080120" cy="360040"/>
          </a:xfrm>
          <a:prstGeom prst="rect">
            <a:avLst/>
          </a:prstGeom>
        </p:spPr>
        <p:txBody>
          <a:bodyPr/>
          <a:lstStyle/>
          <a:p>
            <a:fld id="{9EC96E7A-1026-4275-81A2-28FF6E2D820B}" type="slidenum">
              <a:rPr lang="en-AU" smtClean="0"/>
              <a:pPr/>
              <a:t>‹#›</a:t>
            </a:fld>
            <a:endParaRPr lang="en-A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UE&amp;MG Light cover page">
    <p:spTree>
      <p:nvGrpSpPr>
        <p:cNvPr id="1" name=""/>
        <p:cNvGrpSpPr/>
        <p:nvPr/>
      </p:nvGrpSpPr>
      <p:grpSpPr>
        <a:xfrm>
          <a:off x="0" y="0"/>
          <a:ext cx="0" cy="0"/>
          <a:chOff x="0" y="0"/>
          <a:chExt cx="0" cy="0"/>
        </a:xfrm>
      </p:grpSpPr>
      <p:pic>
        <p:nvPicPr>
          <p:cNvPr id="14" name="Picture 13" descr="cover-light-bg.jpg"/>
          <p:cNvPicPr>
            <a:picLocks/>
          </p:cNvPicPr>
          <p:nvPr userDrawn="1"/>
        </p:nvPicPr>
        <p:blipFill>
          <a:blip r:embed="rId2" cstate="print"/>
          <a:stretch>
            <a:fillRect/>
          </a:stretch>
        </p:blipFill>
        <p:spPr>
          <a:xfrm>
            <a:off x="0" y="0"/>
            <a:ext cx="9144000" cy="6858000"/>
          </a:xfrm>
          <a:prstGeom prst="rect">
            <a:avLst/>
          </a:prstGeom>
        </p:spPr>
      </p:pic>
      <p:sp>
        <p:nvSpPr>
          <p:cNvPr id="2" name="Title 1"/>
          <p:cNvSpPr>
            <a:spLocks noGrp="1"/>
          </p:cNvSpPr>
          <p:nvPr>
            <p:ph type="ctrTitle"/>
          </p:nvPr>
        </p:nvSpPr>
        <p:spPr>
          <a:xfrm>
            <a:off x="612000" y="2130425"/>
            <a:ext cx="6300000" cy="1010543"/>
          </a:xfrm>
        </p:spPr>
        <p:txBody>
          <a:bodyPr/>
          <a:lstStyle>
            <a:lvl1pPr>
              <a:defRPr sz="3000">
                <a:solidFill>
                  <a:schemeClr val="accent6"/>
                </a:solidFill>
              </a:defRPr>
            </a:lvl1pPr>
          </a:lstStyle>
          <a:p>
            <a:r>
              <a:rPr lang="en-US"/>
              <a:t>Click to edit Master title style</a:t>
            </a:r>
            <a:endParaRPr lang="en-AU" dirty="0"/>
          </a:p>
        </p:txBody>
      </p:sp>
      <p:sp>
        <p:nvSpPr>
          <p:cNvPr id="3" name="Subtitle 2"/>
          <p:cNvSpPr>
            <a:spLocks noGrp="1"/>
          </p:cNvSpPr>
          <p:nvPr>
            <p:ph type="subTitle" idx="1" hasCustomPrompt="1"/>
          </p:nvPr>
        </p:nvSpPr>
        <p:spPr>
          <a:xfrm>
            <a:off x="612000" y="3222000"/>
            <a:ext cx="6300000" cy="783064"/>
          </a:xfrm>
        </p:spPr>
        <p:txBody>
          <a:bodyPr/>
          <a:lstStyle>
            <a:lvl1pPr marL="0" indent="0" algn="l">
              <a:lnSpc>
                <a:spcPts val="1800"/>
              </a:lnSpc>
              <a:spcAft>
                <a:spcPts val="0"/>
              </a:spcAft>
              <a:buNone/>
              <a:defRPr sz="12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a:t>
            </a:r>
            <a:r>
              <a:rPr lang="en-AU" dirty="0"/>
              <a:t>Presented by &lt;Insert Name&gt;</a:t>
            </a:r>
            <a:br>
              <a:rPr lang="en-AU" dirty="0"/>
            </a:br>
            <a:r>
              <a:rPr lang="en-AU" dirty="0"/>
              <a:t>&lt;Insert Role Title&gt;</a:t>
            </a:r>
          </a:p>
        </p:txBody>
      </p:sp>
      <p:sp>
        <p:nvSpPr>
          <p:cNvPr id="5" name="Footer Placeholder 4"/>
          <p:cNvSpPr>
            <a:spLocks noGrp="1"/>
          </p:cNvSpPr>
          <p:nvPr>
            <p:ph type="ftr" sz="quarter" idx="11"/>
          </p:nvPr>
        </p:nvSpPr>
        <p:spPr bwMode="white">
          <a:xfrm>
            <a:off x="252000" y="1040400"/>
            <a:ext cx="4320000" cy="216000"/>
          </a:xfrm>
        </p:spPr>
        <p:txBody>
          <a:bodyPr/>
          <a:lstStyle/>
          <a:p>
            <a:r>
              <a:rPr lang="en-AU" dirty="0"/>
              <a:t>United Energy and Multinet Gas</a:t>
            </a:r>
          </a:p>
        </p:txBody>
      </p:sp>
      <p:pic>
        <p:nvPicPr>
          <p:cNvPr id="9" name="Picture 8" descr="logos-inside.jpg"/>
          <p:cNvPicPr>
            <a:picLocks noChangeAspect="1"/>
          </p:cNvPicPr>
          <p:nvPr userDrawn="1"/>
        </p:nvPicPr>
        <p:blipFill>
          <a:blip r:embed="rId3" cstate="print"/>
          <a:stretch>
            <a:fillRect/>
          </a:stretch>
        </p:blipFill>
        <p:spPr bwMode="auto">
          <a:xfrm>
            <a:off x="7516800" y="183600"/>
            <a:ext cx="1447200" cy="577393"/>
          </a:xfrm>
          <a:prstGeom prst="rect">
            <a:avLst/>
          </a:prstGeom>
        </p:spPr>
      </p:pic>
      <p:sp>
        <p:nvSpPr>
          <p:cNvPr id="10" name="Content Placeholder 2"/>
          <p:cNvSpPr>
            <a:spLocks noGrp="1"/>
          </p:cNvSpPr>
          <p:nvPr>
            <p:ph idx="14" hasCustomPrompt="1"/>
          </p:nvPr>
        </p:nvSpPr>
        <p:spPr>
          <a:xfrm>
            <a:off x="107504" y="4077072"/>
            <a:ext cx="3059392" cy="1800200"/>
          </a:xfrm>
        </p:spPr>
        <p:txBody>
          <a:bodyPr/>
          <a:lstStyle>
            <a:lvl1pPr>
              <a:defRPr baseline="0"/>
            </a:lvl1pPr>
            <a:lvl5pPr>
              <a:defRPr/>
            </a:lvl5pPr>
          </a:lstStyle>
          <a:p>
            <a:pPr lvl="0"/>
            <a:r>
              <a:rPr lang="en-US" dirty="0"/>
              <a:t>Click icon to add content</a:t>
            </a:r>
            <a:endParaRPr lang="en-AU" dirty="0"/>
          </a:p>
        </p:txBody>
      </p:sp>
      <p:sp>
        <p:nvSpPr>
          <p:cNvPr id="13" name="Content Placeholder 2"/>
          <p:cNvSpPr>
            <a:spLocks noGrp="1"/>
          </p:cNvSpPr>
          <p:nvPr>
            <p:ph idx="15" hasCustomPrompt="1"/>
          </p:nvPr>
        </p:nvSpPr>
        <p:spPr>
          <a:xfrm>
            <a:off x="3203848" y="4077072"/>
            <a:ext cx="3059392" cy="1800200"/>
          </a:xfrm>
        </p:spPr>
        <p:txBody>
          <a:bodyPr/>
          <a:lstStyle>
            <a:lvl1pPr>
              <a:defRPr baseline="0"/>
            </a:lvl1pPr>
            <a:lvl5pPr>
              <a:defRPr/>
            </a:lvl5pPr>
          </a:lstStyle>
          <a:p>
            <a:pPr lvl="0"/>
            <a:r>
              <a:rPr lang="en-US" dirty="0"/>
              <a:t>Click icon to add content</a:t>
            </a:r>
            <a:endParaRPr lang="en-AU" dirty="0"/>
          </a:p>
        </p:txBody>
      </p:sp>
      <p:sp>
        <p:nvSpPr>
          <p:cNvPr id="11" name="Slide Number Placeholder 4"/>
          <p:cNvSpPr>
            <a:spLocks noGrp="1"/>
          </p:cNvSpPr>
          <p:nvPr>
            <p:ph type="sldNum" sz="quarter" idx="12"/>
          </p:nvPr>
        </p:nvSpPr>
        <p:spPr>
          <a:xfrm>
            <a:off x="8063880" y="6453336"/>
            <a:ext cx="1080120" cy="360040"/>
          </a:xfrm>
          <a:prstGeom prst="rect">
            <a:avLst/>
          </a:prstGeom>
        </p:spPr>
        <p:txBody>
          <a:bodyPr/>
          <a:lstStyle/>
          <a:p>
            <a:fld id="{9EC96E7A-1026-4275-81A2-28FF6E2D820B}" type="slidenum">
              <a:rPr lang="en-AU" smtClean="0"/>
              <a:pPr/>
              <a:t>‹#›</a:t>
            </a:fld>
            <a:endParaRPr lang="en-A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UE&amp;MG standard pag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dirty="0"/>
          </a:p>
        </p:txBody>
      </p:sp>
      <p:sp>
        <p:nvSpPr>
          <p:cNvPr id="3" name="Content Placeholder 2"/>
          <p:cNvSpPr>
            <a:spLocks noGrp="1"/>
          </p:cNvSpPr>
          <p:nvPr>
            <p:ph idx="1"/>
          </p:nvPr>
        </p:nvSpPr>
        <p:spPr>
          <a:xfrm>
            <a:off x="612000" y="1844824"/>
            <a:ext cx="7920000" cy="4320480"/>
          </a:xfrm>
        </p:spPr>
        <p:txBody>
          <a:bodyPr/>
          <a:lstStyle>
            <a:lvl1pPr>
              <a:defRPr>
                <a:solidFill>
                  <a:schemeClr val="tx2"/>
                </a:solidFill>
              </a:defRPr>
            </a:lvl1pPr>
            <a:lvl2pPr>
              <a:defRPr>
                <a:solidFill>
                  <a:schemeClr val="tx2"/>
                </a:solidFill>
              </a:defRPr>
            </a:lvl2pPr>
            <a:lvl3pPr marL="360000">
              <a:buFont typeface="Arial" pitchFamily="34" charset="0"/>
              <a:buChar char="–"/>
              <a:defRPr sz="15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p:txBody>
          <a:bodyPr/>
          <a:lstStyle/>
          <a:p>
            <a:r>
              <a:rPr lang="en-AU" dirty="0"/>
              <a:t>United Energy and Multinet Gas</a:t>
            </a:r>
          </a:p>
        </p:txBody>
      </p:sp>
      <p:sp>
        <p:nvSpPr>
          <p:cNvPr id="6" name="Slide Number Placeholder 4"/>
          <p:cNvSpPr>
            <a:spLocks noGrp="1"/>
          </p:cNvSpPr>
          <p:nvPr>
            <p:ph type="sldNum" sz="quarter" idx="12"/>
          </p:nvPr>
        </p:nvSpPr>
        <p:spPr>
          <a:xfrm>
            <a:off x="8063880" y="6453336"/>
            <a:ext cx="1080120" cy="360040"/>
          </a:xfrm>
          <a:prstGeom prst="rect">
            <a:avLst/>
          </a:prstGeom>
        </p:spPr>
        <p:txBody>
          <a:bodyPr/>
          <a:lstStyle/>
          <a:p>
            <a:fld id="{9EC96E7A-1026-4275-81A2-28FF6E2D820B}" type="slidenum">
              <a:rPr lang="en-AU" smtClean="0"/>
              <a:pPr/>
              <a:t>‹#›</a:t>
            </a:fld>
            <a:endParaRPr lang="en-A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UE&amp;MG split pag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dirty="0"/>
          </a:p>
        </p:txBody>
      </p:sp>
      <p:sp>
        <p:nvSpPr>
          <p:cNvPr id="3" name="Content Placeholder 2"/>
          <p:cNvSpPr>
            <a:spLocks noGrp="1"/>
          </p:cNvSpPr>
          <p:nvPr>
            <p:ph idx="1"/>
          </p:nvPr>
        </p:nvSpPr>
        <p:spPr>
          <a:xfrm>
            <a:off x="612000" y="1844824"/>
            <a:ext cx="3780000" cy="4320480"/>
          </a:xfrm>
        </p:spPr>
        <p:txBody>
          <a:bodyPr/>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p:txBody>
          <a:bodyPr/>
          <a:lstStyle/>
          <a:p>
            <a:r>
              <a:rPr lang="en-AU" dirty="0"/>
              <a:t>United Energy and Multinet Gas</a:t>
            </a:r>
          </a:p>
        </p:txBody>
      </p:sp>
      <p:sp>
        <p:nvSpPr>
          <p:cNvPr id="8" name="Content Placeholder 2"/>
          <p:cNvSpPr>
            <a:spLocks noGrp="1"/>
          </p:cNvSpPr>
          <p:nvPr>
            <p:ph idx="14" hasCustomPrompt="1"/>
          </p:nvPr>
        </p:nvSpPr>
        <p:spPr>
          <a:xfrm>
            <a:off x="4644008" y="1844824"/>
            <a:ext cx="3780000" cy="4320480"/>
          </a:xfrm>
        </p:spPr>
        <p:txBody>
          <a:bodyPr/>
          <a:lstStyle>
            <a:lvl1pPr>
              <a:defRPr baseline="0"/>
            </a:lvl1pPr>
            <a:lvl5pPr>
              <a:defRPr/>
            </a:lvl5pPr>
          </a:lstStyle>
          <a:p>
            <a:pPr lvl="0"/>
            <a:r>
              <a:rPr lang="en-US" dirty="0"/>
              <a:t>Click icon to add text or content</a:t>
            </a:r>
            <a:endParaRPr lang="en-AU" dirty="0"/>
          </a:p>
        </p:txBody>
      </p:sp>
      <p:sp>
        <p:nvSpPr>
          <p:cNvPr id="7" name="Slide Number Placeholder 4"/>
          <p:cNvSpPr>
            <a:spLocks noGrp="1"/>
          </p:cNvSpPr>
          <p:nvPr>
            <p:ph type="sldNum" sz="quarter" idx="12"/>
          </p:nvPr>
        </p:nvSpPr>
        <p:spPr>
          <a:xfrm>
            <a:off x="8063880" y="6453336"/>
            <a:ext cx="1080120" cy="360040"/>
          </a:xfrm>
          <a:prstGeom prst="rect">
            <a:avLst/>
          </a:prstGeom>
        </p:spPr>
        <p:txBody>
          <a:bodyPr/>
          <a:lstStyle/>
          <a:p>
            <a:fld id="{9EC96E7A-1026-4275-81A2-28FF6E2D820B}" type="slidenum">
              <a:rPr lang="en-AU" smtClean="0"/>
              <a:pPr/>
              <a:t>‹#›</a:t>
            </a:fld>
            <a:endParaRPr lang="en-A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UE&amp;MG split page with graphic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Content Placeholder 2"/>
          <p:cNvSpPr>
            <a:spLocks noGrp="1"/>
          </p:cNvSpPr>
          <p:nvPr>
            <p:ph idx="1"/>
          </p:nvPr>
        </p:nvSpPr>
        <p:spPr>
          <a:xfrm>
            <a:off x="612000" y="1844824"/>
            <a:ext cx="3780000" cy="4320480"/>
          </a:xfrm>
        </p:spPr>
        <p:txBody>
          <a:bodyPr/>
          <a:lstStyle>
            <a:lvl1pPr>
              <a:defRPr/>
            </a:lvl1pPr>
            <a:lvl5pPr>
              <a:defRPr/>
            </a:lvl5pPr>
            <a:lvl6pPr>
              <a:defRPr/>
            </a:lvl6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p:txBody>
          <a:bodyPr/>
          <a:lstStyle/>
          <a:p>
            <a:r>
              <a:rPr lang="en-AU" dirty="0"/>
              <a:t>United Energy and Multinet Gas</a:t>
            </a:r>
          </a:p>
        </p:txBody>
      </p:sp>
      <p:sp>
        <p:nvSpPr>
          <p:cNvPr id="9" name="Content Placeholder 2"/>
          <p:cNvSpPr>
            <a:spLocks noGrp="1"/>
          </p:cNvSpPr>
          <p:nvPr>
            <p:ph idx="15" hasCustomPrompt="1"/>
          </p:nvPr>
        </p:nvSpPr>
        <p:spPr>
          <a:xfrm>
            <a:off x="4788024" y="1844824"/>
            <a:ext cx="3672408" cy="2088232"/>
          </a:xfrm>
        </p:spPr>
        <p:txBody>
          <a:bodyPr/>
          <a:lstStyle>
            <a:lvl1pPr>
              <a:defRPr baseline="0"/>
            </a:lvl1pPr>
            <a:lvl5pPr>
              <a:defRPr/>
            </a:lvl5pPr>
          </a:lstStyle>
          <a:p>
            <a:pPr lvl="0"/>
            <a:r>
              <a:rPr lang="en-US" dirty="0"/>
              <a:t>Click icon to add content</a:t>
            </a:r>
            <a:endParaRPr lang="en-AU" dirty="0"/>
          </a:p>
        </p:txBody>
      </p:sp>
      <p:sp>
        <p:nvSpPr>
          <p:cNvPr id="11" name="Content Placeholder 2"/>
          <p:cNvSpPr>
            <a:spLocks noGrp="1"/>
          </p:cNvSpPr>
          <p:nvPr>
            <p:ph idx="16" hasCustomPrompt="1"/>
          </p:nvPr>
        </p:nvSpPr>
        <p:spPr>
          <a:xfrm>
            <a:off x="4788024" y="4077072"/>
            <a:ext cx="3672408" cy="2088232"/>
          </a:xfrm>
        </p:spPr>
        <p:txBody>
          <a:bodyPr/>
          <a:lstStyle>
            <a:lvl1pPr>
              <a:defRPr baseline="0"/>
            </a:lvl1pPr>
            <a:lvl5pPr>
              <a:defRPr/>
            </a:lvl5pPr>
          </a:lstStyle>
          <a:p>
            <a:pPr lvl="0"/>
            <a:r>
              <a:rPr lang="en-US" dirty="0"/>
              <a:t>Click icon to add content</a:t>
            </a:r>
            <a:endParaRPr lang="en-AU" dirty="0"/>
          </a:p>
        </p:txBody>
      </p:sp>
      <p:sp>
        <p:nvSpPr>
          <p:cNvPr id="8" name="Slide Number Placeholder 4"/>
          <p:cNvSpPr>
            <a:spLocks noGrp="1"/>
          </p:cNvSpPr>
          <p:nvPr>
            <p:ph type="sldNum" sz="quarter" idx="12"/>
          </p:nvPr>
        </p:nvSpPr>
        <p:spPr>
          <a:xfrm>
            <a:off x="8063880" y="6453336"/>
            <a:ext cx="1080120" cy="360040"/>
          </a:xfrm>
          <a:prstGeom prst="rect">
            <a:avLst/>
          </a:prstGeom>
        </p:spPr>
        <p:txBody>
          <a:bodyPr/>
          <a:lstStyle/>
          <a:p>
            <a:fld id="{9EC96E7A-1026-4275-81A2-28FF6E2D820B}" type="slidenum">
              <a:rPr lang="en-AU" smtClean="0"/>
              <a:pPr/>
              <a:t>‹#›</a:t>
            </a:fld>
            <a:endParaRPr lang="en-A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UE&amp;MG split page with content/graphic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dirty="0"/>
          </a:p>
        </p:txBody>
      </p:sp>
      <p:sp>
        <p:nvSpPr>
          <p:cNvPr id="3" name="Content Placeholder 2"/>
          <p:cNvSpPr>
            <a:spLocks noGrp="1"/>
          </p:cNvSpPr>
          <p:nvPr>
            <p:ph idx="1"/>
          </p:nvPr>
        </p:nvSpPr>
        <p:spPr>
          <a:xfrm>
            <a:off x="612000" y="1844824"/>
            <a:ext cx="3780000" cy="4320480"/>
          </a:xfrm>
        </p:spPr>
        <p:txBody>
          <a:bodyPr/>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p:txBody>
          <a:bodyPr/>
          <a:lstStyle/>
          <a:p>
            <a:r>
              <a:rPr lang="en-AU" dirty="0"/>
              <a:t>United Energy and Multinet Gas</a:t>
            </a:r>
          </a:p>
        </p:txBody>
      </p:sp>
      <p:sp>
        <p:nvSpPr>
          <p:cNvPr id="9" name="Content Placeholder 2"/>
          <p:cNvSpPr>
            <a:spLocks noGrp="1"/>
          </p:cNvSpPr>
          <p:nvPr>
            <p:ph idx="13"/>
          </p:nvPr>
        </p:nvSpPr>
        <p:spPr>
          <a:xfrm>
            <a:off x="4644008" y="1844824"/>
            <a:ext cx="3780000" cy="4320480"/>
          </a:xfrm>
        </p:spPr>
        <p:txBody>
          <a:bodyPr/>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7" name="Slide Number Placeholder 4"/>
          <p:cNvSpPr>
            <a:spLocks noGrp="1"/>
          </p:cNvSpPr>
          <p:nvPr>
            <p:ph type="sldNum" sz="quarter" idx="12"/>
          </p:nvPr>
        </p:nvSpPr>
        <p:spPr>
          <a:xfrm>
            <a:off x="8063880" y="6453336"/>
            <a:ext cx="1080120" cy="360040"/>
          </a:xfrm>
          <a:prstGeom prst="rect">
            <a:avLst/>
          </a:prstGeom>
        </p:spPr>
        <p:txBody>
          <a:bodyPr/>
          <a:lstStyle/>
          <a:p>
            <a:fld id="{9EC96E7A-1026-4275-81A2-28FF6E2D820B}" type="slidenum">
              <a:rPr lang="en-AU" smtClean="0"/>
              <a:pPr/>
              <a:t>‹#›</a:t>
            </a:fld>
            <a:endParaRPr lang="en-A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UE&amp;MG horizontal spli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Content Placeholder 2"/>
          <p:cNvSpPr>
            <a:spLocks noGrp="1"/>
          </p:cNvSpPr>
          <p:nvPr>
            <p:ph idx="1"/>
          </p:nvPr>
        </p:nvSpPr>
        <p:spPr>
          <a:xfrm>
            <a:off x="612000" y="1844824"/>
            <a:ext cx="7920000" cy="2088232"/>
          </a:xfrm>
        </p:spPr>
        <p:txBody>
          <a:bodyPr/>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5" name="Footer Placeholder 4"/>
          <p:cNvSpPr>
            <a:spLocks noGrp="1"/>
          </p:cNvSpPr>
          <p:nvPr>
            <p:ph type="ftr" sz="quarter" idx="11"/>
          </p:nvPr>
        </p:nvSpPr>
        <p:spPr/>
        <p:txBody>
          <a:bodyPr/>
          <a:lstStyle/>
          <a:p>
            <a:r>
              <a:rPr lang="en-AU" dirty="0"/>
              <a:t>United Energy and Multinet Gas</a:t>
            </a:r>
          </a:p>
        </p:txBody>
      </p:sp>
      <p:sp>
        <p:nvSpPr>
          <p:cNvPr id="8" name="Content Placeholder 7"/>
          <p:cNvSpPr>
            <a:spLocks noGrp="1"/>
          </p:cNvSpPr>
          <p:nvPr>
            <p:ph sz="quarter" idx="13"/>
          </p:nvPr>
        </p:nvSpPr>
        <p:spPr>
          <a:xfrm>
            <a:off x="611188" y="4077072"/>
            <a:ext cx="7920000" cy="2088032"/>
          </a:xfrm>
        </p:spPr>
        <p:txBody>
          <a:bodyPr/>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7" name="Slide Number Placeholder 4"/>
          <p:cNvSpPr>
            <a:spLocks noGrp="1"/>
          </p:cNvSpPr>
          <p:nvPr>
            <p:ph type="sldNum" sz="quarter" idx="12"/>
          </p:nvPr>
        </p:nvSpPr>
        <p:spPr>
          <a:xfrm>
            <a:off x="8063880" y="6453336"/>
            <a:ext cx="1080120" cy="360040"/>
          </a:xfrm>
          <a:prstGeom prst="rect">
            <a:avLst/>
          </a:prstGeom>
        </p:spPr>
        <p:txBody>
          <a:bodyPr/>
          <a:lstStyle/>
          <a:p>
            <a:fld id="{9EC96E7A-1026-4275-81A2-28FF6E2D820B}" type="slidenum">
              <a:rPr lang="en-AU" smtClean="0"/>
              <a:pPr/>
              <a:t>‹#›</a:t>
            </a:fld>
            <a:endParaRPr lang="en-AU"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jpeg"/><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inside-bg.jpg"/>
          <p:cNvPicPr>
            <a:picLocks/>
          </p:cNvPicPr>
          <p:nvPr/>
        </p:nvPicPr>
        <p:blipFill>
          <a:blip r:embed="rId9" cstate="print"/>
          <a:stretch>
            <a:fillRect/>
          </a:stretch>
        </p:blipFill>
        <p:spPr>
          <a:xfrm>
            <a:off x="0" y="0"/>
            <a:ext cx="9144000" cy="6858000"/>
          </a:xfrm>
          <a:prstGeom prst="rect">
            <a:avLst/>
          </a:prstGeom>
        </p:spPr>
      </p:pic>
      <p:sp>
        <p:nvSpPr>
          <p:cNvPr id="2" name="Title Placeholder 1"/>
          <p:cNvSpPr>
            <a:spLocks noGrp="1"/>
          </p:cNvSpPr>
          <p:nvPr>
            <p:ph type="title"/>
          </p:nvPr>
        </p:nvSpPr>
        <p:spPr>
          <a:xfrm>
            <a:off x="612000" y="885600"/>
            <a:ext cx="6300000" cy="887216"/>
          </a:xfrm>
          <a:prstGeom prst="rect">
            <a:avLst/>
          </a:prstGeom>
        </p:spPr>
        <p:txBody>
          <a:bodyPr vert="horz" lIns="0" tIns="0" rIns="0" bIns="0" rtlCol="0" anchor="t" anchorCtr="0">
            <a:noAutofit/>
          </a:bodyPr>
          <a:lstStyle/>
          <a:p>
            <a:r>
              <a:rPr lang="en-US"/>
              <a:t>Click to edit Master title style</a:t>
            </a:r>
            <a:endParaRPr lang="en-AU" dirty="0"/>
          </a:p>
        </p:txBody>
      </p:sp>
      <p:sp>
        <p:nvSpPr>
          <p:cNvPr id="3" name="Text Placeholder 2"/>
          <p:cNvSpPr>
            <a:spLocks noGrp="1"/>
          </p:cNvSpPr>
          <p:nvPr>
            <p:ph type="body" idx="1"/>
          </p:nvPr>
        </p:nvSpPr>
        <p:spPr>
          <a:xfrm>
            <a:off x="612000" y="1844824"/>
            <a:ext cx="7920000" cy="4320480"/>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3"/>
          </p:nvPr>
        </p:nvSpPr>
        <p:spPr bwMode="white">
          <a:xfrm>
            <a:off x="252000" y="116632"/>
            <a:ext cx="4320000" cy="216000"/>
          </a:xfrm>
          <a:prstGeom prst="rect">
            <a:avLst/>
          </a:prstGeom>
        </p:spPr>
        <p:txBody>
          <a:bodyPr vert="horz" wrap="none" lIns="0" tIns="0" rIns="0" bIns="0" rtlCol="0" anchor="t" anchorCtr="0"/>
          <a:lstStyle>
            <a:lvl1pPr algn="l">
              <a:defRPr sz="1400" b="1">
                <a:solidFill>
                  <a:schemeClr val="bg2"/>
                </a:solidFill>
                <a:latin typeface="Arial" pitchFamily="34" charset="0"/>
                <a:cs typeface="Arial" pitchFamily="34" charset="0"/>
              </a:defRPr>
            </a:lvl1pPr>
          </a:lstStyle>
          <a:p>
            <a:r>
              <a:rPr lang="en-AU" dirty="0"/>
              <a:t>United Energy and Multinet Gas</a:t>
            </a:r>
          </a:p>
        </p:txBody>
      </p:sp>
      <p:pic>
        <p:nvPicPr>
          <p:cNvPr id="11" name="Picture 10" descr="logos-inside.jpg"/>
          <p:cNvPicPr>
            <a:picLocks noChangeAspect="1"/>
          </p:cNvPicPr>
          <p:nvPr/>
        </p:nvPicPr>
        <p:blipFill>
          <a:blip r:embed="rId10" cstate="print"/>
          <a:stretch>
            <a:fillRect/>
          </a:stretch>
        </p:blipFill>
        <p:spPr>
          <a:xfrm>
            <a:off x="7516800" y="698400"/>
            <a:ext cx="1447200" cy="577393"/>
          </a:xfrm>
          <a:prstGeom prst="rect">
            <a:avLst/>
          </a:prstGeom>
        </p:spPr>
      </p:pic>
      <p:sp>
        <p:nvSpPr>
          <p:cNvPr id="7" name="Slide Number Placeholder 4"/>
          <p:cNvSpPr>
            <a:spLocks noGrp="1"/>
          </p:cNvSpPr>
          <p:nvPr>
            <p:ph type="sldNum" sz="quarter" idx="4"/>
          </p:nvPr>
        </p:nvSpPr>
        <p:spPr>
          <a:xfrm>
            <a:off x="8063880" y="6453336"/>
            <a:ext cx="1080120" cy="360040"/>
          </a:xfrm>
          <a:prstGeom prst="rect">
            <a:avLst/>
          </a:prstGeom>
        </p:spPr>
        <p:txBody>
          <a:bodyPr/>
          <a:lstStyle/>
          <a:p>
            <a:fld id="{9EC96E7A-1026-4275-81A2-28FF6E2D820B}" type="slidenum">
              <a:rPr lang="en-AU" smtClean="0"/>
              <a:pPr/>
              <a:t>‹#›</a:t>
            </a:fld>
            <a:endParaRPr lang="en-AU" dirty="0"/>
          </a:p>
        </p:txBody>
      </p:sp>
    </p:spTree>
  </p:cSld>
  <p:clrMap bg1="lt1" tx1="dk1" bg2="lt2" tx2="dk2" accent1="accent1" accent2="accent2" accent3="accent3" accent4="accent4" accent5="accent5" accent6="accent6" hlink="hlink" folHlink="folHlink"/>
  <p:sldLayoutIdLst>
    <p:sldLayoutId id="2147483649" r:id="rId1"/>
    <p:sldLayoutId id="2147483667" r:id="rId2"/>
    <p:sldLayoutId id="2147483657" r:id="rId3"/>
    <p:sldLayoutId id="2147483660" r:id="rId4"/>
    <p:sldLayoutId id="2147483666" r:id="rId5"/>
    <p:sldLayoutId id="2147483661" r:id="rId6"/>
    <p:sldLayoutId id="2147483663" r:id="rId7"/>
  </p:sldLayoutIdLst>
  <p:hf hdr="0" dt="0"/>
  <p:txStyles>
    <p:titleStyle>
      <a:lvl1pPr marL="0" indent="0" algn="l" defTabSz="914400" rtl="0" eaLnBrk="1" latinLnBrk="0" hangingPunct="1">
        <a:spcBef>
          <a:spcPct val="0"/>
        </a:spcBef>
        <a:buNone/>
        <a:defRPr sz="2400" b="1" i="0" kern="1200">
          <a:solidFill>
            <a:schemeClr val="accent6"/>
          </a:solidFill>
          <a:latin typeface="+mj-lt"/>
          <a:ea typeface="+mj-ea"/>
          <a:cs typeface="+mj-cs"/>
        </a:defRPr>
      </a:lvl1pPr>
    </p:titleStyle>
    <p:bodyStyle>
      <a:lvl1pPr marL="0" indent="0" algn="l" defTabSz="180000" rtl="0" eaLnBrk="1" latinLnBrk="0" hangingPunct="1">
        <a:spcBef>
          <a:spcPts val="600"/>
        </a:spcBef>
        <a:spcAft>
          <a:spcPts val="600"/>
        </a:spcAft>
        <a:buFont typeface="Arial" pitchFamily="34" charset="0"/>
        <a:buNone/>
        <a:defRPr sz="1800" b="0" kern="1200">
          <a:solidFill>
            <a:schemeClr val="tx2">
              <a:lumMod val="75000"/>
              <a:lumOff val="25000"/>
            </a:schemeClr>
          </a:solidFill>
          <a:latin typeface="+mn-lt"/>
          <a:ea typeface="+mn-ea"/>
          <a:cs typeface="+mn-cs"/>
        </a:defRPr>
      </a:lvl1pPr>
      <a:lvl2pPr marL="180975" indent="-180975" algn="l" defTabSz="180000" rtl="0" eaLnBrk="1" latinLnBrk="0" hangingPunct="1">
        <a:spcBef>
          <a:spcPts val="0"/>
        </a:spcBef>
        <a:spcAft>
          <a:spcPts val="600"/>
        </a:spcAft>
        <a:buFont typeface="Arial" pitchFamily="34" charset="0"/>
        <a:buChar char="•"/>
        <a:defRPr sz="1800" kern="1200">
          <a:solidFill>
            <a:schemeClr val="tx2">
              <a:lumMod val="75000"/>
              <a:lumOff val="25000"/>
            </a:schemeClr>
          </a:solidFill>
          <a:latin typeface="+mn-lt"/>
          <a:ea typeface="+mn-ea"/>
          <a:cs typeface="+mn-cs"/>
        </a:defRPr>
      </a:lvl2pPr>
      <a:lvl3pPr marL="360000" indent="-180000" algn="l" defTabSz="180000" rtl="0" eaLnBrk="1" latinLnBrk="0" hangingPunct="1">
        <a:spcBef>
          <a:spcPts val="0"/>
        </a:spcBef>
        <a:spcAft>
          <a:spcPts val="600"/>
        </a:spcAft>
        <a:buFont typeface="Arial" pitchFamily="34" charset="0"/>
        <a:buChar char="–"/>
        <a:tabLst>
          <a:tab pos="360000" algn="l"/>
        </a:tabLst>
        <a:defRPr sz="1500" kern="1200">
          <a:solidFill>
            <a:schemeClr val="tx2">
              <a:lumMod val="75000"/>
              <a:lumOff val="25000"/>
            </a:schemeClr>
          </a:solidFill>
          <a:latin typeface="+mn-lt"/>
          <a:ea typeface="+mn-ea"/>
          <a:cs typeface="+mn-cs"/>
        </a:defRPr>
      </a:lvl3pPr>
      <a:lvl4pPr marL="540000" marR="0" indent="-180000" algn="l" defTabSz="180000" rtl="0" eaLnBrk="1" fontAlgn="auto" latinLnBrk="0" hangingPunct="1">
        <a:lnSpc>
          <a:spcPct val="100000"/>
        </a:lnSpc>
        <a:spcBef>
          <a:spcPts val="0"/>
        </a:spcBef>
        <a:spcAft>
          <a:spcPts val="600"/>
        </a:spcAft>
        <a:buClrTx/>
        <a:buSzTx/>
        <a:buFont typeface="Arial" pitchFamily="34" charset="0"/>
        <a:buChar char="•"/>
        <a:tabLst>
          <a:tab pos="360000" algn="l"/>
        </a:tabLst>
        <a:defRPr sz="1500" kern="1200">
          <a:solidFill>
            <a:schemeClr val="tx2">
              <a:lumMod val="75000"/>
              <a:lumOff val="25000"/>
            </a:schemeClr>
          </a:solidFill>
          <a:latin typeface="+mn-lt"/>
          <a:ea typeface="+mn-ea"/>
          <a:cs typeface="+mn-cs"/>
        </a:defRPr>
      </a:lvl4pPr>
      <a:lvl5pPr marL="720000" indent="-180000" algn="l" defTabSz="180000" rtl="0" eaLnBrk="1" latinLnBrk="0" hangingPunct="1">
        <a:spcBef>
          <a:spcPts val="0"/>
        </a:spcBef>
        <a:spcAft>
          <a:spcPts val="600"/>
        </a:spcAft>
        <a:buFont typeface="Arial" pitchFamily="34" charset="0"/>
        <a:buChar char="&gt;"/>
        <a:defRPr sz="1200" kern="1200">
          <a:solidFill>
            <a:schemeClr val="tx2">
              <a:lumMod val="75000"/>
              <a:lumOff val="25000"/>
            </a:schemeClr>
          </a:solidFill>
          <a:latin typeface="+mn-lt"/>
          <a:ea typeface="+mn-ea"/>
          <a:cs typeface="+mn-cs"/>
        </a:defRPr>
      </a:lvl5pPr>
      <a:lvl6pPr marL="900000" indent="-180000" algn="l" defTabSz="180000" rtl="0" eaLnBrk="1" latinLnBrk="0" hangingPunct="1">
        <a:spcBef>
          <a:spcPts val="0"/>
        </a:spcBef>
        <a:spcAft>
          <a:spcPts val="600"/>
        </a:spcAft>
        <a:buFont typeface="Arial" pitchFamily="34" charset="0"/>
        <a:buChar char="–"/>
        <a:defRPr sz="1200" kern="1200">
          <a:solidFill>
            <a:schemeClr val="tx2">
              <a:lumMod val="75000"/>
              <a:lumOff val="25000"/>
            </a:schemeClr>
          </a:solidFill>
          <a:latin typeface="+mn-lt"/>
          <a:ea typeface="+mn-ea"/>
          <a:cs typeface="+mn-cs"/>
        </a:defRPr>
      </a:lvl6pPr>
      <a:lvl7pPr marL="1080000" indent="-180000" algn="l" defTabSz="914400" rtl="0" eaLnBrk="1" latinLnBrk="0" hangingPunct="1">
        <a:spcBef>
          <a:spcPts val="0"/>
        </a:spcBef>
        <a:spcAft>
          <a:spcPts val="600"/>
        </a:spcAft>
        <a:buFont typeface="Arial" pitchFamily="34" charset="0"/>
        <a:buChar char="-"/>
        <a:defRPr sz="1200" kern="1200">
          <a:solidFill>
            <a:schemeClr val="tx2">
              <a:lumMod val="75000"/>
              <a:lumOff val="25000"/>
            </a:schemeClr>
          </a:solidFill>
          <a:latin typeface="+mn-lt"/>
          <a:ea typeface="+mn-ea"/>
          <a:cs typeface="+mn-cs"/>
        </a:defRPr>
      </a:lvl7pPr>
      <a:lvl8pPr marL="0" indent="0" algn="l" defTabSz="914400" rtl="0" eaLnBrk="1" latinLnBrk="0" hangingPunct="1">
        <a:spcBef>
          <a:spcPts val="1200"/>
        </a:spcBef>
        <a:buFont typeface="Arial" pitchFamily="34" charset="0"/>
        <a:buNone/>
        <a:defRPr sz="1200" kern="1200" baseline="0">
          <a:solidFill>
            <a:schemeClr val="tx2">
              <a:lumMod val="75000"/>
              <a:lumOff val="25000"/>
            </a:schemeClr>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AU" sz="3200" dirty="0"/>
              <a:t>Stakeholder Engagement</a:t>
            </a:r>
          </a:p>
        </p:txBody>
      </p:sp>
      <p:sp>
        <p:nvSpPr>
          <p:cNvPr id="6" name="Slide Number Placeholder 5"/>
          <p:cNvSpPr>
            <a:spLocks noGrp="1"/>
          </p:cNvSpPr>
          <p:nvPr>
            <p:ph type="sldNum" sz="quarter" idx="12"/>
          </p:nvPr>
        </p:nvSpPr>
        <p:spPr/>
        <p:txBody>
          <a:bodyPr/>
          <a:lstStyle/>
          <a:p>
            <a:fld id="{9EC96E7A-1026-4275-81A2-28FF6E2D820B}" type="slidenum">
              <a:rPr lang="en-AU" smtClean="0"/>
              <a:pPr/>
              <a:t>1</a:t>
            </a:fld>
            <a:endParaRPr lang="en-AU" dirty="0"/>
          </a:p>
        </p:txBody>
      </p:sp>
      <p:sp>
        <p:nvSpPr>
          <p:cNvPr id="7" name="Footer Placeholder 6"/>
          <p:cNvSpPr>
            <a:spLocks noGrp="1"/>
          </p:cNvSpPr>
          <p:nvPr>
            <p:ph type="ftr" sz="quarter" idx="11"/>
          </p:nvPr>
        </p:nvSpPr>
        <p:spPr/>
        <p:txBody>
          <a:bodyPr/>
          <a:lstStyle/>
          <a:p>
            <a:r>
              <a:rPr lang="en-AU" dirty="0"/>
              <a:t>Multinet Gas</a:t>
            </a:r>
          </a:p>
        </p:txBody>
      </p:sp>
      <p:sp>
        <p:nvSpPr>
          <p:cNvPr id="8" name="Rectangle 7"/>
          <p:cNvSpPr/>
          <p:nvPr/>
        </p:nvSpPr>
        <p:spPr>
          <a:xfrm>
            <a:off x="7380312" y="188640"/>
            <a:ext cx="936104" cy="648072"/>
          </a:xfrm>
          <a:prstGeom prst="rect">
            <a:avLst/>
          </a:prstGeom>
          <a:solidFill>
            <a:srgbClr val="FFFFFF"/>
          </a:solidFill>
          <a:ln w="9525">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4" name="Subtitle 3"/>
          <p:cNvSpPr>
            <a:spLocks noGrp="1"/>
          </p:cNvSpPr>
          <p:nvPr>
            <p:ph type="subTitle" idx="1"/>
          </p:nvPr>
        </p:nvSpPr>
        <p:spPr/>
        <p:txBody>
          <a:bodyPr/>
          <a:lstStyle/>
          <a:p>
            <a:r>
              <a:rPr lang="en-AU" sz="1400" dirty="0"/>
              <a:t>Jason Craig, Community Engagement Manager, Multinet Gas</a:t>
            </a:r>
          </a:p>
          <a:p>
            <a:r>
              <a:rPr lang="en-AU" sz="1400" dirty="0"/>
              <a:t>Shaun Dennison, Director, Farrier Swier Consulting</a:t>
            </a:r>
          </a:p>
        </p:txBody>
      </p:sp>
    </p:spTree>
    <p:extLst>
      <p:ext uri="{BB962C8B-B14F-4D97-AF65-F5344CB8AC3E}">
        <p14:creationId xmlns:p14="http://schemas.microsoft.com/office/powerpoint/2010/main" val="16683756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dirty="0"/>
              <a:t>Mains replacement – cont.</a:t>
            </a:r>
            <a:endParaRPr lang="en-AU" dirty="0"/>
          </a:p>
        </p:txBody>
      </p:sp>
      <p:sp>
        <p:nvSpPr>
          <p:cNvPr id="10" name="Content Placeholder 9"/>
          <p:cNvSpPr>
            <a:spLocks noGrp="1"/>
          </p:cNvSpPr>
          <p:nvPr>
            <p:ph idx="1"/>
          </p:nvPr>
        </p:nvSpPr>
        <p:spPr>
          <a:xfrm>
            <a:off x="612000" y="1772816"/>
            <a:ext cx="7920000" cy="4320480"/>
          </a:xfrm>
        </p:spPr>
        <p:txBody>
          <a:bodyPr/>
          <a:lstStyle/>
          <a:p>
            <a:pPr marL="285750" indent="-285750">
              <a:lnSpc>
                <a:spcPct val="150000"/>
              </a:lnSpc>
              <a:buFont typeface="Arial" pitchFamily="34" charset="0"/>
              <a:buChar char="•"/>
            </a:pPr>
            <a:r>
              <a:rPr lang="en-AU" dirty="0">
                <a:latin typeface="Arial" panose="020B0604020202020204" pitchFamily="34" charset="0"/>
                <a:ea typeface="Arial" panose="020B0604020202020204" pitchFamily="34" charset="0"/>
                <a:cs typeface="Times New Roman" panose="02020603050405020304" pitchFamily="18" charset="0"/>
              </a:rPr>
              <a:t>We expect our total Pipeworks costs to increase from about $125 million in this regulatory period to $160 million in the 2018-22 regulatory period, or about $30 to $35 million per annum</a:t>
            </a:r>
          </a:p>
          <a:p>
            <a:pPr marL="285750" indent="-285750">
              <a:lnSpc>
                <a:spcPct val="150000"/>
              </a:lnSpc>
              <a:buFont typeface="Arial" pitchFamily="34" charset="0"/>
              <a:buChar char="•"/>
            </a:pPr>
            <a:r>
              <a:rPr lang="en-AU" dirty="0"/>
              <a:t>Our forecast cost increase over 2018-2022 results from higher volume and unit rates:</a:t>
            </a:r>
          </a:p>
          <a:p>
            <a:pPr marL="466725" lvl="1" indent="-285750">
              <a:lnSpc>
                <a:spcPct val="150000"/>
              </a:lnSpc>
              <a:buFont typeface="Wingdings" panose="05000000000000000000" pitchFamily="2" charset="2"/>
              <a:buChar char="Ø"/>
            </a:pPr>
            <a:r>
              <a:rPr lang="en-AU" sz="1600" dirty="0"/>
              <a:t>As Pipeworks moves into the inner suburban areas of the network, population density increases markedly, leading to higher replacement costs per metre. For example, more densely populated areas require increased traffic management requirements and have challenges in gaining access to undertake works</a:t>
            </a:r>
          </a:p>
          <a:p>
            <a:pPr marL="285750" indent="-285750">
              <a:lnSpc>
                <a:spcPct val="150000"/>
              </a:lnSpc>
              <a:buFont typeface="Arial" pitchFamily="34" charset="0"/>
              <a:buChar char="•"/>
            </a:pPr>
            <a:endParaRPr lang="en-AU" b="1" dirty="0"/>
          </a:p>
        </p:txBody>
      </p:sp>
      <p:sp>
        <p:nvSpPr>
          <p:cNvPr id="4" name="Footer Placeholder 3"/>
          <p:cNvSpPr>
            <a:spLocks noGrp="1"/>
          </p:cNvSpPr>
          <p:nvPr>
            <p:ph type="ftr" sz="quarter" idx="11"/>
          </p:nvPr>
        </p:nvSpPr>
        <p:spPr/>
        <p:txBody>
          <a:bodyPr/>
          <a:lstStyle/>
          <a:p>
            <a:r>
              <a:rPr lang="en-AU" dirty="0"/>
              <a:t>Multinet Gas</a:t>
            </a:r>
          </a:p>
        </p:txBody>
      </p:sp>
      <p:sp>
        <p:nvSpPr>
          <p:cNvPr id="5" name="Slide Number Placeholder 4"/>
          <p:cNvSpPr>
            <a:spLocks noGrp="1"/>
          </p:cNvSpPr>
          <p:nvPr>
            <p:ph type="sldNum" sz="quarter" idx="12"/>
          </p:nvPr>
        </p:nvSpPr>
        <p:spPr/>
        <p:txBody>
          <a:bodyPr/>
          <a:lstStyle/>
          <a:p>
            <a:fld id="{9EC96E7A-1026-4275-81A2-28FF6E2D820B}" type="slidenum">
              <a:rPr lang="en-AU" smtClean="0"/>
              <a:pPr/>
              <a:t>10</a:t>
            </a:fld>
            <a:endParaRPr lang="en-AU" dirty="0"/>
          </a:p>
        </p:txBody>
      </p:sp>
      <p:sp>
        <p:nvSpPr>
          <p:cNvPr id="11" name="Rectangle 10"/>
          <p:cNvSpPr/>
          <p:nvPr/>
        </p:nvSpPr>
        <p:spPr>
          <a:xfrm>
            <a:off x="7380312" y="620688"/>
            <a:ext cx="936104" cy="648072"/>
          </a:xfrm>
          <a:prstGeom prst="rect">
            <a:avLst/>
          </a:prstGeom>
          <a:solidFill>
            <a:srgbClr val="FFFFFF"/>
          </a:solidFill>
          <a:ln w="9525">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Tree>
    <p:extLst>
      <p:ext uri="{BB962C8B-B14F-4D97-AF65-F5344CB8AC3E}">
        <p14:creationId xmlns:p14="http://schemas.microsoft.com/office/powerpoint/2010/main" val="1610158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dirty="0"/>
              <a:t>Mains replacement – cont.</a:t>
            </a:r>
            <a:endParaRPr lang="en-AU" dirty="0"/>
          </a:p>
        </p:txBody>
      </p:sp>
      <p:sp>
        <p:nvSpPr>
          <p:cNvPr id="10" name="Content Placeholder 9"/>
          <p:cNvSpPr>
            <a:spLocks noGrp="1"/>
          </p:cNvSpPr>
          <p:nvPr>
            <p:ph idx="1"/>
          </p:nvPr>
        </p:nvSpPr>
        <p:spPr>
          <a:xfrm>
            <a:off x="612000" y="1772816"/>
            <a:ext cx="7920000" cy="4320480"/>
          </a:xfrm>
        </p:spPr>
        <p:txBody>
          <a:bodyPr/>
          <a:lstStyle/>
          <a:p>
            <a:pPr marL="285750" indent="-285750">
              <a:lnSpc>
                <a:spcPct val="150000"/>
              </a:lnSpc>
              <a:buFont typeface="Arial" pitchFamily="34" charset="0"/>
              <a:buChar char="•"/>
            </a:pPr>
            <a:r>
              <a:rPr lang="en-AU" dirty="0"/>
              <a:t>Mains replacement has a significant positive impact on network performance by reducing the risks to public safety and property damage associated with gas leakage from the network, increases operating efficiencies and reduces our operating and maintenance costs</a:t>
            </a:r>
          </a:p>
          <a:p>
            <a:pPr>
              <a:lnSpc>
                <a:spcPct val="150000"/>
              </a:lnSpc>
            </a:pPr>
            <a:endParaRPr lang="en-AU" b="1" dirty="0"/>
          </a:p>
          <a:p>
            <a:pPr marL="536575" indent="-536575">
              <a:lnSpc>
                <a:spcPct val="150000"/>
              </a:lnSpc>
            </a:pPr>
            <a:r>
              <a:rPr lang="en-AU" b="1" dirty="0"/>
              <a:t>Q: 	Do you think our approach to the mains replacement program is reasonable? </a:t>
            </a:r>
          </a:p>
          <a:p>
            <a:pPr marL="536575" indent="-536575">
              <a:lnSpc>
                <a:spcPct val="150000"/>
              </a:lnSpc>
            </a:pPr>
            <a:r>
              <a:rPr lang="en-AU" b="1" dirty="0"/>
              <a:t>Q: 	Without compromising our safety obligations, would you prefer less investment in Pipeworks but with the risk of lower reliability?</a:t>
            </a:r>
          </a:p>
        </p:txBody>
      </p:sp>
      <p:sp>
        <p:nvSpPr>
          <p:cNvPr id="4" name="Footer Placeholder 3"/>
          <p:cNvSpPr>
            <a:spLocks noGrp="1"/>
          </p:cNvSpPr>
          <p:nvPr>
            <p:ph type="ftr" sz="quarter" idx="11"/>
          </p:nvPr>
        </p:nvSpPr>
        <p:spPr/>
        <p:txBody>
          <a:bodyPr/>
          <a:lstStyle/>
          <a:p>
            <a:r>
              <a:rPr lang="en-AU" dirty="0"/>
              <a:t>Multinet Gas</a:t>
            </a:r>
          </a:p>
        </p:txBody>
      </p:sp>
      <p:sp>
        <p:nvSpPr>
          <p:cNvPr id="5" name="Slide Number Placeholder 4"/>
          <p:cNvSpPr>
            <a:spLocks noGrp="1"/>
          </p:cNvSpPr>
          <p:nvPr>
            <p:ph type="sldNum" sz="quarter" idx="12"/>
          </p:nvPr>
        </p:nvSpPr>
        <p:spPr/>
        <p:txBody>
          <a:bodyPr/>
          <a:lstStyle/>
          <a:p>
            <a:fld id="{9EC96E7A-1026-4275-81A2-28FF6E2D820B}" type="slidenum">
              <a:rPr lang="en-AU" smtClean="0"/>
              <a:pPr/>
              <a:t>11</a:t>
            </a:fld>
            <a:endParaRPr lang="en-AU" dirty="0"/>
          </a:p>
        </p:txBody>
      </p:sp>
      <p:sp>
        <p:nvSpPr>
          <p:cNvPr id="11" name="Rectangle 10"/>
          <p:cNvSpPr/>
          <p:nvPr/>
        </p:nvSpPr>
        <p:spPr>
          <a:xfrm>
            <a:off x="7380312" y="620688"/>
            <a:ext cx="936104" cy="648072"/>
          </a:xfrm>
          <a:prstGeom prst="rect">
            <a:avLst/>
          </a:prstGeom>
          <a:solidFill>
            <a:srgbClr val="FFFFFF"/>
          </a:solidFill>
          <a:ln w="9525">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Tree>
    <p:extLst>
      <p:ext uri="{BB962C8B-B14F-4D97-AF65-F5344CB8AC3E}">
        <p14:creationId xmlns:p14="http://schemas.microsoft.com/office/powerpoint/2010/main" val="25636907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dirty="0"/>
              <a:t>Guaranteed Service Level (GSL) payments</a:t>
            </a:r>
            <a:endParaRPr lang="en-AU" dirty="0"/>
          </a:p>
        </p:txBody>
      </p:sp>
      <p:sp>
        <p:nvSpPr>
          <p:cNvPr id="10" name="Content Placeholder 9"/>
          <p:cNvSpPr>
            <a:spLocks noGrp="1"/>
          </p:cNvSpPr>
          <p:nvPr>
            <p:ph idx="1"/>
          </p:nvPr>
        </p:nvSpPr>
        <p:spPr>
          <a:xfrm>
            <a:off x="612000" y="1700808"/>
            <a:ext cx="7920000" cy="4320480"/>
          </a:xfrm>
        </p:spPr>
        <p:txBody>
          <a:bodyPr/>
          <a:lstStyle/>
          <a:p>
            <a:pPr marL="354013" indent="-354013">
              <a:lnSpc>
                <a:spcPct val="150000"/>
              </a:lnSpc>
            </a:pPr>
            <a:r>
              <a:rPr lang="en-AU" b="1" dirty="0"/>
              <a:t>Q: 	Did you know that when we do not meet our agreed distribution service or reliability standards, that we are required to pay you a fee known as a GSL?</a:t>
            </a:r>
          </a:p>
          <a:p>
            <a:pPr marL="466725" lvl="1" indent="-285750">
              <a:lnSpc>
                <a:spcPct val="150000"/>
              </a:lnSpc>
              <a:buFont typeface="Wingdings" panose="05000000000000000000" pitchFamily="2" charset="2"/>
              <a:buChar char="Ø"/>
            </a:pPr>
            <a:r>
              <a:rPr lang="en-AU" sz="1600" dirty="0"/>
              <a:t>Our current GSL payment is from $50 up to $240 per event</a:t>
            </a:r>
          </a:p>
          <a:p>
            <a:pPr marL="466725" lvl="1" indent="-285750">
              <a:lnSpc>
                <a:spcPct val="150000"/>
              </a:lnSpc>
              <a:buFont typeface="Wingdings" panose="05000000000000000000" pitchFamily="2" charset="2"/>
              <a:buChar char="Ø"/>
            </a:pPr>
            <a:r>
              <a:rPr lang="en-AU" sz="1600" dirty="0"/>
              <a:t>Our total GSLs are about $30,000 to $50,000 per annum</a:t>
            </a:r>
          </a:p>
          <a:p>
            <a:pPr marL="285750" indent="-285750">
              <a:lnSpc>
                <a:spcPct val="150000"/>
              </a:lnSpc>
              <a:buFont typeface="Arial" pitchFamily="34" charset="0"/>
              <a:buChar char="•"/>
            </a:pPr>
            <a:r>
              <a:rPr lang="en-AU" dirty="0"/>
              <a:t>For our 2018-22 price submission, we are looking at making our GSLs more onerous on us by:</a:t>
            </a:r>
          </a:p>
          <a:p>
            <a:pPr marL="466725" lvl="1" indent="-285750">
              <a:lnSpc>
                <a:spcPct val="150000"/>
              </a:lnSpc>
              <a:buFont typeface="Wingdings" panose="05000000000000000000" pitchFamily="2" charset="2"/>
              <a:buChar char="Ø"/>
            </a:pPr>
            <a:r>
              <a:rPr lang="en-AU" sz="1600" dirty="0"/>
              <a:t>Introducing some new GSL measures</a:t>
            </a:r>
          </a:p>
          <a:p>
            <a:pPr marL="466725" lvl="1" indent="-285750">
              <a:lnSpc>
                <a:spcPct val="150000"/>
              </a:lnSpc>
              <a:buFont typeface="Wingdings" panose="05000000000000000000" pitchFamily="2" charset="2"/>
              <a:buChar char="Ø"/>
            </a:pPr>
            <a:r>
              <a:rPr lang="en-AU" sz="1600" dirty="0"/>
              <a:t>Reducing existing GSL thresholds (that is, less time and/or lower # of interruptions)</a:t>
            </a:r>
          </a:p>
          <a:p>
            <a:pPr marL="466725" lvl="1" indent="-285750">
              <a:lnSpc>
                <a:spcPct val="150000"/>
              </a:lnSpc>
              <a:buFont typeface="Wingdings" panose="05000000000000000000" pitchFamily="2" charset="2"/>
              <a:buChar char="Ø"/>
            </a:pPr>
            <a:r>
              <a:rPr lang="en-AU" sz="1600" dirty="0"/>
              <a:t>Increasing the GSL payment amount</a:t>
            </a:r>
            <a:endParaRPr lang="en-AU" dirty="0"/>
          </a:p>
        </p:txBody>
      </p:sp>
      <p:sp>
        <p:nvSpPr>
          <p:cNvPr id="4" name="Footer Placeholder 3"/>
          <p:cNvSpPr>
            <a:spLocks noGrp="1"/>
          </p:cNvSpPr>
          <p:nvPr>
            <p:ph type="ftr" sz="quarter" idx="11"/>
          </p:nvPr>
        </p:nvSpPr>
        <p:spPr/>
        <p:txBody>
          <a:bodyPr/>
          <a:lstStyle/>
          <a:p>
            <a:r>
              <a:rPr lang="en-AU" dirty="0"/>
              <a:t>Multinet Gas</a:t>
            </a:r>
          </a:p>
        </p:txBody>
      </p:sp>
      <p:sp>
        <p:nvSpPr>
          <p:cNvPr id="5" name="Slide Number Placeholder 4"/>
          <p:cNvSpPr>
            <a:spLocks noGrp="1"/>
          </p:cNvSpPr>
          <p:nvPr>
            <p:ph type="sldNum" sz="quarter" idx="12"/>
          </p:nvPr>
        </p:nvSpPr>
        <p:spPr/>
        <p:txBody>
          <a:bodyPr/>
          <a:lstStyle/>
          <a:p>
            <a:fld id="{9EC96E7A-1026-4275-81A2-28FF6E2D820B}" type="slidenum">
              <a:rPr lang="en-AU" smtClean="0"/>
              <a:pPr/>
              <a:t>12</a:t>
            </a:fld>
            <a:endParaRPr lang="en-AU" dirty="0"/>
          </a:p>
        </p:txBody>
      </p:sp>
      <p:sp>
        <p:nvSpPr>
          <p:cNvPr id="11" name="Rectangle 10"/>
          <p:cNvSpPr/>
          <p:nvPr/>
        </p:nvSpPr>
        <p:spPr>
          <a:xfrm>
            <a:off x="7380312" y="620688"/>
            <a:ext cx="936104" cy="648072"/>
          </a:xfrm>
          <a:prstGeom prst="rect">
            <a:avLst/>
          </a:prstGeom>
          <a:solidFill>
            <a:srgbClr val="FFFFFF"/>
          </a:solidFill>
          <a:ln w="9525">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Tree>
    <p:extLst>
      <p:ext uri="{BB962C8B-B14F-4D97-AF65-F5344CB8AC3E}">
        <p14:creationId xmlns:p14="http://schemas.microsoft.com/office/powerpoint/2010/main" val="1554186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dirty="0"/>
              <a:t>Guaranteed Service Level (GSL) payments – cont.</a:t>
            </a:r>
            <a:endParaRPr lang="en-AU" dirty="0"/>
          </a:p>
        </p:txBody>
      </p:sp>
      <p:sp>
        <p:nvSpPr>
          <p:cNvPr id="10" name="Content Placeholder 9"/>
          <p:cNvSpPr>
            <a:spLocks noGrp="1"/>
          </p:cNvSpPr>
          <p:nvPr>
            <p:ph idx="1"/>
          </p:nvPr>
        </p:nvSpPr>
        <p:spPr/>
        <p:txBody>
          <a:bodyPr/>
          <a:lstStyle/>
          <a:p>
            <a:pPr marL="285750" indent="-285750">
              <a:lnSpc>
                <a:spcPct val="150000"/>
              </a:lnSpc>
              <a:buFont typeface="Arial" pitchFamily="34" charset="0"/>
              <a:buChar char="•"/>
            </a:pPr>
            <a:r>
              <a:rPr lang="en-AU" dirty="0"/>
              <a:t>If we adopt any of these changes, we will be paying out modestly more to our customers, which most likely would be included in our total costs paid by you (provided we act efficiently)</a:t>
            </a:r>
          </a:p>
          <a:p>
            <a:pPr marL="536575" indent="-536575">
              <a:lnSpc>
                <a:spcPct val="150000"/>
              </a:lnSpc>
            </a:pPr>
            <a:r>
              <a:rPr lang="en-AU" b="1" dirty="0"/>
              <a:t>Q: 	Should we make our GSLs more onerous to increase the incentive on us to meet our agreed distribution service or reliability standards?</a:t>
            </a:r>
          </a:p>
          <a:p>
            <a:pPr marL="536575" indent="-536575">
              <a:lnSpc>
                <a:spcPct val="150000"/>
              </a:lnSpc>
            </a:pPr>
            <a:r>
              <a:rPr lang="en-AU" b="1" dirty="0"/>
              <a:t>Q: 	If yes, what GSL change do you prefer:</a:t>
            </a:r>
          </a:p>
          <a:p>
            <a:pPr marL="901700" lvl="1" indent="-365125">
              <a:lnSpc>
                <a:spcPct val="150000"/>
              </a:lnSpc>
              <a:buFont typeface="Wingdings" panose="05000000000000000000" pitchFamily="2" charset="2"/>
              <a:buChar char="Ø"/>
            </a:pPr>
            <a:r>
              <a:rPr lang="en-AU" sz="1600" dirty="0"/>
              <a:t>Introducing some new GSL measures</a:t>
            </a:r>
          </a:p>
          <a:p>
            <a:pPr marL="901700" lvl="1" indent="-365125">
              <a:lnSpc>
                <a:spcPct val="150000"/>
              </a:lnSpc>
              <a:buFont typeface="Wingdings" panose="05000000000000000000" pitchFamily="2" charset="2"/>
              <a:buChar char="Ø"/>
            </a:pPr>
            <a:r>
              <a:rPr lang="en-AU" sz="1600" dirty="0"/>
              <a:t>Reducing existing GSL thresholds (that is, less time or interruptions)</a:t>
            </a:r>
          </a:p>
          <a:p>
            <a:pPr marL="901700" lvl="1" indent="-365125">
              <a:lnSpc>
                <a:spcPct val="150000"/>
              </a:lnSpc>
              <a:buFont typeface="Wingdings" panose="05000000000000000000" pitchFamily="2" charset="2"/>
              <a:buChar char="Ø"/>
            </a:pPr>
            <a:r>
              <a:rPr lang="en-AU" sz="1600" dirty="0"/>
              <a:t>Increasing the GSL payment amount</a:t>
            </a:r>
            <a:endParaRPr lang="en-AU" dirty="0"/>
          </a:p>
          <a:p>
            <a:pPr>
              <a:lnSpc>
                <a:spcPct val="150000"/>
              </a:lnSpc>
            </a:pPr>
            <a:endParaRPr lang="en-AU" b="1" dirty="0"/>
          </a:p>
          <a:p>
            <a:pPr marL="285750" indent="-285750">
              <a:lnSpc>
                <a:spcPct val="150000"/>
              </a:lnSpc>
              <a:buFont typeface="Arial" pitchFamily="34" charset="0"/>
              <a:buChar char="•"/>
            </a:pPr>
            <a:endParaRPr lang="en-AU" b="1" dirty="0"/>
          </a:p>
        </p:txBody>
      </p:sp>
      <p:sp>
        <p:nvSpPr>
          <p:cNvPr id="4" name="Footer Placeholder 3"/>
          <p:cNvSpPr>
            <a:spLocks noGrp="1"/>
          </p:cNvSpPr>
          <p:nvPr>
            <p:ph type="ftr" sz="quarter" idx="11"/>
          </p:nvPr>
        </p:nvSpPr>
        <p:spPr/>
        <p:txBody>
          <a:bodyPr/>
          <a:lstStyle/>
          <a:p>
            <a:r>
              <a:rPr lang="en-AU" dirty="0"/>
              <a:t>Multinet Gas</a:t>
            </a:r>
          </a:p>
        </p:txBody>
      </p:sp>
      <p:sp>
        <p:nvSpPr>
          <p:cNvPr id="5" name="Slide Number Placeholder 4"/>
          <p:cNvSpPr>
            <a:spLocks noGrp="1"/>
          </p:cNvSpPr>
          <p:nvPr>
            <p:ph type="sldNum" sz="quarter" idx="12"/>
          </p:nvPr>
        </p:nvSpPr>
        <p:spPr/>
        <p:txBody>
          <a:bodyPr/>
          <a:lstStyle/>
          <a:p>
            <a:fld id="{9EC96E7A-1026-4275-81A2-28FF6E2D820B}" type="slidenum">
              <a:rPr lang="en-AU" smtClean="0"/>
              <a:pPr/>
              <a:t>13</a:t>
            </a:fld>
            <a:endParaRPr lang="en-AU" dirty="0"/>
          </a:p>
        </p:txBody>
      </p:sp>
      <p:sp>
        <p:nvSpPr>
          <p:cNvPr id="11" name="Rectangle 10"/>
          <p:cNvSpPr/>
          <p:nvPr/>
        </p:nvSpPr>
        <p:spPr>
          <a:xfrm>
            <a:off x="7380312" y="620688"/>
            <a:ext cx="936104" cy="648072"/>
          </a:xfrm>
          <a:prstGeom prst="rect">
            <a:avLst/>
          </a:prstGeom>
          <a:solidFill>
            <a:srgbClr val="FFFFFF"/>
          </a:solidFill>
          <a:ln w="9525">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Tree>
    <p:extLst>
      <p:ext uri="{BB962C8B-B14F-4D97-AF65-F5344CB8AC3E}">
        <p14:creationId xmlns:p14="http://schemas.microsoft.com/office/powerpoint/2010/main" val="16425622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dirty="0"/>
              <a:t>Incentives for us to reduce our costs</a:t>
            </a:r>
            <a:endParaRPr lang="en-AU" dirty="0"/>
          </a:p>
        </p:txBody>
      </p:sp>
      <p:sp>
        <p:nvSpPr>
          <p:cNvPr id="10" name="Content Placeholder 9"/>
          <p:cNvSpPr>
            <a:spLocks noGrp="1"/>
          </p:cNvSpPr>
          <p:nvPr>
            <p:ph idx="1"/>
          </p:nvPr>
        </p:nvSpPr>
        <p:spPr>
          <a:xfrm>
            <a:off x="612000" y="1628800"/>
            <a:ext cx="7920000" cy="4320480"/>
          </a:xfrm>
        </p:spPr>
        <p:txBody>
          <a:bodyPr/>
          <a:lstStyle/>
          <a:p>
            <a:pPr marL="285750" indent="-285750">
              <a:lnSpc>
                <a:spcPct val="150000"/>
              </a:lnSpc>
              <a:buFont typeface="Arial" pitchFamily="34" charset="0"/>
              <a:buChar char="•"/>
            </a:pPr>
            <a:r>
              <a:rPr lang="en-AU" dirty="0"/>
              <a:t>A recent independent report by Economic Insights’ indicates that the Vic DBs are efficient but the opportunity for further cost reductions has reduced</a:t>
            </a:r>
          </a:p>
          <a:p>
            <a:pPr marL="285750" indent="-285750">
              <a:lnSpc>
                <a:spcPct val="150000"/>
              </a:lnSpc>
              <a:buFont typeface="Arial" pitchFamily="34" charset="0"/>
              <a:buChar char="•"/>
            </a:pPr>
            <a:r>
              <a:rPr lang="en-AU" dirty="0"/>
              <a:t>We are looking at the incentives for us to further reduce our costs within a regulatory period, and the total long term costs to our customers</a:t>
            </a:r>
          </a:p>
          <a:p>
            <a:pPr marL="285750" indent="-285750">
              <a:lnSpc>
                <a:spcPct val="150000"/>
              </a:lnSpc>
              <a:buFont typeface="Arial" pitchFamily="34" charset="0"/>
              <a:buChar char="•"/>
            </a:pPr>
            <a:r>
              <a:rPr lang="en-AU" dirty="0"/>
              <a:t>Our analysis suggests that we should:</a:t>
            </a:r>
          </a:p>
          <a:p>
            <a:pPr marL="466725" lvl="1" indent="-285750">
              <a:lnSpc>
                <a:spcPct val="150000"/>
              </a:lnSpc>
              <a:buFont typeface="Wingdings" panose="05000000000000000000" pitchFamily="2" charset="2"/>
              <a:buChar char="Ø"/>
            </a:pPr>
            <a:r>
              <a:rPr lang="en-AU" sz="1600" dirty="0"/>
              <a:t>Move to revenue cap whereby our total actual revenue each year will be equal to the AER allowance to provide certainty to customers of our costs that make up our charges</a:t>
            </a:r>
          </a:p>
          <a:p>
            <a:pPr marL="466725" lvl="1" indent="-285750">
              <a:lnSpc>
                <a:spcPct val="150000"/>
              </a:lnSpc>
              <a:buFont typeface="Wingdings" panose="05000000000000000000" pitchFamily="2" charset="2"/>
              <a:buChar char="Ø"/>
            </a:pPr>
            <a:r>
              <a:rPr lang="en-AU" sz="1600" dirty="0"/>
              <a:t>Continue to be incentivised to control our operating costs under existing arrangements, but consider whether we are similarly incentivised to control our capital expenditure costs whilst not compromising our reliability</a:t>
            </a:r>
          </a:p>
        </p:txBody>
      </p:sp>
      <p:sp>
        <p:nvSpPr>
          <p:cNvPr id="4" name="Footer Placeholder 3"/>
          <p:cNvSpPr>
            <a:spLocks noGrp="1"/>
          </p:cNvSpPr>
          <p:nvPr>
            <p:ph type="ftr" sz="quarter" idx="11"/>
          </p:nvPr>
        </p:nvSpPr>
        <p:spPr/>
        <p:txBody>
          <a:bodyPr/>
          <a:lstStyle/>
          <a:p>
            <a:r>
              <a:rPr lang="en-AU" dirty="0"/>
              <a:t>Multinet Gas</a:t>
            </a:r>
          </a:p>
        </p:txBody>
      </p:sp>
      <p:sp>
        <p:nvSpPr>
          <p:cNvPr id="5" name="Slide Number Placeholder 4"/>
          <p:cNvSpPr>
            <a:spLocks noGrp="1"/>
          </p:cNvSpPr>
          <p:nvPr>
            <p:ph type="sldNum" sz="quarter" idx="12"/>
          </p:nvPr>
        </p:nvSpPr>
        <p:spPr/>
        <p:txBody>
          <a:bodyPr/>
          <a:lstStyle/>
          <a:p>
            <a:fld id="{9EC96E7A-1026-4275-81A2-28FF6E2D820B}" type="slidenum">
              <a:rPr lang="en-AU" smtClean="0"/>
              <a:pPr/>
              <a:t>14</a:t>
            </a:fld>
            <a:endParaRPr lang="en-AU" dirty="0"/>
          </a:p>
        </p:txBody>
      </p:sp>
      <p:sp>
        <p:nvSpPr>
          <p:cNvPr id="11" name="Rectangle 10"/>
          <p:cNvSpPr/>
          <p:nvPr/>
        </p:nvSpPr>
        <p:spPr>
          <a:xfrm>
            <a:off x="7380312" y="620688"/>
            <a:ext cx="936104" cy="648072"/>
          </a:xfrm>
          <a:prstGeom prst="rect">
            <a:avLst/>
          </a:prstGeom>
          <a:solidFill>
            <a:srgbClr val="FFFFFF"/>
          </a:solidFill>
          <a:ln w="9525">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Tree>
    <p:extLst>
      <p:ext uri="{BB962C8B-B14F-4D97-AF65-F5344CB8AC3E}">
        <p14:creationId xmlns:p14="http://schemas.microsoft.com/office/powerpoint/2010/main" val="115802573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612000" y="620688"/>
            <a:ext cx="6300000" cy="887216"/>
          </a:xfrm>
        </p:spPr>
        <p:txBody>
          <a:bodyPr/>
          <a:lstStyle/>
          <a:p>
            <a:r>
              <a:rPr lang="en-AU" dirty="0"/>
              <a:t>Revenue cap vs price cap – simple example</a:t>
            </a:r>
          </a:p>
        </p:txBody>
      </p:sp>
      <p:sp>
        <p:nvSpPr>
          <p:cNvPr id="4" name="Footer Placeholder 3"/>
          <p:cNvSpPr>
            <a:spLocks noGrp="1"/>
          </p:cNvSpPr>
          <p:nvPr>
            <p:ph type="ftr" sz="quarter" idx="11"/>
          </p:nvPr>
        </p:nvSpPr>
        <p:spPr/>
        <p:txBody>
          <a:bodyPr/>
          <a:lstStyle/>
          <a:p>
            <a:r>
              <a:rPr lang="en-AU" dirty="0"/>
              <a:t>Multinet Gas</a:t>
            </a:r>
          </a:p>
        </p:txBody>
      </p:sp>
      <p:sp>
        <p:nvSpPr>
          <p:cNvPr id="5" name="Slide Number Placeholder 4"/>
          <p:cNvSpPr>
            <a:spLocks noGrp="1"/>
          </p:cNvSpPr>
          <p:nvPr>
            <p:ph type="sldNum" sz="quarter" idx="12"/>
          </p:nvPr>
        </p:nvSpPr>
        <p:spPr/>
        <p:txBody>
          <a:bodyPr/>
          <a:lstStyle/>
          <a:p>
            <a:fld id="{9EC96E7A-1026-4275-81A2-28FF6E2D820B}" type="slidenum">
              <a:rPr lang="en-AU" smtClean="0"/>
              <a:pPr/>
              <a:t>15</a:t>
            </a:fld>
            <a:endParaRPr lang="en-AU" dirty="0"/>
          </a:p>
        </p:txBody>
      </p:sp>
      <p:sp>
        <p:nvSpPr>
          <p:cNvPr id="11" name="Rectangle 10"/>
          <p:cNvSpPr/>
          <p:nvPr/>
        </p:nvSpPr>
        <p:spPr>
          <a:xfrm>
            <a:off x="7380312" y="620688"/>
            <a:ext cx="936104" cy="648072"/>
          </a:xfrm>
          <a:prstGeom prst="rect">
            <a:avLst/>
          </a:prstGeom>
          <a:solidFill>
            <a:srgbClr val="FFFFFF"/>
          </a:solidFill>
          <a:ln w="9525">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graphicFrame>
        <p:nvGraphicFramePr>
          <p:cNvPr id="8" name="Content Placeholder 8"/>
          <p:cNvGraphicFramePr>
            <a:graphicFrameLocks/>
          </p:cNvGraphicFramePr>
          <p:nvPr>
            <p:extLst>
              <p:ext uri="{D42A27DB-BD31-4B8C-83A1-F6EECF244321}">
                <p14:modId xmlns:p14="http://schemas.microsoft.com/office/powerpoint/2010/main" val="3009164039"/>
              </p:ext>
            </p:extLst>
          </p:nvPr>
        </p:nvGraphicFramePr>
        <p:xfrm>
          <a:off x="827584" y="1439610"/>
          <a:ext cx="6335490" cy="4178381"/>
        </p:xfrm>
        <a:graphic>
          <a:graphicData uri="http://schemas.openxmlformats.org/drawingml/2006/chart">
            <c:chart xmlns:c="http://schemas.openxmlformats.org/drawingml/2006/chart" xmlns:r="http://schemas.openxmlformats.org/officeDocument/2006/relationships" r:id="rId3"/>
          </a:graphicData>
        </a:graphic>
      </p:graphicFrame>
      <p:sp>
        <p:nvSpPr>
          <p:cNvPr id="12" name="TextBox 11"/>
          <p:cNvSpPr txBox="1"/>
          <p:nvPr/>
        </p:nvSpPr>
        <p:spPr>
          <a:xfrm>
            <a:off x="357710" y="3501008"/>
            <a:ext cx="397866" cy="276999"/>
          </a:xfrm>
          <a:prstGeom prst="rect">
            <a:avLst/>
          </a:prstGeom>
          <a:noFill/>
        </p:spPr>
        <p:txBody>
          <a:bodyPr wrap="none" rtlCol="0">
            <a:spAutoFit/>
          </a:bodyPr>
          <a:lstStyle/>
          <a:p>
            <a:r>
              <a:rPr lang="en-AU" sz="1200" dirty="0"/>
              <a:t>$m</a:t>
            </a:r>
          </a:p>
        </p:txBody>
      </p:sp>
      <p:sp>
        <p:nvSpPr>
          <p:cNvPr id="13" name="TextBox 12"/>
          <p:cNvSpPr txBox="1"/>
          <p:nvPr/>
        </p:nvSpPr>
        <p:spPr>
          <a:xfrm>
            <a:off x="827584" y="5733256"/>
            <a:ext cx="8270213" cy="584775"/>
          </a:xfrm>
          <a:prstGeom prst="rect">
            <a:avLst/>
          </a:prstGeom>
          <a:noFill/>
        </p:spPr>
        <p:txBody>
          <a:bodyPr wrap="none" rtlCol="0">
            <a:spAutoFit/>
          </a:bodyPr>
          <a:lstStyle/>
          <a:p>
            <a:r>
              <a:rPr lang="en-AU" sz="1600" dirty="0"/>
              <a:t>Under revenue cap, actual revenue equals AER revenue</a:t>
            </a:r>
          </a:p>
          <a:p>
            <a:r>
              <a:rPr lang="en-AU" sz="1600" dirty="0"/>
              <a:t>Under price cap, in this example, Multinet Gas gets an additional $10 million over 5 years</a:t>
            </a:r>
          </a:p>
        </p:txBody>
      </p:sp>
    </p:spTree>
    <p:extLst>
      <p:ext uri="{BB962C8B-B14F-4D97-AF65-F5344CB8AC3E}">
        <p14:creationId xmlns:p14="http://schemas.microsoft.com/office/powerpoint/2010/main" val="21998784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dirty="0"/>
              <a:t>Incentives for us to reduce our costs – cont.</a:t>
            </a:r>
            <a:endParaRPr lang="en-AU" dirty="0"/>
          </a:p>
        </p:txBody>
      </p:sp>
      <p:sp>
        <p:nvSpPr>
          <p:cNvPr id="10" name="Content Placeholder 9"/>
          <p:cNvSpPr>
            <a:spLocks noGrp="1"/>
          </p:cNvSpPr>
          <p:nvPr>
            <p:ph idx="1"/>
          </p:nvPr>
        </p:nvSpPr>
        <p:spPr>
          <a:xfrm>
            <a:off x="612000" y="1772816"/>
            <a:ext cx="7920000" cy="4320480"/>
          </a:xfrm>
        </p:spPr>
        <p:txBody>
          <a:bodyPr/>
          <a:lstStyle/>
          <a:p>
            <a:pPr marL="285750" indent="-285750">
              <a:lnSpc>
                <a:spcPct val="150000"/>
              </a:lnSpc>
              <a:buFont typeface="Arial" pitchFamily="34" charset="0"/>
              <a:buChar char="•"/>
            </a:pPr>
            <a:r>
              <a:rPr lang="en-AU" dirty="0"/>
              <a:t>A move to incentivise our capital expenditure is not as straight forward as operating expenditure but the AER has well developed incentive arrangements that it applies in the electricity industry which includes incentives to ensure that reliability is not compromised</a:t>
            </a:r>
          </a:p>
          <a:p>
            <a:pPr marL="536575" indent="-536575">
              <a:lnSpc>
                <a:spcPct val="150000"/>
              </a:lnSpc>
            </a:pPr>
            <a:endParaRPr lang="en-AU" b="1" dirty="0"/>
          </a:p>
          <a:p>
            <a:pPr marL="536575" indent="-536575">
              <a:lnSpc>
                <a:spcPct val="150000"/>
              </a:lnSpc>
            </a:pPr>
            <a:r>
              <a:rPr lang="en-AU" b="1" dirty="0"/>
              <a:t>Q: 	What do you think of us being incentivised to reduce our operating and capital expenditure below the AER allowances and penalised if our costs are above the AER allowances? </a:t>
            </a:r>
          </a:p>
        </p:txBody>
      </p:sp>
      <p:sp>
        <p:nvSpPr>
          <p:cNvPr id="4" name="Footer Placeholder 3"/>
          <p:cNvSpPr>
            <a:spLocks noGrp="1"/>
          </p:cNvSpPr>
          <p:nvPr>
            <p:ph type="ftr" sz="quarter" idx="11"/>
          </p:nvPr>
        </p:nvSpPr>
        <p:spPr/>
        <p:txBody>
          <a:bodyPr/>
          <a:lstStyle/>
          <a:p>
            <a:r>
              <a:rPr lang="en-AU" dirty="0"/>
              <a:t>Multinet Gas</a:t>
            </a:r>
          </a:p>
        </p:txBody>
      </p:sp>
      <p:sp>
        <p:nvSpPr>
          <p:cNvPr id="5" name="Slide Number Placeholder 4"/>
          <p:cNvSpPr>
            <a:spLocks noGrp="1"/>
          </p:cNvSpPr>
          <p:nvPr>
            <p:ph type="sldNum" sz="quarter" idx="12"/>
          </p:nvPr>
        </p:nvSpPr>
        <p:spPr/>
        <p:txBody>
          <a:bodyPr/>
          <a:lstStyle/>
          <a:p>
            <a:fld id="{9EC96E7A-1026-4275-81A2-28FF6E2D820B}" type="slidenum">
              <a:rPr lang="en-AU" smtClean="0"/>
              <a:pPr/>
              <a:t>16</a:t>
            </a:fld>
            <a:endParaRPr lang="en-AU" dirty="0"/>
          </a:p>
        </p:txBody>
      </p:sp>
      <p:sp>
        <p:nvSpPr>
          <p:cNvPr id="11" name="Rectangle 10"/>
          <p:cNvSpPr/>
          <p:nvPr/>
        </p:nvSpPr>
        <p:spPr>
          <a:xfrm>
            <a:off x="7380312" y="620688"/>
            <a:ext cx="936104" cy="648072"/>
          </a:xfrm>
          <a:prstGeom prst="rect">
            <a:avLst/>
          </a:prstGeom>
          <a:solidFill>
            <a:srgbClr val="FFFFFF"/>
          </a:solidFill>
          <a:ln w="9525">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Tree>
    <p:extLst>
      <p:ext uri="{BB962C8B-B14F-4D97-AF65-F5344CB8AC3E}">
        <p14:creationId xmlns:p14="http://schemas.microsoft.com/office/powerpoint/2010/main" val="11067235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dirty="0"/>
              <a:t>Communications from us</a:t>
            </a:r>
            <a:endParaRPr lang="en-AU" dirty="0"/>
          </a:p>
        </p:txBody>
      </p:sp>
      <p:sp>
        <p:nvSpPr>
          <p:cNvPr id="10" name="Content Placeholder 9"/>
          <p:cNvSpPr>
            <a:spLocks noGrp="1"/>
          </p:cNvSpPr>
          <p:nvPr>
            <p:ph idx="1"/>
          </p:nvPr>
        </p:nvSpPr>
        <p:spPr/>
        <p:txBody>
          <a:bodyPr/>
          <a:lstStyle/>
          <a:p>
            <a:pPr marL="536575" indent="-536575">
              <a:lnSpc>
                <a:spcPct val="150000"/>
              </a:lnSpc>
            </a:pPr>
            <a:r>
              <a:rPr lang="en-AU" b="1" dirty="0"/>
              <a:t>Q: 	What sort of communication / information would you like to receive from us, when and how often?</a:t>
            </a:r>
          </a:p>
          <a:p>
            <a:pPr marL="536575" indent="-536575">
              <a:lnSpc>
                <a:spcPct val="150000"/>
              </a:lnSpc>
            </a:pPr>
            <a:endParaRPr lang="en-AU" b="1" dirty="0"/>
          </a:p>
          <a:p>
            <a:pPr marL="536575" indent="-536575">
              <a:lnSpc>
                <a:spcPct val="150000"/>
              </a:lnSpc>
            </a:pPr>
            <a:r>
              <a:rPr lang="en-AU" b="1" dirty="0"/>
              <a:t>Q: 	How would you prefer to receive information from us? </a:t>
            </a:r>
          </a:p>
          <a:p>
            <a:pPr marL="536575" indent="-536575">
              <a:lnSpc>
                <a:spcPct val="150000"/>
              </a:lnSpc>
            </a:pPr>
            <a:endParaRPr lang="en-AU" b="1" dirty="0"/>
          </a:p>
          <a:p>
            <a:pPr marL="536575" indent="-536575">
              <a:lnSpc>
                <a:spcPct val="150000"/>
              </a:lnSpc>
            </a:pPr>
            <a:r>
              <a:rPr lang="en-AU" b="1" dirty="0"/>
              <a:t>Q: 	If more or better digital communication was available, would you prefer it to a call centre service?</a:t>
            </a:r>
          </a:p>
          <a:p>
            <a:pPr>
              <a:lnSpc>
                <a:spcPct val="150000"/>
              </a:lnSpc>
            </a:pPr>
            <a:endParaRPr lang="en-AU" b="1" dirty="0"/>
          </a:p>
          <a:p>
            <a:endParaRPr lang="en-AU" dirty="0"/>
          </a:p>
        </p:txBody>
      </p:sp>
      <p:sp>
        <p:nvSpPr>
          <p:cNvPr id="4" name="Footer Placeholder 3"/>
          <p:cNvSpPr>
            <a:spLocks noGrp="1"/>
          </p:cNvSpPr>
          <p:nvPr>
            <p:ph type="ftr" sz="quarter" idx="11"/>
          </p:nvPr>
        </p:nvSpPr>
        <p:spPr/>
        <p:txBody>
          <a:bodyPr/>
          <a:lstStyle/>
          <a:p>
            <a:r>
              <a:rPr lang="en-AU" dirty="0"/>
              <a:t>Multinet Gas</a:t>
            </a:r>
          </a:p>
        </p:txBody>
      </p:sp>
      <p:sp>
        <p:nvSpPr>
          <p:cNvPr id="5" name="Slide Number Placeholder 4"/>
          <p:cNvSpPr>
            <a:spLocks noGrp="1"/>
          </p:cNvSpPr>
          <p:nvPr>
            <p:ph type="sldNum" sz="quarter" idx="12"/>
          </p:nvPr>
        </p:nvSpPr>
        <p:spPr/>
        <p:txBody>
          <a:bodyPr/>
          <a:lstStyle/>
          <a:p>
            <a:fld id="{9EC96E7A-1026-4275-81A2-28FF6E2D820B}" type="slidenum">
              <a:rPr lang="en-AU" smtClean="0"/>
              <a:pPr/>
              <a:t>17</a:t>
            </a:fld>
            <a:endParaRPr lang="en-AU" dirty="0"/>
          </a:p>
        </p:txBody>
      </p:sp>
      <p:sp>
        <p:nvSpPr>
          <p:cNvPr id="11" name="Rectangle 10"/>
          <p:cNvSpPr/>
          <p:nvPr/>
        </p:nvSpPr>
        <p:spPr>
          <a:xfrm>
            <a:off x="7380312" y="620688"/>
            <a:ext cx="936104" cy="648072"/>
          </a:xfrm>
          <a:prstGeom prst="rect">
            <a:avLst/>
          </a:prstGeom>
          <a:solidFill>
            <a:srgbClr val="FFFFFF"/>
          </a:solidFill>
          <a:ln w="9525">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Tree>
    <p:extLst>
      <p:ext uri="{BB962C8B-B14F-4D97-AF65-F5344CB8AC3E}">
        <p14:creationId xmlns:p14="http://schemas.microsoft.com/office/powerpoint/2010/main" val="95643014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dirty="0"/>
              <a:t>Technology innovation - digital meters</a:t>
            </a:r>
            <a:endParaRPr lang="en-AU" dirty="0"/>
          </a:p>
        </p:txBody>
      </p:sp>
      <p:sp>
        <p:nvSpPr>
          <p:cNvPr id="10" name="Content Placeholder 9"/>
          <p:cNvSpPr>
            <a:spLocks noGrp="1"/>
          </p:cNvSpPr>
          <p:nvPr>
            <p:ph idx="1"/>
          </p:nvPr>
        </p:nvSpPr>
        <p:spPr/>
        <p:txBody>
          <a:bodyPr/>
          <a:lstStyle/>
          <a:p>
            <a:pPr marL="285750" indent="-285750">
              <a:lnSpc>
                <a:spcPct val="150000"/>
              </a:lnSpc>
              <a:buFont typeface="Arial" pitchFamily="34" charset="0"/>
              <a:buChar char="•"/>
            </a:pPr>
            <a:r>
              <a:rPr lang="en-AU" dirty="0"/>
              <a:t>Currently we use accumulation meters on our network to measure gas consumption at a premises</a:t>
            </a:r>
          </a:p>
          <a:p>
            <a:pPr marL="466725" lvl="1" indent="-285750">
              <a:lnSpc>
                <a:spcPct val="150000"/>
              </a:lnSpc>
              <a:buFont typeface="Wingdings" panose="05000000000000000000" pitchFamily="2" charset="2"/>
              <a:buChar char="Ø"/>
            </a:pPr>
            <a:r>
              <a:rPr lang="en-AU" sz="1600" dirty="0"/>
              <a:t>However, new technology is available in the form of digital meters</a:t>
            </a:r>
          </a:p>
          <a:p>
            <a:pPr marL="285750" lvl="0" indent="-285750">
              <a:lnSpc>
                <a:spcPct val="150000"/>
              </a:lnSpc>
              <a:buFont typeface="Arial" pitchFamily="34" charset="0"/>
              <a:buChar char="•"/>
            </a:pPr>
            <a:r>
              <a:rPr lang="en-AU" dirty="0"/>
              <a:t>We expect that digital meters will realise cost savings through meter and network operational savings resulting from:</a:t>
            </a:r>
          </a:p>
          <a:p>
            <a:pPr marL="466725" lvl="1" indent="-285750">
              <a:lnSpc>
                <a:spcPct val="150000"/>
              </a:lnSpc>
              <a:buFont typeface="Wingdings" panose="05000000000000000000" pitchFamily="2" charset="2"/>
              <a:buChar char="Ø"/>
            </a:pPr>
            <a:r>
              <a:rPr lang="en-AU" sz="1600" dirty="0"/>
              <a:t>A reduction in estimated reads</a:t>
            </a:r>
          </a:p>
          <a:p>
            <a:pPr marL="466725" lvl="1" indent="-285750">
              <a:lnSpc>
                <a:spcPct val="150000"/>
              </a:lnSpc>
              <a:buFont typeface="Wingdings" panose="05000000000000000000" pitchFamily="2" charset="2"/>
              <a:buChar char="Ø"/>
            </a:pPr>
            <a:r>
              <a:rPr lang="en-AU" sz="1600" dirty="0"/>
              <a:t>A move to flexible bill cycle dates for customers to manage cash flow timing</a:t>
            </a:r>
          </a:p>
          <a:p>
            <a:pPr marL="466725" lvl="1" indent="-285750">
              <a:lnSpc>
                <a:spcPct val="150000"/>
              </a:lnSpc>
              <a:buFont typeface="Wingdings" panose="05000000000000000000" pitchFamily="2" charset="2"/>
              <a:buChar char="Ø"/>
            </a:pPr>
            <a:r>
              <a:rPr lang="en-AU" sz="1600" dirty="0"/>
              <a:t>Full visibility of usage behaviour and drivers</a:t>
            </a:r>
          </a:p>
          <a:p>
            <a:pPr marL="466725" lvl="1" indent="-285750">
              <a:lnSpc>
                <a:spcPct val="150000"/>
              </a:lnSpc>
              <a:buFont typeface="Wingdings" panose="05000000000000000000" pitchFamily="2" charset="2"/>
              <a:buChar char="Ø"/>
            </a:pPr>
            <a:r>
              <a:rPr lang="en-AU" sz="1600" dirty="0"/>
              <a:t>Improved ability to detect potential outages (leaks)</a:t>
            </a:r>
          </a:p>
          <a:p>
            <a:endParaRPr lang="en-AU" dirty="0"/>
          </a:p>
        </p:txBody>
      </p:sp>
      <p:sp>
        <p:nvSpPr>
          <p:cNvPr id="4" name="Footer Placeholder 3"/>
          <p:cNvSpPr>
            <a:spLocks noGrp="1"/>
          </p:cNvSpPr>
          <p:nvPr>
            <p:ph type="ftr" sz="quarter" idx="11"/>
          </p:nvPr>
        </p:nvSpPr>
        <p:spPr/>
        <p:txBody>
          <a:bodyPr/>
          <a:lstStyle/>
          <a:p>
            <a:r>
              <a:rPr lang="en-AU" dirty="0"/>
              <a:t>Multinet Gas</a:t>
            </a:r>
          </a:p>
        </p:txBody>
      </p:sp>
      <p:sp>
        <p:nvSpPr>
          <p:cNvPr id="5" name="Slide Number Placeholder 4"/>
          <p:cNvSpPr>
            <a:spLocks noGrp="1"/>
          </p:cNvSpPr>
          <p:nvPr>
            <p:ph type="sldNum" sz="quarter" idx="12"/>
          </p:nvPr>
        </p:nvSpPr>
        <p:spPr/>
        <p:txBody>
          <a:bodyPr/>
          <a:lstStyle/>
          <a:p>
            <a:fld id="{9EC96E7A-1026-4275-81A2-28FF6E2D820B}" type="slidenum">
              <a:rPr lang="en-AU" smtClean="0"/>
              <a:pPr/>
              <a:t>18</a:t>
            </a:fld>
            <a:endParaRPr lang="en-AU" dirty="0"/>
          </a:p>
        </p:txBody>
      </p:sp>
      <p:sp>
        <p:nvSpPr>
          <p:cNvPr id="11" name="Rectangle 10"/>
          <p:cNvSpPr/>
          <p:nvPr/>
        </p:nvSpPr>
        <p:spPr>
          <a:xfrm>
            <a:off x="7380312" y="620688"/>
            <a:ext cx="936104" cy="648072"/>
          </a:xfrm>
          <a:prstGeom prst="rect">
            <a:avLst/>
          </a:prstGeom>
          <a:solidFill>
            <a:srgbClr val="FFFFFF"/>
          </a:solidFill>
          <a:ln w="9525">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Tree>
    <p:extLst>
      <p:ext uri="{BB962C8B-B14F-4D97-AF65-F5344CB8AC3E}">
        <p14:creationId xmlns:p14="http://schemas.microsoft.com/office/powerpoint/2010/main" val="1885445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dirty="0"/>
              <a:t>Technology innovation – cont.</a:t>
            </a:r>
            <a:endParaRPr lang="en-AU" dirty="0"/>
          </a:p>
        </p:txBody>
      </p:sp>
      <p:sp>
        <p:nvSpPr>
          <p:cNvPr id="10" name="Content Placeholder 9"/>
          <p:cNvSpPr>
            <a:spLocks noGrp="1"/>
          </p:cNvSpPr>
          <p:nvPr>
            <p:ph idx="1"/>
          </p:nvPr>
        </p:nvSpPr>
        <p:spPr>
          <a:xfrm>
            <a:off x="612000" y="1556792"/>
            <a:ext cx="7920000" cy="4320480"/>
          </a:xfrm>
        </p:spPr>
        <p:txBody>
          <a:bodyPr/>
          <a:lstStyle/>
          <a:p>
            <a:pPr marL="285750" indent="-285750">
              <a:lnSpc>
                <a:spcPct val="150000"/>
              </a:lnSpc>
              <a:buFont typeface="Arial" pitchFamily="34" charset="0"/>
              <a:buChar char="•"/>
            </a:pPr>
            <a:r>
              <a:rPr lang="en-AU" sz="1600" dirty="0"/>
              <a:t>Later this year and early next year we plan to pilot a roll out of about 150 digital meters</a:t>
            </a:r>
          </a:p>
          <a:p>
            <a:pPr marL="285750" indent="-285750">
              <a:lnSpc>
                <a:spcPct val="150000"/>
              </a:lnSpc>
              <a:buFont typeface="Arial" pitchFamily="34" charset="0"/>
              <a:buChar char="•"/>
            </a:pPr>
            <a:r>
              <a:rPr lang="en-AU" sz="1600" dirty="0"/>
              <a:t>Over 2018 to 2022 propose that the AER include the cost of about 10,000 digital meters in our capital expenditure allowance (about $5 million) to work with one or two key retailers on validating the benefits that accrue via the retailer to the customer</a:t>
            </a:r>
          </a:p>
          <a:p>
            <a:pPr marL="285750" indent="-285750">
              <a:lnSpc>
                <a:spcPct val="150000"/>
              </a:lnSpc>
              <a:buFont typeface="Arial" pitchFamily="34" charset="0"/>
              <a:buChar char="•"/>
            </a:pPr>
            <a:r>
              <a:rPr lang="en-AU" sz="1600" dirty="0"/>
              <a:t>These new meters will be used to replace old and faulty meters, and to connect new customers</a:t>
            </a:r>
          </a:p>
          <a:p>
            <a:pPr marL="536575" indent="-536575">
              <a:lnSpc>
                <a:spcPct val="150000"/>
              </a:lnSpc>
            </a:pPr>
            <a:r>
              <a:rPr lang="en-AU" b="1" dirty="0"/>
              <a:t>Q: 	Do you see benefits in us moving to digital meters, and is this initial investment is worthwhile to deliver longer term benefits to customers?</a:t>
            </a:r>
          </a:p>
          <a:p>
            <a:pPr marL="536575" indent="-536575">
              <a:lnSpc>
                <a:spcPct val="150000"/>
              </a:lnSpc>
            </a:pPr>
            <a:r>
              <a:rPr lang="en-AU" b="1" dirty="0"/>
              <a:t>Q: 	Do you have any concerns? </a:t>
            </a:r>
          </a:p>
        </p:txBody>
      </p:sp>
      <p:sp>
        <p:nvSpPr>
          <p:cNvPr id="4" name="Footer Placeholder 3"/>
          <p:cNvSpPr>
            <a:spLocks noGrp="1"/>
          </p:cNvSpPr>
          <p:nvPr>
            <p:ph type="ftr" sz="quarter" idx="11"/>
          </p:nvPr>
        </p:nvSpPr>
        <p:spPr/>
        <p:txBody>
          <a:bodyPr/>
          <a:lstStyle/>
          <a:p>
            <a:r>
              <a:rPr lang="en-AU" dirty="0"/>
              <a:t>Multinet Gas</a:t>
            </a:r>
          </a:p>
        </p:txBody>
      </p:sp>
      <p:sp>
        <p:nvSpPr>
          <p:cNvPr id="5" name="Slide Number Placeholder 4"/>
          <p:cNvSpPr>
            <a:spLocks noGrp="1"/>
          </p:cNvSpPr>
          <p:nvPr>
            <p:ph type="sldNum" sz="quarter" idx="12"/>
          </p:nvPr>
        </p:nvSpPr>
        <p:spPr/>
        <p:txBody>
          <a:bodyPr/>
          <a:lstStyle/>
          <a:p>
            <a:fld id="{9EC96E7A-1026-4275-81A2-28FF6E2D820B}" type="slidenum">
              <a:rPr lang="en-AU" smtClean="0"/>
              <a:pPr/>
              <a:t>19</a:t>
            </a:fld>
            <a:endParaRPr lang="en-AU" dirty="0"/>
          </a:p>
        </p:txBody>
      </p:sp>
      <p:sp>
        <p:nvSpPr>
          <p:cNvPr id="11" name="Rectangle 10"/>
          <p:cNvSpPr/>
          <p:nvPr/>
        </p:nvSpPr>
        <p:spPr>
          <a:xfrm>
            <a:off x="7380312" y="620688"/>
            <a:ext cx="936104" cy="648072"/>
          </a:xfrm>
          <a:prstGeom prst="rect">
            <a:avLst/>
          </a:prstGeom>
          <a:solidFill>
            <a:srgbClr val="FFFFFF"/>
          </a:solidFill>
          <a:ln w="9525">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Tree>
    <p:extLst>
      <p:ext uri="{BB962C8B-B14F-4D97-AF65-F5344CB8AC3E}">
        <p14:creationId xmlns:p14="http://schemas.microsoft.com/office/powerpoint/2010/main" val="27439221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dirty="0"/>
              <a:t>Purpose of tonight’s focus group</a:t>
            </a:r>
            <a:endParaRPr lang="en-AU" dirty="0"/>
          </a:p>
        </p:txBody>
      </p:sp>
      <p:sp>
        <p:nvSpPr>
          <p:cNvPr id="10" name="Content Placeholder 9"/>
          <p:cNvSpPr>
            <a:spLocks noGrp="1"/>
          </p:cNvSpPr>
          <p:nvPr>
            <p:ph idx="1"/>
          </p:nvPr>
        </p:nvSpPr>
        <p:spPr>
          <a:xfrm>
            <a:off x="612000" y="1484784"/>
            <a:ext cx="7920000" cy="4320480"/>
          </a:xfrm>
        </p:spPr>
        <p:txBody>
          <a:bodyPr/>
          <a:lstStyle/>
          <a:p>
            <a:pPr marL="285750" indent="-285750">
              <a:lnSpc>
                <a:spcPct val="150000"/>
              </a:lnSpc>
              <a:buFont typeface="Arial" pitchFamily="34" charset="0"/>
              <a:buChar char="•"/>
            </a:pPr>
            <a:r>
              <a:rPr lang="en-AU" sz="1600" dirty="0"/>
              <a:t>The prices charged by Multinet Gas for its distribution network services are regulated by the Australian Energy Regulator (AER) over a five year period</a:t>
            </a:r>
          </a:p>
          <a:p>
            <a:pPr marL="285750" indent="-285750">
              <a:lnSpc>
                <a:spcPct val="150000"/>
              </a:lnSpc>
              <a:buFont typeface="Arial" pitchFamily="34" charset="0"/>
              <a:buChar char="•"/>
            </a:pPr>
            <a:r>
              <a:rPr lang="en-AU" sz="1600" dirty="0"/>
              <a:t>Multinet Gas is currently preparing its price submission for the next regulatory period 2018 to 2022, which must be submitted to the AER by 31 December 2016</a:t>
            </a:r>
          </a:p>
          <a:p>
            <a:pPr marL="285750" indent="-285750">
              <a:lnSpc>
                <a:spcPct val="150000"/>
              </a:lnSpc>
              <a:buFont typeface="Arial" pitchFamily="34" charset="0"/>
              <a:buChar char="•"/>
            </a:pPr>
            <a:r>
              <a:rPr lang="en-AU" sz="1600" dirty="0"/>
              <a:t>Our submission must achieve the National Gas Objective (NGO):</a:t>
            </a:r>
          </a:p>
          <a:p>
            <a:pPr marL="466725" lvl="1" indent="-285750">
              <a:lnSpc>
                <a:spcPct val="150000"/>
              </a:lnSpc>
              <a:buFont typeface="Wingdings" panose="05000000000000000000" pitchFamily="2" charset="2"/>
              <a:buChar char="Ø"/>
            </a:pPr>
            <a:r>
              <a:rPr lang="en-AU" sz="1400" dirty="0">
                <a:solidFill>
                  <a:srgbClr val="000000"/>
                </a:solidFill>
                <a:latin typeface="Arial" panose="020B0604020202020204" pitchFamily="34" charset="0"/>
              </a:rPr>
              <a:t>The National Gas Objective is to promote efficient investment in, and efficient operation and use of, natural gas services for the long-term interests of consumers of natural gas with respect to price, quality, safety, reliability and security of supply of natural gas</a:t>
            </a:r>
          </a:p>
          <a:p>
            <a:pPr marL="285750" indent="-285750">
              <a:lnSpc>
                <a:spcPct val="150000"/>
              </a:lnSpc>
              <a:buFont typeface="Arial" pitchFamily="34" charset="0"/>
              <a:buChar char="•"/>
            </a:pPr>
            <a:r>
              <a:rPr lang="en-AU" sz="1600" dirty="0"/>
              <a:t>We are engaging with you tonight about issues that will help us develop our price submission</a:t>
            </a:r>
          </a:p>
          <a:p>
            <a:pPr marL="285750" indent="-285750">
              <a:lnSpc>
                <a:spcPct val="150000"/>
              </a:lnSpc>
              <a:buFont typeface="Arial" pitchFamily="34" charset="0"/>
              <a:buChar char="•"/>
            </a:pPr>
            <a:r>
              <a:rPr lang="en-AU" sz="1600" dirty="0"/>
              <a:t>The focus groups are one input into our research and consultation program that also includes customer advocates, business, government and regulators</a:t>
            </a:r>
          </a:p>
          <a:p>
            <a:endParaRPr lang="en-AU" sz="1600" dirty="0">
              <a:solidFill>
                <a:srgbClr val="000000"/>
              </a:solidFill>
              <a:latin typeface="Arial" panose="020B0604020202020204" pitchFamily="34" charset="0"/>
            </a:endParaRPr>
          </a:p>
          <a:p>
            <a:br>
              <a:rPr lang="en-AU" sz="1600" dirty="0"/>
            </a:br>
            <a:endParaRPr lang="en-AU" sz="1600" b="1" dirty="0"/>
          </a:p>
        </p:txBody>
      </p:sp>
      <p:sp>
        <p:nvSpPr>
          <p:cNvPr id="4" name="Footer Placeholder 3"/>
          <p:cNvSpPr>
            <a:spLocks noGrp="1"/>
          </p:cNvSpPr>
          <p:nvPr>
            <p:ph type="ftr" sz="quarter" idx="11"/>
          </p:nvPr>
        </p:nvSpPr>
        <p:spPr/>
        <p:txBody>
          <a:bodyPr/>
          <a:lstStyle/>
          <a:p>
            <a:r>
              <a:rPr lang="en-AU" dirty="0"/>
              <a:t>Multinet Gas</a:t>
            </a:r>
          </a:p>
        </p:txBody>
      </p:sp>
      <p:sp>
        <p:nvSpPr>
          <p:cNvPr id="5" name="Slide Number Placeholder 4"/>
          <p:cNvSpPr>
            <a:spLocks noGrp="1"/>
          </p:cNvSpPr>
          <p:nvPr>
            <p:ph type="sldNum" sz="quarter" idx="12"/>
          </p:nvPr>
        </p:nvSpPr>
        <p:spPr/>
        <p:txBody>
          <a:bodyPr/>
          <a:lstStyle/>
          <a:p>
            <a:fld id="{9EC96E7A-1026-4275-81A2-28FF6E2D820B}" type="slidenum">
              <a:rPr lang="en-AU" smtClean="0"/>
              <a:pPr/>
              <a:t>2</a:t>
            </a:fld>
            <a:endParaRPr lang="en-AU" dirty="0"/>
          </a:p>
        </p:txBody>
      </p:sp>
      <p:sp>
        <p:nvSpPr>
          <p:cNvPr id="11" name="Rectangle 10"/>
          <p:cNvSpPr/>
          <p:nvPr/>
        </p:nvSpPr>
        <p:spPr>
          <a:xfrm>
            <a:off x="7380312" y="620688"/>
            <a:ext cx="936104" cy="648072"/>
          </a:xfrm>
          <a:prstGeom prst="rect">
            <a:avLst/>
          </a:prstGeom>
          <a:solidFill>
            <a:srgbClr val="FFFFFF"/>
          </a:solidFill>
          <a:ln w="9525">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Tree>
    <p:extLst>
      <p:ext uri="{BB962C8B-B14F-4D97-AF65-F5344CB8AC3E}">
        <p14:creationId xmlns:p14="http://schemas.microsoft.com/office/powerpoint/2010/main" val="109623000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2780928"/>
            <a:ext cx="8064896" cy="887216"/>
          </a:xfrm>
        </p:spPr>
        <p:txBody>
          <a:bodyPr/>
          <a:lstStyle/>
          <a:p>
            <a:r>
              <a:rPr lang="en-AU" sz="3200" dirty="0"/>
              <a:t>Thank you for your participation tonight</a:t>
            </a:r>
            <a:br>
              <a:rPr lang="en-AU" sz="3200" dirty="0"/>
            </a:br>
            <a:endParaRPr lang="en-AU" sz="3200" dirty="0"/>
          </a:p>
        </p:txBody>
      </p:sp>
      <p:sp>
        <p:nvSpPr>
          <p:cNvPr id="4" name="Footer Placeholder 3"/>
          <p:cNvSpPr>
            <a:spLocks noGrp="1"/>
          </p:cNvSpPr>
          <p:nvPr>
            <p:ph type="ftr" sz="quarter" idx="11"/>
          </p:nvPr>
        </p:nvSpPr>
        <p:spPr/>
        <p:txBody>
          <a:bodyPr/>
          <a:lstStyle/>
          <a:p>
            <a:r>
              <a:rPr lang="en-AU" dirty="0"/>
              <a:t>United Energy and Multinet Gas</a:t>
            </a:r>
          </a:p>
        </p:txBody>
      </p:sp>
      <p:sp>
        <p:nvSpPr>
          <p:cNvPr id="6" name="Slide Number Placeholder 5"/>
          <p:cNvSpPr>
            <a:spLocks noGrp="1"/>
          </p:cNvSpPr>
          <p:nvPr>
            <p:ph type="sldNum" sz="quarter" idx="12"/>
          </p:nvPr>
        </p:nvSpPr>
        <p:spPr/>
        <p:txBody>
          <a:bodyPr/>
          <a:lstStyle/>
          <a:p>
            <a:fld id="{9EC96E7A-1026-4275-81A2-28FF6E2D820B}" type="slidenum">
              <a:rPr lang="en-AU" smtClean="0"/>
              <a:pPr/>
              <a:t>20</a:t>
            </a:fld>
            <a:endParaRPr lang="en-AU" dirty="0"/>
          </a:p>
        </p:txBody>
      </p:sp>
    </p:spTree>
    <p:extLst>
      <p:ext uri="{BB962C8B-B14F-4D97-AF65-F5344CB8AC3E}">
        <p14:creationId xmlns:p14="http://schemas.microsoft.com/office/powerpoint/2010/main" val="309981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dirty="0"/>
              <a:t>What we wish to discuss with you tonight</a:t>
            </a:r>
            <a:endParaRPr lang="en-AU" dirty="0"/>
          </a:p>
        </p:txBody>
      </p:sp>
      <p:sp>
        <p:nvSpPr>
          <p:cNvPr id="10" name="Content Placeholder 9"/>
          <p:cNvSpPr>
            <a:spLocks noGrp="1"/>
          </p:cNvSpPr>
          <p:nvPr>
            <p:ph idx="1"/>
          </p:nvPr>
        </p:nvSpPr>
        <p:spPr>
          <a:xfrm>
            <a:off x="612000" y="1700808"/>
            <a:ext cx="7920000" cy="4320480"/>
          </a:xfrm>
        </p:spPr>
        <p:txBody>
          <a:bodyPr/>
          <a:lstStyle/>
          <a:p>
            <a:pPr marL="342900" lvl="1" indent="-342900">
              <a:lnSpc>
                <a:spcPct val="150000"/>
              </a:lnSpc>
              <a:spcBef>
                <a:spcPts val="600"/>
              </a:spcBef>
              <a:buFont typeface="+mj-lt"/>
              <a:buAutoNum type="arabicPeriod"/>
            </a:pPr>
            <a:r>
              <a:rPr lang="en-AU" b="1" dirty="0"/>
              <a:t>Who are we?</a:t>
            </a:r>
          </a:p>
          <a:p>
            <a:pPr marL="342900" lvl="1" indent="-342900">
              <a:lnSpc>
                <a:spcPct val="150000"/>
              </a:lnSpc>
              <a:spcBef>
                <a:spcPts val="600"/>
              </a:spcBef>
              <a:buFont typeface="+mj-lt"/>
              <a:buAutoNum type="arabicPeriod"/>
            </a:pPr>
            <a:r>
              <a:rPr lang="en-AU" b="1" dirty="0"/>
              <a:t>Your gas supply</a:t>
            </a:r>
          </a:p>
          <a:p>
            <a:pPr marL="342900" lvl="1" indent="-342900">
              <a:lnSpc>
                <a:spcPct val="150000"/>
              </a:lnSpc>
              <a:spcBef>
                <a:spcPts val="600"/>
              </a:spcBef>
              <a:buFont typeface="+mj-lt"/>
              <a:buAutoNum type="arabicPeriod"/>
            </a:pPr>
            <a:r>
              <a:rPr lang="en-AU" b="1" dirty="0"/>
              <a:t>Our network objectives</a:t>
            </a:r>
          </a:p>
          <a:p>
            <a:pPr marL="342900" lvl="1" indent="-342900">
              <a:lnSpc>
                <a:spcPct val="150000"/>
              </a:lnSpc>
              <a:spcBef>
                <a:spcPts val="600"/>
              </a:spcBef>
              <a:buFont typeface="+mj-lt"/>
              <a:buAutoNum type="arabicPeriod"/>
            </a:pPr>
            <a:r>
              <a:rPr lang="en-AU" b="1" dirty="0"/>
              <a:t>Replacement of our main pipelines (mains replacement)</a:t>
            </a:r>
          </a:p>
          <a:p>
            <a:pPr marL="342900" lvl="1" indent="-342900">
              <a:lnSpc>
                <a:spcPct val="150000"/>
              </a:lnSpc>
              <a:spcBef>
                <a:spcPts val="600"/>
              </a:spcBef>
              <a:buFont typeface="+mj-lt"/>
              <a:buAutoNum type="arabicPeriod"/>
            </a:pPr>
            <a:r>
              <a:rPr lang="en-AU" b="1" dirty="0"/>
              <a:t>Guaranteed service level (GSL) payments</a:t>
            </a:r>
          </a:p>
          <a:p>
            <a:pPr marL="342900" lvl="1" indent="-342900">
              <a:lnSpc>
                <a:spcPct val="150000"/>
              </a:lnSpc>
              <a:spcBef>
                <a:spcPts val="600"/>
              </a:spcBef>
              <a:buFont typeface="+mj-lt"/>
              <a:buAutoNum type="arabicPeriod"/>
            </a:pPr>
            <a:r>
              <a:rPr lang="en-AU" b="1" dirty="0"/>
              <a:t>Incentives for us to reduce our costs</a:t>
            </a:r>
          </a:p>
          <a:p>
            <a:pPr marL="342900" lvl="1" indent="-342900">
              <a:lnSpc>
                <a:spcPct val="150000"/>
              </a:lnSpc>
              <a:spcBef>
                <a:spcPts val="600"/>
              </a:spcBef>
              <a:buFont typeface="+mj-lt"/>
              <a:buAutoNum type="arabicPeriod"/>
            </a:pPr>
            <a:r>
              <a:rPr lang="en-AU" b="1" dirty="0"/>
              <a:t>Communications from us</a:t>
            </a:r>
          </a:p>
          <a:p>
            <a:pPr marL="342900" lvl="1" indent="-342900">
              <a:lnSpc>
                <a:spcPct val="150000"/>
              </a:lnSpc>
              <a:spcBef>
                <a:spcPts val="600"/>
              </a:spcBef>
              <a:buFont typeface="+mj-lt"/>
              <a:buAutoNum type="arabicPeriod"/>
            </a:pPr>
            <a:r>
              <a:rPr lang="en-AU" b="1" dirty="0"/>
              <a:t>Technology innovation - digital meters</a:t>
            </a:r>
          </a:p>
          <a:p>
            <a:endParaRPr lang="en-AU" dirty="0"/>
          </a:p>
        </p:txBody>
      </p:sp>
      <p:sp>
        <p:nvSpPr>
          <p:cNvPr id="4" name="Footer Placeholder 3"/>
          <p:cNvSpPr>
            <a:spLocks noGrp="1"/>
          </p:cNvSpPr>
          <p:nvPr>
            <p:ph type="ftr" sz="quarter" idx="11"/>
          </p:nvPr>
        </p:nvSpPr>
        <p:spPr/>
        <p:txBody>
          <a:bodyPr/>
          <a:lstStyle/>
          <a:p>
            <a:r>
              <a:rPr lang="en-AU" dirty="0"/>
              <a:t>Multinet Gas</a:t>
            </a:r>
          </a:p>
        </p:txBody>
      </p:sp>
      <p:sp>
        <p:nvSpPr>
          <p:cNvPr id="5" name="Slide Number Placeholder 4"/>
          <p:cNvSpPr>
            <a:spLocks noGrp="1"/>
          </p:cNvSpPr>
          <p:nvPr>
            <p:ph type="sldNum" sz="quarter" idx="12"/>
          </p:nvPr>
        </p:nvSpPr>
        <p:spPr/>
        <p:txBody>
          <a:bodyPr/>
          <a:lstStyle/>
          <a:p>
            <a:fld id="{9EC96E7A-1026-4275-81A2-28FF6E2D820B}" type="slidenum">
              <a:rPr lang="en-AU" smtClean="0"/>
              <a:pPr/>
              <a:t>3</a:t>
            </a:fld>
            <a:endParaRPr lang="en-AU" dirty="0"/>
          </a:p>
        </p:txBody>
      </p:sp>
      <p:sp>
        <p:nvSpPr>
          <p:cNvPr id="11" name="Rectangle 10"/>
          <p:cNvSpPr/>
          <p:nvPr/>
        </p:nvSpPr>
        <p:spPr>
          <a:xfrm>
            <a:off x="7380312" y="620688"/>
            <a:ext cx="936104" cy="648072"/>
          </a:xfrm>
          <a:prstGeom prst="rect">
            <a:avLst/>
          </a:prstGeom>
          <a:solidFill>
            <a:srgbClr val="FFFFFF"/>
          </a:solidFill>
          <a:ln w="9525">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Tree>
    <p:extLst>
      <p:ext uri="{BB962C8B-B14F-4D97-AF65-F5344CB8AC3E}">
        <p14:creationId xmlns:p14="http://schemas.microsoft.com/office/powerpoint/2010/main" val="29672923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dirty="0"/>
              <a:t>Who are we?</a:t>
            </a:r>
            <a:endParaRPr lang="en-AU" dirty="0"/>
          </a:p>
        </p:txBody>
      </p:sp>
      <p:sp>
        <p:nvSpPr>
          <p:cNvPr id="10" name="Content Placeholder 9"/>
          <p:cNvSpPr>
            <a:spLocks noGrp="1"/>
          </p:cNvSpPr>
          <p:nvPr>
            <p:ph idx="1"/>
          </p:nvPr>
        </p:nvSpPr>
        <p:spPr/>
        <p:txBody>
          <a:bodyPr/>
          <a:lstStyle/>
          <a:p>
            <a:pPr marL="536575" indent="-536575">
              <a:lnSpc>
                <a:spcPct val="150000"/>
              </a:lnSpc>
            </a:pPr>
            <a:r>
              <a:rPr lang="en-AU" b="1" dirty="0"/>
              <a:t>Q: 	Do you know Multinet Gas and what we do?</a:t>
            </a:r>
          </a:p>
        </p:txBody>
      </p:sp>
      <p:sp>
        <p:nvSpPr>
          <p:cNvPr id="4" name="Footer Placeholder 3"/>
          <p:cNvSpPr>
            <a:spLocks noGrp="1"/>
          </p:cNvSpPr>
          <p:nvPr>
            <p:ph type="ftr" sz="quarter" idx="11"/>
          </p:nvPr>
        </p:nvSpPr>
        <p:spPr/>
        <p:txBody>
          <a:bodyPr/>
          <a:lstStyle/>
          <a:p>
            <a:r>
              <a:rPr lang="en-AU" dirty="0"/>
              <a:t>Multinet Gas</a:t>
            </a:r>
          </a:p>
        </p:txBody>
      </p:sp>
      <p:sp>
        <p:nvSpPr>
          <p:cNvPr id="5" name="Slide Number Placeholder 4"/>
          <p:cNvSpPr>
            <a:spLocks noGrp="1"/>
          </p:cNvSpPr>
          <p:nvPr>
            <p:ph type="sldNum" sz="quarter" idx="12"/>
          </p:nvPr>
        </p:nvSpPr>
        <p:spPr/>
        <p:txBody>
          <a:bodyPr/>
          <a:lstStyle/>
          <a:p>
            <a:fld id="{9EC96E7A-1026-4275-81A2-28FF6E2D820B}" type="slidenum">
              <a:rPr lang="en-AU" smtClean="0"/>
              <a:pPr/>
              <a:t>4</a:t>
            </a:fld>
            <a:endParaRPr lang="en-AU" dirty="0"/>
          </a:p>
        </p:txBody>
      </p:sp>
      <p:sp>
        <p:nvSpPr>
          <p:cNvPr id="11" name="Rectangle 10"/>
          <p:cNvSpPr/>
          <p:nvPr/>
        </p:nvSpPr>
        <p:spPr>
          <a:xfrm>
            <a:off x="7380312" y="620688"/>
            <a:ext cx="936104" cy="648072"/>
          </a:xfrm>
          <a:prstGeom prst="rect">
            <a:avLst/>
          </a:prstGeom>
          <a:solidFill>
            <a:srgbClr val="FFFFFF"/>
          </a:solidFill>
          <a:ln w="9525">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Tree>
    <p:extLst>
      <p:ext uri="{BB962C8B-B14F-4D97-AF65-F5344CB8AC3E}">
        <p14:creationId xmlns:p14="http://schemas.microsoft.com/office/powerpoint/2010/main" val="12144930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dirty="0"/>
              <a:t>Who are we - the gas supply chain</a:t>
            </a:r>
            <a:endParaRPr lang="en-AU" dirty="0"/>
          </a:p>
        </p:txBody>
      </p:sp>
      <p:sp>
        <p:nvSpPr>
          <p:cNvPr id="4" name="Footer Placeholder 3"/>
          <p:cNvSpPr>
            <a:spLocks noGrp="1"/>
          </p:cNvSpPr>
          <p:nvPr>
            <p:ph type="ftr" sz="quarter" idx="11"/>
          </p:nvPr>
        </p:nvSpPr>
        <p:spPr/>
        <p:txBody>
          <a:bodyPr/>
          <a:lstStyle/>
          <a:p>
            <a:r>
              <a:rPr lang="en-AU" dirty="0"/>
              <a:t>Multinet Gas</a:t>
            </a:r>
          </a:p>
        </p:txBody>
      </p:sp>
      <p:sp>
        <p:nvSpPr>
          <p:cNvPr id="5" name="Slide Number Placeholder 4"/>
          <p:cNvSpPr>
            <a:spLocks noGrp="1"/>
          </p:cNvSpPr>
          <p:nvPr>
            <p:ph type="sldNum" sz="quarter" idx="12"/>
          </p:nvPr>
        </p:nvSpPr>
        <p:spPr/>
        <p:txBody>
          <a:bodyPr/>
          <a:lstStyle/>
          <a:p>
            <a:fld id="{9EC96E7A-1026-4275-81A2-28FF6E2D820B}" type="slidenum">
              <a:rPr lang="en-AU" smtClean="0"/>
              <a:pPr/>
              <a:t>5</a:t>
            </a:fld>
            <a:endParaRPr lang="en-AU" dirty="0"/>
          </a:p>
        </p:txBody>
      </p:sp>
      <p:sp>
        <p:nvSpPr>
          <p:cNvPr id="11" name="Rectangle 10"/>
          <p:cNvSpPr/>
          <p:nvPr/>
        </p:nvSpPr>
        <p:spPr>
          <a:xfrm>
            <a:off x="7380312" y="620688"/>
            <a:ext cx="936104" cy="648072"/>
          </a:xfrm>
          <a:prstGeom prst="rect">
            <a:avLst/>
          </a:prstGeom>
          <a:solidFill>
            <a:srgbClr val="FFFFFF"/>
          </a:solidFill>
          <a:ln w="9525">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pic>
        <p:nvPicPr>
          <p:cNvPr id="7" name="Content Placeholder 6"/>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12775" y="1484784"/>
            <a:ext cx="7918450" cy="3305952"/>
          </a:xfrm>
        </p:spPr>
      </p:pic>
      <p:sp>
        <p:nvSpPr>
          <p:cNvPr id="12" name="TextBox 11"/>
          <p:cNvSpPr txBox="1"/>
          <p:nvPr/>
        </p:nvSpPr>
        <p:spPr>
          <a:xfrm>
            <a:off x="612001" y="4985881"/>
            <a:ext cx="7992448" cy="1323439"/>
          </a:xfrm>
          <a:prstGeom prst="rect">
            <a:avLst/>
          </a:prstGeom>
          <a:noFill/>
        </p:spPr>
        <p:txBody>
          <a:bodyPr wrap="square" rtlCol="0">
            <a:spAutoFit/>
          </a:bodyPr>
          <a:lstStyle/>
          <a:p>
            <a:r>
              <a:rPr lang="en-AU" sz="1600" dirty="0"/>
              <a:t>Retailers offer retail products for delivery of gas to your door by bundling the above services. The total retail price reflects the cost of each bundled service and retail costs</a:t>
            </a:r>
          </a:p>
          <a:p>
            <a:endParaRPr lang="en-AU" sz="1600" dirty="0"/>
          </a:p>
          <a:p>
            <a:r>
              <a:rPr lang="en-AU" sz="1600" dirty="0"/>
              <a:t>Our distribution network costs contribute about 31% to a typical residential retail bill. The other components are wholesale gas 29%, transmission 8% and retail 32%</a:t>
            </a:r>
          </a:p>
        </p:txBody>
      </p:sp>
      <p:sp>
        <p:nvSpPr>
          <p:cNvPr id="13" name="TextBox 12"/>
          <p:cNvSpPr txBox="1"/>
          <p:nvPr/>
        </p:nvSpPr>
        <p:spPr>
          <a:xfrm>
            <a:off x="683569" y="4581128"/>
            <a:ext cx="2880319" cy="246221"/>
          </a:xfrm>
          <a:prstGeom prst="rect">
            <a:avLst/>
          </a:prstGeom>
          <a:noFill/>
        </p:spPr>
        <p:txBody>
          <a:bodyPr wrap="square" rtlCol="0">
            <a:spAutoFit/>
          </a:bodyPr>
          <a:lstStyle/>
          <a:p>
            <a:r>
              <a:rPr lang="en-AU" sz="1000" dirty="0"/>
              <a:t>Source: Australian Energy Market Operator</a:t>
            </a:r>
          </a:p>
        </p:txBody>
      </p:sp>
    </p:spTree>
    <p:extLst>
      <p:ext uri="{BB962C8B-B14F-4D97-AF65-F5344CB8AC3E}">
        <p14:creationId xmlns:p14="http://schemas.microsoft.com/office/powerpoint/2010/main" val="38418528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dirty="0"/>
              <a:t>Who are we – our network area </a:t>
            </a:r>
            <a:endParaRPr lang="en-AU" dirty="0"/>
          </a:p>
        </p:txBody>
      </p:sp>
      <p:sp>
        <p:nvSpPr>
          <p:cNvPr id="4" name="Footer Placeholder 3"/>
          <p:cNvSpPr>
            <a:spLocks noGrp="1"/>
          </p:cNvSpPr>
          <p:nvPr>
            <p:ph type="ftr" sz="quarter" idx="11"/>
          </p:nvPr>
        </p:nvSpPr>
        <p:spPr/>
        <p:txBody>
          <a:bodyPr/>
          <a:lstStyle/>
          <a:p>
            <a:r>
              <a:rPr lang="en-AU" dirty="0"/>
              <a:t>Multinet Gas</a:t>
            </a:r>
          </a:p>
        </p:txBody>
      </p:sp>
      <p:sp>
        <p:nvSpPr>
          <p:cNvPr id="5" name="Slide Number Placeholder 4"/>
          <p:cNvSpPr>
            <a:spLocks noGrp="1"/>
          </p:cNvSpPr>
          <p:nvPr>
            <p:ph type="sldNum" sz="quarter" idx="12"/>
          </p:nvPr>
        </p:nvSpPr>
        <p:spPr/>
        <p:txBody>
          <a:bodyPr/>
          <a:lstStyle/>
          <a:p>
            <a:fld id="{9EC96E7A-1026-4275-81A2-28FF6E2D820B}" type="slidenum">
              <a:rPr lang="en-AU" smtClean="0"/>
              <a:pPr/>
              <a:t>6</a:t>
            </a:fld>
            <a:endParaRPr lang="en-AU" dirty="0"/>
          </a:p>
        </p:txBody>
      </p:sp>
      <p:sp>
        <p:nvSpPr>
          <p:cNvPr id="11" name="Rectangle 10"/>
          <p:cNvSpPr/>
          <p:nvPr/>
        </p:nvSpPr>
        <p:spPr>
          <a:xfrm>
            <a:off x="7380312" y="620688"/>
            <a:ext cx="936104" cy="648072"/>
          </a:xfrm>
          <a:prstGeom prst="rect">
            <a:avLst/>
          </a:prstGeom>
          <a:solidFill>
            <a:srgbClr val="FFFFFF"/>
          </a:solidFill>
          <a:ln w="9525">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pic>
        <p:nvPicPr>
          <p:cNvPr id="3" name="Content Placeholder 2"/>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915270" y="1412777"/>
            <a:ext cx="4753074" cy="4753074"/>
          </a:xfrm>
        </p:spPr>
      </p:pic>
      <p:sp>
        <p:nvSpPr>
          <p:cNvPr id="6" name="TextBox 5"/>
          <p:cNvSpPr txBox="1"/>
          <p:nvPr/>
        </p:nvSpPr>
        <p:spPr>
          <a:xfrm>
            <a:off x="683568" y="2314615"/>
            <a:ext cx="1728192" cy="2554545"/>
          </a:xfrm>
          <a:prstGeom prst="rect">
            <a:avLst/>
          </a:prstGeom>
          <a:noFill/>
        </p:spPr>
        <p:txBody>
          <a:bodyPr wrap="square" rtlCol="0">
            <a:spAutoFit/>
          </a:bodyPr>
          <a:lstStyle/>
          <a:p>
            <a:r>
              <a:rPr lang="en-AU" sz="1600" dirty="0">
                <a:solidFill>
                  <a:srgbClr val="4B3E36"/>
                </a:solidFill>
                <a:latin typeface="Arial" panose="020B0604020202020204" pitchFamily="34" charset="0"/>
              </a:rPr>
              <a:t>Our network area covers 1,860 km</a:t>
            </a:r>
            <a:r>
              <a:rPr lang="en-AU" sz="1600" baseline="30000" dirty="0">
                <a:solidFill>
                  <a:srgbClr val="4B3E36"/>
                </a:solidFill>
                <a:latin typeface="Arial" panose="020B0604020202020204" pitchFamily="34" charset="0"/>
              </a:rPr>
              <a:t>2</a:t>
            </a:r>
            <a:r>
              <a:rPr lang="en-AU" sz="1600" dirty="0">
                <a:solidFill>
                  <a:srgbClr val="4B3E36"/>
                </a:solidFill>
                <a:latin typeface="Arial" panose="020B0604020202020204" pitchFamily="34" charset="0"/>
              </a:rPr>
              <a:t> of the eastern and south-eastern suburbs of Melbourne, the Yarra Ranges and South Gippsland</a:t>
            </a:r>
            <a:endParaRPr lang="en-AU" sz="1600" dirty="0"/>
          </a:p>
        </p:txBody>
      </p:sp>
    </p:spTree>
    <p:extLst>
      <p:ext uri="{BB962C8B-B14F-4D97-AF65-F5344CB8AC3E}">
        <p14:creationId xmlns:p14="http://schemas.microsoft.com/office/powerpoint/2010/main" val="25310742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dirty="0"/>
              <a:t>Your gas supply</a:t>
            </a:r>
            <a:endParaRPr lang="en-AU" dirty="0"/>
          </a:p>
        </p:txBody>
      </p:sp>
      <p:sp>
        <p:nvSpPr>
          <p:cNvPr id="10" name="Content Placeholder 9"/>
          <p:cNvSpPr>
            <a:spLocks noGrp="1"/>
          </p:cNvSpPr>
          <p:nvPr>
            <p:ph idx="1"/>
          </p:nvPr>
        </p:nvSpPr>
        <p:spPr/>
        <p:txBody>
          <a:bodyPr/>
          <a:lstStyle/>
          <a:p>
            <a:pPr marL="536575" indent="-536575">
              <a:lnSpc>
                <a:spcPct val="150000"/>
              </a:lnSpc>
            </a:pPr>
            <a:r>
              <a:rPr lang="en-AU" b="1" dirty="0"/>
              <a:t>Q: 	What is most important to you about your gas supply?</a:t>
            </a:r>
          </a:p>
          <a:p>
            <a:pPr marL="536575" indent="-536575">
              <a:lnSpc>
                <a:spcPct val="150000"/>
              </a:lnSpc>
            </a:pPr>
            <a:endParaRPr lang="en-AU" b="1" dirty="0"/>
          </a:p>
          <a:p>
            <a:pPr marL="536575" indent="-536575">
              <a:lnSpc>
                <a:spcPct val="150000"/>
              </a:lnSpc>
            </a:pPr>
            <a:r>
              <a:rPr lang="en-AU" b="1" dirty="0"/>
              <a:t>Q: 	Do we meet your expectations, and if not, how could we improve?</a:t>
            </a:r>
          </a:p>
          <a:p>
            <a:pPr marL="536575" indent="-536575">
              <a:lnSpc>
                <a:spcPct val="150000"/>
              </a:lnSpc>
            </a:pPr>
            <a:endParaRPr lang="en-AU" b="1" dirty="0"/>
          </a:p>
          <a:p>
            <a:pPr marL="536575" indent="-536575">
              <a:lnSpc>
                <a:spcPct val="150000"/>
              </a:lnSpc>
            </a:pPr>
            <a:r>
              <a:rPr lang="en-AU" b="1" dirty="0"/>
              <a:t>Q: 	Have you had any interaction with us over the last 12 months, and if so, what was it and how satisfied were you with our service?</a:t>
            </a:r>
          </a:p>
          <a:p>
            <a:endParaRPr lang="en-AU" dirty="0"/>
          </a:p>
        </p:txBody>
      </p:sp>
      <p:sp>
        <p:nvSpPr>
          <p:cNvPr id="4" name="Footer Placeholder 3"/>
          <p:cNvSpPr>
            <a:spLocks noGrp="1"/>
          </p:cNvSpPr>
          <p:nvPr>
            <p:ph type="ftr" sz="quarter" idx="11"/>
          </p:nvPr>
        </p:nvSpPr>
        <p:spPr/>
        <p:txBody>
          <a:bodyPr/>
          <a:lstStyle/>
          <a:p>
            <a:r>
              <a:rPr lang="en-AU" dirty="0"/>
              <a:t>Multinet Gas</a:t>
            </a:r>
          </a:p>
        </p:txBody>
      </p:sp>
      <p:sp>
        <p:nvSpPr>
          <p:cNvPr id="5" name="Slide Number Placeholder 4"/>
          <p:cNvSpPr>
            <a:spLocks noGrp="1"/>
          </p:cNvSpPr>
          <p:nvPr>
            <p:ph type="sldNum" sz="quarter" idx="12"/>
          </p:nvPr>
        </p:nvSpPr>
        <p:spPr/>
        <p:txBody>
          <a:bodyPr/>
          <a:lstStyle/>
          <a:p>
            <a:fld id="{9EC96E7A-1026-4275-81A2-28FF6E2D820B}" type="slidenum">
              <a:rPr lang="en-AU" smtClean="0"/>
              <a:pPr/>
              <a:t>7</a:t>
            </a:fld>
            <a:endParaRPr lang="en-AU" dirty="0"/>
          </a:p>
        </p:txBody>
      </p:sp>
      <p:sp>
        <p:nvSpPr>
          <p:cNvPr id="11" name="Rectangle 10"/>
          <p:cNvSpPr/>
          <p:nvPr/>
        </p:nvSpPr>
        <p:spPr>
          <a:xfrm>
            <a:off x="7380312" y="620688"/>
            <a:ext cx="936104" cy="648072"/>
          </a:xfrm>
          <a:prstGeom prst="rect">
            <a:avLst/>
          </a:prstGeom>
          <a:solidFill>
            <a:srgbClr val="FFFFFF"/>
          </a:solidFill>
          <a:ln w="9525">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Tree>
    <p:extLst>
      <p:ext uri="{BB962C8B-B14F-4D97-AF65-F5344CB8AC3E}">
        <p14:creationId xmlns:p14="http://schemas.microsoft.com/office/powerpoint/2010/main" val="2406422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dirty="0"/>
              <a:t>Our network objectives </a:t>
            </a:r>
            <a:r>
              <a:rPr lang="en-AU" dirty="0"/>
              <a:t>which we will use in developing our price submission</a:t>
            </a:r>
          </a:p>
        </p:txBody>
      </p:sp>
      <p:sp>
        <p:nvSpPr>
          <p:cNvPr id="10" name="Content Placeholder 9"/>
          <p:cNvSpPr>
            <a:spLocks noGrp="1"/>
          </p:cNvSpPr>
          <p:nvPr>
            <p:ph idx="1"/>
          </p:nvPr>
        </p:nvSpPr>
        <p:spPr>
          <a:xfrm>
            <a:off x="612000" y="2060848"/>
            <a:ext cx="7920000" cy="4320480"/>
          </a:xfrm>
        </p:spPr>
        <p:txBody>
          <a:bodyPr/>
          <a:lstStyle/>
          <a:p>
            <a:pPr marL="1438275" indent="-1438275">
              <a:lnSpc>
                <a:spcPct val="150000"/>
              </a:lnSpc>
            </a:pPr>
            <a:r>
              <a:rPr lang="en-AU" sz="1600" b="1" dirty="0">
                <a:solidFill>
                  <a:srgbClr val="5B9BD5"/>
                </a:solidFill>
                <a:latin typeface="Arial" panose="020B0604020202020204" pitchFamily="34" charset="0"/>
                <a:ea typeface="Times New Roman" panose="02020603050405020304" pitchFamily="18" charset="0"/>
                <a:cs typeface="Arial" panose="020B0604020202020204" pitchFamily="34" charset="0"/>
              </a:rPr>
              <a:t>Safety: 	</a:t>
            </a:r>
            <a:r>
              <a:rPr lang="en-AU" sz="1600" dirty="0">
                <a:solidFill>
                  <a:srgbClr val="000000"/>
                </a:solidFill>
                <a:latin typeface="Arial" panose="020B0604020202020204" pitchFamily="34" charset="0"/>
                <a:ea typeface="Times New Roman" panose="02020603050405020304" pitchFamily="18" charset="0"/>
                <a:cs typeface="Arial" panose="020B0604020202020204" pitchFamily="34" charset="0"/>
              </a:rPr>
              <a:t>We strive towards achieving zero harm while maintaining network safety</a:t>
            </a:r>
          </a:p>
          <a:p>
            <a:pPr marL="1438275" lvl="0" indent="-1438275">
              <a:lnSpc>
                <a:spcPct val="150000"/>
              </a:lnSpc>
            </a:pPr>
            <a:r>
              <a:rPr lang="en-AU" sz="1600" b="1" dirty="0">
                <a:solidFill>
                  <a:srgbClr val="5B9BD5"/>
                </a:solidFill>
                <a:latin typeface="Arial" panose="020B0604020202020204" pitchFamily="34" charset="0"/>
                <a:ea typeface="Times New Roman" panose="02020603050405020304" pitchFamily="18" charset="0"/>
                <a:cs typeface="Arial" panose="020B0604020202020204" pitchFamily="34" charset="0"/>
              </a:rPr>
              <a:t>Customer: 	</a:t>
            </a:r>
            <a:r>
              <a:rPr lang="en-AU" sz="1600" dirty="0">
                <a:solidFill>
                  <a:srgbClr val="000000"/>
                </a:solidFill>
                <a:latin typeface="Arial" panose="020B0604020202020204" pitchFamily="34" charset="0"/>
                <a:ea typeface="Times New Roman" panose="02020603050405020304" pitchFamily="18" charset="0"/>
                <a:cs typeface="Arial" panose="020B0604020202020204" pitchFamily="34" charset="0"/>
              </a:rPr>
              <a:t>We strive to meet customer expectations while providing an effortless customer experience</a:t>
            </a:r>
          </a:p>
          <a:p>
            <a:pPr marL="1438275" indent="-1438275">
              <a:lnSpc>
                <a:spcPct val="150000"/>
              </a:lnSpc>
            </a:pPr>
            <a:r>
              <a:rPr lang="en-AU" sz="1600" b="1" dirty="0">
                <a:solidFill>
                  <a:srgbClr val="5B9BD5"/>
                </a:solidFill>
                <a:latin typeface="Arial" panose="020B0604020202020204" pitchFamily="34" charset="0"/>
                <a:ea typeface="Times New Roman" panose="02020603050405020304" pitchFamily="18" charset="0"/>
                <a:cs typeface="Arial" panose="020B0604020202020204" pitchFamily="34" charset="0"/>
              </a:rPr>
              <a:t>Efficiency: 	</a:t>
            </a:r>
            <a:r>
              <a:rPr lang="en-AU" sz="1600" dirty="0">
                <a:solidFill>
                  <a:srgbClr val="000000"/>
                </a:solidFill>
                <a:latin typeface="Arial" panose="020B0604020202020204" pitchFamily="34" charset="0"/>
                <a:ea typeface="Times New Roman" panose="02020603050405020304" pitchFamily="18" charset="0"/>
                <a:cs typeface="Arial" panose="020B0604020202020204" pitchFamily="34" charset="0"/>
              </a:rPr>
              <a:t>We aim for top quartile operational efficiency through sustainable and prudent network investment</a:t>
            </a:r>
          </a:p>
          <a:p>
            <a:pPr marL="1438275" lvl="0" indent="-1438275">
              <a:lnSpc>
                <a:spcPct val="150000"/>
              </a:lnSpc>
            </a:pPr>
            <a:r>
              <a:rPr lang="en-AU" sz="1600" b="1" dirty="0">
                <a:solidFill>
                  <a:srgbClr val="5B9BD5"/>
                </a:solidFill>
                <a:latin typeface="Arial" panose="020B0604020202020204" pitchFamily="34" charset="0"/>
                <a:ea typeface="Times New Roman" panose="02020603050405020304" pitchFamily="18" charset="0"/>
                <a:cs typeface="Arial" panose="020B0604020202020204" pitchFamily="34" charset="0"/>
              </a:rPr>
              <a:t>Growth: 	</a:t>
            </a:r>
            <a:r>
              <a:rPr lang="en-AU" sz="1600" dirty="0">
                <a:solidFill>
                  <a:srgbClr val="000000"/>
                </a:solidFill>
                <a:latin typeface="Arial" panose="020B0604020202020204" pitchFamily="34" charset="0"/>
                <a:ea typeface="Times New Roman" panose="02020603050405020304" pitchFamily="18" charset="0"/>
                <a:cs typeface="Arial" panose="020B0604020202020204" pitchFamily="34" charset="0"/>
              </a:rPr>
              <a:t>We seek growth in our customer base</a:t>
            </a:r>
          </a:p>
          <a:p>
            <a:pPr marL="1438275" indent="-1438275">
              <a:lnSpc>
                <a:spcPct val="150000"/>
              </a:lnSpc>
            </a:pPr>
            <a:r>
              <a:rPr lang="en-AU" sz="1600" b="1" dirty="0">
                <a:solidFill>
                  <a:srgbClr val="5B9BD5"/>
                </a:solidFill>
                <a:latin typeface="Arial" panose="020B0604020202020204" pitchFamily="34" charset="0"/>
                <a:ea typeface="Times New Roman" panose="02020603050405020304" pitchFamily="18" charset="0"/>
                <a:cs typeface="Arial" panose="020B0604020202020204" pitchFamily="34" charset="0"/>
              </a:rPr>
              <a:t>Compliance: 	</a:t>
            </a:r>
            <a:r>
              <a:rPr lang="en-AU" sz="1600" dirty="0">
                <a:solidFill>
                  <a:srgbClr val="000000"/>
                </a:solidFill>
                <a:latin typeface="Arial" panose="020B0604020202020204" pitchFamily="34" charset="0"/>
                <a:ea typeface="Times New Roman" panose="02020603050405020304" pitchFamily="18" charset="0"/>
                <a:cs typeface="Arial" panose="020B0604020202020204" pitchFamily="34" charset="0"/>
              </a:rPr>
              <a:t>We continually manage areas of technical and regulatory compliance</a:t>
            </a:r>
          </a:p>
          <a:p>
            <a:endParaRPr lang="en-AU" b="1" dirty="0"/>
          </a:p>
          <a:p>
            <a:pPr marL="536575" indent="-536575"/>
            <a:r>
              <a:rPr lang="en-AU" b="1" dirty="0"/>
              <a:t>Q: 	Do you think our network objectives are reasonable?</a:t>
            </a:r>
            <a:endParaRPr lang="en-AU" dirty="0"/>
          </a:p>
        </p:txBody>
      </p:sp>
      <p:sp>
        <p:nvSpPr>
          <p:cNvPr id="4" name="Footer Placeholder 3"/>
          <p:cNvSpPr>
            <a:spLocks noGrp="1"/>
          </p:cNvSpPr>
          <p:nvPr>
            <p:ph type="ftr" sz="quarter" idx="11"/>
          </p:nvPr>
        </p:nvSpPr>
        <p:spPr/>
        <p:txBody>
          <a:bodyPr/>
          <a:lstStyle/>
          <a:p>
            <a:r>
              <a:rPr lang="en-AU" dirty="0"/>
              <a:t>Multinet Gas</a:t>
            </a:r>
          </a:p>
        </p:txBody>
      </p:sp>
      <p:sp>
        <p:nvSpPr>
          <p:cNvPr id="5" name="Slide Number Placeholder 4"/>
          <p:cNvSpPr>
            <a:spLocks noGrp="1"/>
          </p:cNvSpPr>
          <p:nvPr>
            <p:ph type="sldNum" sz="quarter" idx="12"/>
          </p:nvPr>
        </p:nvSpPr>
        <p:spPr/>
        <p:txBody>
          <a:bodyPr/>
          <a:lstStyle/>
          <a:p>
            <a:fld id="{9EC96E7A-1026-4275-81A2-28FF6E2D820B}" type="slidenum">
              <a:rPr lang="en-AU" smtClean="0"/>
              <a:pPr/>
              <a:t>8</a:t>
            </a:fld>
            <a:endParaRPr lang="en-AU" dirty="0"/>
          </a:p>
        </p:txBody>
      </p:sp>
      <p:sp>
        <p:nvSpPr>
          <p:cNvPr id="11" name="Rectangle 10"/>
          <p:cNvSpPr/>
          <p:nvPr/>
        </p:nvSpPr>
        <p:spPr>
          <a:xfrm>
            <a:off x="7380312" y="620688"/>
            <a:ext cx="936104" cy="648072"/>
          </a:xfrm>
          <a:prstGeom prst="rect">
            <a:avLst/>
          </a:prstGeom>
          <a:solidFill>
            <a:srgbClr val="FFFFFF"/>
          </a:solidFill>
          <a:ln w="9525">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Tree>
    <p:extLst>
      <p:ext uri="{BB962C8B-B14F-4D97-AF65-F5344CB8AC3E}">
        <p14:creationId xmlns:p14="http://schemas.microsoft.com/office/powerpoint/2010/main" val="33949770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dirty="0"/>
              <a:t>Mains replacement</a:t>
            </a:r>
            <a:endParaRPr lang="en-AU" dirty="0"/>
          </a:p>
        </p:txBody>
      </p:sp>
      <p:sp>
        <p:nvSpPr>
          <p:cNvPr id="10" name="Content Placeholder 9"/>
          <p:cNvSpPr>
            <a:spLocks noGrp="1"/>
          </p:cNvSpPr>
          <p:nvPr>
            <p:ph idx="1"/>
          </p:nvPr>
        </p:nvSpPr>
        <p:spPr>
          <a:xfrm>
            <a:off x="612000" y="1700808"/>
            <a:ext cx="7920000" cy="4320480"/>
          </a:xfrm>
        </p:spPr>
        <p:txBody>
          <a:bodyPr/>
          <a:lstStyle/>
          <a:p>
            <a:pPr marL="285750" indent="-285750">
              <a:lnSpc>
                <a:spcPct val="150000"/>
              </a:lnSpc>
              <a:buFont typeface="Arial" pitchFamily="34" charset="0"/>
              <a:buChar char="•"/>
            </a:pPr>
            <a:r>
              <a:rPr lang="en-AU" sz="1600" dirty="0">
                <a:latin typeface="Arial" panose="020B0604020202020204" pitchFamily="34" charset="0"/>
                <a:ea typeface="Arial" panose="020B0604020202020204" pitchFamily="34" charset="0"/>
                <a:cs typeface="Times New Roman" panose="02020603050405020304" pitchFamily="18" charset="0"/>
              </a:rPr>
              <a:t>Is a 30 year program (called Pipeworks) which commenced in 2003 and is targeted to finish in 2033</a:t>
            </a:r>
          </a:p>
          <a:p>
            <a:pPr marL="285750" lvl="1" indent="-285750">
              <a:lnSpc>
                <a:spcPct val="150000"/>
              </a:lnSpc>
              <a:spcBef>
                <a:spcPts val="600"/>
              </a:spcBef>
            </a:pPr>
            <a:r>
              <a:rPr lang="en-AU" sz="1600" dirty="0">
                <a:latin typeface="Arial" panose="020B0604020202020204" pitchFamily="34" charset="0"/>
                <a:ea typeface="Arial" panose="020B0604020202020204" pitchFamily="34" charset="0"/>
                <a:cs typeface="Times New Roman" panose="02020603050405020304" pitchFamily="18" charset="0"/>
              </a:rPr>
              <a:t>We are decommissioning our aging low pressure network (the largest iron gas distribution system in Australia) and replacing it with modern high pressure pipes</a:t>
            </a:r>
          </a:p>
          <a:p>
            <a:pPr marL="285750" lvl="1" indent="-285750">
              <a:lnSpc>
                <a:spcPct val="150000"/>
              </a:lnSpc>
              <a:spcBef>
                <a:spcPts val="600"/>
              </a:spcBef>
            </a:pPr>
            <a:r>
              <a:rPr lang="en-AU" sz="1600" dirty="0">
                <a:latin typeface="Arial" panose="020B0604020202020204" pitchFamily="34" charset="0"/>
                <a:ea typeface="Arial" panose="020B0604020202020204" pitchFamily="34" charset="0"/>
                <a:cs typeface="Times New Roman" panose="02020603050405020304" pitchFamily="18" charset="0"/>
              </a:rPr>
              <a:t>Safety (lower gas leakages) is the key driver, which the AER accepts, and Energy Safe Victoria approves our safety case</a:t>
            </a:r>
          </a:p>
          <a:p>
            <a:pPr marL="285750" indent="-285750">
              <a:lnSpc>
                <a:spcPct val="150000"/>
              </a:lnSpc>
              <a:buFont typeface="Arial" pitchFamily="34" charset="0"/>
              <a:buChar char="•"/>
            </a:pPr>
            <a:r>
              <a:rPr lang="en-AU" sz="1600" dirty="0">
                <a:latin typeface="Arial" panose="020B0604020202020204" pitchFamily="34" charset="0"/>
                <a:ea typeface="Arial" panose="020B0604020202020204" pitchFamily="34" charset="0"/>
              </a:rPr>
              <a:t>In developing our forecasts we seek to optimise our mains replacement work to achieve the lowest</a:t>
            </a:r>
            <a:r>
              <a:rPr lang="en-AU" sz="1600" dirty="0">
                <a:latin typeface="Arial" panose="020B0604020202020204" pitchFamily="34" charset="0"/>
                <a:ea typeface="Arial" panose="020B0604020202020204" pitchFamily="34" charset="0"/>
                <a:cs typeface="Times New Roman" panose="02020603050405020304" pitchFamily="18" charset="0"/>
              </a:rPr>
              <a:t> sustainable costs over the long term.  We prioritise safety, then in order consider the need to address local capacity constraints, minimise local supply interruptions and optimise maintenance costs</a:t>
            </a:r>
          </a:p>
        </p:txBody>
      </p:sp>
      <p:sp>
        <p:nvSpPr>
          <p:cNvPr id="4" name="Footer Placeholder 3"/>
          <p:cNvSpPr>
            <a:spLocks noGrp="1"/>
          </p:cNvSpPr>
          <p:nvPr>
            <p:ph type="ftr" sz="quarter" idx="11"/>
          </p:nvPr>
        </p:nvSpPr>
        <p:spPr/>
        <p:txBody>
          <a:bodyPr/>
          <a:lstStyle/>
          <a:p>
            <a:r>
              <a:rPr lang="en-AU" dirty="0"/>
              <a:t>Multinet Gas</a:t>
            </a:r>
          </a:p>
        </p:txBody>
      </p:sp>
      <p:sp>
        <p:nvSpPr>
          <p:cNvPr id="5" name="Slide Number Placeholder 4"/>
          <p:cNvSpPr>
            <a:spLocks noGrp="1"/>
          </p:cNvSpPr>
          <p:nvPr>
            <p:ph type="sldNum" sz="quarter" idx="12"/>
          </p:nvPr>
        </p:nvSpPr>
        <p:spPr/>
        <p:txBody>
          <a:bodyPr/>
          <a:lstStyle/>
          <a:p>
            <a:fld id="{9EC96E7A-1026-4275-81A2-28FF6E2D820B}" type="slidenum">
              <a:rPr lang="en-AU" smtClean="0"/>
              <a:pPr/>
              <a:t>9</a:t>
            </a:fld>
            <a:endParaRPr lang="en-AU" dirty="0"/>
          </a:p>
        </p:txBody>
      </p:sp>
      <p:sp>
        <p:nvSpPr>
          <p:cNvPr id="11" name="Rectangle 10"/>
          <p:cNvSpPr/>
          <p:nvPr/>
        </p:nvSpPr>
        <p:spPr>
          <a:xfrm>
            <a:off x="7380312" y="620688"/>
            <a:ext cx="936104" cy="648072"/>
          </a:xfrm>
          <a:prstGeom prst="rect">
            <a:avLst/>
          </a:prstGeom>
          <a:solidFill>
            <a:srgbClr val="FFFFFF"/>
          </a:solidFill>
          <a:ln w="9525">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Tree>
    <p:extLst>
      <p:ext uri="{BB962C8B-B14F-4D97-AF65-F5344CB8AC3E}">
        <p14:creationId xmlns:p14="http://schemas.microsoft.com/office/powerpoint/2010/main" val="3856671101"/>
      </p:ext>
    </p:extLst>
  </p:cSld>
  <p:clrMapOvr>
    <a:masterClrMapping/>
  </p:clrMapOvr>
</p:sld>
</file>

<file path=ppt/theme/theme1.xml><?xml version="1.0" encoding="utf-8"?>
<a:theme xmlns:a="http://schemas.openxmlformats.org/drawingml/2006/main" name="Gas Access Arrangement Revision 2012">
  <a:themeElements>
    <a:clrScheme name="UE &amp; MG colour scheme">
      <a:dk1>
        <a:srgbClr val="636466"/>
      </a:dk1>
      <a:lt1>
        <a:srgbClr val="E58426"/>
      </a:lt1>
      <a:dk2>
        <a:srgbClr val="000000"/>
      </a:dk2>
      <a:lt2>
        <a:srgbClr val="F1F1F2"/>
      </a:lt2>
      <a:accent1>
        <a:srgbClr val="F15D22"/>
      </a:accent1>
      <a:accent2>
        <a:srgbClr val="FAAC71"/>
      </a:accent2>
      <a:accent3>
        <a:srgbClr val="FDB714"/>
      </a:accent3>
      <a:accent4>
        <a:srgbClr val="FFD07B"/>
      </a:accent4>
      <a:accent5>
        <a:srgbClr val="B1B3B6"/>
      </a:accent5>
      <a:accent6>
        <a:srgbClr val="798AB9"/>
      </a:accent6>
      <a:hlink>
        <a:srgbClr val="798AB9"/>
      </a:hlink>
      <a:folHlink>
        <a:srgbClr val="B4BFDD"/>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9525">
          <a:solidFill>
            <a:schemeClr val="tx1"/>
          </a:solidFill>
          <a:miter lim="800000"/>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9B64A0210536E04D8C010FA9B9F1318F" ma:contentTypeVersion="0" ma:contentTypeDescription="Create a new document." ma:contentTypeScope="" ma:versionID="7b61eba8a70c1499acf2576145240178">
  <xsd:schema xmlns:xsd="http://www.w3.org/2001/XMLSchema" xmlns:xs="http://www.w3.org/2001/XMLSchema" xmlns:p="http://schemas.microsoft.com/office/2006/metadata/properties" targetNamespace="http://schemas.microsoft.com/office/2006/metadata/properties" ma:root="true" ma:fieldsID="f376a7fc549c09abdef66775e19c716d">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BA3F907-3126-4106-9490-1B558687F3E6}">
  <ds:schemaRefs>
    <ds:schemaRef ds:uri="http://purl.org/dc/dcmitype/"/>
    <ds:schemaRef ds:uri="http://schemas.microsoft.com/office/2006/documentManagement/types"/>
    <ds:schemaRef ds:uri="http://schemas.openxmlformats.org/package/2006/metadata/core-properties"/>
    <ds:schemaRef ds:uri="http://schemas.microsoft.com/office/infopath/2007/PartnerControls"/>
    <ds:schemaRef ds:uri="http://purl.org/dc/elements/1.1/"/>
    <ds:schemaRef ds:uri="http://www.w3.org/XML/1998/namespace"/>
    <ds:schemaRef ds:uri="http://schemas.microsoft.com/office/2006/metadata/properties"/>
    <ds:schemaRef ds:uri="http://purl.org/dc/terms/"/>
  </ds:schemaRefs>
</ds:datastoreItem>
</file>

<file path=customXml/itemProps2.xml><?xml version="1.0" encoding="utf-8"?>
<ds:datastoreItem xmlns:ds="http://schemas.openxmlformats.org/officeDocument/2006/customXml" ds:itemID="{7C52BE6D-1426-4E7E-BA12-C7E33E8BB858}">
  <ds:schemaRefs>
    <ds:schemaRef ds:uri="http://schemas.microsoft.com/sharepoint/v3/contenttype/forms"/>
  </ds:schemaRefs>
</ds:datastoreItem>
</file>

<file path=customXml/itemProps3.xml><?xml version="1.0" encoding="utf-8"?>
<ds:datastoreItem xmlns:ds="http://schemas.openxmlformats.org/officeDocument/2006/customXml" ds:itemID="{70412873-914A-4AD8-82BC-000E2262522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Gas Access Arrangement Revision 2012</Template>
  <TotalTime>1920</TotalTime>
  <Words>1988</Words>
  <Application>Microsoft Office PowerPoint</Application>
  <PresentationFormat>On-screen Show (4:3)</PresentationFormat>
  <Paragraphs>196</Paragraphs>
  <Slides>20</Slides>
  <Notes>20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20</vt:i4>
      </vt:variant>
    </vt:vector>
  </HeadingPairs>
  <TitlesOfParts>
    <vt:vector size="25" baseType="lpstr">
      <vt:lpstr>Arial</vt:lpstr>
      <vt:lpstr>Calibri</vt:lpstr>
      <vt:lpstr>Times New Roman</vt:lpstr>
      <vt:lpstr>Wingdings</vt:lpstr>
      <vt:lpstr>Gas Access Arrangement Revision 2012</vt:lpstr>
      <vt:lpstr>Stakeholder Engagement</vt:lpstr>
      <vt:lpstr>Purpose of tonight’s focus group</vt:lpstr>
      <vt:lpstr>What we wish to discuss with you tonight</vt:lpstr>
      <vt:lpstr>Who are we?</vt:lpstr>
      <vt:lpstr>Who are we - the gas supply chain</vt:lpstr>
      <vt:lpstr>Who are we – our network area </vt:lpstr>
      <vt:lpstr>Your gas supply</vt:lpstr>
      <vt:lpstr>Our network objectives which we will use in developing our price submission</vt:lpstr>
      <vt:lpstr>Mains replacement</vt:lpstr>
      <vt:lpstr>Mains replacement – cont.</vt:lpstr>
      <vt:lpstr>Mains replacement – cont.</vt:lpstr>
      <vt:lpstr>Guaranteed Service Level (GSL) payments</vt:lpstr>
      <vt:lpstr>Guaranteed Service Level (GSL) payments – cont.</vt:lpstr>
      <vt:lpstr>Incentives for us to reduce our costs</vt:lpstr>
      <vt:lpstr>Revenue cap vs price cap – simple example</vt:lpstr>
      <vt:lpstr>Incentives for us to reduce our costs – cont.</vt:lpstr>
      <vt:lpstr>Communications from us</vt:lpstr>
      <vt:lpstr>Technology innovation - digital meters</vt:lpstr>
      <vt:lpstr>Technology innovation – cont.</vt:lpstr>
      <vt:lpstr>Thank you for your participation tonight </vt:lpstr>
    </vt:vector>
  </TitlesOfParts>
  <Company>United Energy Distribution Pty Ltd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Access Arrangement Revision 2013 - 2017</dc:title>
  <dc:creator>Bernadette Snell</dc:creator>
  <cp:lastModifiedBy>Shaun Dennison</cp:lastModifiedBy>
  <cp:revision>105</cp:revision>
  <cp:lastPrinted>2016-07-28T01:07:25Z</cp:lastPrinted>
  <dcterms:created xsi:type="dcterms:W3CDTF">2012-04-18T04:20:49Z</dcterms:created>
  <dcterms:modified xsi:type="dcterms:W3CDTF">2016-07-28T01:25:31Z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lpwstr>synrg v8</vt:lpwstr>
  </property>
  <property fmtid="{D5CDD505-2E9C-101B-9397-08002B2CF9AE}" pid="3" name="ContentTypeId">
    <vt:lpwstr>0x0101009B64A0210536E04D8C010FA9B9F1318F</vt:lpwstr>
  </property>
</Properties>
</file>