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828" r:id="rId1"/>
  </p:sldMasterIdLst>
  <p:notesMasterIdLst>
    <p:notesMasterId r:id="rId17"/>
  </p:notesMasterIdLst>
  <p:sldIdLst>
    <p:sldId id="256" r:id="rId2"/>
    <p:sldId id="257" r:id="rId3"/>
    <p:sldId id="282" r:id="rId4"/>
    <p:sldId id="265" r:id="rId5"/>
    <p:sldId id="263" r:id="rId6"/>
    <p:sldId id="280" r:id="rId7"/>
    <p:sldId id="277" r:id="rId8"/>
    <p:sldId id="260" r:id="rId9"/>
    <p:sldId id="259" r:id="rId10"/>
    <p:sldId id="283" r:id="rId11"/>
    <p:sldId id="258" r:id="rId12"/>
    <p:sldId id="285" r:id="rId13"/>
    <p:sldId id="286" r:id="rId14"/>
    <p:sldId id="269" r:id="rId15"/>
    <p:sldId id="273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15" autoAdjust="0"/>
    <p:restoredTop sz="74234" autoAdjust="0"/>
  </p:normalViewPr>
  <p:slideViewPr>
    <p:cSldViewPr>
      <p:cViewPr varScale="1">
        <p:scale>
          <a:sx n="97" d="100"/>
          <a:sy n="97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FA3AE1B-B5C8-4C69-A30D-BFD9BE06E545}" type="datetimeFigureOut">
              <a:rPr lang="en-AU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917903-5253-455D-AA1D-A98BB4EE678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422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3048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2154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7805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1883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4682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1181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9399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188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5963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2004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Font typeface="Arial" panose="020B0604020202020204" pitchFamily="34" charset="0"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5513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917903-5253-455D-AA1D-A98BB4EE6786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4484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BF9160-B138-45B0-AAB0-3EB279DB82AC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6B6E2E-B65C-4278-8DF2-9CDF85C26F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824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37A97-1B96-4B99-A781-17867324B883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D458C-3521-4535-AA86-6C18A38FE0D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D958C-E4AA-4DB2-8680-68974E476FB7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C2ED8-1EB6-428E-9E00-CFD34D4F2AE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03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A9CD6-B307-4878-9708-5975E169CCAB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8508F-01E7-4C0A-83DF-63607325541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675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B5B9CA-7930-4B44-AD62-A9A80CCC5169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D855CA-F1C0-49D0-9BDC-52568B1C049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31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6E662-704D-4161-B745-C73E60C9ADD6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4C4D6-7941-458D-8FBB-2A3B239526D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986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B1AA3-F10B-41F2-9D26-A45EB072CA1A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2ECF6-5B60-4B7A-87FC-A53AE16539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578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1ABE7-151A-402C-BFA1-19825CA4DDFB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7837D-F848-4BD8-AAF8-994FD18FFE4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790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77100B-3764-4C47-902B-E43CA44EB133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473046-75EC-42BF-B339-609EBB67E41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800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03CDE-4387-42BC-A836-7EFB4618E13B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D04B-3042-406C-900C-A79F63D7939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35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A313F8-4E0D-490B-996D-3425F5983B63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87E080-5935-43C5-9474-66F8E492B47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010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2C115CD-88DC-4EF4-9056-BABC055A28A9}" type="datetime1">
              <a:rPr lang="en-AU" smtClean="0"/>
              <a:pPr>
                <a:defRPr/>
              </a:pPr>
              <a:t>9/12/2014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E9C80C-A2AE-4305-9C85-85EABC5EF1C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49" r:id="rId2"/>
    <p:sldLayoutId id="2147483957" r:id="rId3"/>
    <p:sldLayoutId id="2147483950" r:id="rId4"/>
    <p:sldLayoutId id="2147483951" r:id="rId5"/>
    <p:sldLayoutId id="2147483952" r:id="rId6"/>
    <p:sldLayoutId id="2147483958" r:id="rId7"/>
    <p:sldLayoutId id="2147483953" r:id="rId8"/>
    <p:sldLayoutId id="2147483959" r:id="rId9"/>
    <p:sldLayoutId id="2147483954" r:id="rId10"/>
    <p:sldLayoutId id="214748395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D00975.1B71F0A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87624" y="2765209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19872" y="3573016"/>
            <a:ext cx="509764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Public forum</a:t>
            </a: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Draft decision: Jemena Gas Networks (NSW) Ltd</a:t>
            </a: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2015–20 Access arrangement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58" y="404664"/>
            <a:ext cx="8183563" cy="64747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Capital expenditure</a:t>
            </a:r>
            <a:endParaRPr lang="en-AU" sz="40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2" y="1052736"/>
            <a:ext cx="8136135" cy="4835303"/>
          </a:xfrm>
        </p:spPr>
        <p:txBody>
          <a:bodyPr/>
          <a:lstStyle/>
          <a:p>
            <a:pPr eaLnBrk="1" hangingPunct="1"/>
            <a:endParaRPr lang="en-AU" altLang="en-US" sz="2000" dirty="0" smtClean="0">
              <a:latin typeface="Lucida Fax" pitchFamily="18" charset="0"/>
            </a:endParaRPr>
          </a:p>
          <a:p>
            <a:pPr eaLnBrk="1" hangingPunct="1"/>
            <a:r>
              <a:rPr lang="en-AU" altLang="en-US" sz="2000" dirty="0" smtClean="0"/>
              <a:t>JGN proposed capital expenditure of </a:t>
            </a:r>
            <a:r>
              <a:rPr lang="en-AU" altLang="en-US" sz="2000" dirty="0"/>
              <a:t>$1,130.4 million ($2014-15</a:t>
            </a:r>
            <a:r>
              <a:rPr lang="en-AU" altLang="en-US" sz="2000" dirty="0" smtClean="0"/>
              <a:t>).</a:t>
            </a:r>
            <a:endParaRPr lang="en-AU" altLang="en-US" sz="2000" dirty="0"/>
          </a:p>
          <a:p>
            <a:pPr eaLnBrk="1" hangingPunct="1"/>
            <a:endParaRPr lang="en-AU" altLang="en-US" sz="2000" dirty="0" smtClean="0"/>
          </a:p>
          <a:p>
            <a:pPr eaLnBrk="1" hangingPunct="1"/>
            <a:r>
              <a:rPr lang="en-AU" altLang="en-US" sz="2000" dirty="0" smtClean="0"/>
              <a:t>Our draft decision: $</a:t>
            </a:r>
            <a:r>
              <a:rPr lang="en-AU" altLang="en-US" sz="2000" dirty="0"/>
              <a:t>918.6 million ($2014-15</a:t>
            </a:r>
            <a:r>
              <a:rPr lang="en-AU" altLang="en-US" sz="2000" dirty="0" smtClean="0"/>
              <a:t>), 18% lower than proposal</a:t>
            </a:r>
          </a:p>
          <a:p>
            <a:pPr eaLnBrk="1" hangingPunct="1"/>
            <a:endParaRPr lang="en-AU" sz="2000" dirty="0" smtClean="0"/>
          </a:p>
          <a:p>
            <a:pPr eaLnBrk="1" hangingPunct="1"/>
            <a:r>
              <a:rPr lang="en-AU" sz="2000" dirty="0" smtClean="0"/>
              <a:t>The </a:t>
            </a:r>
            <a:r>
              <a:rPr lang="en-AU" sz="2000" dirty="0"/>
              <a:t>principal drivers for </a:t>
            </a:r>
            <a:r>
              <a:rPr lang="en-AU" sz="2000" dirty="0" err="1" smtClean="0"/>
              <a:t>capex</a:t>
            </a:r>
            <a:r>
              <a:rPr lang="en-AU" sz="2000" dirty="0" smtClean="0"/>
              <a:t> :</a:t>
            </a:r>
          </a:p>
          <a:p>
            <a:pPr lvl="1" eaLnBrk="1" hangingPunct="1"/>
            <a:r>
              <a:rPr lang="en-AU" sz="1600" dirty="0" smtClean="0"/>
              <a:t>unit costs of new connections (40% of </a:t>
            </a:r>
            <a:r>
              <a:rPr lang="en-AU" sz="1600" dirty="0" err="1" smtClean="0"/>
              <a:t>capex</a:t>
            </a:r>
            <a:r>
              <a:rPr lang="en-AU" sz="1600" dirty="0" smtClean="0"/>
              <a:t> cuts)</a:t>
            </a:r>
          </a:p>
          <a:p>
            <a:pPr lvl="1" eaLnBrk="1" hangingPunct="1"/>
            <a:r>
              <a:rPr lang="en-AU" sz="1600" dirty="0" smtClean="0"/>
              <a:t>facilities renewal projects (12% of cuts)</a:t>
            </a:r>
          </a:p>
          <a:p>
            <a:pPr lvl="1" eaLnBrk="1" hangingPunct="1"/>
            <a:r>
              <a:rPr lang="en-AU" sz="1600" dirty="0" smtClean="0"/>
              <a:t>meter </a:t>
            </a:r>
            <a:r>
              <a:rPr lang="en-AU" sz="1600" dirty="0"/>
              <a:t>replacement rate </a:t>
            </a:r>
            <a:r>
              <a:rPr lang="en-AU" sz="1600" dirty="0" smtClean="0"/>
              <a:t>(17% of cuts)</a:t>
            </a:r>
          </a:p>
          <a:p>
            <a:pPr lvl="1" eaLnBrk="1" hangingPunct="1"/>
            <a:r>
              <a:rPr lang="en-AU" sz="1600" dirty="0" smtClean="0"/>
              <a:t>direct </a:t>
            </a:r>
            <a:r>
              <a:rPr lang="en-AU" sz="1600" dirty="0" err="1" smtClean="0"/>
              <a:t>capex</a:t>
            </a:r>
            <a:r>
              <a:rPr lang="en-AU" sz="1600" dirty="0" smtClean="0"/>
              <a:t> overheads (17% of cuts)</a:t>
            </a:r>
          </a:p>
          <a:p>
            <a:pPr lvl="1" eaLnBrk="1" hangingPunct="1"/>
            <a:endParaRPr lang="en-AU" sz="1600" dirty="0" smtClean="0"/>
          </a:p>
          <a:p>
            <a:pPr lvl="1" eaLnBrk="1" hangingPunct="1"/>
            <a:endParaRPr lang="en-AU" sz="1600" dirty="0"/>
          </a:p>
          <a:p>
            <a:pPr eaLnBrk="1" hangingPunct="1"/>
            <a:endParaRPr lang="en-AU" altLang="en-US" sz="2000" dirty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56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056" y="548680"/>
            <a:ext cx="8183563" cy="64747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Operating expenditure</a:t>
            </a:r>
            <a:endParaRPr lang="en-AU" sz="40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7518" y="1052736"/>
            <a:ext cx="8208962" cy="4897214"/>
          </a:xfrm>
        </p:spPr>
        <p:txBody>
          <a:bodyPr/>
          <a:lstStyle/>
          <a:p>
            <a:pPr marL="0" indent="0" eaLnBrk="1" hangingPunct="1">
              <a:buNone/>
            </a:pPr>
            <a:endParaRPr lang="en-AU" sz="1200" b="1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r>
              <a:rPr lang="en-AU" sz="1600" b="1" dirty="0" smtClean="0"/>
              <a:t>AER </a:t>
            </a:r>
            <a:r>
              <a:rPr lang="en-AU" sz="1600" b="1" dirty="0"/>
              <a:t>draft decision compared to JGN’s past and proposed </a:t>
            </a:r>
            <a:r>
              <a:rPr lang="en-AU" sz="1600" b="1" dirty="0" err="1" smtClean="0"/>
              <a:t>opex</a:t>
            </a:r>
            <a:r>
              <a:rPr lang="en-AU" sz="1600" b="1" dirty="0" smtClean="0"/>
              <a:t> </a:t>
            </a:r>
            <a:r>
              <a:rPr lang="en-AU" sz="1600" b="1" dirty="0"/>
              <a:t>($million, </a:t>
            </a:r>
            <a:r>
              <a:rPr lang="en-AU" sz="1600" b="1" dirty="0" smtClean="0"/>
              <a:t>$2014-15)</a:t>
            </a:r>
            <a:endParaRPr lang="en-AU" altLang="en-US" b="1" dirty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id:image002.png@01D00975.1B71F0A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48" y="1916832"/>
            <a:ext cx="7704856" cy="40331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Operating expenditure (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cont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196752"/>
            <a:ext cx="8136135" cy="4691287"/>
          </a:xfrm>
        </p:spPr>
        <p:txBody>
          <a:bodyPr/>
          <a:lstStyle/>
          <a:p>
            <a:pPr eaLnBrk="1" hangingPunct="1"/>
            <a:endParaRPr lang="en-AU" altLang="en-US" sz="2000" dirty="0" smtClean="0">
              <a:latin typeface="Lucida Fax" pitchFamily="18" charset="0"/>
            </a:endParaRPr>
          </a:p>
          <a:p>
            <a:pPr eaLnBrk="1" hangingPunct="1"/>
            <a:r>
              <a:rPr lang="en-AU" altLang="en-US" sz="2000" dirty="0" smtClean="0">
                <a:latin typeface="Lucida Fax" pitchFamily="18" charset="0"/>
              </a:rPr>
              <a:t>JGN </a:t>
            </a:r>
            <a:r>
              <a:rPr lang="en-AU" altLang="en-US" sz="2000" dirty="0">
                <a:latin typeface="Lucida Fax" pitchFamily="18" charset="0"/>
              </a:rPr>
              <a:t>proposed </a:t>
            </a:r>
            <a:r>
              <a:rPr lang="en-AU" altLang="en-US" sz="2000" dirty="0" smtClean="0">
                <a:latin typeface="Lucida Fax" pitchFamily="18" charset="0"/>
              </a:rPr>
              <a:t>an operating expenditure </a:t>
            </a:r>
            <a:r>
              <a:rPr lang="en-AU" altLang="en-US" sz="2000" dirty="0">
                <a:latin typeface="Lucida Fax" pitchFamily="18" charset="0"/>
              </a:rPr>
              <a:t>of </a:t>
            </a:r>
            <a:r>
              <a:rPr lang="en-AU" altLang="en-US" sz="2000" dirty="0" smtClean="0">
                <a:latin typeface="Lucida Fax" pitchFamily="18" charset="0"/>
              </a:rPr>
              <a:t>$789.3 million ($</a:t>
            </a:r>
            <a:r>
              <a:rPr lang="en-AU" altLang="en-US" sz="2000" dirty="0">
                <a:latin typeface="Lucida Fax" pitchFamily="18" charset="0"/>
              </a:rPr>
              <a:t>2014-15).</a:t>
            </a:r>
          </a:p>
          <a:p>
            <a:pPr eaLnBrk="1" hangingPunct="1"/>
            <a:endParaRPr lang="en-AU" altLang="en-US" sz="2000" dirty="0">
              <a:latin typeface="Lucida Fax" pitchFamily="18" charset="0"/>
            </a:endParaRPr>
          </a:p>
          <a:p>
            <a:pPr eaLnBrk="1" hangingPunct="1"/>
            <a:r>
              <a:rPr lang="en-AU" altLang="en-US" sz="2000" dirty="0">
                <a:latin typeface="Lucida Fax" pitchFamily="18" charset="0"/>
              </a:rPr>
              <a:t>Our draft decision provides a substitute operating </a:t>
            </a:r>
            <a:r>
              <a:rPr lang="en-AU" altLang="en-US" sz="2000" dirty="0" smtClean="0">
                <a:latin typeface="Lucida Fax" pitchFamily="18" charset="0"/>
              </a:rPr>
              <a:t>expenditure of $779.7 </a:t>
            </a:r>
            <a:r>
              <a:rPr lang="en-AU" altLang="en-US" sz="2000" dirty="0">
                <a:latin typeface="Lucida Fax" pitchFamily="18" charset="0"/>
              </a:rPr>
              <a:t>million ($2014-15</a:t>
            </a:r>
            <a:r>
              <a:rPr lang="en-AU" altLang="en-US" sz="2000" dirty="0" smtClean="0">
                <a:latin typeface="Lucida Fax" pitchFamily="18" charset="0"/>
              </a:rPr>
              <a:t>).</a:t>
            </a:r>
          </a:p>
          <a:p>
            <a:pPr eaLnBrk="1" hangingPunct="1"/>
            <a:endParaRPr lang="en-AU" sz="2000" dirty="0" smtClean="0">
              <a:latin typeface="Lucida Fax" panose="02060602050505020204" pitchFamily="18" charset="0"/>
            </a:endParaRPr>
          </a:p>
          <a:p>
            <a:pPr eaLnBrk="1" hangingPunct="1"/>
            <a:r>
              <a:rPr lang="en-AU" sz="2000" dirty="0" smtClean="0">
                <a:latin typeface="Lucida Fax" panose="02060602050505020204" pitchFamily="18" charset="0"/>
              </a:rPr>
              <a:t>The </a:t>
            </a:r>
            <a:r>
              <a:rPr lang="en-AU" sz="2000" dirty="0">
                <a:latin typeface="Lucida Fax" panose="02060602050505020204" pitchFamily="18" charset="0"/>
              </a:rPr>
              <a:t>principal drivers for our substitute </a:t>
            </a:r>
            <a:r>
              <a:rPr lang="en-AU" sz="2000" dirty="0" err="1" smtClean="0">
                <a:latin typeface="Lucida Fax" panose="02060602050505020204" pitchFamily="18" charset="0"/>
              </a:rPr>
              <a:t>opex</a:t>
            </a:r>
            <a:r>
              <a:rPr lang="en-AU" sz="2000" dirty="0" smtClean="0">
                <a:latin typeface="Lucida Fax" panose="02060602050505020204" pitchFamily="18" charset="0"/>
              </a:rPr>
              <a:t> are:</a:t>
            </a:r>
          </a:p>
          <a:p>
            <a:pPr lvl="1" eaLnBrk="1" hangingPunct="1"/>
            <a:r>
              <a:rPr lang="en-AU" sz="1600" dirty="0" smtClean="0">
                <a:latin typeface="Lucida Fax" panose="02060602050505020204" pitchFamily="18" charset="0"/>
              </a:rPr>
              <a:t>Lower growth in input prices</a:t>
            </a:r>
          </a:p>
          <a:p>
            <a:pPr lvl="1" eaLnBrk="1" hangingPunct="1"/>
            <a:r>
              <a:rPr lang="en-AU" sz="1600" dirty="0" smtClean="0">
                <a:latin typeface="Lucida Fax" panose="02060602050505020204" pitchFamily="18" charset="0"/>
              </a:rPr>
              <a:t>No increase in </a:t>
            </a:r>
            <a:r>
              <a:rPr lang="en-AU" sz="1600" dirty="0" err="1" smtClean="0">
                <a:latin typeface="Lucida Fax" panose="02060602050505020204" pitchFamily="18" charset="0"/>
              </a:rPr>
              <a:t>opex</a:t>
            </a:r>
            <a:r>
              <a:rPr lang="en-AU" sz="1600" dirty="0" smtClean="0">
                <a:latin typeface="Lucida Fax" panose="02060602050505020204" pitchFamily="18" charset="0"/>
              </a:rPr>
              <a:t> for regulatory reporting</a:t>
            </a:r>
            <a:endParaRPr lang="en-AU" sz="1600" dirty="0">
              <a:latin typeface="Lucida Fax" panose="02060602050505020204" pitchFamily="18" charset="0"/>
            </a:endParaRPr>
          </a:p>
          <a:p>
            <a:pPr eaLnBrk="1" hangingPunct="1"/>
            <a:endParaRPr lang="en-AU" altLang="en-US" dirty="0" smtClean="0">
              <a:latin typeface="Lucida Fax" pitchFamily="18" charset="0"/>
            </a:endParaRPr>
          </a:p>
          <a:p>
            <a:pPr eaLnBrk="1" hangingPunct="1"/>
            <a:endParaRPr lang="en-AU" altLang="en-US" dirty="0">
              <a:latin typeface="Lucida Fax" pitchFamily="18" charset="0"/>
            </a:endParaRPr>
          </a:p>
          <a:p>
            <a:pPr eaLnBrk="1" hangingPunct="1"/>
            <a:endParaRPr lang="en-AU" altLang="en-US" dirty="0" smtClean="0">
              <a:latin typeface="Lucida Fax" pitchFamily="18" charset="0"/>
            </a:endParaRPr>
          </a:p>
          <a:p>
            <a:pPr eaLnBrk="1" hangingPunct="1"/>
            <a:endParaRPr lang="en-AU" altLang="en-US" dirty="0">
              <a:latin typeface="Lucida Fax" pitchFamily="18" charset="0"/>
            </a:endParaRPr>
          </a:p>
          <a:p>
            <a:pPr eaLnBrk="1" hangingPunct="1"/>
            <a:endParaRPr lang="en-AU" altLang="en-US" dirty="0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776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880" cy="835536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Demand forecasts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187952"/>
          </a:xfrm>
        </p:spPr>
        <p:txBody>
          <a:bodyPr/>
          <a:lstStyle/>
          <a:p>
            <a:endParaRPr lang="en-AU" sz="2000" dirty="0" smtClean="0"/>
          </a:p>
          <a:p>
            <a:r>
              <a:rPr lang="en-AU" sz="2000" dirty="0" smtClean="0"/>
              <a:t>We have adopted higher forecast than JGN</a:t>
            </a:r>
          </a:p>
          <a:p>
            <a:endParaRPr lang="en-AU" sz="2000" dirty="0" smtClean="0"/>
          </a:p>
          <a:p>
            <a:r>
              <a:rPr lang="en-AU" sz="2000" dirty="0" smtClean="0"/>
              <a:t>This results </a:t>
            </a:r>
            <a:r>
              <a:rPr lang="en-AU" sz="2000" dirty="0"/>
              <a:t>in an increase in annual per customer </a:t>
            </a:r>
            <a:r>
              <a:rPr lang="en-AU" sz="2000" dirty="0" smtClean="0"/>
              <a:t>consumption of:</a:t>
            </a:r>
          </a:p>
          <a:p>
            <a:pPr lvl="1"/>
            <a:r>
              <a:rPr lang="en-AU" sz="1600" dirty="0" smtClean="0"/>
              <a:t>8 </a:t>
            </a:r>
            <a:r>
              <a:rPr lang="en-AU" sz="1600" dirty="0"/>
              <a:t>per cent for </a:t>
            </a:r>
            <a:r>
              <a:rPr lang="en-AU" sz="1600" dirty="0" smtClean="0"/>
              <a:t>residential</a:t>
            </a:r>
          </a:p>
          <a:p>
            <a:pPr lvl="1"/>
            <a:r>
              <a:rPr lang="en-AU" sz="1600" dirty="0" smtClean="0"/>
              <a:t>6 </a:t>
            </a:r>
            <a:r>
              <a:rPr lang="en-AU" sz="1600" dirty="0"/>
              <a:t>per cent for small business </a:t>
            </a:r>
            <a:r>
              <a:rPr lang="en-AU" sz="1600" dirty="0" smtClean="0"/>
              <a:t>customers, </a:t>
            </a:r>
            <a:r>
              <a:rPr lang="en-AU" sz="1600" dirty="0"/>
              <a:t>and </a:t>
            </a:r>
            <a:endParaRPr lang="en-AU" sz="1600" dirty="0" smtClean="0"/>
          </a:p>
          <a:p>
            <a:pPr lvl="1"/>
            <a:r>
              <a:rPr lang="en-AU" sz="1600" dirty="0" smtClean="0"/>
              <a:t>around </a:t>
            </a:r>
            <a:r>
              <a:rPr lang="en-AU" sz="1600" dirty="0"/>
              <a:t>17 per cent for commercial </a:t>
            </a:r>
            <a:r>
              <a:rPr lang="en-AU" sz="1600" dirty="0" smtClean="0"/>
              <a:t>customers</a:t>
            </a:r>
          </a:p>
          <a:p>
            <a:pPr lvl="1"/>
            <a:endParaRPr lang="en-AU" dirty="0"/>
          </a:p>
          <a:p>
            <a:r>
              <a:rPr lang="en-AU" sz="2000" dirty="0" smtClean="0"/>
              <a:t>Leads to a decrease in JGN’s </a:t>
            </a:r>
            <a:r>
              <a:rPr lang="en-AU" sz="2000" dirty="0"/>
              <a:t>tariffs by around 8 per cent</a:t>
            </a:r>
            <a:endParaRPr lang="en-AU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86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980728"/>
            <a:ext cx="8183563" cy="61947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Non-price terms and conditions of access</a:t>
            </a:r>
            <a:endParaRPr lang="en-AU" sz="32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altLang="en-US" sz="2000" dirty="0" smtClean="0"/>
              <a:t>The Reference </a:t>
            </a:r>
            <a:r>
              <a:rPr lang="en-AU" altLang="en-US" sz="2000" dirty="0"/>
              <a:t>S</a:t>
            </a:r>
            <a:r>
              <a:rPr lang="en-AU" altLang="en-US" sz="2000" dirty="0" smtClean="0"/>
              <a:t>ervice Agreement sets out JGN’s terms and conditions for access to its network</a:t>
            </a:r>
          </a:p>
          <a:p>
            <a:pPr eaLnBrk="1" hangingPunct="1"/>
            <a:endParaRPr lang="en-AU" altLang="en-US" sz="2000" dirty="0" smtClean="0"/>
          </a:p>
          <a:p>
            <a:pPr eaLnBrk="1" hangingPunct="1"/>
            <a:r>
              <a:rPr lang="en-AU" altLang="en-US" sz="2000" dirty="0" smtClean="0"/>
              <a:t>It is a starting point for users of the network to engage with JGN and create their own contracts</a:t>
            </a:r>
          </a:p>
          <a:p>
            <a:pPr eaLnBrk="1" hangingPunct="1"/>
            <a:endParaRPr lang="en-AU" altLang="en-US" sz="2000" dirty="0" smtClean="0"/>
          </a:p>
          <a:p>
            <a:pPr eaLnBrk="1" hangingPunct="1"/>
            <a:r>
              <a:rPr lang="en-AU" altLang="en-US" sz="2000" dirty="0" smtClean="0"/>
              <a:t>We have proposed a number of revisions to JGN’s reference Service Agreement, relating to:</a:t>
            </a:r>
          </a:p>
          <a:p>
            <a:pPr lvl="1" eaLnBrk="1" hangingPunct="1"/>
            <a:r>
              <a:rPr lang="en-AU" sz="1600" dirty="0" smtClean="0"/>
              <a:t>Requiring JGN to more </a:t>
            </a:r>
            <a:r>
              <a:rPr lang="en-AU" sz="1600" dirty="0"/>
              <a:t>appropriately allocate risk </a:t>
            </a:r>
            <a:endParaRPr lang="en-AU" sz="1600" dirty="0" smtClean="0"/>
          </a:p>
          <a:p>
            <a:pPr lvl="1" eaLnBrk="1" hangingPunct="1"/>
            <a:r>
              <a:rPr lang="en-AU" altLang="en-US" sz="1600" dirty="0" smtClean="0"/>
              <a:t>Clarifying how certain terms will operate</a:t>
            </a:r>
          </a:p>
          <a:p>
            <a:pPr lvl="1" eaLnBrk="1" hangingPunct="1"/>
            <a:r>
              <a:rPr lang="en-AU" sz="1600" dirty="0" smtClean="0"/>
              <a:t>ensuring </a:t>
            </a:r>
            <a:r>
              <a:rPr lang="en-AU" sz="1600" dirty="0"/>
              <a:t>that the RSA does not seek to pre-determine matters in which JGN has discretion under energy laws</a:t>
            </a:r>
            <a:endParaRPr lang="en-AU" altLang="en-US" sz="1600" dirty="0" smtClean="0"/>
          </a:p>
          <a:p>
            <a:pPr eaLnBrk="1" hangingPunct="1"/>
            <a:endParaRPr lang="en-AU" altLang="en-US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85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latin typeface="+mj-lt"/>
              </a:rPr>
              <a:t>Revised proposals from JGN on 27 February 2015</a:t>
            </a:r>
            <a:endParaRPr lang="en-AU" altLang="en-US" dirty="0">
              <a:latin typeface="+mj-lt"/>
            </a:endParaRPr>
          </a:p>
          <a:p>
            <a:pPr eaLnBrk="1" hangingPunct="1"/>
            <a:endParaRPr lang="en-AU" altLang="en-US" dirty="0" smtClean="0">
              <a:latin typeface="+mj-lt"/>
            </a:endParaRPr>
          </a:p>
          <a:p>
            <a:pPr eaLnBrk="1" hangingPunct="1"/>
            <a:r>
              <a:rPr lang="en-AU" altLang="en-US" dirty="0" smtClean="0">
                <a:latin typeface="+mj-lt"/>
              </a:rPr>
              <a:t>Stakeholder submissions 27 March 2015</a:t>
            </a:r>
            <a:endParaRPr lang="en-AU" altLang="en-US" dirty="0">
              <a:latin typeface="+mj-lt"/>
            </a:endParaRPr>
          </a:p>
          <a:p>
            <a:pPr eaLnBrk="1" hangingPunct="1"/>
            <a:endParaRPr lang="en-AU" altLang="en-US" dirty="0" smtClean="0">
              <a:latin typeface="+mj-lt"/>
            </a:endParaRPr>
          </a:p>
          <a:p>
            <a:pPr eaLnBrk="1" hangingPunct="1"/>
            <a:r>
              <a:rPr lang="en-AU" altLang="en-US" dirty="0" smtClean="0">
                <a:latin typeface="+mj-lt"/>
              </a:rPr>
              <a:t>Final decision May 2015</a:t>
            </a:r>
            <a:endParaRPr lang="en-AU" altLang="en-US" dirty="0">
              <a:latin typeface="+mj-lt"/>
            </a:endParaRP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Today’s 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74331" y="1484784"/>
            <a:ext cx="8183562" cy="4187825"/>
          </a:xfrm>
        </p:spPr>
        <p:txBody>
          <a:bodyPr/>
          <a:lstStyle/>
          <a:p>
            <a:pPr eaLnBrk="1" hangingPunct="1"/>
            <a:r>
              <a:rPr lang="en-AU" altLang="en-US" sz="2400" dirty="0"/>
              <a:t>Presentations</a:t>
            </a:r>
            <a:r>
              <a:rPr lang="en-AU" altLang="en-US" sz="2000" dirty="0"/>
              <a:t> </a:t>
            </a:r>
            <a:r>
              <a:rPr lang="en-AU" altLang="en-US" sz="2400" dirty="0"/>
              <a:t>from</a:t>
            </a:r>
            <a:r>
              <a:rPr lang="en-AU" altLang="en-US" sz="2000" dirty="0"/>
              <a:t>:</a:t>
            </a:r>
          </a:p>
          <a:p>
            <a:pPr lvl="1" eaLnBrk="1" hangingPunct="1"/>
            <a:r>
              <a:rPr lang="en-AU" altLang="en-US" sz="2000" dirty="0" smtClean="0"/>
              <a:t>AER – Sebastian Roberts, General Manager Networks</a:t>
            </a:r>
          </a:p>
          <a:p>
            <a:pPr lvl="1" eaLnBrk="1" hangingPunct="1"/>
            <a:endParaRPr lang="en-AU" altLang="en-US" sz="2000" dirty="0" smtClean="0"/>
          </a:p>
          <a:p>
            <a:pPr lvl="1" eaLnBrk="1" hangingPunct="1"/>
            <a:r>
              <a:rPr lang="en-AU" altLang="en-US" sz="2000" dirty="0" smtClean="0"/>
              <a:t>Consumer challenge panel – Robyn Robinson &amp; David </a:t>
            </a:r>
            <a:r>
              <a:rPr lang="en-AU" altLang="en-US" sz="2000" dirty="0" err="1" smtClean="0"/>
              <a:t>Prins</a:t>
            </a:r>
            <a:endParaRPr lang="en-AU" altLang="en-US" sz="2000" dirty="0" smtClean="0"/>
          </a:p>
          <a:p>
            <a:pPr lvl="1" eaLnBrk="1" hangingPunct="1"/>
            <a:endParaRPr lang="en-AU" altLang="en-US" sz="2000" dirty="0" smtClean="0"/>
          </a:p>
          <a:p>
            <a:pPr lvl="1" eaLnBrk="1" hangingPunct="1"/>
            <a:r>
              <a:rPr lang="en-AU" altLang="en-US" sz="2000" dirty="0" smtClean="0"/>
              <a:t>Jemena Gas Networks (JGN) – Rob McMillian</a:t>
            </a:r>
          </a:p>
          <a:p>
            <a:pPr eaLnBrk="1" hangingPunct="1"/>
            <a:endParaRPr lang="en-AU" altLang="en-US" sz="2400" dirty="0" smtClean="0"/>
          </a:p>
          <a:p>
            <a:pPr eaLnBrk="1" hangingPunct="1"/>
            <a:r>
              <a:rPr lang="en-AU" altLang="en-US" sz="2400" dirty="0" smtClean="0"/>
              <a:t>Time </a:t>
            </a:r>
            <a:r>
              <a:rPr lang="en-AU" altLang="en-US" sz="2400" dirty="0"/>
              <a:t>for questions at the end </a:t>
            </a:r>
            <a:r>
              <a:rPr lang="en-AU" altLang="en-US" sz="2400" dirty="0" smtClean="0"/>
              <a:t>of presentations</a:t>
            </a:r>
          </a:p>
          <a:p>
            <a:pPr eaLnBrk="1" hangingPunct="1"/>
            <a:endParaRPr lang="en-AU" altLang="en-US" sz="2400" dirty="0" smtClean="0"/>
          </a:p>
          <a:p>
            <a:pPr eaLnBrk="1" hangingPunct="1"/>
            <a:r>
              <a:rPr lang="en-AU" altLang="en-US" sz="2400" dirty="0" smtClean="0"/>
              <a:t>Close at 4.30pm 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87624" y="2765209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19872" y="3573016"/>
            <a:ext cx="5097641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Public forum</a:t>
            </a:r>
          </a:p>
          <a:p>
            <a:pPr algn="ctr"/>
            <a:r>
              <a:rPr lang="en-A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Draft decision: Jemena Gas </a:t>
            </a:r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Networks </a:t>
            </a:r>
            <a:r>
              <a:rPr lang="en-A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(NSW) Ltd</a:t>
            </a:r>
          </a:p>
          <a:p>
            <a:pPr algn="ctr"/>
            <a:r>
              <a:rPr lang="en-A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2015–20 Access arrangement</a:t>
            </a:r>
          </a:p>
          <a:p>
            <a:pPr algn="ctr"/>
            <a:endParaRPr lang="en-A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Sebastian Roberts</a:t>
            </a:r>
          </a:p>
          <a:p>
            <a:pPr algn="ctr"/>
            <a:r>
              <a:rPr lang="en-A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General Manager, Networks</a:t>
            </a:r>
            <a:endParaRPr lang="en-A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568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: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sz="4400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About our draft decision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268760"/>
            <a:ext cx="8183562" cy="4619279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Our draft decision reflects changes to the National Gas Law and Rules in 2012</a:t>
            </a:r>
          </a:p>
          <a:p>
            <a:pPr eaLnBrk="1" hangingPunct="1"/>
            <a:endParaRPr lang="en-AU" altLang="en-US" dirty="0" smtClean="0"/>
          </a:p>
          <a:p>
            <a:pPr eaLnBrk="1" hangingPunct="1"/>
            <a:r>
              <a:rPr lang="en-AU" altLang="en-US" dirty="0" smtClean="0"/>
              <a:t>It draws on guidelines from our Better Regulation program</a:t>
            </a:r>
          </a:p>
          <a:p>
            <a:pPr eaLnBrk="1" hangingPunct="1"/>
            <a:endParaRPr lang="en-AU" altLang="en-US" dirty="0" smtClean="0"/>
          </a:p>
          <a:p>
            <a:pPr eaLnBrk="1" hangingPunct="1"/>
            <a:r>
              <a:rPr lang="en-AU" altLang="en-US" dirty="0" smtClean="0"/>
              <a:t>CCP advice throughout JGN review</a:t>
            </a:r>
          </a:p>
          <a:p>
            <a:pPr eaLnBrk="1" hangingPunct="1"/>
            <a:endParaRPr lang="en-AU" altLang="en-US" dirty="0"/>
          </a:p>
          <a:p>
            <a:pPr eaLnBrk="1" hangingPunct="1"/>
            <a:r>
              <a:rPr lang="en-AU" altLang="en-US" dirty="0" smtClean="0"/>
              <a:t>Stakeholder consultation process</a:t>
            </a:r>
          </a:p>
          <a:p>
            <a:pPr eaLnBrk="1" hangingPunct="1"/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Total revenue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1"/>
            <a:ext cx="8183562" cy="4619278"/>
          </a:xfrm>
        </p:spPr>
        <p:txBody>
          <a:bodyPr/>
          <a:lstStyle/>
          <a:p>
            <a:pPr marL="0" indent="0">
              <a:buNone/>
            </a:pPr>
            <a:r>
              <a:rPr lang="en-AU" sz="1600" b="1" dirty="0" smtClean="0"/>
              <a:t>JGN's </a:t>
            </a:r>
            <a:r>
              <a:rPr lang="en-AU" sz="1600" b="1" dirty="0"/>
              <a:t>past total revenue, proposed total revenue and AER draft decision revenue allowance </a:t>
            </a:r>
            <a:r>
              <a:rPr lang="en-AU" sz="1600" b="1" dirty="0" smtClean="0"/>
              <a:t>($million</a:t>
            </a:r>
            <a:r>
              <a:rPr lang="en-AU" sz="1600" b="1" dirty="0"/>
              <a:t>, </a:t>
            </a:r>
            <a:r>
              <a:rPr lang="en-AU" sz="1600" b="1" dirty="0" smtClean="0"/>
              <a:t>2014–15)</a:t>
            </a:r>
            <a:endParaRPr lang="en-AU" sz="1600" dirty="0"/>
          </a:p>
          <a:p>
            <a:pPr marL="0" indent="0" eaLnBrk="1" hangingPunct="1">
              <a:buNone/>
            </a:pPr>
            <a:endParaRPr lang="en-AU" b="1" dirty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6832"/>
            <a:ext cx="5731510" cy="37960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070" y="836712"/>
            <a:ext cx="8546426" cy="57546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Total revenue: 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Differences </a:t>
            </a:r>
            <a:r>
              <a:rPr lang="en-A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between proposal and draft decision</a:t>
            </a: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899592" y="1628800"/>
            <a:ext cx="80648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b="1" dirty="0"/>
              <a:t>AER’s draft decision annual average revenue (smoothed) compared with the 2014–15 building block revenue (smoothed) ($million, 2014–15)</a:t>
            </a: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13575"/>
            <a:ext cx="7416824" cy="373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97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Indicative impact on bills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268761"/>
            <a:ext cx="8183562" cy="4619278"/>
          </a:xfrm>
        </p:spPr>
        <p:txBody>
          <a:bodyPr/>
          <a:lstStyle/>
          <a:p>
            <a:pPr eaLnBrk="1" hangingPunct="1"/>
            <a:r>
              <a:rPr lang="en-AU" sz="2000" dirty="0" smtClean="0"/>
              <a:t>Gas distribution </a:t>
            </a:r>
            <a:r>
              <a:rPr lang="en-AU" sz="2000" dirty="0"/>
              <a:t>charges represent approximately 50 per cent of a customer's annual gas bill</a:t>
            </a:r>
            <a:r>
              <a:rPr lang="en-AU" sz="2000" dirty="0" smtClean="0"/>
              <a:t>.</a:t>
            </a:r>
          </a:p>
          <a:p>
            <a:pPr eaLnBrk="1" hangingPunct="1"/>
            <a:endParaRPr lang="en-AU" altLang="en-US" sz="2000" dirty="0"/>
          </a:p>
          <a:p>
            <a:pPr eaLnBrk="1" hangingPunct="1"/>
            <a:r>
              <a:rPr lang="en-AU" altLang="en-US" sz="2000" dirty="0" smtClean="0"/>
              <a:t>There is considerable uncertainty about wholesale gas prices in the near future. </a:t>
            </a:r>
          </a:p>
          <a:p>
            <a:pPr eaLnBrk="1" hangingPunct="1"/>
            <a:endParaRPr lang="en-AU" altLang="en-US" sz="2000" dirty="0" smtClean="0"/>
          </a:p>
          <a:p>
            <a:r>
              <a:rPr lang="en-AU" altLang="en-US" sz="2000" dirty="0" smtClean="0"/>
              <a:t>All else constant w</a:t>
            </a:r>
            <a:r>
              <a:rPr lang="en-AU" sz="2000" dirty="0" smtClean="0"/>
              <a:t>e </a:t>
            </a:r>
            <a:r>
              <a:rPr lang="en-AU" sz="2000" dirty="0"/>
              <a:t>estimate our draft decision </a:t>
            </a:r>
            <a:r>
              <a:rPr lang="en-AU" sz="2000" dirty="0" smtClean="0"/>
              <a:t>would </a:t>
            </a:r>
            <a:r>
              <a:rPr lang="en-AU" sz="2000" dirty="0"/>
              <a:t>reduce the annual gas </a:t>
            </a:r>
            <a:r>
              <a:rPr lang="en-AU" sz="2000" dirty="0" smtClean="0"/>
              <a:t>bill:</a:t>
            </a:r>
          </a:p>
          <a:p>
            <a:pPr lvl="1"/>
            <a:endParaRPr lang="en-AU" sz="1600" dirty="0" smtClean="0"/>
          </a:p>
          <a:p>
            <a:pPr lvl="1"/>
            <a:r>
              <a:rPr lang="en-AU" sz="1600" dirty="0" smtClean="0"/>
              <a:t>for </a:t>
            </a:r>
            <a:r>
              <a:rPr lang="en-AU" sz="1600" dirty="0"/>
              <a:t>residential customers by $112 </a:t>
            </a:r>
            <a:r>
              <a:rPr lang="en-AU" sz="1600" dirty="0" smtClean="0"/>
              <a:t>($nominal</a:t>
            </a:r>
            <a:r>
              <a:rPr lang="en-AU" sz="1600" dirty="0"/>
              <a:t>) in 2015–16, which is an 11 per cent reduction.</a:t>
            </a:r>
          </a:p>
          <a:p>
            <a:pPr lvl="1"/>
            <a:endParaRPr lang="en-AU" sz="1600" dirty="0" smtClean="0"/>
          </a:p>
          <a:p>
            <a:pPr lvl="1"/>
            <a:r>
              <a:rPr lang="en-AU" sz="1600" dirty="0" smtClean="0"/>
              <a:t>for </a:t>
            </a:r>
            <a:r>
              <a:rPr lang="en-AU" sz="1600" dirty="0"/>
              <a:t>small business customers by $539 </a:t>
            </a:r>
            <a:r>
              <a:rPr lang="en-AU" sz="1600" dirty="0" smtClean="0"/>
              <a:t>($nominal</a:t>
            </a:r>
            <a:r>
              <a:rPr lang="en-AU" sz="1600" dirty="0"/>
              <a:t>) in 2015–16, which is an 11 per cent reduction.</a:t>
            </a:r>
          </a:p>
          <a:p>
            <a:pPr lvl="1"/>
            <a:endParaRPr lang="en-AU" sz="1600" dirty="0"/>
          </a:p>
          <a:p>
            <a:pPr eaLnBrk="1" hangingPunct="1"/>
            <a:endParaRPr lang="en-AU" altLang="en-US" sz="2000" dirty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81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183563" cy="64747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/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dirty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/>
            </a:r>
            <a:br>
              <a:rPr lang="en-AU" dirty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sz="44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Rate of return</a:t>
            </a:r>
            <a:endParaRPr lang="en-AU" sz="44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196753"/>
            <a:ext cx="8183562" cy="4691286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>
              <a:latin typeface="Lucida Fax" pitchFamily="18" charset="0"/>
            </a:endParaRPr>
          </a:p>
          <a:p>
            <a:pPr eaLnBrk="1" hangingPunct="1"/>
            <a:endParaRPr lang="en-AU" altLang="en-US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1436"/>
              </p:ext>
            </p:extLst>
          </p:nvPr>
        </p:nvGraphicFramePr>
        <p:xfrm>
          <a:off x="1043608" y="1772816"/>
          <a:ext cx="7095720" cy="3888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4"/>
                <a:gridCol w="1584176"/>
                <a:gridCol w="1656184"/>
                <a:gridCol w="1479096"/>
              </a:tblGrid>
              <a:tr h="67680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Font typeface="Arial"/>
                        <a:buChar char="%1"/>
                      </a:pPr>
                      <a:r>
                        <a:rPr lang="en-AU" sz="800" dirty="0">
                          <a:effectLst/>
                        </a:rPr>
                        <a:t> </a:t>
                      </a:r>
                      <a:endParaRPr lang="en-AU" sz="10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2010–15</a:t>
                      </a:r>
                      <a:r>
                        <a:rPr lang="en-AU" sz="800" dirty="0">
                          <a:effectLst/>
                        </a:rPr>
                        <a:t/>
                      </a:r>
                      <a:br>
                        <a:rPr lang="en-AU" sz="800" dirty="0">
                          <a:effectLst/>
                        </a:rPr>
                      </a:br>
                      <a:r>
                        <a:rPr lang="en-AU" sz="800" dirty="0">
                          <a:effectLst/>
                        </a:rPr>
                        <a:t>AER decision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2015–18</a:t>
                      </a:r>
                      <a:br>
                        <a:rPr lang="en-AU" sz="800" dirty="0">
                          <a:effectLst/>
                        </a:rPr>
                      </a:br>
                      <a:r>
                        <a:rPr lang="en-AU" sz="800" dirty="0" smtClean="0">
                          <a:effectLst/>
                        </a:rPr>
                        <a:t>JGN’s proposal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2015–18</a:t>
                      </a:r>
                      <a:br>
                        <a:rPr lang="en-AU" sz="800" dirty="0">
                          <a:effectLst/>
                        </a:rPr>
                      </a:br>
                      <a:r>
                        <a:rPr lang="en-AU" sz="800" dirty="0">
                          <a:effectLst/>
                        </a:rPr>
                        <a:t>AER draft decision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2249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Nominal risk free rate  (cost of equity)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5.85%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4.12%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3.55%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Equity risk premium 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5.2%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6.59%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4.55%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MRP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6.5%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N/A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6.5%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Equity beta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0.8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N/A</a:t>
                      </a:r>
                      <a:r>
                        <a:rPr lang="en-AU" sz="800" baseline="30000" dirty="0">
                          <a:effectLst/>
                        </a:rPr>
                        <a:t>(d)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0.7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Gearing ratio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60.0%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60.0%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>
                          <a:effectLst/>
                        </a:rPr>
                        <a:t>60.0%</a:t>
                      </a:r>
                      <a:endParaRPr lang="en-AU" sz="80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Inflation forecast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2.60%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2.55%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2.55%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0564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Nominal post–tax return on equity 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11.05%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10.71%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>
                          <a:effectLst/>
                        </a:rPr>
                        <a:t>8.1%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Nominal pre–tax return on debt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10.02%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7.30%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5.93%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800" dirty="0">
                          <a:effectLst/>
                        </a:rPr>
                        <a:t>Nominal vanilla WACC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10.43%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8.67%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6.80%</a:t>
                      </a:r>
                      <a:endParaRPr lang="en-AU" sz="800" dirty="0">
                        <a:effectLst/>
                        <a:latin typeface="Gautam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183563" cy="64747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Capital expenditure</a:t>
            </a:r>
            <a:endParaRPr lang="en-AU" sz="40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08332" y="1340768"/>
            <a:ext cx="8168943" cy="433124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600" b="1" dirty="0" smtClean="0">
                <a:latin typeface="Lucida Fax" pitchFamily="18" charset="0"/>
              </a:rPr>
              <a:t>AER </a:t>
            </a:r>
            <a:r>
              <a:rPr lang="en-AU" sz="1600" b="1" dirty="0">
                <a:latin typeface="Lucida Fax" pitchFamily="18" charset="0"/>
              </a:rPr>
              <a:t>draft decision compared to JGN’s past and proposed </a:t>
            </a:r>
            <a:r>
              <a:rPr lang="en-AU" sz="1600" b="1" dirty="0" err="1">
                <a:latin typeface="Lucida Fax" pitchFamily="18" charset="0"/>
              </a:rPr>
              <a:t>capex</a:t>
            </a:r>
            <a:r>
              <a:rPr lang="en-AU" sz="1600" b="1" dirty="0">
                <a:latin typeface="Lucida Fax" pitchFamily="18" charset="0"/>
              </a:rPr>
              <a:t> ($million, $</a:t>
            </a:r>
            <a:r>
              <a:rPr lang="en-AU" sz="1600" b="1" dirty="0" smtClean="0">
                <a:latin typeface="Lucida Fax" pitchFamily="18" charset="0"/>
              </a:rPr>
              <a:t>2014-15)</a:t>
            </a:r>
            <a:endParaRPr lang="en-AU" altLang="en-US" sz="1600" b="1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sz="2000" dirty="0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7416824" cy="381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</TotalTime>
  <Words>656</Words>
  <Application>Microsoft Office PowerPoint</Application>
  <PresentationFormat>On-screen Show (4:3)</PresentationFormat>
  <Paragraphs>154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The Australian Energy Regulator</vt:lpstr>
      <vt:lpstr>Today’s agenda</vt:lpstr>
      <vt:lpstr>The Australian Energy Regulator</vt:lpstr>
      <vt:lpstr>: About our draft decision</vt:lpstr>
      <vt:lpstr>Total revenue</vt:lpstr>
      <vt:lpstr>Total revenue: Differences between proposal and draft decision</vt:lpstr>
      <vt:lpstr>Indicative impact on bills</vt:lpstr>
      <vt:lpstr>  Rate of return</vt:lpstr>
      <vt:lpstr>Capital expenditure</vt:lpstr>
      <vt:lpstr>Capital expenditure</vt:lpstr>
      <vt:lpstr>Operating expenditure</vt:lpstr>
      <vt:lpstr>Operating expenditure (cont)</vt:lpstr>
      <vt:lpstr>Demand forecasts</vt:lpstr>
      <vt:lpstr>Non-price terms and conditions of access</vt:lpstr>
      <vt:lpstr>Next steps</vt:lpstr>
    </vt:vector>
  </TitlesOfParts>
  <Company>ACCC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Australian Energy Regulation</dc:title>
  <dc:creator>lkeog</dc:creator>
  <cp:lastModifiedBy>Minhas, Sajjad</cp:lastModifiedBy>
  <cp:revision>91</cp:revision>
  <cp:lastPrinted>2014-12-02T03:50:34Z</cp:lastPrinted>
  <dcterms:created xsi:type="dcterms:W3CDTF">2013-02-26T03:21:25Z</dcterms:created>
  <dcterms:modified xsi:type="dcterms:W3CDTF">2014-12-09T03:43:03Z</dcterms:modified>
</cp:coreProperties>
</file>