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8" r:id="rId1"/>
  </p:sldMasterIdLst>
  <p:notesMasterIdLst>
    <p:notesMasterId r:id="rId75"/>
  </p:notesMasterIdLst>
  <p:handoutMasterIdLst>
    <p:handoutMasterId r:id="rId76"/>
  </p:handoutMasterIdLst>
  <p:sldIdLst>
    <p:sldId id="256" r:id="rId2"/>
    <p:sldId id="399" r:id="rId3"/>
    <p:sldId id="330" r:id="rId4"/>
    <p:sldId id="520" r:id="rId5"/>
    <p:sldId id="332" r:id="rId6"/>
    <p:sldId id="375" r:id="rId7"/>
    <p:sldId id="376" r:id="rId8"/>
    <p:sldId id="333" r:id="rId9"/>
    <p:sldId id="334" r:id="rId10"/>
    <p:sldId id="521" r:id="rId11"/>
    <p:sldId id="335" r:id="rId12"/>
    <p:sldId id="338" r:id="rId13"/>
    <p:sldId id="339" r:id="rId14"/>
    <p:sldId id="341" r:id="rId15"/>
    <p:sldId id="342" r:id="rId16"/>
    <p:sldId id="392" r:id="rId17"/>
    <p:sldId id="327" r:id="rId18"/>
    <p:sldId id="377" r:id="rId19"/>
    <p:sldId id="378" r:id="rId20"/>
    <p:sldId id="343" r:id="rId21"/>
    <p:sldId id="344" r:id="rId22"/>
    <p:sldId id="519" r:id="rId23"/>
    <p:sldId id="444" r:id="rId24"/>
    <p:sldId id="445" r:id="rId25"/>
    <p:sldId id="508" r:id="rId26"/>
    <p:sldId id="489" r:id="rId27"/>
    <p:sldId id="347" r:id="rId28"/>
    <p:sldId id="346" r:id="rId29"/>
    <p:sldId id="495" r:id="rId30"/>
    <p:sldId id="509" r:id="rId31"/>
    <p:sldId id="350" r:id="rId32"/>
    <p:sldId id="510" r:id="rId33"/>
    <p:sldId id="352" r:id="rId34"/>
    <p:sldId id="316" r:id="rId35"/>
    <p:sldId id="324" r:id="rId36"/>
    <p:sldId id="416" r:id="rId37"/>
    <p:sldId id="389" r:id="rId38"/>
    <p:sldId id="386" r:id="rId39"/>
    <p:sldId id="387" r:id="rId40"/>
    <p:sldId id="388" r:id="rId41"/>
    <p:sldId id="417" r:id="rId42"/>
    <p:sldId id="390" r:id="rId43"/>
    <p:sldId id="456" r:id="rId44"/>
    <p:sldId id="458" r:id="rId45"/>
    <p:sldId id="464" r:id="rId46"/>
    <p:sldId id="455" r:id="rId47"/>
    <p:sldId id="457" r:id="rId48"/>
    <p:sldId id="459" r:id="rId49"/>
    <p:sldId id="418" r:id="rId50"/>
    <p:sldId id="472" r:id="rId51"/>
    <p:sldId id="436" r:id="rId52"/>
    <p:sldId id="473" r:id="rId53"/>
    <p:sldId id="440" r:id="rId54"/>
    <p:sldId id="441" r:id="rId55"/>
    <p:sldId id="442" r:id="rId56"/>
    <p:sldId id="511" r:id="rId57"/>
    <p:sldId id="403" r:id="rId58"/>
    <p:sldId id="359" r:id="rId59"/>
    <p:sldId id="481" r:id="rId60"/>
    <p:sldId id="362" r:id="rId61"/>
    <p:sldId id="482" r:id="rId62"/>
    <p:sldId id="483" r:id="rId63"/>
    <p:sldId id="484" r:id="rId64"/>
    <p:sldId id="404" r:id="rId65"/>
    <p:sldId id="425" r:id="rId66"/>
    <p:sldId id="405" r:id="rId67"/>
    <p:sldId id="500" r:id="rId68"/>
    <p:sldId id="406" r:id="rId69"/>
    <p:sldId id="409" r:id="rId70"/>
    <p:sldId id="410" r:id="rId71"/>
    <p:sldId id="408" r:id="rId72"/>
    <p:sldId id="518" r:id="rId73"/>
    <p:sldId id="522" r:id="rId7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8E25"/>
    <a:srgbClr val="706138"/>
    <a:srgbClr val="695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53762" autoAdjust="0"/>
    <p:restoredTop sz="84516" autoAdjust="0"/>
  </p:normalViewPr>
  <p:slideViewPr>
    <p:cSldViewPr>
      <p:cViewPr>
        <p:scale>
          <a:sx n="75" d="100"/>
          <a:sy n="75" d="100"/>
        </p:scale>
        <p:origin x="-690"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2" d="100"/>
          <a:sy n="82" d="100"/>
        </p:scale>
        <p:origin x="-336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BRVPWXFS02\BusData\AER\SP%20AusNet%20(transmission)%202014-17%20reset%20models\03%20Draft%20decision\Public%20Forum%20charts%20and%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BRVPWXFS02\BusData\AER\SP%20AusNet%20(transmission)%202014-17%20reset%20models\03%20Draft%20decision\Public%20Forum%20charts%20and%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BRVPWXFS02\BusData\AER\SP%20AusNet%20(transmission)%202014-17%20reset%20models\03%20Draft%20decision\Public%20Forum%20charts%20and%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chnas-evs02\home$\ahyne\Public%20forum%20capex%20sl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81707024404377"/>
          <c:y val="0.52496091621898933"/>
          <c:w val="0.50518474404684965"/>
          <c:h val="0.44748954294002463"/>
        </c:manualLayout>
      </c:layout>
      <c:lineChart>
        <c:grouping val="standard"/>
        <c:varyColors val="0"/>
        <c:dLbls>
          <c:showLegendKey val="0"/>
          <c:showVal val="0"/>
          <c:showCatName val="0"/>
          <c:showSerName val="0"/>
          <c:showPercent val="0"/>
          <c:showBubbleSize val="0"/>
        </c:dLbls>
        <c:marker val="1"/>
        <c:smooth val="0"/>
        <c:axId val="343711104"/>
        <c:axId val="343449600"/>
      </c:lineChart>
      <c:catAx>
        <c:axId val="343711104"/>
        <c:scaling>
          <c:orientation val="minMax"/>
        </c:scaling>
        <c:delete val="1"/>
        <c:axPos val="b"/>
        <c:numFmt formatCode="General" sourceLinked="1"/>
        <c:majorTickMark val="out"/>
        <c:minorTickMark val="none"/>
        <c:tickLblPos val="nextTo"/>
        <c:crossAx val="343449600"/>
        <c:crosses val="autoZero"/>
        <c:auto val="1"/>
        <c:lblAlgn val="ctr"/>
        <c:lblOffset val="100"/>
        <c:noMultiLvlLbl val="0"/>
      </c:catAx>
      <c:valAx>
        <c:axId val="343449600"/>
        <c:scaling>
          <c:orientation val="minMax"/>
          <c:min val="0"/>
        </c:scaling>
        <c:delete val="0"/>
        <c:axPos val="l"/>
        <c:numFmt formatCode="0" sourceLinked="0"/>
        <c:majorTickMark val="out"/>
        <c:minorTickMark val="none"/>
        <c:tickLblPos val="nextTo"/>
        <c:txPr>
          <a:bodyPr/>
          <a:lstStyle/>
          <a:p>
            <a:pPr>
              <a:defRPr sz="1200"/>
            </a:pPr>
            <a:endParaRPr lang="en-US"/>
          </a:p>
        </c:txPr>
        <c:crossAx val="343711104"/>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81707024404377"/>
          <c:y val="0.52496091621898933"/>
          <c:w val="0.50518474404684965"/>
          <c:h val="0.44748954294002463"/>
        </c:manualLayout>
      </c:layout>
      <c:lineChart>
        <c:grouping val="standard"/>
        <c:varyColors val="0"/>
        <c:dLbls>
          <c:showLegendKey val="0"/>
          <c:showVal val="0"/>
          <c:showCatName val="0"/>
          <c:showSerName val="0"/>
          <c:showPercent val="0"/>
          <c:showBubbleSize val="0"/>
        </c:dLbls>
        <c:marker val="1"/>
        <c:smooth val="0"/>
        <c:axId val="344486656"/>
        <c:axId val="344488192"/>
      </c:lineChart>
      <c:catAx>
        <c:axId val="344486656"/>
        <c:scaling>
          <c:orientation val="minMax"/>
        </c:scaling>
        <c:delete val="1"/>
        <c:axPos val="b"/>
        <c:numFmt formatCode="General" sourceLinked="1"/>
        <c:majorTickMark val="out"/>
        <c:minorTickMark val="none"/>
        <c:tickLblPos val="nextTo"/>
        <c:crossAx val="344488192"/>
        <c:crosses val="autoZero"/>
        <c:auto val="1"/>
        <c:lblAlgn val="ctr"/>
        <c:lblOffset val="100"/>
        <c:noMultiLvlLbl val="0"/>
      </c:catAx>
      <c:valAx>
        <c:axId val="344488192"/>
        <c:scaling>
          <c:orientation val="minMax"/>
          <c:min val="0"/>
        </c:scaling>
        <c:delete val="0"/>
        <c:axPos val="l"/>
        <c:numFmt formatCode="0" sourceLinked="0"/>
        <c:majorTickMark val="out"/>
        <c:minorTickMark val="none"/>
        <c:tickLblPos val="nextTo"/>
        <c:txPr>
          <a:bodyPr/>
          <a:lstStyle/>
          <a:p>
            <a:pPr>
              <a:defRPr sz="1200"/>
            </a:pPr>
            <a:endParaRPr lang="en-US"/>
          </a:p>
        </c:txPr>
        <c:crossAx val="344486656"/>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81707024404377"/>
          <c:y val="0.52496091621898933"/>
          <c:w val="0.50518474404684965"/>
          <c:h val="0.44748954294002463"/>
        </c:manualLayout>
      </c:layout>
      <c:lineChart>
        <c:grouping val="standard"/>
        <c:varyColors val="0"/>
        <c:dLbls>
          <c:showLegendKey val="0"/>
          <c:showVal val="0"/>
          <c:showCatName val="0"/>
          <c:showSerName val="0"/>
          <c:showPercent val="0"/>
          <c:showBubbleSize val="0"/>
        </c:dLbls>
        <c:marker val="1"/>
        <c:smooth val="0"/>
        <c:axId val="343747200"/>
        <c:axId val="343757184"/>
      </c:lineChart>
      <c:catAx>
        <c:axId val="343747200"/>
        <c:scaling>
          <c:orientation val="minMax"/>
        </c:scaling>
        <c:delete val="1"/>
        <c:axPos val="b"/>
        <c:numFmt formatCode="General" sourceLinked="1"/>
        <c:majorTickMark val="out"/>
        <c:minorTickMark val="none"/>
        <c:tickLblPos val="nextTo"/>
        <c:crossAx val="343757184"/>
        <c:crosses val="autoZero"/>
        <c:auto val="1"/>
        <c:lblAlgn val="ctr"/>
        <c:lblOffset val="100"/>
        <c:noMultiLvlLbl val="0"/>
      </c:catAx>
      <c:valAx>
        <c:axId val="343757184"/>
        <c:scaling>
          <c:orientation val="minMax"/>
          <c:min val="0"/>
        </c:scaling>
        <c:delete val="0"/>
        <c:axPos val="l"/>
        <c:numFmt formatCode="0" sourceLinked="0"/>
        <c:majorTickMark val="out"/>
        <c:minorTickMark val="none"/>
        <c:tickLblPos val="nextTo"/>
        <c:txPr>
          <a:bodyPr/>
          <a:lstStyle/>
          <a:p>
            <a:pPr>
              <a:defRPr sz="1200"/>
            </a:pPr>
            <a:endParaRPr lang="en-US"/>
          </a:p>
        </c:txPr>
        <c:crossAx val="343747200"/>
        <c:crosses val="autoZero"/>
        <c:crossBetween val="between"/>
      </c:valAx>
      <c:spPr>
        <a:noFill/>
        <a:ln w="25400">
          <a:noFill/>
        </a:ln>
      </c:spPr>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Ausgrid!$A$32</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Ausgrid!$B$32:$K$32</c:f>
              <c:numCache>
                <c:formatCode>#,##0.00_ ;\-#,##0.00\ </c:formatCode>
                <c:ptCount val="10"/>
                <c:pt idx="0">
                  <c:v>608.32277278133859</c:v>
                </c:pt>
                <c:pt idx="1">
                  <c:v>657.48457807336081</c:v>
                </c:pt>
                <c:pt idx="2">
                  <c:v>644.11930139463323</c:v>
                </c:pt>
                <c:pt idx="3">
                  <c:v>430.67613769821378</c:v>
                </c:pt>
                <c:pt idx="4">
                  <c:v>313.62939525207878</c:v>
                </c:pt>
              </c:numCache>
            </c:numRef>
          </c:val>
          <c:smooth val="0"/>
        </c:ser>
        <c:ser>
          <c:idx val="1"/>
          <c:order val="1"/>
          <c:tx>
            <c:strRef>
              <c:f>Ausgrid!$A$30</c:f>
              <c:strCache>
                <c:ptCount val="1"/>
                <c:pt idx="0">
                  <c:v>Ausgrid's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Ausgrid!$B$33:$K$33</c:f>
              <c:numCache>
                <c:formatCode>General</c:formatCode>
                <c:ptCount val="10"/>
                <c:pt idx="4" formatCode="#,##0.00_ ;\-#,##0.00\ ">
                  <c:v>313.62939525207878</c:v>
                </c:pt>
                <c:pt idx="5" formatCode="#,##0.00_ ;\-#,##0.00\ ">
                  <c:v>139.82906181830992</c:v>
                </c:pt>
                <c:pt idx="6" formatCode="#,##0.00_ ;\-#,##0.00\ ">
                  <c:v>104.13216835453883</c:v>
                </c:pt>
                <c:pt idx="7" formatCode="#,##0.00_ ;\-#,##0.00\ ">
                  <c:v>94.342190632261932</c:v>
                </c:pt>
                <c:pt idx="8" formatCode="#,##0.00_ ;\-#,##0.00\ ">
                  <c:v>101.73936782514026</c:v>
                </c:pt>
                <c:pt idx="9" formatCode="#,##0.00_ ;\-#,##0.00\ ">
                  <c:v>109.58717315882089</c:v>
                </c:pt>
              </c:numCache>
            </c:numRef>
          </c:val>
          <c:smooth val="0"/>
        </c:ser>
        <c:ser>
          <c:idx val="2"/>
          <c:order val="2"/>
          <c:tx>
            <c:strRef>
              <c:f>Ausgrid!$A$31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chemeClr val="accent1"/>
                </a:solidFill>
                <a:ln>
                  <a:solidFill>
                    <a:srgbClr val="0070C0"/>
                  </a:solidFill>
                </a:ln>
              </c:spPr>
            </c:marker>
            <c:bubble3D val="0"/>
          </c:dPt>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Ausgrid!$B$34:$K$34</c:f>
              <c:numCache>
                <c:formatCode>General</c:formatCode>
                <c:ptCount val="10"/>
                <c:pt idx="4" formatCode="#,##0.00_ ;\-#,##0.00\ ">
                  <c:v>313.62939525207878</c:v>
                </c:pt>
                <c:pt idx="5" formatCode="#,##0.00_ ;\-#,##0.00\ ">
                  <c:v>94.747316292595457</c:v>
                </c:pt>
                <c:pt idx="6" formatCode="#,##0.00_ ;\-#,##0.00\ ">
                  <c:v>70.067967964297736</c:v>
                </c:pt>
                <c:pt idx="7" formatCode="#,##0.00_ ;\-#,##0.00\ ">
                  <c:v>65.046229950966392</c:v>
                </c:pt>
                <c:pt idx="8" formatCode="#,##0.00_ ;\-#,##0.00\ ">
                  <c:v>68.175580293270301</c:v>
                </c:pt>
                <c:pt idx="9" formatCode="#,##0.00_ ;\-#,##0.00\ ">
                  <c:v>78.409032643216477</c:v>
                </c:pt>
              </c:numCache>
            </c:numRef>
          </c:val>
          <c:smooth val="0"/>
        </c:ser>
        <c:ser>
          <c:idx val="3"/>
          <c:order val="3"/>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122304"/>
        <c:axId val="345123840"/>
      </c:lineChart>
      <c:catAx>
        <c:axId val="345122304"/>
        <c:scaling>
          <c:orientation val="minMax"/>
        </c:scaling>
        <c:delete val="0"/>
        <c:axPos val="b"/>
        <c:majorTickMark val="out"/>
        <c:minorTickMark val="none"/>
        <c:tickLblPos val="nextTo"/>
        <c:txPr>
          <a:bodyPr/>
          <a:lstStyle/>
          <a:p>
            <a:pPr>
              <a:defRPr sz="800"/>
            </a:pPr>
            <a:endParaRPr lang="en-US"/>
          </a:p>
        </c:txPr>
        <c:crossAx val="345123840"/>
        <c:crosses val="autoZero"/>
        <c:auto val="1"/>
        <c:lblAlgn val="ctr"/>
        <c:lblOffset val="100"/>
        <c:noMultiLvlLbl val="0"/>
      </c:catAx>
      <c:valAx>
        <c:axId val="345123840"/>
        <c:scaling>
          <c:orientation val="minMax"/>
          <c:min val="0"/>
        </c:scaling>
        <c:delete val="0"/>
        <c:axPos val="l"/>
        <c:majorGridlines/>
        <c:title>
          <c:tx>
            <c:rich>
              <a:bodyPr rot="0" vert="horz"/>
              <a:lstStyle/>
              <a:p>
                <a:pPr algn="l">
                  <a:defRPr sz="1000">
                    <a:latin typeface="Verdana" panose="020B0604030504040204" pitchFamily="34" charset="0"/>
                  </a:defRPr>
                </a:pPr>
                <a:r>
                  <a:rPr lang="en-AU" sz="1000">
                    <a:latin typeface="Verdana" panose="020B0604030504040204" pitchFamily="34" charset="0"/>
                  </a:rPr>
                  <a:t>Capex</a:t>
                </a:r>
              </a:p>
              <a:p>
                <a:pPr algn="l">
                  <a:defRPr sz="1000">
                    <a:latin typeface="Verdana" panose="020B0604030504040204" pitchFamily="34" charset="0"/>
                  </a:defRPr>
                </a:pPr>
                <a:r>
                  <a:rPr lang="en-AU" sz="1000">
                    <a:latin typeface="Verdana" panose="020B0604030504040204" pitchFamily="34" charset="0"/>
                  </a:rPr>
                  <a:t>($m</a:t>
                </a:r>
                <a:r>
                  <a:rPr lang="en-AU" sz="1000" baseline="0">
                    <a:latin typeface="Verdana" panose="020B0604030504040204" pitchFamily="34" charset="0"/>
                  </a:rPr>
                  <a:t> 2013-14)</a:t>
                </a:r>
                <a:endParaRPr lang="en-AU" sz="10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122304"/>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19827904040404043"/>
          <c:y val="0.90099631499373001"/>
          <c:w val="0.77395176767676765"/>
          <c:h val="5.2517161179149875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Endeavour!$A$32</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Endeavour!$B$32:$K$32</c:f>
              <c:numCache>
                <c:formatCode>#,##0.00_ ;\-#,##0.00\ </c:formatCode>
                <c:ptCount val="10"/>
                <c:pt idx="0">
                  <c:v>158.8470877949205</c:v>
                </c:pt>
                <c:pt idx="1">
                  <c:v>203.16157878386997</c:v>
                </c:pt>
                <c:pt idx="2">
                  <c:v>273.16782053071142</c:v>
                </c:pt>
                <c:pt idx="3">
                  <c:v>276.60860827491183</c:v>
                </c:pt>
                <c:pt idx="4">
                  <c:v>191.37873907051213</c:v>
                </c:pt>
              </c:numCache>
            </c:numRef>
          </c:val>
          <c:smooth val="0"/>
        </c:ser>
        <c:ser>
          <c:idx val="1"/>
          <c:order val="1"/>
          <c:tx>
            <c:strRef>
              <c:f>Endeavour!$A$30</c:f>
              <c:strCache>
                <c:ptCount val="1"/>
                <c:pt idx="0">
                  <c:v>Endeavour Energy's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Endeavour!$B$33:$K$33</c:f>
              <c:numCache>
                <c:formatCode>General</c:formatCode>
                <c:ptCount val="10"/>
                <c:pt idx="4" formatCode="#,##0.00_ ;\-#,##0.00\ ">
                  <c:v>191.37873907051213</c:v>
                </c:pt>
                <c:pt idx="5" formatCode="#,##0.00_ ;\-#,##0.00\ ">
                  <c:v>144.64948773796036</c:v>
                </c:pt>
                <c:pt idx="6" formatCode="#,##0.00_ ;\-#,##0.00\ ">
                  <c:v>88.351607862826754</c:v>
                </c:pt>
                <c:pt idx="7" formatCode="#,##0.00_ ;\-#,##0.00\ ">
                  <c:v>56.236754681088087</c:v>
                </c:pt>
                <c:pt idx="8" formatCode="#,##0.00_ ;\-#,##0.00\ ">
                  <c:v>70.589722153435631</c:v>
                </c:pt>
                <c:pt idx="9" formatCode="#,##0.00_ ;\-#,##0.00\ ">
                  <c:v>66.290060437989155</c:v>
                </c:pt>
              </c:numCache>
            </c:numRef>
          </c:val>
          <c:smooth val="0"/>
        </c:ser>
        <c:ser>
          <c:idx val="2"/>
          <c:order val="2"/>
          <c:tx>
            <c:strRef>
              <c:f>Endeavour!$A$31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rgbClr val="0070C0"/>
                </a:solidFill>
                <a:ln>
                  <a:solidFill>
                    <a:srgbClr val="0070C0"/>
                  </a:solidFill>
                </a:ln>
              </c:spPr>
            </c:marker>
            <c:bubble3D val="0"/>
          </c:dPt>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Endeavour!$B$34:$K$34</c:f>
              <c:numCache>
                <c:formatCode>General</c:formatCode>
                <c:ptCount val="10"/>
                <c:pt idx="4" formatCode="#,##0.00_ ;\-#,##0.00\ ">
                  <c:v>191.37873907051213</c:v>
                </c:pt>
                <c:pt idx="5" formatCode="#,##0.00_ ;\-#,##0.00\ ">
                  <c:v>117.76706457726631</c:v>
                </c:pt>
                <c:pt idx="6" formatCode="#,##0.00_ ;\-#,##0.00\ ">
                  <c:v>73.568866683402746</c:v>
                </c:pt>
                <c:pt idx="7" formatCode="#,##0.00_ ;\-#,##0.00\ ">
                  <c:v>46.441241478924873</c:v>
                </c:pt>
                <c:pt idx="8" formatCode="#,##0.00_ ;\-#,##0.00\ ">
                  <c:v>58.811263830420287</c:v>
                </c:pt>
                <c:pt idx="9" formatCode="#,##0.00_ ;\-#,##0.00\ ">
                  <c:v>55.241551372290793</c:v>
                </c:pt>
              </c:numCache>
            </c:numRef>
          </c:val>
          <c:smooth val="0"/>
        </c:ser>
        <c:ser>
          <c:idx val="3"/>
          <c:order val="3"/>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213184"/>
        <c:axId val="345227264"/>
      </c:lineChart>
      <c:catAx>
        <c:axId val="345213184"/>
        <c:scaling>
          <c:orientation val="minMax"/>
        </c:scaling>
        <c:delete val="0"/>
        <c:axPos val="b"/>
        <c:majorTickMark val="out"/>
        <c:minorTickMark val="none"/>
        <c:tickLblPos val="nextTo"/>
        <c:txPr>
          <a:bodyPr/>
          <a:lstStyle/>
          <a:p>
            <a:pPr>
              <a:defRPr sz="800"/>
            </a:pPr>
            <a:endParaRPr lang="en-US"/>
          </a:p>
        </c:txPr>
        <c:crossAx val="345227264"/>
        <c:crosses val="autoZero"/>
        <c:auto val="1"/>
        <c:lblAlgn val="ctr"/>
        <c:lblOffset val="100"/>
        <c:noMultiLvlLbl val="0"/>
      </c:catAx>
      <c:valAx>
        <c:axId val="345227264"/>
        <c:scaling>
          <c:orientation val="minMax"/>
          <c:min val="0"/>
        </c:scaling>
        <c:delete val="0"/>
        <c:axPos val="l"/>
        <c:majorGridlines/>
        <c:title>
          <c:tx>
            <c:rich>
              <a:bodyPr rot="0" vert="horz"/>
              <a:lstStyle/>
              <a:p>
                <a:pPr algn="l">
                  <a:defRPr sz="1000">
                    <a:latin typeface="Verdana" panose="020B0604030504040204" pitchFamily="34" charset="0"/>
                  </a:defRPr>
                </a:pPr>
                <a:r>
                  <a:rPr lang="en-AU" sz="1000">
                    <a:latin typeface="Verdana" panose="020B0604030504040204" pitchFamily="34" charset="0"/>
                  </a:rPr>
                  <a:t>Capex</a:t>
                </a:r>
              </a:p>
              <a:p>
                <a:pPr algn="l">
                  <a:defRPr sz="1000">
                    <a:latin typeface="Verdana" panose="020B0604030504040204" pitchFamily="34" charset="0"/>
                  </a:defRPr>
                </a:pPr>
                <a:r>
                  <a:rPr lang="en-AU" sz="1000">
                    <a:latin typeface="Verdana" panose="020B0604030504040204" pitchFamily="34" charset="0"/>
                  </a:rPr>
                  <a:t>($m</a:t>
                </a:r>
                <a:r>
                  <a:rPr lang="en-AU" sz="1000" baseline="0">
                    <a:latin typeface="Verdana" panose="020B0604030504040204" pitchFamily="34" charset="0"/>
                  </a:rPr>
                  <a:t> 2013-14)</a:t>
                </a:r>
                <a:endParaRPr lang="en-AU" sz="10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213184"/>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16300126262626266"/>
          <c:y val="0.90099631499373001"/>
          <c:w val="0.80922954545454551"/>
          <c:h val="5.2517161179149875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Essential!$A$32</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Essential!$B$32:$K$32</c:f>
              <c:numCache>
                <c:formatCode>#,##0.00_ ;\-#,##0.00\ </c:formatCode>
                <c:ptCount val="10"/>
                <c:pt idx="0">
                  <c:v>265.81682022736311</c:v>
                </c:pt>
                <c:pt idx="1">
                  <c:v>256.42520023284084</c:v>
                </c:pt>
                <c:pt idx="2">
                  <c:v>287.9510002043782</c:v>
                </c:pt>
                <c:pt idx="3">
                  <c:v>273.42420460341299</c:v>
                </c:pt>
                <c:pt idx="4">
                  <c:v>183.08378491728612</c:v>
                </c:pt>
              </c:numCache>
            </c:numRef>
          </c:val>
          <c:smooth val="0"/>
        </c:ser>
        <c:ser>
          <c:idx val="1"/>
          <c:order val="1"/>
          <c:tx>
            <c:strRef>
              <c:f>Essential!$A$30</c:f>
              <c:strCache>
                <c:ptCount val="1"/>
                <c:pt idx="0">
                  <c:v>Essential Energy's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Essential!$B$33:$K$33</c:f>
              <c:numCache>
                <c:formatCode>General</c:formatCode>
                <c:ptCount val="10"/>
                <c:pt idx="4" formatCode="#,##0.00_ ;\-#,##0.00\ ">
                  <c:v>183.08378491728612</c:v>
                </c:pt>
                <c:pt idx="5" formatCode="#,##0.00_ ;\-#,##0.00\ ">
                  <c:v>169.13983081383364</c:v>
                </c:pt>
                <c:pt idx="6" formatCode="#,##0.00_ ;\-#,##0.00\ ">
                  <c:v>154.76565550822531</c:v>
                </c:pt>
                <c:pt idx="7" formatCode="#,##0.00_ ;\-#,##0.00\ ">
                  <c:v>143.71201933832026</c:v>
                </c:pt>
                <c:pt idx="8" formatCode="#,##0.00_ ;\-#,##0.00\ ">
                  <c:v>140.32534567420348</c:v>
                </c:pt>
                <c:pt idx="9" formatCode="#,##0.00_ ;\-#,##0.00\ ">
                  <c:v>136.69825691137277</c:v>
                </c:pt>
              </c:numCache>
            </c:numRef>
          </c:val>
          <c:smooth val="0"/>
        </c:ser>
        <c:ser>
          <c:idx val="2"/>
          <c:order val="2"/>
          <c:tx>
            <c:strRef>
              <c:f>Essential!$A$31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rgbClr val="0070C0"/>
                </a:solidFill>
                <a:ln>
                  <a:solidFill>
                    <a:srgbClr val="0070C0"/>
                  </a:solidFill>
                </a:ln>
              </c:spPr>
            </c:marker>
            <c:bubble3D val="0"/>
          </c:dPt>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Essential!$B$34:$K$34</c:f>
              <c:numCache>
                <c:formatCode>General</c:formatCode>
                <c:ptCount val="10"/>
                <c:pt idx="4" formatCode="#,##0.00_ ;\-#,##0.00\ ">
                  <c:v>183.08378491728612</c:v>
                </c:pt>
                <c:pt idx="5" formatCode="#,##0.00_ ;\-#,##0.00\ ">
                  <c:v>113.88082182633082</c:v>
                </c:pt>
                <c:pt idx="6" formatCode="#,##0.00_ ;\-#,##0.00\ ">
                  <c:v>100.22407001899086</c:v>
                </c:pt>
                <c:pt idx="7" formatCode="#,##0.00_ ;\-#,##0.00\ ">
                  <c:v>89.955542971707516</c:v>
                </c:pt>
                <c:pt idx="8" formatCode="#,##0.00_ ;\-#,##0.00\ ">
                  <c:v>87.063154183017318</c:v>
                </c:pt>
                <c:pt idx="9" formatCode="#,##0.00_ ;\-#,##0.00\ ">
                  <c:v>84.100395163490688</c:v>
                </c:pt>
              </c:numCache>
            </c:numRef>
          </c:val>
          <c:smooth val="0"/>
        </c:ser>
        <c:ser>
          <c:idx val="3"/>
          <c:order val="3"/>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349120"/>
        <c:axId val="345350912"/>
      </c:lineChart>
      <c:catAx>
        <c:axId val="345349120"/>
        <c:scaling>
          <c:orientation val="minMax"/>
        </c:scaling>
        <c:delete val="0"/>
        <c:axPos val="b"/>
        <c:majorTickMark val="out"/>
        <c:minorTickMark val="none"/>
        <c:tickLblPos val="nextTo"/>
        <c:txPr>
          <a:bodyPr/>
          <a:lstStyle/>
          <a:p>
            <a:pPr>
              <a:defRPr sz="800"/>
            </a:pPr>
            <a:endParaRPr lang="en-US"/>
          </a:p>
        </c:txPr>
        <c:crossAx val="345350912"/>
        <c:crosses val="autoZero"/>
        <c:auto val="1"/>
        <c:lblAlgn val="ctr"/>
        <c:lblOffset val="100"/>
        <c:noMultiLvlLbl val="0"/>
      </c:catAx>
      <c:valAx>
        <c:axId val="345350912"/>
        <c:scaling>
          <c:orientation val="minMax"/>
          <c:min val="0"/>
        </c:scaling>
        <c:delete val="0"/>
        <c:axPos val="l"/>
        <c:majorGridlines/>
        <c:title>
          <c:tx>
            <c:rich>
              <a:bodyPr rot="0" vert="horz"/>
              <a:lstStyle/>
              <a:p>
                <a:pPr algn="l">
                  <a:defRPr sz="1000">
                    <a:latin typeface="Verdana" panose="020B0604030504040204" pitchFamily="34" charset="0"/>
                  </a:defRPr>
                </a:pPr>
                <a:r>
                  <a:rPr lang="en-AU" sz="1000">
                    <a:latin typeface="Verdana" panose="020B0604030504040204" pitchFamily="34" charset="0"/>
                  </a:rPr>
                  <a:t>Capex</a:t>
                </a:r>
              </a:p>
              <a:p>
                <a:pPr algn="l">
                  <a:defRPr sz="1000">
                    <a:latin typeface="Verdana" panose="020B0604030504040204" pitchFamily="34" charset="0"/>
                  </a:defRPr>
                </a:pPr>
                <a:r>
                  <a:rPr lang="en-AU" sz="1000">
                    <a:latin typeface="Verdana" panose="020B0604030504040204" pitchFamily="34" charset="0"/>
                  </a:rPr>
                  <a:t>($m</a:t>
                </a:r>
                <a:r>
                  <a:rPr lang="en-AU" sz="1000" baseline="0">
                    <a:latin typeface="Verdana" panose="020B0604030504040204" pitchFamily="34" charset="0"/>
                  </a:rPr>
                  <a:t> 2013-14)</a:t>
                </a:r>
                <a:endParaRPr lang="en-AU" sz="10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349120"/>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21271085858585861"/>
          <c:y val="0.90392883531910972"/>
          <c:w val="0.74027752525252521"/>
          <c:h val="5.2517161179149875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Ausgrid!$A$29</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Ausgrid!$B$29:$K$29</c:f>
              <c:numCache>
                <c:formatCode>#,##0.00_ ;\-#,##0.00\ </c:formatCode>
                <c:ptCount val="10"/>
                <c:pt idx="0">
                  <c:v>674.17472146756359</c:v>
                </c:pt>
                <c:pt idx="1">
                  <c:v>762.41403937898781</c:v>
                </c:pt>
                <c:pt idx="2">
                  <c:v>922.90221018850627</c:v>
                </c:pt>
                <c:pt idx="3">
                  <c:v>720.56552958152508</c:v>
                </c:pt>
                <c:pt idx="4">
                  <c:v>549.39656144484729</c:v>
                </c:pt>
              </c:numCache>
            </c:numRef>
          </c:val>
          <c:smooth val="0"/>
        </c:ser>
        <c:ser>
          <c:idx val="1"/>
          <c:order val="1"/>
          <c:tx>
            <c:strRef>
              <c:f>Ausgrid!$A$30</c:f>
              <c:strCache>
                <c:ptCount val="1"/>
                <c:pt idx="0">
                  <c:v>Ausgrid's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Ausgrid!$B$30:$K$30</c:f>
              <c:numCache>
                <c:formatCode>General</c:formatCode>
                <c:ptCount val="10"/>
                <c:pt idx="4" formatCode="#,##0.00_ ;\-#,##0.00\ ">
                  <c:v>549.39656144484729</c:v>
                </c:pt>
                <c:pt idx="5" formatCode="#,##0.00_ ;\-#,##0.00\ ">
                  <c:v>793.69876965442188</c:v>
                </c:pt>
                <c:pt idx="6" formatCode="#,##0.00_ ;\-#,##0.00\ ">
                  <c:v>808.40855144125521</c:v>
                </c:pt>
                <c:pt idx="7" formatCode="#,##0.00_ ;\-#,##0.00\ ">
                  <c:v>674.35700988933388</c:v>
                </c:pt>
                <c:pt idx="8" formatCode="#,##0.00_ ;\-#,##0.00\ ">
                  <c:v>638.59565562022453</c:v>
                </c:pt>
                <c:pt idx="9" formatCode="#,##0.00_ ;\-#,##0.00\ ">
                  <c:v>576.06431090766807</c:v>
                </c:pt>
              </c:numCache>
            </c:numRef>
          </c:val>
          <c:smooth val="0"/>
        </c:ser>
        <c:ser>
          <c:idx val="2"/>
          <c:order val="2"/>
          <c:tx>
            <c:strRef>
              <c:f>Ausgrid!$A$31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rgbClr val="0070C0"/>
                </a:solidFill>
                <a:ln>
                  <a:solidFill>
                    <a:srgbClr val="0070C0"/>
                  </a:solidFill>
                </a:ln>
              </c:spPr>
            </c:marker>
            <c:bubble3D val="0"/>
          </c:dPt>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Ausgrid!$B$31:$K$31</c:f>
              <c:numCache>
                <c:formatCode>General</c:formatCode>
                <c:ptCount val="10"/>
                <c:pt idx="4" formatCode="#,##0.00_ ;\-#,##0.00\ ">
                  <c:v>549.39656144484729</c:v>
                </c:pt>
                <c:pt idx="5" formatCode="#,##0.00_ ;\-#,##0.00\ ">
                  <c:v>392.55930217513992</c:v>
                </c:pt>
                <c:pt idx="6" formatCode="#,##0.00_ ;\-#,##0.00\ ">
                  <c:v>395.52255778138448</c:v>
                </c:pt>
                <c:pt idx="7" formatCode="#,##0.00_ ;\-#,##0.00\ ">
                  <c:v>348.26029307265117</c:v>
                </c:pt>
                <c:pt idx="8" formatCode="#,##0.00_ ;\-#,##0.00\ ">
                  <c:v>327.18990906887768</c:v>
                </c:pt>
                <c:pt idx="9" formatCode="#,##0.00_ ;\-#,##0.00\ ">
                  <c:v>305.31560790194692</c:v>
                </c:pt>
              </c:numCache>
            </c:numRef>
          </c:val>
          <c:smooth val="0"/>
        </c:ser>
        <c:ser>
          <c:idx val="3"/>
          <c:order val="3"/>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Ausgrid!$B$28:$K$28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382912"/>
        <c:axId val="345384448"/>
      </c:lineChart>
      <c:catAx>
        <c:axId val="345382912"/>
        <c:scaling>
          <c:orientation val="minMax"/>
        </c:scaling>
        <c:delete val="0"/>
        <c:axPos val="b"/>
        <c:majorTickMark val="out"/>
        <c:minorTickMark val="none"/>
        <c:tickLblPos val="nextTo"/>
        <c:txPr>
          <a:bodyPr/>
          <a:lstStyle/>
          <a:p>
            <a:pPr>
              <a:defRPr sz="800"/>
            </a:pPr>
            <a:endParaRPr lang="en-US"/>
          </a:p>
        </c:txPr>
        <c:crossAx val="345384448"/>
        <c:crosses val="autoZero"/>
        <c:auto val="1"/>
        <c:lblAlgn val="ctr"/>
        <c:lblOffset val="100"/>
        <c:noMultiLvlLbl val="0"/>
      </c:catAx>
      <c:valAx>
        <c:axId val="345384448"/>
        <c:scaling>
          <c:orientation val="minMax"/>
          <c:min val="0"/>
        </c:scaling>
        <c:delete val="0"/>
        <c:axPos val="l"/>
        <c:majorGridlines/>
        <c:title>
          <c:tx>
            <c:rich>
              <a:bodyPr rot="0" vert="horz"/>
              <a:lstStyle/>
              <a:p>
                <a:pPr algn="l">
                  <a:defRPr sz="900">
                    <a:latin typeface="Verdana" panose="020B0604030504040204" pitchFamily="34" charset="0"/>
                  </a:defRPr>
                </a:pPr>
                <a:r>
                  <a:rPr lang="en-AU" sz="900">
                    <a:latin typeface="Verdana" panose="020B0604030504040204" pitchFamily="34" charset="0"/>
                  </a:rPr>
                  <a:t>Capex</a:t>
                </a:r>
              </a:p>
              <a:p>
                <a:pPr algn="l">
                  <a:defRPr sz="900">
                    <a:latin typeface="Verdana" panose="020B0604030504040204" pitchFamily="34" charset="0"/>
                  </a:defRPr>
                </a:pPr>
                <a:r>
                  <a:rPr lang="en-AU" sz="900">
                    <a:latin typeface="Verdana" panose="020B0604030504040204" pitchFamily="34" charset="0"/>
                  </a:rPr>
                  <a:t>($m</a:t>
                </a:r>
                <a:r>
                  <a:rPr lang="en-AU" sz="900" baseline="0">
                    <a:latin typeface="Verdana" panose="020B0604030504040204" pitchFamily="34" charset="0"/>
                  </a:rPr>
                  <a:t> 2013-14)</a:t>
                </a:r>
                <a:endParaRPr lang="en-AU" sz="9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382912"/>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19827904040404043"/>
          <c:y val="0.90099631499373001"/>
          <c:w val="0.79159065656565653"/>
          <c:h val="5.2517161179149875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Endeavour!$A$29</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Endeavour!$B$29:$K$29</c:f>
              <c:numCache>
                <c:formatCode>#,##0.00_ ;\-#,##0.00\ </c:formatCode>
                <c:ptCount val="10"/>
                <c:pt idx="0">
                  <c:v>116.83990544777306</c:v>
                </c:pt>
                <c:pt idx="1">
                  <c:v>125.82527599157895</c:v>
                </c:pt>
                <c:pt idx="2">
                  <c:v>167.59962873456919</c:v>
                </c:pt>
                <c:pt idx="3">
                  <c:v>165.05731007132354</c:v>
                </c:pt>
                <c:pt idx="4">
                  <c:v>210.57902552559165</c:v>
                </c:pt>
              </c:numCache>
            </c:numRef>
          </c:val>
          <c:smooth val="0"/>
        </c:ser>
        <c:ser>
          <c:idx val="1"/>
          <c:order val="1"/>
          <c:tx>
            <c:strRef>
              <c:f>Endeavour!$A$30</c:f>
              <c:strCache>
                <c:ptCount val="1"/>
                <c:pt idx="0">
                  <c:v>Endeavour Energy's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Endeavour!$B$30:$K$30</c:f>
              <c:numCache>
                <c:formatCode>General</c:formatCode>
                <c:ptCount val="10"/>
                <c:pt idx="4" formatCode="#,##0.00_ ;\-#,##0.00\ ">
                  <c:v>210.57902552559165</c:v>
                </c:pt>
                <c:pt idx="5" formatCode="#,##0.00_ ;\-#,##0.00\ ">
                  <c:v>169.18732108999995</c:v>
                </c:pt>
                <c:pt idx="6" formatCode="#,##0.00_ ;\-#,##0.00\ ">
                  <c:v>159.57121180499993</c:v>
                </c:pt>
                <c:pt idx="7" formatCode="#,##0.00_ ;\-#,##0.00\ ">
                  <c:v>142.13601492699996</c:v>
                </c:pt>
                <c:pt idx="8" formatCode="#,##0.00_ ;\-#,##0.00\ ">
                  <c:v>139.97375600000004</c:v>
                </c:pt>
                <c:pt idx="9" formatCode="#,##0.00_ ;\-#,##0.00\ ">
                  <c:v>128.787409</c:v>
                </c:pt>
              </c:numCache>
            </c:numRef>
          </c:val>
          <c:smooth val="0"/>
        </c:ser>
        <c:ser>
          <c:idx val="2"/>
          <c:order val="2"/>
          <c:tx>
            <c:strRef>
              <c:f>Endeavour!$A$31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rgbClr val="0070C0"/>
                </a:solidFill>
                <a:ln>
                  <a:solidFill>
                    <a:srgbClr val="0070C0"/>
                  </a:solidFill>
                </a:ln>
              </c:spPr>
            </c:marker>
            <c:bubble3D val="0"/>
          </c:dPt>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Endeavour!$B$31:$K$31</c:f>
              <c:numCache>
                <c:formatCode>General</c:formatCode>
                <c:ptCount val="10"/>
                <c:pt idx="4" formatCode="#,##0.00_ ;\-#,##0.00\ ">
                  <c:v>210.57902552559165</c:v>
                </c:pt>
                <c:pt idx="5" formatCode="#,##0.00_ ;\-#,##0.00\ ">
                  <c:v>136.42505522304288</c:v>
                </c:pt>
                <c:pt idx="6" formatCode="#,##0.00_ ;\-#,##0.00\ ">
                  <c:v>141.79999972094672</c:v>
                </c:pt>
                <c:pt idx="7" formatCode="#,##0.00_ ;\-#,##0.00\ ">
                  <c:v>132.38855914269644</c:v>
                </c:pt>
                <c:pt idx="8" formatCode="#,##0.00_ ;\-#,##0.00\ ">
                  <c:v>129.18884261284322</c:v>
                </c:pt>
                <c:pt idx="9" formatCode="#,##0.00_ ;\-#,##0.00\ ">
                  <c:v>121.28964330047073</c:v>
                </c:pt>
              </c:numCache>
            </c:numRef>
          </c:val>
          <c:smooth val="0"/>
        </c:ser>
        <c:ser>
          <c:idx val="3"/>
          <c:order val="3"/>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cat>
            <c:strRef>
              <c:f>Endeavour!$B$28:$K$28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522944"/>
        <c:axId val="345524480"/>
      </c:lineChart>
      <c:catAx>
        <c:axId val="345522944"/>
        <c:scaling>
          <c:orientation val="minMax"/>
        </c:scaling>
        <c:delete val="0"/>
        <c:axPos val="b"/>
        <c:majorTickMark val="out"/>
        <c:minorTickMark val="none"/>
        <c:tickLblPos val="nextTo"/>
        <c:txPr>
          <a:bodyPr/>
          <a:lstStyle/>
          <a:p>
            <a:pPr>
              <a:defRPr sz="800"/>
            </a:pPr>
            <a:endParaRPr lang="en-US"/>
          </a:p>
        </c:txPr>
        <c:crossAx val="345524480"/>
        <c:crosses val="autoZero"/>
        <c:auto val="1"/>
        <c:lblAlgn val="ctr"/>
        <c:lblOffset val="100"/>
        <c:noMultiLvlLbl val="0"/>
      </c:catAx>
      <c:valAx>
        <c:axId val="345524480"/>
        <c:scaling>
          <c:orientation val="minMax"/>
          <c:min val="0"/>
        </c:scaling>
        <c:delete val="0"/>
        <c:axPos val="l"/>
        <c:majorGridlines/>
        <c:title>
          <c:tx>
            <c:rich>
              <a:bodyPr rot="0" vert="horz"/>
              <a:lstStyle/>
              <a:p>
                <a:pPr algn="l">
                  <a:defRPr sz="1000">
                    <a:latin typeface="Verdana" panose="020B0604030504040204" pitchFamily="34" charset="0"/>
                  </a:defRPr>
                </a:pPr>
                <a:r>
                  <a:rPr lang="en-AU" sz="1000">
                    <a:latin typeface="Verdana" panose="020B0604030504040204" pitchFamily="34" charset="0"/>
                  </a:rPr>
                  <a:t>Capex</a:t>
                </a:r>
              </a:p>
              <a:p>
                <a:pPr algn="l">
                  <a:defRPr sz="1000">
                    <a:latin typeface="Verdana" panose="020B0604030504040204" pitchFamily="34" charset="0"/>
                  </a:defRPr>
                </a:pPr>
                <a:r>
                  <a:rPr lang="en-AU" sz="1000">
                    <a:latin typeface="Verdana" panose="020B0604030504040204" pitchFamily="34" charset="0"/>
                  </a:rPr>
                  <a:t>($m</a:t>
                </a:r>
                <a:r>
                  <a:rPr lang="en-AU" sz="1000" baseline="0">
                    <a:latin typeface="Verdana" panose="020B0604030504040204" pitchFamily="34" charset="0"/>
                  </a:rPr>
                  <a:t> 2013-14)</a:t>
                </a:r>
                <a:endParaRPr lang="en-AU" sz="10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522944"/>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21752146464646469"/>
          <c:y val="0.90099631499373001"/>
          <c:w val="0.74508813131313134"/>
          <c:h val="6.424702133555002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7860082304527"/>
          <c:y val="2.768943576603505E-2"/>
          <c:w val="0.80910532407407409"/>
          <c:h val="0.78243265720355981"/>
        </c:manualLayout>
      </c:layout>
      <c:lineChart>
        <c:grouping val="standard"/>
        <c:varyColors val="0"/>
        <c:ser>
          <c:idx val="0"/>
          <c:order val="0"/>
          <c:tx>
            <c:strRef>
              <c:f>Essential!$A$29</c:f>
              <c:strCache>
                <c:ptCount val="1"/>
                <c:pt idx="0">
                  <c:v>Actual </c:v>
                </c:pt>
              </c:strCache>
            </c:strRef>
          </c:tx>
          <c:spPr>
            <a:ln>
              <a:solidFill>
                <a:srgbClr val="0070C0"/>
              </a:solidFill>
            </a:ln>
          </c:spPr>
          <c:marker>
            <c:symbol val="square"/>
            <c:size val="9"/>
            <c:spPr>
              <a:solidFill>
                <a:srgbClr val="0070C0"/>
              </a:solidFill>
              <a:ln>
                <a:solidFill>
                  <a:srgbClr val="0070C0"/>
                </a:solidFill>
              </a:ln>
            </c:spPr>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Essential!$B$29:$K$29</c:f>
              <c:numCache>
                <c:formatCode>#,##0.00_ ;\-#,##0.00\ </c:formatCode>
                <c:ptCount val="10"/>
                <c:pt idx="0">
                  <c:v>116.47458397906767</c:v>
                </c:pt>
                <c:pt idx="1">
                  <c:v>156.13304530762014</c:v>
                </c:pt>
                <c:pt idx="2">
                  <c:v>155.36820186815768</c:v>
                </c:pt>
                <c:pt idx="3">
                  <c:v>141.14645615504483</c:v>
                </c:pt>
                <c:pt idx="4">
                  <c:v>128.99939479240498</c:v>
                </c:pt>
              </c:numCache>
            </c:numRef>
          </c:val>
          <c:smooth val="0"/>
        </c:ser>
        <c:ser>
          <c:idx val="1"/>
          <c:order val="1"/>
          <c:tx>
            <c:strRef>
              <c:f>Essential!$A$30</c:f>
              <c:strCache>
                <c:ptCount val="1"/>
                <c:pt idx="0">
                  <c:v>Essential Energy's Proposal</c:v>
                </c:pt>
              </c:strCache>
            </c:strRef>
          </c:tx>
          <c:spPr>
            <a:ln>
              <a:solidFill>
                <a:srgbClr val="0070C0"/>
              </a:solidFill>
              <a:prstDash val="dash"/>
            </a:ln>
          </c:spPr>
          <c:marker>
            <c:symbol val="square"/>
            <c:size val="9"/>
            <c:spPr>
              <a:solidFill>
                <a:srgbClr val="0070C0"/>
              </a:solidFill>
              <a:ln>
                <a:solidFill>
                  <a:srgbClr val="0070C0"/>
                </a:solidFill>
              </a:ln>
            </c:spPr>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Essential!$B$30:$K$30</c:f>
              <c:numCache>
                <c:formatCode>General</c:formatCode>
                <c:ptCount val="10"/>
                <c:pt idx="4" formatCode="#,##0.00_ ;\-#,##0.00\ ">
                  <c:v>128.99939479240498</c:v>
                </c:pt>
                <c:pt idx="5" formatCode="#,##0.00_ ;\-#,##0.00\ ">
                  <c:v>153.57870969785026</c:v>
                </c:pt>
                <c:pt idx="6" formatCode="#,##0.00_ ;\-#,##0.00\ ">
                  <c:v>165.06021007452989</c:v>
                </c:pt>
                <c:pt idx="7" formatCode="#,##0.00_ ;\-#,##0.00\ ">
                  <c:v>180.34004428548607</c:v>
                </c:pt>
                <c:pt idx="8" formatCode="#,##0.00_ ;\-#,##0.00\ ">
                  <c:v>177.4786364676126</c:v>
                </c:pt>
                <c:pt idx="9" formatCode="#,##0.00_ ;\-#,##0.00\ ">
                  <c:v>180.39593236998513</c:v>
                </c:pt>
              </c:numCache>
            </c:numRef>
          </c:val>
          <c:smooth val="0"/>
        </c:ser>
        <c:ser>
          <c:idx val="2"/>
          <c:order val="2"/>
          <c:tx>
            <c:strRef>
              <c:f>Essential!$A$31</c:f>
              <c:strCache>
                <c:ptCount val="1"/>
                <c:pt idx="0">
                  <c:v>AER Draft Decision</c:v>
                </c:pt>
              </c:strCache>
            </c:strRef>
          </c:tx>
          <c:spPr>
            <a:ln>
              <a:solidFill>
                <a:schemeClr val="accent1"/>
              </a:solidFill>
              <a:prstDash val="dash"/>
            </a:ln>
          </c:spPr>
          <c:marker>
            <c:symbol val="square"/>
            <c:size val="9"/>
            <c:spPr>
              <a:solidFill>
                <a:schemeClr val="accent1"/>
              </a:solidFill>
              <a:ln>
                <a:solidFill>
                  <a:schemeClr val="accent6"/>
                </a:solidFill>
              </a:ln>
            </c:spPr>
          </c:marker>
          <c:dPt>
            <c:idx val="4"/>
            <c:marker>
              <c:spPr>
                <a:solidFill>
                  <a:srgbClr val="0070C0"/>
                </a:solidFill>
                <a:ln>
                  <a:solidFill>
                    <a:srgbClr val="0070C0"/>
                  </a:solidFill>
                </a:ln>
              </c:spPr>
            </c:marker>
            <c:bubble3D val="0"/>
          </c:dPt>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Essential!$B$31:$K$31</c:f>
              <c:numCache>
                <c:formatCode>General</c:formatCode>
                <c:ptCount val="10"/>
                <c:pt idx="4" formatCode="#,##0.00_ ;\-#,##0.00\ ">
                  <c:v>128.99939479240498</c:v>
                </c:pt>
                <c:pt idx="5" formatCode="#,##0.00_ ;\-#,##0.00\ ">
                  <c:v>121.11738155793076</c:v>
                </c:pt>
                <c:pt idx="6" formatCode="#,##0.00_ ;\-#,##0.00\ ">
                  <c:v>130.17208233459252</c:v>
                </c:pt>
                <c:pt idx="7" formatCode="#,##0.00_ ;\-#,##0.00\ ">
                  <c:v>142.22227805450231</c:v>
                </c:pt>
                <c:pt idx="8" formatCode="#,##0.00_ ;\-#,##0.00\ ">
                  <c:v>139.96567475869355</c:v>
                </c:pt>
                <c:pt idx="9" formatCode="#,##0.00_ ;\-#,##0.00\ ">
                  <c:v>142.26635329428086</c:v>
                </c:pt>
              </c:numCache>
            </c:numRef>
          </c:val>
          <c:smooth val="0"/>
        </c:ser>
        <c:ser>
          <c:idx val="3"/>
          <c:order val="3"/>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4"/>
          <c:order val="4"/>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5"/>
          <c:order val="5"/>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9"/>
          <c:order val="6"/>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0"/>
          <c:order val="7"/>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1"/>
          <c:order val="8"/>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2"/>
          <c:order val="9"/>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3"/>
          <c:order val="10"/>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4"/>
          <c:order val="11"/>
          <c:tx>
            <c:strRef>
              <c:f>Ausgrid!#REF!</c:f>
              <c:strCache>
                <c:ptCount val="1"/>
                <c:pt idx="0">
                  <c:v>#REF!</c:v>
                </c:pt>
              </c:strCache>
            </c:strRef>
          </c:tx>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Ausgrid!#REF!</c:f>
              <c:numCache>
                <c:formatCode>General</c:formatCode>
                <c:ptCount val="1"/>
                <c:pt idx="0">
                  <c:v>1</c:v>
                </c:pt>
              </c:numCache>
            </c:numRef>
          </c:val>
          <c:smooth val="0"/>
        </c:ser>
        <c:ser>
          <c:idx val="15"/>
          <c:order val="12"/>
          <c:tx>
            <c:strRef>
              <c:f>Ausgrid!$A$35</c:f>
              <c:strCache>
                <c:ptCount val="1"/>
                <c:pt idx="0">
                  <c:v>AER Draft Decision</c:v>
                </c:pt>
              </c:strCache>
            </c:strRef>
          </c:tx>
          <c:spPr>
            <a:ln>
              <a:solidFill>
                <a:schemeClr val="accent6"/>
              </a:solidFill>
              <a:prstDash val="dash"/>
            </a:ln>
          </c:spPr>
          <c:marker>
            <c:symbol val="none"/>
          </c:marker>
          <c:cat>
            <c:strRef>
              <c:f>Essential!$B$28:$K$28</c:f>
              <c:strCache>
                <c:ptCount val="10"/>
                <c:pt idx="0">
                  <c:v>2009/10</c:v>
                </c:pt>
                <c:pt idx="1">
                  <c:v>2010/11</c:v>
                </c:pt>
                <c:pt idx="2">
                  <c:v>2011/12</c:v>
                </c:pt>
                <c:pt idx="3">
                  <c:v>2012/13</c:v>
                </c:pt>
                <c:pt idx="4">
                  <c:v>2013/14</c:v>
                </c:pt>
                <c:pt idx="5">
                  <c:v>2014/15</c:v>
                </c:pt>
                <c:pt idx="6">
                  <c:v>2015/16</c:v>
                </c:pt>
                <c:pt idx="7">
                  <c:v>2016/17</c:v>
                </c:pt>
                <c:pt idx="8">
                  <c:v>2017/18</c:v>
                </c:pt>
                <c:pt idx="9">
                  <c:v>2018/19</c:v>
                </c:pt>
              </c:strCache>
            </c:strRef>
          </c:cat>
          <c:val>
            <c:numRef>
              <c:f>Ausgrid!$B$35:$K$35</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ser>
        <c:dLbls>
          <c:showLegendKey val="0"/>
          <c:showVal val="0"/>
          <c:showCatName val="0"/>
          <c:showSerName val="0"/>
          <c:showPercent val="0"/>
          <c:showBubbleSize val="0"/>
        </c:dLbls>
        <c:marker val="1"/>
        <c:smooth val="0"/>
        <c:axId val="345675264"/>
        <c:axId val="345676800"/>
      </c:lineChart>
      <c:catAx>
        <c:axId val="345675264"/>
        <c:scaling>
          <c:orientation val="minMax"/>
        </c:scaling>
        <c:delete val="0"/>
        <c:axPos val="b"/>
        <c:majorTickMark val="out"/>
        <c:minorTickMark val="none"/>
        <c:tickLblPos val="nextTo"/>
        <c:txPr>
          <a:bodyPr/>
          <a:lstStyle/>
          <a:p>
            <a:pPr>
              <a:defRPr sz="800"/>
            </a:pPr>
            <a:endParaRPr lang="en-US"/>
          </a:p>
        </c:txPr>
        <c:crossAx val="345676800"/>
        <c:crosses val="autoZero"/>
        <c:auto val="1"/>
        <c:lblAlgn val="ctr"/>
        <c:lblOffset val="100"/>
        <c:noMultiLvlLbl val="0"/>
      </c:catAx>
      <c:valAx>
        <c:axId val="345676800"/>
        <c:scaling>
          <c:orientation val="minMax"/>
          <c:min val="0"/>
        </c:scaling>
        <c:delete val="0"/>
        <c:axPos val="l"/>
        <c:majorGridlines/>
        <c:title>
          <c:tx>
            <c:rich>
              <a:bodyPr rot="0" vert="horz"/>
              <a:lstStyle/>
              <a:p>
                <a:pPr algn="l">
                  <a:defRPr sz="1000">
                    <a:latin typeface="Verdana" panose="020B0604030504040204" pitchFamily="34" charset="0"/>
                  </a:defRPr>
                </a:pPr>
                <a:r>
                  <a:rPr lang="en-AU" sz="1000">
                    <a:latin typeface="Verdana" panose="020B0604030504040204" pitchFamily="34" charset="0"/>
                  </a:rPr>
                  <a:t>Capex</a:t>
                </a:r>
              </a:p>
              <a:p>
                <a:pPr algn="l">
                  <a:defRPr sz="1000">
                    <a:latin typeface="Verdana" panose="020B0604030504040204" pitchFamily="34" charset="0"/>
                  </a:defRPr>
                </a:pPr>
                <a:r>
                  <a:rPr lang="en-AU" sz="1000">
                    <a:latin typeface="Verdana" panose="020B0604030504040204" pitchFamily="34" charset="0"/>
                  </a:rPr>
                  <a:t>($m</a:t>
                </a:r>
                <a:r>
                  <a:rPr lang="en-AU" sz="1000" baseline="0">
                    <a:latin typeface="Verdana" panose="020B0604030504040204" pitchFamily="34" charset="0"/>
                  </a:rPr>
                  <a:t> 2013-14)</a:t>
                </a:r>
                <a:endParaRPr lang="en-AU" sz="1000">
                  <a:latin typeface="Verdana" panose="020B0604030504040204" pitchFamily="34" charset="0"/>
                </a:endParaRPr>
              </a:p>
            </c:rich>
          </c:tx>
          <c:layout/>
          <c:overlay val="0"/>
        </c:title>
        <c:numFmt formatCode="###\ ###" sourceLinked="0"/>
        <c:majorTickMark val="out"/>
        <c:minorTickMark val="none"/>
        <c:tickLblPos val="nextTo"/>
        <c:txPr>
          <a:bodyPr/>
          <a:lstStyle/>
          <a:p>
            <a:pPr>
              <a:defRPr sz="1000"/>
            </a:pPr>
            <a:endParaRPr lang="en-US"/>
          </a:p>
        </c:txPr>
        <c:crossAx val="345675264"/>
        <c:crosses val="autoZero"/>
        <c:crossBetween val="between"/>
      </c:valAx>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ayout>
        <c:manualLayout>
          <c:xMode val="edge"/>
          <c:yMode val="edge"/>
          <c:x val="0.27204166666666668"/>
          <c:y val="0.89806386810750916"/>
          <c:w val="0.64727247474747474"/>
          <c:h val="5.2517161179149875E-2"/>
        </c:manualLayout>
      </c:layout>
      <c:overlay val="0"/>
      <c:txPr>
        <a:bodyPr/>
        <a:lstStyle/>
        <a:p>
          <a:pPr>
            <a:defRPr sz="1000"/>
          </a:pPr>
          <a:endParaRPr lang="en-US"/>
        </a:p>
      </c:txPr>
    </c:legend>
    <c:plotVisOnly val="1"/>
    <c:dispBlanksAs val="gap"/>
    <c:showDLblsOverMax val="0"/>
  </c:chart>
  <c:spPr>
    <a:solidFill>
      <a:schemeClr val="bg1"/>
    </a:solidFill>
  </c:sp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0.00683</cdr:x>
      <cdr:y>0</cdr:y>
    </cdr:from>
    <cdr:to>
      <cdr:x>1</cdr:x>
      <cdr:y>0.95067</cdr:y>
    </cdr:to>
    <cdr:pic>
      <cdr:nvPicPr>
        <cdr:cNvPr id="2" name="Picture 1"/>
        <cdr:cNvPicPr/>
      </cdr:nvPicPr>
      <cdr:blipFill rotWithShape="1">
        <a:blip xmlns:a="http://schemas.openxmlformats.org/drawingml/2006/main" xmlns:r="http://schemas.openxmlformats.org/officeDocument/2006/relationships" r:embed="rId1"/>
        <a:srcRect xmlns:a="http://schemas.openxmlformats.org/drawingml/2006/main" l="29348" t="40586" r="31759" b="31614"/>
        <a:stretch xmlns:a="http://schemas.openxmlformats.org/drawingml/2006/main"/>
      </cdr:blipFill>
      <cdr:spPr bwMode="auto">
        <a:xfrm xmlns:a="http://schemas.openxmlformats.org/drawingml/2006/main">
          <a:off x="50800" y="0"/>
          <a:ext cx="7391226" cy="4175793"/>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drawings/drawing2.xml><?xml version="1.0" encoding="utf-8"?>
<c:userShapes xmlns:c="http://schemas.openxmlformats.org/drawingml/2006/chart">
  <cdr:relSizeAnchor xmlns:cdr="http://schemas.openxmlformats.org/drawingml/2006/chartDrawing">
    <cdr:from>
      <cdr:x>0</cdr:x>
      <cdr:y>0.04918</cdr:y>
    </cdr:from>
    <cdr:to>
      <cdr:x>0.98011</cdr:x>
      <cdr:y>0.98844</cdr:y>
    </cdr:to>
    <cdr:pic>
      <cdr:nvPicPr>
        <cdr:cNvPr id="2" name="Picture 1"/>
        <cdr:cNvPicPr/>
      </cdr:nvPicPr>
      <cdr:blipFill rotWithShape="1">
        <a:blip xmlns:a="http://schemas.openxmlformats.org/drawingml/2006/main" xmlns:r="http://schemas.openxmlformats.org/officeDocument/2006/relationships" r:embed="rId1"/>
        <a:srcRect xmlns:a="http://schemas.openxmlformats.org/drawingml/2006/main" l="25767" t="36071" r="31011" b="29313"/>
        <a:stretch xmlns:a="http://schemas.openxmlformats.org/drawingml/2006/main"/>
      </cdr:blipFill>
      <cdr:spPr bwMode="auto">
        <a:xfrm xmlns:a="http://schemas.openxmlformats.org/drawingml/2006/main">
          <a:off x="0" y="216024"/>
          <a:ext cx="7294016" cy="4125664"/>
        </a:xfrm>
        <a:prstGeom xmlns:a="http://schemas.openxmlformats.org/drawingml/2006/main" prst="rect">
          <a:avLst/>
        </a:prstGeom>
        <a:ln xmlns:a="http://schemas.openxmlformats.org/drawingml/2006/main">
          <a:noFill/>
        </a:ln>
        <a:extLst xmlns:a="http://schemas.openxmlformats.org/drawingml/2006/main">
          <a:ext uri="{53640926-AAD7-44D8-BBD7-CCE9431645EC}">
            <a14:shadowObscured xmlns:a14="http://schemas.microsoft.com/office/drawing/2010/main"/>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FB1806-8E73-4E99-8C2D-A92FC66897C8}" type="datetimeFigureOut">
              <a:rPr lang="en-AU" smtClean="0"/>
              <a:t>15/12/2014</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1164800-CF8E-4A47-B729-5179885040B6}" type="slidenum">
              <a:rPr lang="en-AU" smtClean="0"/>
              <a:t>‹#›</a:t>
            </a:fld>
            <a:endParaRPr lang="en-AU"/>
          </a:p>
        </p:txBody>
      </p:sp>
    </p:spTree>
    <p:extLst>
      <p:ext uri="{BB962C8B-B14F-4D97-AF65-F5344CB8AC3E}">
        <p14:creationId xmlns:p14="http://schemas.microsoft.com/office/powerpoint/2010/main" val="1546434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90FA72-92EE-46D0-839E-870D2244B01A}" type="datetimeFigureOut">
              <a:rPr lang="en-AU"/>
              <a:pPr>
                <a:defRPr/>
              </a:pPr>
              <a:t>15/12/2014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FB3645-CA44-4448-ACEC-ECBF11693634}" type="slidenum">
              <a:rPr lang="en-AU"/>
              <a:pPr>
                <a:defRPr/>
              </a:pPr>
              <a:t>‹#›</a:t>
            </a:fld>
            <a:endParaRPr lang="en-AU"/>
          </a:p>
        </p:txBody>
      </p:sp>
    </p:spTree>
    <p:extLst>
      <p:ext uri="{BB962C8B-B14F-4D97-AF65-F5344CB8AC3E}">
        <p14:creationId xmlns:p14="http://schemas.microsoft.com/office/powerpoint/2010/main" val="3839045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a:t>
            </a:fld>
            <a:endParaRPr lang="en-AU"/>
          </a:p>
        </p:txBody>
      </p:sp>
    </p:spTree>
    <p:extLst>
      <p:ext uri="{BB962C8B-B14F-4D97-AF65-F5344CB8AC3E}">
        <p14:creationId xmlns:p14="http://schemas.microsoft.com/office/powerpoint/2010/main" val="385887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10</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11</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12</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13</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14</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15</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16</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37940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solidFill>
                  <a:prstClr val="black"/>
                </a:solidFill>
              </a:rPr>
              <a:pPr>
                <a:defRPr/>
              </a:pPr>
              <a:t>18</a:t>
            </a:fld>
            <a:endParaRPr lang="en-AU">
              <a:solidFill>
                <a:prstClr val="black"/>
              </a:solidFill>
            </a:endParaRPr>
          </a:p>
        </p:txBody>
      </p:sp>
    </p:spTree>
    <p:extLst>
      <p:ext uri="{BB962C8B-B14F-4D97-AF65-F5344CB8AC3E}">
        <p14:creationId xmlns:p14="http://schemas.microsoft.com/office/powerpoint/2010/main" val="37940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solidFill>
                  <a:prstClr val="black"/>
                </a:solidFill>
              </a:rPr>
              <a:pPr>
                <a:defRPr/>
              </a:pPr>
              <a:t>19</a:t>
            </a:fld>
            <a:endParaRPr lang="en-AU">
              <a:solidFill>
                <a:prstClr val="black"/>
              </a:solidFill>
            </a:endParaRPr>
          </a:p>
        </p:txBody>
      </p:sp>
    </p:spTree>
    <p:extLst>
      <p:ext uri="{BB962C8B-B14F-4D97-AF65-F5344CB8AC3E}">
        <p14:creationId xmlns:p14="http://schemas.microsoft.com/office/powerpoint/2010/main" val="37940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20</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21</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22</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5110783-3D64-4152-8989-AB9397DA02B5}" type="slidenum">
              <a:rPr lang="en-AU" smtClean="0"/>
              <a:pPr>
                <a:defRPr/>
              </a:pPr>
              <a:t>23</a:t>
            </a:fld>
            <a:endParaRPr lang="en-AU"/>
          </a:p>
        </p:txBody>
      </p:sp>
    </p:spTree>
    <p:extLst>
      <p:ext uri="{BB962C8B-B14F-4D97-AF65-F5344CB8AC3E}">
        <p14:creationId xmlns:p14="http://schemas.microsoft.com/office/powerpoint/2010/main" val="229187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5110783-3D64-4152-8989-AB9397DA02B5}" type="slidenum">
              <a:rPr lang="en-AU" smtClean="0"/>
              <a:pPr>
                <a:defRPr/>
              </a:pPr>
              <a:t>24</a:t>
            </a:fld>
            <a:endParaRPr lang="en-AU"/>
          </a:p>
        </p:txBody>
      </p:sp>
    </p:spTree>
    <p:extLst>
      <p:ext uri="{BB962C8B-B14F-4D97-AF65-F5344CB8AC3E}">
        <p14:creationId xmlns:p14="http://schemas.microsoft.com/office/powerpoint/2010/main" val="229187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25</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26</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27</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28</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29</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30</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31</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32</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33</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34</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35</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36</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37</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38</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39</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4</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40</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41</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42</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20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49</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50</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51</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52</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53</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54</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55</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56</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57</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59</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60</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61</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62</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63</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64</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65</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66</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67</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68</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69</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70</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71</a:t>
            </a:fld>
            <a:endParaRPr lang="en-AU"/>
          </a:p>
        </p:txBody>
      </p:sp>
    </p:spTree>
    <p:extLst>
      <p:ext uri="{BB962C8B-B14F-4D97-AF65-F5344CB8AC3E}">
        <p14:creationId xmlns:p14="http://schemas.microsoft.com/office/powerpoint/2010/main" val="22867164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72</a:t>
            </a:fld>
            <a:endParaRPr lang="en-AU"/>
          </a:p>
        </p:txBody>
      </p:sp>
    </p:spTree>
    <p:extLst>
      <p:ext uri="{BB962C8B-B14F-4D97-AF65-F5344CB8AC3E}">
        <p14:creationId xmlns:p14="http://schemas.microsoft.com/office/powerpoint/2010/main" val="401119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7</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8</a:t>
            </a:fld>
            <a:endParaRPr lang="en-AU"/>
          </a:p>
        </p:txBody>
      </p:sp>
    </p:spTree>
    <p:extLst>
      <p:ext uri="{BB962C8B-B14F-4D97-AF65-F5344CB8AC3E}">
        <p14:creationId xmlns:p14="http://schemas.microsoft.com/office/powerpoint/2010/main" val="209808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EFB3645-CA44-4448-ACEC-ECBF11693634}" type="slidenum">
              <a:rPr lang="en-AU" smtClean="0"/>
              <a:pPr>
                <a:defRPr/>
              </a:pPr>
              <a:t>9</a:t>
            </a:fld>
            <a:endParaRPr lang="en-AU"/>
          </a:p>
        </p:txBody>
      </p:sp>
    </p:spTree>
    <p:extLst>
      <p:ext uri="{BB962C8B-B14F-4D97-AF65-F5344CB8AC3E}">
        <p14:creationId xmlns:p14="http://schemas.microsoft.com/office/powerpoint/2010/main" val="209808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3A56233D-B0E4-42FE-AD66-07B251CEC933}" type="datetime1">
              <a:rPr lang="en-AU" smtClean="0"/>
              <a:t>15/12/2014</a:t>
            </a:fld>
            <a:endParaRPr lang="en-AU"/>
          </a:p>
        </p:txBody>
      </p:sp>
      <p:sp>
        <p:nvSpPr>
          <p:cNvPr id="8" name="Footer Placeholder 7"/>
          <p:cNvSpPr>
            <a:spLocks noGrp="1"/>
          </p:cNvSpPr>
          <p:nvPr>
            <p:ph type="ftr" sz="quarter" idx="11"/>
          </p:nvPr>
        </p:nvSpPr>
        <p:spPr/>
        <p:txBody>
          <a:bodyPr/>
          <a:lstStyle>
            <a:lvl1pPr>
              <a:defRPr/>
            </a:lvl1pPr>
            <a:extLst/>
          </a:lstStyle>
          <a:p>
            <a:pPr>
              <a:defRPr/>
            </a:pPr>
            <a:endParaRPr lang="en-AU"/>
          </a:p>
        </p:txBody>
      </p:sp>
      <p:sp>
        <p:nvSpPr>
          <p:cNvPr id="9" name="Slide Number Placeholder 10"/>
          <p:cNvSpPr>
            <a:spLocks noGrp="1"/>
          </p:cNvSpPr>
          <p:nvPr>
            <p:ph type="sldNum" sz="quarter" idx="12"/>
          </p:nvPr>
        </p:nvSpPr>
        <p:spPr/>
        <p:txBody>
          <a:bodyPr/>
          <a:lstStyle>
            <a:lvl1pPr>
              <a:defRPr/>
            </a:lvl1pPr>
            <a:extLst/>
          </a:lstStyle>
          <a:p>
            <a:pPr>
              <a:defRPr/>
            </a:pPr>
            <a:fld id="{475CA4F6-5590-4839-99B7-5115499F27E1}" type="slidenum">
              <a:rPr lang="en-AU"/>
              <a:pPr>
                <a:defRPr/>
              </a:pPr>
              <a:t>‹#›</a:t>
            </a:fld>
            <a:endParaRPr lang="en-AU"/>
          </a:p>
        </p:txBody>
      </p:sp>
    </p:spTree>
    <p:extLst>
      <p:ext uri="{BB962C8B-B14F-4D97-AF65-F5344CB8AC3E}">
        <p14:creationId xmlns:p14="http://schemas.microsoft.com/office/powerpoint/2010/main" val="12128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309C4B07-FDDA-4DE5-A695-43810325C4B7}" type="datetime1">
              <a:rPr lang="en-AU" smtClean="0"/>
              <a:t>15/12/2014</a:t>
            </a:fld>
            <a:endParaRPr lang="en-AU"/>
          </a:p>
        </p:txBody>
      </p:sp>
      <p:sp>
        <p:nvSpPr>
          <p:cNvPr id="5" name="Footer Placeholder 17"/>
          <p:cNvSpPr>
            <a:spLocks noGrp="1"/>
          </p:cNvSpPr>
          <p:nvPr>
            <p:ph type="ftr" sz="quarter" idx="11"/>
          </p:nvPr>
        </p:nvSpPr>
        <p:spPr/>
        <p:txBody>
          <a:bodyPr/>
          <a:lstStyle>
            <a:lvl1pPr>
              <a:defRPr/>
            </a:lvl1pPr>
          </a:lstStyle>
          <a:p>
            <a:pPr>
              <a:defRPr/>
            </a:pPr>
            <a:endParaRPr lang="en-AU"/>
          </a:p>
        </p:txBody>
      </p:sp>
      <p:sp>
        <p:nvSpPr>
          <p:cNvPr id="6" name="Slide Number Placeholder 4"/>
          <p:cNvSpPr>
            <a:spLocks noGrp="1"/>
          </p:cNvSpPr>
          <p:nvPr>
            <p:ph type="sldNum" sz="quarter" idx="12"/>
          </p:nvPr>
        </p:nvSpPr>
        <p:spPr/>
        <p:txBody>
          <a:bodyPr/>
          <a:lstStyle>
            <a:lvl1pPr>
              <a:defRPr/>
            </a:lvl1pPr>
          </a:lstStyle>
          <a:p>
            <a:pPr>
              <a:defRPr/>
            </a:pPr>
            <a:fld id="{70BCB8B4-C7E1-4571-98F6-7D5E8463CA34}" type="slidenum">
              <a:rPr lang="en-AU"/>
              <a:pPr>
                <a:defRPr/>
              </a:pPr>
              <a:t>‹#›</a:t>
            </a:fld>
            <a:endParaRPr lang="en-AU"/>
          </a:p>
        </p:txBody>
      </p:sp>
    </p:spTree>
    <p:extLst>
      <p:ext uri="{BB962C8B-B14F-4D97-AF65-F5344CB8AC3E}">
        <p14:creationId xmlns:p14="http://schemas.microsoft.com/office/powerpoint/2010/main" val="18979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6539DA3D-4E2B-4FDD-A6FA-E08E434AE9DF}" type="datetime1">
              <a:rPr lang="en-AU" smtClean="0"/>
              <a:t>15/12/2014</a:t>
            </a:fld>
            <a:endParaRPr lang="en-AU"/>
          </a:p>
        </p:txBody>
      </p:sp>
      <p:sp>
        <p:nvSpPr>
          <p:cNvPr id="5" name="Footer Placeholder 17"/>
          <p:cNvSpPr>
            <a:spLocks noGrp="1"/>
          </p:cNvSpPr>
          <p:nvPr>
            <p:ph type="ftr" sz="quarter" idx="11"/>
          </p:nvPr>
        </p:nvSpPr>
        <p:spPr/>
        <p:txBody>
          <a:bodyPr/>
          <a:lstStyle>
            <a:lvl1pPr>
              <a:defRPr/>
            </a:lvl1pPr>
          </a:lstStyle>
          <a:p>
            <a:pPr>
              <a:defRPr/>
            </a:pPr>
            <a:endParaRPr lang="en-AU"/>
          </a:p>
        </p:txBody>
      </p:sp>
      <p:sp>
        <p:nvSpPr>
          <p:cNvPr id="6" name="Slide Number Placeholder 4"/>
          <p:cNvSpPr>
            <a:spLocks noGrp="1"/>
          </p:cNvSpPr>
          <p:nvPr>
            <p:ph type="sldNum" sz="quarter" idx="12"/>
          </p:nvPr>
        </p:nvSpPr>
        <p:spPr/>
        <p:txBody>
          <a:bodyPr/>
          <a:lstStyle>
            <a:lvl1pPr>
              <a:defRPr/>
            </a:lvl1pPr>
          </a:lstStyle>
          <a:p>
            <a:pPr>
              <a:defRPr/>
            </a:pPr>
            <a:fld id="{689FED62-FA5C-488D-8751-66051ED6C241}" type="slidenum">
              <a:rPr lang="en-AU"/>
              <a:pPr>
                <a:defRPr/>
              </a:pPr>
              <a:t>‹#›</a:t>
            </a:fld>
            <a:endParaRPr lang="en-AU"/>
          </a:p>
        </p:txBody>
      </p:sp>
    </p:spTree>
    <p:extLst>
      <p:ext uri="{BB962C8B-B14F-4D97-AF65-F5344CB8AC3E}">
        <p14:creationId xmlns:p14="http://schemas.microsoft.com/office/powerpoint/2010/main" val="336153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5A96F6F-DCAA-4E4B-B142-627110B50CA9}" type="datetime1">
              <a:rPr lang="en-AU" smtClean="0"/>
              <a:t>15/12/2014</a:t>
            </a:fld>
            <a:endParaRPr lang="en-AU"/>
          </a:p>
        </p:txBody>
      </p:sp>
      <p:sp>
        <p:nvSpPr>
          <p:cNvPr id="5" name="Footer Placeholder 17"/>
          <p:cNvSpPr>
            <a:spLocks noGrp="1"/>
          </p:cNvSpPr>
          <p:nvPr>
            <p:ph type="ftr" sz="quarter" idx="11"/>
          </p:nvPr>
        </p:nvSpPr>
        <p:spPr/>
        <p:txBody>
          <a:bodyPr/>
          <a:lstStyle>
            <a:lvl1pPr>
              <a:defRPr/>
            </a:lvl1pPr>
          </a:lstStyle>
          <a:p>
            <a:pPr>
              <a:defRPr/>
            </a:pPr>
            <a:endParaRPr lang="en-AU"/>
          </a:p>
        </p:txBody>
      </p:sp>
      <p:sp>
        <p:nvSpPr>
          <p:cNvPr id="6" name="Slide Number Placeholder 4"/>
          <p:cNvSpPr>
            <a:spLocks noGrp="1"/>
          </p:cNvSpPr>
          <p:nvPr>
            <p:ph type="sldNum" sz="quarter" idx="12"/>
          </p:nvPr>
        </p:nvSpPr>
        <p:spPr/>
        <p:txBody>
          <a:bodyPr/>
          <a:lstStyle>
            <a:lvl1pPr>
              <a:defRPr/>
            </a:lvl1pPr>
          </a:lstStyle>
          <a:p>
            <a:pPr>
              <a:defRPr/>
            </a:pPr>
            <a:fld id="{D9EFEB61-D040-4E37-B4BA-CBE8C8ED11E3}" type="slidenum">
              <a:rPr lang="en-AU"/>
              <a:pPr>
                <a:defRPr/>
              </a:pPr>
              <a:t>‹#›</a:t>
            </a:fld>
            <a:endParaRPr lang="en-AU"/>
          </a:p>
        </p:txBody>
      </p:sp>
    </p:spTree>
    <p:extLst>
      <p:ext uri="{BB962C8B-B14F-4D97-AF65-F5344CB8AC3E}">
        <p14:creationId xmlns:p14="http://schemas.microsoft.com/office/powerpoint/2010/main" val="87258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7E059C0-9BA7-4AEE-9466-4C2C37C56486}" type="datetime1">
              <a:rPr lang="en-AU" smtClean="0"/>
              <a:t>15/12/2014</a:t>
            </a:fld>
            <a:endParaRPr lang="en-AU"/>
          </a:p>
        </p:txBody>
      </p:sp>
      <p:sp>
        <p:nvSpPr>
          <p:cNvPr id="7" name="Footer Placeholder 4"/>
          <p:cNvSpPr>
            <a:spLocks noGrp="1"/>
          </p:cNvSpPr>
          <p:nvPr>
            <p:ph type="ftr" sz="quarter" idx="11"/>
          </p:nvPr>
        </p:nvSpPr>
        <p:spPr/>
        <p:txBody>
          <a:bodyPr/>
          <a:lstStyle>
            <a:lvl1pPr>
              <a:defRPr/>
            </a:lvl1pPr>
            <a:extLst/>
          </a:lstStyle>
          <a:p>
            <a:pPr>
              <a:defRPr/>
            </a:pPr>
            <a:endParaRPr lang="en-AU"/>
          </a:p>
        </p:txBody>
      </p:sp>
      <p:sp>
        <p:nvSpPr>
          <p:cNvPr id="8" name="Slide Number Placeholder 5"/>
          <p:cNvSpPr>
            <a:spLocks noGrp="1"/>
          </p:cNvSpPr>
          <p:nvPr>
            <p:ph type="sldNum" sz="quarter" idx="12"/>
          </p:nvPr>
        </p:nvSpPr>
        <p:spPr/>
        <p:txBody>
          <a:bodyPr/>
          <a:lstStyle>
            <a:lvl1pPr>
              <a:defRPr/>
            </a:lvl1pPr>
            <a:extLst/>
          </a:lstStyle>
          <a:p>
            <a:pPr>
              <a:defRPr/>
            </a:pPr>
            <a:fld id="{B06FD645-19B2-421C-9D90-44E494BCDBE1}" type="slidenum">
              <a:rPr lang="en-AU"/>
              <a:pPr>
                <a:defRPr/>
              </a:pPr>
              <a:t>‹#›</a:t>
            </a:fld>
            <a:endParaRPr lang="en-AU"/>
          </a:p>
        </p:txBody>
      </p:sp>
    </p:spTree>
    <p:extLst>
      <p:ext uri="{BB962C8B-B14F-4D97-AF65-F5344CB8AC3E}">
        <p14:creationId xmlns:p14="http://schemas.microsoft.com/office/powerpoint/2010/main" val="291159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2E18D2DA-89D3-4F3A-8ECE-20E7AFE165A5}" type="datetime1">
              <a:rPr lang="en-AU" smtClean="0"/>
              <a:t>15/12/2014</a:t>
            </a:fld>
            <a:endParaRPr lang="en-AU"/>
          </a:p>
        </p:txBody>
      </p:sp>
      <p:sp>
        <p:nvSpPr>
          <p:cNvPr id="6" name="Footer Placeholder 17"/>
          <p:cNvSpPr>
            <a:spLocks noGrp="1"/>
          </p:cNvSpPr>
          <p:nvPr>
            <p:ph type="ftr" sz="quarter" idx="11"/>
          </p:nvPr>
        </p:nvSpPr>
        <p:spPr/>
        <p:txBody>
          <a:bodyPr/>
          <a:lstStyle>
            <a:lvl1pPr>
              <a:defRPr/>
            </a:lvl1pPr>
          </a:lstStyle>
          <a:p>
            <a:pPr>
              <a:defRPr/>
            </a:pPr>
            <a:endParaRPr lang="en-AU"/>
          </a:p>
        </p:txBody>
      </p:sp>
      <p:sp>
        <p:nvSpPr>
          <p:cNvPr id="7" name="Slide Number Placeholder 4"/>
          <p:cNvSpPr>
            <a:spLocks noGrp="1"/>
          </p:cNvSpPr>
          <p:nvPr>
            <p:ph type="sldNum" sz="quarter" idx="12"/>
          </p:nvPr>
        </p:nvSpPr>
        <p:spPr/>
        <p:txBody>
          <a:bodyPr/>
          <a:lstStyle>
            <a:lvl1pPr>
              <a:defRPr/>
            </a:lvl1pPr>
          </a:lstStyle>
          <a:p>
            <a:pPr>
              <a:defRPr/>
            </a:pPr>
            <a:fld id="{2432CC65-D72F-402D-9080-D7E37753765A}" type="slidenum">
              <a:rPr lang="en-AU"/>
              <a:pPr>
                <a:defRPr/>
              </a:pPr>
              <a:t>‹#›</a:t>
            </a:fld>
            <a:endParaRPr lang="en-AU"/>
          </a:p>
        </p:txBody>
      </p:sp>
    </p:spTree>
    <p:extLst>
      <p:ext uri="{BB962C8B-B14F-4D97-AF65-F5344CB8AC3E}">
        <p14:creationId xmlns:p14="http://schemas.microsoft.com/office/powerpoint/2010/main" val="52435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247BE9BC-C15C-480F-91A0-BE511A03AEE9}" type="datetime1">
              <a:rPr lang="en-AU" smtClean="0"/>
              <a:t>15/12/2014</a:t>
            </a:fld>
            <a:endParaRPr lang="en-AU"/>
          </a:p>
        </p:txBody>
      </p:sp>
      <p:sp>
        <p:nvSpPr>
          <p:cNvPr id="8" name="Footer Placeholder 17"/>
          <p:cNvSpPr>
            <a:spLocks noGrp="1"/>
          </p:cNvSpPr>
          <p:nvPr>
            <p:ph type="ftr" sz="quarter" idx="11"/>
          </p:nvPr>
        </p:nvSpPr>
        <p:spPr/>
        <p:txBody>
          <a:bodyPr/>
          <a:lstStyle>
            <a:lvl1pPr>
              <a:defRPr/>
            </a:lvl1pPr>
          </a:lstStyle>
          <a:p>
            <a:pPr>
              <a:defRPr/>
            </a:pPr>
            <a:endParaRPr lang="en-AU"/>
          </a:p>
        </p:txBody>
      </p:sp>
      <p:sp>
        <p:nvSpPr>
          <p:cNvPr id="9" name="Slide Number Placeholder 4"/>
          <p:cNvSpPr>
            <a:spLocks noGrp="1"/>
          </p:cNvSpPr>
          <p:nvPr>
            <p:ph type="sldNum" sz="quarter" idx="12"/>
          </p:nvPr>
        </p:nvSpPr>
        <p:spPr/>
        <p:txBody>
          <a:bodyPr/>
          <a:lstStyle>
            <a:lvl1pPr>
              <a:defRPr/>
            </a:lvl1pPr>
          </a:lstStyle>
          <a:p>
            <a:pPr>
              <a:defRPr/>
            </a:pPr>
            <a:fld id="{CCEC44B4-1227-44E5-BE13-AC342D050A57}" type="slidenum">
              <a:rPr lang="en-AU"/>
              <a:pPr>
                <a:defRPr/>
              </a:pPr>
              <a:t>‹#›</a:t>
            </a:fld>
            <a:endParaRPr lang="en-AU"/>
          </a:p>
        </p:txBody>
      </p:sp>
    </p:spTree>
    <p:extLst>
      <p:ext uri="{BB962C8B-B14F-4D97-AF65-F5344CB8AC3E}">
        <p14:creationId xmlns:p14="http://schemas.microsoft.com/office/powerpoint/2010/main" val="96132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E7687E45-88B5-40A7-A32D-D852F50D0461}" type="datetime1">
              <a:rPr lang="en-AU" smtClean="0"/>
              <a:t>15/12/2014</a:t>
            </a:fld>
            <a:endParaRPr lang="en-AU"/>
          </a:p>
        </p:txBody>
      </p:sp>
      <p:sp>
        <p:nvSpPr>
          <p:cNvPr id="4" name="Footer Placeholder 17"/>
          <p:cNvSpPr>
            <a:spLocks noGrp="1"/>
          </p:cNvSpPr>
          <p:nvPr>
            <p:ph type="ftr" sz="quarter" idx="11"/>
          </p:nvPr>
        </p:nvSpPr>
        <p:spPr/>
        <p:txBody>
          <a:bodyPr/>
          <a:lstStyle>
            <a:lvl1pPr>
              <a:defRPr/>
            </a:lvl1pPr>
          </a:lstStyle>
          <a:p>
            <a:pPr>
              <a:defRPr/>
            </a:pPr>
            <a:endParaRPr lang="en-AU"/>
          </a:p>
        </p:txBody>
      </p:sp>
      <p:sp>
        <p:nvSpPr>
          <p:cNvPr id="5" name="Slide Number Placeholder 4"/>
          <p:cNvSpPr>
            <a:spLocks noGrp="1"/>
          </p:cNvSpPr>
          <p:nvPr>
            <p:ph type="sldNum" sz="quarter" idx="12"/>
          </p:nvPr>
        </p:nvSpPr>
        <p:spPr/>
        <p:txBody>
          <a:bodyPr/>
          <a:lstStyle>
            <a:lvl1pPr>
              <a:defRPr/>
            </a:lvl1pPr>
          </a:lstStyle>
          <a:p>
            <a:pPr>
              <a:defRPr/>
            </a:pPr>
            <a:fld id="{9696F631-41D1-464A-A79E-43AD28A0918C}" type="slidenum">
              <a:rPr lang="en-AU"/>
              <a:pPr>
                <a:defRPr/>
              </a:pPr>
              <a:t>‹#›</a:t>
            </a:fld>
            <a:endParaRPr lang="en-AU"/>
          </a:p>
        </p:txBody>
      </p:sp>
    </p:spTree>
    <p:extLst>
      <p:ext uri="{BB962C8B-B14F-4D97-AF65-F5344CB8AC3E}">
        <p14:creationId xmlns:p14="http://schemas.microsoft.com/office/powerpoint/2010/main" val="280331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6505F985-5375-4E11-B37F-E09B5E5FD9F4}" type="datetime1">
              <a:rPr lang="en-AU" smtClean="0"/>
              <a:t>15/12/2014</a:t>
            </a:fld>
            <a:endParaRPr lang="en-AU"/>
          </a:p>
        </p:txBody>
      </p:sp>
      <p:sp>
        <p:nvSpPr>
          <p:cNvPr id="4" name="Footer Placeholder 2"/>
          <p:cNvSpPr>
            <a:spLocks noGrp="1"/>
          </p:cNvSpPr>
          <p:nvPr>
            <p:ph type="ftr" sz="quarter" idx="11"/>
          </p:nvPr>
        </p:nvSpPr>
        <p:spPr/>
        <p:txBody>
          <a:bodyPr/>
          <a:lstStyle>
            <a:lvl1pPr>
              <a:defRPr/>
            </a:lvl1pPr>
            <a:extLst/>
          </a:lstStyle>
          <a:p>
            <a:pPr>
              <a:defRPr/>
            </a:pPr>
            <a:endParaRPr lang="en-AU"/>
          </a:p>
        </p:txBody>
      </p:sp>
      <p:sp>
        <p:nvSpPr>
          <p:cNvPr id="5" name="Slide Number Placeholder 3"/>
          <p:cNvSpPr>
            <a:spLocks noGrp="1"/>
          </p:cNvSpPr>
          <p:nvPr>
            <p:ph type="sldNum" sz="quarter" idx="12"/>
          </p:nvPr>
        </p:nvSpPr>
        <p:spPr/>
        <p:txBody>
          <a:bodyPr/>
          <a:lstStyle>
            <a:lvl1pPr>
              <a:defRPr/>
            </a:lvl1pPr>
            <a:extLst/>
          </a:lstStyle>
          <a:p>
            <a:pPr>
              <a:defRPr/>
            </a:pPr>
            <a:fld id="{B22CE10E-8C29-40AA-A9D4-4577DC7B5C80}" type="slidenum">
              <a:rPr lang="en-AU"/>
              <a:pPr>
                <a:defRPr/>
              </a:pPr>
              <a:t>‹#›</a:t>
            </a:fld>
            <a:endParaRPr lang="en-AU"/>
          </a:p>
        </p:txBody>
      </p:sp>
    </p:spTree>
    <p:extLst>
      <p:ext uri="{BB962C8B-B14F-4D97-AF65-F5344CB8AC3E}">
        <p14:creationId xmlns:p14="http://schemas.microsoft.com/office/powerpoint/2010/main" val="358928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0393F7FC-B6CE-4046-BCF7-38E2218AE3E6}" type="datetime1">
              <a:rPr lang="en-AU" smtClean="0"/>
              <a:t>15/12/2014</a:t>
            </a:fld>
            <a:endParaRPr lang="en-AU"/>
          </a:p>
        </p:txBody>
      </p:sp>
      <p:sp>
        <p:nvSpPr>
          <p:cNvPr id="6" name="Footer Placeholder 17"/>
          <p:cNvSpPr>
            <a:spLocks noGrp="1"/>
          </p:cNvSpPr>
          <p:nvPr>
            <p:ph type="ftr" sz="quarter" idx="11"/>
          </p:nvPr>
        </p:nvSpPr>
        <p:spPr/>
        <p:txBody>
          <a:bodyPr/>
          <a:lstStyle>
            <a:lvl1pPr>
              <a:defRPr/>
            </a:lvl1pPr>
          </a:lstStyle>
          <a:p>
            <a:pPr>
              <a:defRPr/>
            </a:pPr>
            <a:endParaRPr lang="en-AU"/>
          </a:p>
        </p:txBody>
      </p:sp>
      <p:sp>
        <p:nvSpPr>
          <p:cNvPr id="7" name="Slide Number Placeholder 4"/>
          <p:cNvSpPr>
            <a:spLocks noGrp="1"/>
          </p:cNvSpPr>
          <p:nvPr>
            <p:ph type="sldNum" sz="quarter" idx="12"/>
          </p:nvPr>
        </p:nvSpPr>
        <p:spPr/>
        <p:txBody>
          <a:bodyPr/>
          <a:lstStyle>
            <a:lvl1pPr>
              <a:defRPr/>
            </a:lvl1pPr>
          </a:lstStyle>
          <a:p>
            <a:pPr>
              <a:defRPr/>
            </a:pPr>
            <a:fld id="{ADB50CB4-C0DB-4260-89DA-8D7631B60F04}" type="slidenum">
              <a:rPr lang="en-AU"/>
              <a:pPr>
                <a:defRPr/>
              </a:pPr>
              <a:t>‹#›</a:t>
            </a:fld>
            <a:endParaRPr lang="en-AU"/>
          </a:p>
        </p:txBody>
      </p:sp>
    </p:spTree>
    <p:extLst>
      <p:ext uri="{BB962C8B-B14F-4D97-AF65-F5344CB8AC3E}">
        <p14:creationId xmlns:p14="http://schemas.microsoft.com/office/powerpoint/2010/main" val="239310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E68E1A53-1382-4130-96F5-78D79E0FDDA7}" type="datetime1">
              <a:rPr lang="en-AU" smtClean="0"/>
              <a:t>15/12/2014</a:t>
            </a:fld>
            <a:endParaRPr lang="en-AU"/>
          </a:p>
        </p:txBody>
      </p:sp>
      <p:sp>
        <p:nvSpPr>
          <p:cNvPr id="8" name="Footer Placeholder 5"/>
          <p:cNvSpPr>
            <a:spLocks noGrp="1"/>
          </p:cNvSpPr>
          <p:nvPr>
            <p:ph type="ftr" sz="quarter" idx="11"/>
          </p:nvPr>
        </p:nvSpPr>
        <p:spPr/>
        <p:txBody>
          <a:bodyPr/>
          <a:lstStyle>
            <a:lvl1pPr>
              <a:defRPr/>
            </a:lvl1pPr>
            <a:extLst/>
          </a:lstStyle>
          <a:p>
            <a:pPr>
              <a:defRPr/>
            </a:pPr>
            <a:endParaRPr lang="en-AU"/>
          </a:p>
        </p:txBody>
      </p:sp>
      <p:sp>
        <p:nvSpPr>
          <p:cNvPr id="9" name="Slide Number Placeholder 6"/>
          <p:cNvSpPr>
            <a:spLocks noGrp="1"/>
          </p:cNvSpPr>
          <p:nvPr>
            <p:ph type="sldNum" sz="quarter" idx="12"/>
          </p:nvPr>
        </p:nvSpPr>
        <p:spPr/>
        <p:txBody>
          <a:bodyPr/>
          <a:lstStyle>
            <a:lvl1pPr>
              <a:defRPr/>
            </a:lvl1pPr>
            <a:extLst/>
          </a:lstStyle>
          <a:p>
            <a:pPr>
              <a:defRPr/>
            </a:pPr>
            <a:fld id="{58593679-BA99-4924-8DFA-E9F1AC8A0FFB}" type="slidenum">
              <a:rPr lang="en-AU"/>
              <a:pPr>
                <a:defRPr/>
              </a:pPr>
              <a:t>‹#›</a:t>
            </a:fld>
            <a:endParaRPr lang="en-AU"/>
          </a:p>
        </p:txBody>
      </p:sp>
    </p:spTree>
    <p:extLst>
      <p:ext uri="{BB962C8B-B14F-4D97-AF65-F5344CB8AC3E}">
        <p14:creationId xmlns:p14="http://schemas.microsoft.com/office/powerpoint/2010/main" val="351108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18C54225-D272-4884-A2F8-B48C947BAE9A}" type="datetime1">
              <a:rPr lang="en-AU" smtClean="0"/>
              <a:t>15/12/2014</a:t>
            </a:fld>
            <a:endParaRPr lang="en-AU"/>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AU"/>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3BD4CD29-3D7B-4FEE-976C-88BB285D80F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941" r:id="rId1"/>
    <p:sldLayoutId id="2147483934" r:id="rId2"/>
    <p:sldLayoutId id="2147483942" r:id="rId3"/>
    <p:sldLayoutId id="2147483935" r:id="rId4"/>
    <p:sldLayoutId id="2147483936" r:id="rId5"/>
    <p:sldLayoutId id="2147483937" r:id="rId6"/>
    <p:sldLayoutId id="2147483943" r:id="rId7"/>
    <p:sldLayoutId id="2147483938" r:id="rId8"/>
    <p:sldLayoutId id="2147483944" r:id="rId9"/>
    <p:sldLayoutId id="2147483939" r:id="rId10"/>
    <p:sldLayoutId id="2147483940"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692150"/>
            <a:ext cx="7772400" cy="1828800"/>
          </a:xfrm>
        </p:spPr>
        <p:txBody>
          <a:bodyPr/>
          <a:lstStyle/>
          <a:p>
            <a:pPr algn="ctr" eaLnBrk="1" fontAlgn="auto" hangingPunct="1">
              <a:spcAft>
                <a:spcPts val="0"/>
              </a:spcAft>
              <a:defRPr/>
            </a:pPr>
            <a:r>
              <a:rPr lang="en-AU" dirty="0" smtClean="0">
                <a:effectLst/>
              </a:rPr>
              <a:t>Australian Energy Regulator</a:t>
            </a:r>
            <a:endParaRPr lang="en-AU" dirty="0">
              <a:effectLst/>
            </a:endParaRPr>
          </a:p>
        </p:txBody>
      </p:sp>
      <p:pic>
        <p:nvPicPr>
          <p:cNvPr id="1026" name="Picture 2" descr="C:\Documents and Settings\lkeog\Local Settings\Temporary Internet Files\Content.IE5\2AIR206U\MP900403216[1].jpg"/>
          <p:cNvPicPr>
            <a:picLocks noChangeAspect="1" noChangeArrowheads="1"/>
          </p:cNvPicPr>
          <p:nvPr/>
        </p:nvPicPr>
        <p:blipFill>
          <a:blip r:embed="rId3" cstate="print"/>
          <a:stretch>
            <a:fillRect/>
          </a:stretch>
        </p:blipFill>
        <p:spPr bwMode="auto">
          <a:xfrm>
            <a:off x="910969" y="2708919"/>
            <a:ext cx="2016927" cy="3023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8" name="Picture 5"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5805488"/>
            <a:ext cx="2162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47864" y="3587235"/>
            <a:ext cx="4176886" cy="2246769"/>
          </a:xfrm>
          <a:prstGeom prst="rect">
            <a:avLst/>
          </a:prstGeom>
          <a:noFill/>
        </p:spPr>
        <p:txBody>
          <a:bodyPr wrap="square" rtlCol="0">
            <a:spAutoFit/>
          </a:bodyPr>
          <a:lstStyle/>
          <a:p>
            <a:pPr algn="ctr"/>
            <a:r>
              <a:rPr lang="en-AU" sz="2000" b="1" dirty="0" smtClean="0">
                <a:latin typeface="Calibri" panose="020F0502020204030204" pitchFamily="34" charset="0"/>
                <a:cs typeface="Calibri" panose="020F0502020204030204" pitchFamily="34" charset="0"/>
              </a:rPr>
              <a:t>Predetermination conference:</a:t>
            </a:r>
          </a:p>
          <a:p>
            <a:pPr algn="ctr"/>
            <a:endParaRPr lang="en-AU" sz="2000" b="1" dirty="0" smtClean="0">
              <a:latin typeface="Calibri" panose="020F0502020204030204" pitchFamily="34" charset="0"/>
              <a:cs typeface="Calibri" panose="020F0502020204030204" pitchFamily="34" charset="0"/>
            </a:endParaRPr>
          </a:p>
          <a:p>
            <a:pPr algn="ctr"/>
            <a:r>
              <a:rPr lang="en-AU" sz="2000" b="1" dirty="0" smtClean="0">
                <a:latin typeface="Calibri" panose="020F0502020204030204" pitchFamily="34" charset="0"/>
                <a:cs typeface="Calibri" panose="020F0502020204030204" pitchFamily="34" charset="0"/>
              </a:rPr>
              <a:t>AER draft decisions on NSW electricity distribution regulatory proposals 2015-19</a:t>
            </a:r>
          </a:p>
          <a:p>
            <a:pPr algn="ctr"/>
            <a:endParaRPr lang="en-AU" sz="2000" b="1" dirty="0" smtClean="0">
              <a:latin typeface="Calibri" panose="020F0502020204030204" pitchFamily="34" charset="0"/>
              <a:cs typeface="Calibri" panose="020F0502020204030204" pitchFamily="34" charset="0"/>
            </a:endParaRPr>
          </a:p>
          <a:p>
            <a:pPr algn="ctr"/>
            <a:r>
              <a:rPr lang="en-AU" sz="2000" b="1" dirty="0" smtClean="0">
                <a:latin typeface="Calibri" panose="020F0502020204030204" pitchFamily="34" charset="0"/>
                <a:cs typeface="Calibri" panose="020F0502020204030204" pitchFamily="34" charset="0"/>
              </a:rPr>
              <a:t>8 December 2014</a:t>
            </a:r>
            <a:endParaRPr lang="en-A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7544" y="2492896"/>
            <a:ext cx="7920111" cy="3150071"/>
          </a:xfrm>
        </p:spPr>
        <p:txBody>
          <a:bodyPr/>
          <a:lstStyle/>
          <a:p>
            <a:pPr marL="0" indent="0" algn="ctr" eaLnBrk="1" hangingPunct="1">
              <a:spcBef>
                <a:spcPts val="600"/>
              </a:spcBef>
              <a:buNone/>
            </a:pPr>
            <a:r>
              <a:rPr lang="en-AU" sz="3200" b="1" dirty="0">
                <a:solidFill>
                  <a:schemeClr val="accent1">
                    <a:tint val="88000"/>
                    <a:satMod val="150000"/>
                  </a:schemeClr>
                </a:solidFill>
                <a:latin typeface="+mj-lt"/>
                <a:ea typeface="+mj-ea"/>
                <a:cs typeface="+mj-cs"/>
              </a:rPr>
              <a:t>The AER and our role</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10</a:t>
            </a:fld>
            <a:endParaRPr lang="en-AU"/>
          </a:p>
        </p:txBody>
      </p:sp>
    </p:spTree>
    <p:extLst>
      <p:ext uri="{BB962C8B-B14F-4D97-AF65-F5344CB8AC3E}">
        <p14:creationId xmlns:p14="http://schemas.microsoft.com/office/powerpoint/2010/main" val="1760278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21699" cy="648072"/>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The current process</a:t>
            </a:r>
          </a:p>
        </p:txBody>
      </p:sp>
      <p:sp>
        <p:nvSpPr>
          <p:cNvPr id="9219" name="Content Placeholder 2"/>
          <p:cNvSpPr>
            <a:spLocks noGrp="1"/>
          </p:cNvSpPr>
          <p:nvPr>
            <p:ph idx="1"/>
          </p:nvPr>
        </p:nvSpPr>
        <p:spPr>
          <a:xfrm>
            <a:off x="467544" y="1268760"/>
            <a:ext cx="7920111" cy="4374207"/>
          </a:xfrm>
        </p:spPr>
        <p:txBody>
          <a:bodyPr/>
          <a:lstStyle/>
          <a:p>
            <a:pPr eaLnBrk="1" hangingPunct="1">
              <a:spcBef>
                <a:spcPts val="600"/>
              </a:spcBef>
            </a:pPr>
            <a:r>
              <a:rPr lang="en-AU" sz="2400" dirty="0" smtClean="0">
                <a:latin typeface="Calibri" panose="020F0502020204030204" pitchFamily="34" charset="0"/>
                <a:cs typeface="Calibri" panose="020F0502020204030204" pitchFamily="34" charset="0"/>
              </a:rPr>
              <a:t>Draft decisions released on 27 Nov 2014 for:</a:t>
            </a:r>
          </a:p>
          <a:p>
            <a:pPr lvl="1" eaLnBrk="1" hangingPunct="1">
              <a:spcBef>
                <a:spcPts val="600"/>
              </a:spcBef>
            </a:pPr>
            <a:r>
              <a:rPr lang="en-AU" dirty="0" smtClean="0">
                <a:latin typeface="Calibri" panose="020F0502020204030204" pitchFamily="34" charset="0"/>
                <a:cs typeface="Calibri" panose="020F0502020204030204" pitchFamily="34" charset="0"/>
              </a:rPr>
              <a:t>4 distribution businesses (1 in ACT, 3 in NSW) </a:t>
            </a:r>
          </a:p>
          <a:p>
            <a:pPr lvl="1" eaLnBrk="1" hangingPunct="1">
              <a:spcBef>
                <a:spcPts val="600"/>
              </a:spcBef>
            </a:pPr>
            <a:r>
              <a:rPr lang="en-AU" dirty="0" smtClean="0">
                <a:latin typeface="Calibri" panose="020F0502020204030204" pitchFamily="34" charset="0"/>
                <a:cs typeface="Calibri" panose="020F0502020204030204" pitchFamily="34" charset="0"/>
              </a:rPr>
              <a:t>3 transmission businesses (2 in NSW, 1 in Tasmania)</a:t>
            </a:r>
          </a:p>
          <a:p>
            <a:pPr lvl="1" eaLnBrk="1" hangingPunct="1">
              <a:spcBef>
                <a:spcPts val="600"/>
              </a:spcBef>
            </a:pPr>
            <a:r>
              <a:rPr lang="en-AU" dirty="0" smtClean="0">
                <a:latin typeface="Calibri" panose="020F0502020204030204" pitchFamily="34" charset="0"/>
                <a:cs typeface="Calibri" panose="020F0502020204030204" pitchFamily="34" charset="0"/>
              </a:rPr>
              <a:t>1 gas distribution business (Jemena Gas Networks NSW)</a:t>
            </a:r>
          </a:p>
          <a:p>
            <a:pPr eaLnBrk="1" hangingPunct="1">
              <a:spcBef>
                <a:spcPts val="600"/>
              </a:spcBef>
            </a:pPr>
            <a:r>
              <a:rPr lang="en-AU" sz="2400" dirty="0" smtClean="0">
                <a:latin typeface="Calibri" panose="020F0502020204030204" pitchFamily="34" charset="0"/>
                <a:cs typeface="Calibri" panose="020F0502020204030204" pitchFamily="34" charset="0"/>
              </a:rPr>
              <a:t>Final decisions due 30 April 2015 (Jemena a bit later)</a:t>
            </a:r>
          </a:p>
          <a:p>
            <a:pPr eaLnBrk="1" hangingPunct="1">
              <a:spcBef>
                <a:spcPts val="600"/>
              </a:spcBef>
            </a:pPr>
            <a:r>
              <a:rPr lang="en-AU" sz="2400" dirty="0" smtClean="0">
                <a:latin typeface="Calibri" panose="020F0502020204030204" pitchFamily="34" charset="0"/>
                <a:cs typeface="Calibri" panose="020F0502020204030204" pitchFamily="34" charset="0"/>
              </a:rPr>
              <a:t>We are also assessing three regulatory proposals for Qld/SA distribution businesses</a:t>
            </a:r>
          </a:p>
          <a:p>
            <a:pPr eaLnBrk="1" hangingPunct="1">
              <a:spcBef>
                <a:spcPts val="600"/>
              </a:spcBef>
            </a:pPr>
            <a:r>
              <a:rPr lang="en-AU" sz="2400" dirty="0" smtClean="0">
                <a:latin typeface="Calibri" panose="020F0502020204030204" pitchFamily="34" charset="0"/>
                <a:cs typeface="Calibri" panose="020F0502020204030204" pitchFamily="34" charset="0"/>
              </a:rPr>
              <a:t>Preliminary decisions on the Qld/SA proposals are to be released by 30 Apr 2015 and final decisions by 31 Oct 2015</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11</a:t>
            </a:fld>
            <a:endParaRPr lang="en-AU"/>
          </a:p>
        </p:txBody>
      </p:sp>
    </p:spTree>
    <p:extLst>
      <p:ext uri="{BB962C8B-B14F-4D97-AF65-F5344CB8AC3E}">
        <p14:creationId xmlns:p14="http://schemas.microsoft.com/office/powerpoint/2010/main" val="3932574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21699" cy="648072"/>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The NEO</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67544" y="1340768"/>
            <a:ext cx="7920111" cy="4374207"/>
          </a:xfrm>
        </p:spPr>
        <p:txBody>
          <a:bodyPr/>
          <a:lstStyle/>
          <a:p>
            <a:pPr eaLnBrk="1" hangingPunct="1">
              <a:spcBef>
                <a:spcPts val="600"/>
              </a:spcBef>
            </a:pPr>
            <a:r>
              <a:rPr lang="en-AU" sz="2400" dirty="0">
                <a:latin typeface="Calibri" panose="020F0502020204030204" pitchFamily="34" charset="0"/>
                <a:cs typeface="Calibri" panose="020F0502020204030204" pitchFamily="34" charset="0"/>
              </a:rPr>
              <a:t>Our task – to set a maximum allowance that the networks are permitted to recover from customers consistent with the </a:t>
            </a:r>
            <a:r>
              <a:rPr lang="en-AU" sz="2400" dirty="0" smtClean="0">
                <a:latin typeface="Calibri" panose="020F0502020204030204" pitchFamily="34" charset="0"/>
                <a:cs typeface="Calibri" panose="020F0502020204030204" pitchFamily="34" charset="0"/>
              </a:rPr>
              <a:t>NEO:</a:t>
            </a:r>
            <a:endParaRPr lang="en-AU" sz="2400" dirty="0">
              <a:latin typeface="Calibri" panose="020F0502020204030204" pitchFamily="34" charset="0"/>
              <a:cs typeface="Calibri" panose="020F0502020204030204" pitchFamily="34" charset="0"/>
            </a:endParaRPr>
          </a:p>
          <a:p>
            <a:pPr eaLnBrk="1" hangingPunct="1">
              <a:spcBef>
                <a:spcPts val="600"/>
              </a:spcBef>
            </a:pPr>
            <a:r>
              <a:rPr lang="en-AU" sz="2400" dirty="0" smtClean="0">
                <a:latin typeface="Calibri" panose="020F0502020204030204" pitchFamily="34" charset="0"/>
                <a:cs typeface="Calibri" panose="020F0502020204030204" pitchFamily="34" charset="0"/>
              </a:rPr>
              <a:t>To </a:t>
            </a:r>
            <a:r>
              <a:rPr lang="en-AU" sz="2400" dirty="0">
                <a:latin typeface="Calibri" panose="020F0502020204030204" pitchFamily="34" charset="0"/>
                <a:cs typeface="Calibri" panose="020F0502020204030204" pitchFamily="34" charset="0"/>
              </a:rPr>
              <a:t>promote efficient investment in, and efficient operation and use of, electricity services for the long term interests of consumers of electricity with respect to –</a:t>
            </a:r>
          </a:p>
          <a:p>
            <a:pPr lvl="1" eaLnBrk="1" hangingPunct="1">
              <a:spcBef>
                <a:spcPts val="600"/>
              </a:spcBef>
            </a:pPr>
            <a:r>
              <a:rPr lang="en-AU" dirty="0">
                <a:latin typeface="Calibri" panose="020F0502020204030204" pitchFamily="34" charset="0"/>
                <a:cs typeface="Calibri" panose="020F0502020204030204" pitchFamily="34" charset="0"/>
              </a:rPr>
              <a:t>Price, quality, safety, reliability and security of supply of electricity; and</a:t>
            </a:r>
          </a:p>
          <a:p>
            <a:pPr lvl="1" eaLnBrk="1" hangingPunct="1">
              <a:spcBef>
                <a:spcPts val="600"/>
              </a:spcBef>
            </a:pPr>
            <a:r>
              <a:rPr lang="en-AU" dirty="0">
                <a:latin typeface="Calibri" panose="020F0502020204030204" pitchFamily="34" charset="0"/>
                <a:cs typeface="Calibri" panose="020F0502020204030204" pitchFamily="34" charset="0"/>
              </a:rPr>
              <a:t>The reliability, safety and security of the national electricity system</a:t>
            </a:r>
          </a:p>
          <a:p>
            <a:pPr eaLnBrk="1" hangingPunct="1">
              <a:spcBef>
                <a:spcPts val="600"/>
              </a:spcBef>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12</a:t>
            </a:fld>
            <a:endParaRPr lang="en-AU"/>
          </a:p>
        </p:txBody>
      </p:sp>
    </p:spTree>
    <p:extLst>
      <p:ext uri="{BB962C8B-B14F-4D97-AF65-F5344CB8AC3E}">
        <p14:creationId xmlns:p14="http://schemas.microsoft.com/office/powerpoint/2010/main" val="181879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1699" cy="648072"/>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Better regulation</a:t>
            </a:r>
          </a:p>
        </p:txBody>
      </p:sp>
      <p:sp>
        <p:nvSpPr>
          <p:cNvPr id="9219" name="Content Placeholder 2"/>
          <p:cNvSpPr>
            <a:spLocks noGrp="1"/>
          </p:cNvSpPr>
          <p:nvPr>
            <p:ph idx="1"/>
          </p:nvPr>
        </p:nvSpPr>
        <p:spPr>
          <a:xfrm>
            <a:off x="395536" y="1268760"/>
            <a:ext cx="7920111" cy="4374207"/>
          </a:xfrm>
        </p:spPr>
        <p:txBody>
          <a:bodyPr/>
          <a:lstStyle/>
          <a:p>
            <a:pPr eaLnBrk="1" hangingPunct="1">
              <a:spcBef>
                <a:spcPts val="600"/>
              </a:spcBef>
            </a:pPr>
            <a:r>
              <a:rPr lang="en-AU" sz="2400" dirty="0">
                <a:latin typeface="Calibri" panose="020F0502020204030204" pitchFamily="34" charset="0"/>
                <a:cs typeface="Calibri" panose="020F0502020204030204" pitchFamily="34" charset="0"/>
              </a:rPr>
              <a:t>Expenditure forecast assessment guideline</a:t>
            </a:r>
          </a:p>
          <a:p>
            <a:pPr eaLnBrk="1" hangingPunct="1">
              <a:spcBef>
                <a:spcPts val="600"/>
              </a:spcBef>
            </a:pPr>
            <a:r>
              <a:rPr lang="en-AU" sz="2400" dirty="0">
                <a:latin typeface="Calibri" panose="020F0502020204030204" pitchFamily="34" charset="0"/>
                <a:cs typeface="Calibri" panose="020F0502020204030204" pitchFamily="34" charset="0"/>
              </a:rPr>
              <a:t>Expenditure incentives guideline</a:t>
            </a:r>
          </a:p>
          <a:p>
            <a:pPr eaLnBrk="1" hangingPunct="1">
              <a:spcBef>
                <a:spcPts val="600"/>
              </a:spcBef>
            </a:pPr>
            <a:r>
              <a:rPr lang="en-AU" sz="2400" dirty="0">
                <a:latin typeface="Calibri" panose="020F0502020204030204" pitchFamily="34" charset="0"/>
                <a:cs typeface="Calibri" panose="020F0502020204030204" pitchFamily="34" charset="0"/>
              </a:rPr>
              <a:t>Rate of return guideline</a:t>
            </a:r>
          </a:p>
          <a:p>
            <a:pPr eaLnBrk="1" hangingPunct="1">
              <a:spcBef>
                <a:spcPts val="600"/>
              </a:spcBef>
            </a:pPr>
            <a:r>
              <a:rPr lang="en-AU" sz="2400" dirty="0">
                <a:latin typeface="Calibri" panose="020F0502020204030204" pitchFamily="34" charset="0"/>
                <a:cs typeface="Calibri" panose="020F0502020204030204" pitchFamily="34" charset="0"/>
              </a:rPr>
              <a:t>Consumer engagement guideline</a:t>
            </a:r>
          </a:p>
          <a:p>
            <a:pPr eaLnBrk="1" hangingPunct="1">
              <a:spcBef>
                <a:spcPts val="600"/>
              </a:spcBef>
            </a:pPr>
            <a:r>
              <a:rPr lang="en-AU" sz="2400" dirty="0">
                <a:latin typeface="Calibri" panose="020F0502020204030204" pitchFamily="34" charset="0"/>
                <a:cs typeface="Calibri" panose="020F0502020204030204" pitchFamily="34" charset="0"/>
              </a:rPr>
              <a:t>Shared assets guideline</a:t>
            </a:r>
          </a:p>
          <a:p>
            <a:pPr eaLnBrk="1" hangingPunct="1">
              <a:spcBef>
                <a:spcPts val="600"/>
              </a:spcBef>
            </a:pPr>
            <a:r>
              <a:rPr lang="en-AU" sz="2400" dirty="0">
                <a:latin typeface="Calibri" panose="020F0502020204030204" pitchFamily="34" charset="0"/>
                <a:cs typeface="Calibri" panose="020F0502020204030204" pitchFamily="34" charset="0"/>
              </a:rPr>
              <a:t>Confidentiality guideline</a:t>
            </a: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13</a:t>
            </a:fld>
            <a:endParaRPr lang="en-AU"/>
          </a:p>
        </p:txBody>
      </p:sp>
    </p:spTree>
    <p:extLst>
      <p:ext uri="{BB962C8B-B14F-4D97-AF65-F5344CB8AC3E}">
        <p14:creationId xmlns:p14="http://schemas.microsoft.com/office/powerpoint/2010/main" val="65071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7544" y="2420888"/>
            <a:ext cx="7920111" cy="3294087"/>
          </a:xfrm>
        </p:spPr>
        <p:txBody>
          <a:bodyPr/>
          <a:lstStyle/>
          <a:p>
            <a:pPr marL="0" indent="0" algn="ctr" eaLnBrk="1" hangingPunct="1">
              <a:spcBef>
                <a:spcPts val="600"/>
              </a:spcBef>
              <a:buNone/>
            </a:pPr>
            <a:r>
              <a:rPr lang="en-AU" sz="3200" b="1" dirty="0">
                <a:solidFill>
                  <a:schemeClr val="accent1">
                    <a:tint val="88000"/>
                    <a:satMod val="150000"/>
                  </a:schemeClr>
                </a:solidFill>
                <a:latin typeface="+mj-lt"/>
                <a:ea typeface="+mj-ea"/>
                <a:cs typeface="+mj-cs"/>
              </a:rPr>
              <a:t>The proposals and AER draft decision</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14</a:t>
            </a:fld>
            <a:endParaRPr lang="en-AU"/>
          </a:p>
        </p:txBody>
      </p:sp>
    </p:spTree>
    <p:extLst>
      <p:ext uri="{BB962C8B-B14F-4D97-AF65-F5344CB8AC3E}">
        <p14:creationId xmlns:p14="http://schemas.microsoft.com/office/powerpoint/2010/main" val="332677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1699" cy="648072"/>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AER draft </a:t>
            </a:r>
            <a:r>
              <a:rPr lang="en-AU" sz="3200" dirty="0" smtClean="0">
                <a:solidFill>
                  <a:schemeClr val="accent1">
                    <a:tint val="88000"/>
                    <a:satMod val="150000"/>
                  </a:schemeClr>
                </a:solidFill>
                <a:effectLst/>
                <a:cs typeface="Calibri" panose="020F0502020204030204" pitchFamily="34" charset="0"/>
              </a:rPr>
              <a:t>decisions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67544" y="1268760"/>
            <a:ext cx="7920111" cy="4104456"/>
          </a:xfrm>
        </p:spPr>
        <p:txBody>
          <a:bodyPr/>
          <a:lstStyle/>
          <a:p>
            <a:pPr eaLnBrk="1" hangingPunct="1">
              <a:spcBef>
                <a:spcPts val="600"/>
              </a:spcBef>
            </a:pPr>
            <a:r>
              <a:rPr lang="en-AU" sz="2400" dirty="0">
                <a:latin typeface="Calibri" panose="020F0502020204030204" pitchFamily="34" charset="0"/>
                <a:ea typeface="+mj-ea"/>
                <a:cs typeface="Calibri" panose="020F0502020204030204" pitchFamily="34" charset="0"/>
              </a:rPr>
              <a:t>Not to accept proposals</a:t>
            </a:r>
          </a:p>
          <a:p>
            <a:pPr eaLnBrk="1" hangingPunct="1">
              <a:spcBef>
                <a:spcPts val="600"/>
              </a:spcBef>
            </a:pPr>
            <a:r>
              <a:rPr lang="en-AU" sz="2400" dirty="0" smtClean="0">
                <a:latin typeface="Calibri" panose="020F0502020204030204" pitchFamily="34" charset="0"/>
                <a:ea typeface="+mj-ea"/>
                <a:cs typeface="Calibri" panose="020F0502020204030204" pitchFamily="34" charset="0"/>
              </a:rPr>
              <a:t>We are not </a:t>
            </a:r>
            <a:r>
              <a:rPr lang="en-AU" sz="2400" dirty="0">
                <a:latin typeface="Calibri" panose="020F0502020204030204" pitchFamily="34" charset="0"/>
                <a:ea typeface="+mj-ea"/>
                <a:cs typeface="Calibri" panose="020F0502020204030204" pitchFamily="34" charset="0"/>
              </a:rPr>
              <a:t>satisfied </a:t>
            </a:r>
            <a:r>
              <a:rPr lang="en-AU" sz="2400" dirty="0" smtClean="0">
                <a:latin typeface="Calibri" panose="020F0502020204030204" pitchFamily="34" charset="0"/>
                <a:ea typeface="+mj-ea"/>
                <a:cs typeface="Calibri" panose="020F0502020204030204" pitchFamily="34" charset="0"/>
              </a:rPr>
              <a:t>the proposals advance </a:t>
            </a:r>
            <a:r>
              <a:rPr lang="en-AU" sz="2400" dirty="0">
                <a:latin typeface="Calibri" panose="020F0502020204030204" pitchFamily="34" charset="0"/>
                <a:ea typeface="+mj-ea"/>
                <a:cs typeface="Calibri" panose="020F0502020204030204" pitchFamily="34" charset="0"/>
              </a:rPr>
              <a:t>the NEO to the greatest degree</a:t>
            </a:r>
          </a:p>
          <a:p>
            <a:pPr eaLnBrk="1" hangingPunct="1">
              <a:spcBef>
                <a:spcPts val="600"/>
              </a:spcBef>
            </a:pPr>
            <a:r>
              <a:rPr lang="en-AU" sz="2400" dirty="0">
                <a:latin typeface="Calibri" panose="020F0502020204030204" pitchFamily="34" charset="0"/>
                <a:ea typeface="+mj-ea"/>
                <a:cs typeface="Calibri" panose="020F0502020204030204" pitchFamily="34" charset="0"/>
              </a:rPr>
              <a:t>Instead we have made </a:t>
            </a:r>
            <a:r>
              <a:rPr lang="en-AU" sz="2400" dirty="0" smtClean="0">
                <a:latin typeface="Calibri" panose="020F0502020204030204" pitchFamily="34" charset="0"/>
                <a:ea typeface="+mj-ea"/>
                <a:cs typeface="Calibri" panose="020F0502020204030204" pitchFamily="34" charset="0"/>
              </a:rPr>
              <a:t>draft decisions </a:t>
            </a:r>
            <a:r>
              <a:rPr lang="en-AU" sz="2400" dirty="0">
                <a:latin typeface="Calibri" panose="020F0502020204030204" pitchFamily="34" charset="0"/>
                <a:ea typeface="+mj-ea"/>
                <a:cs typeface="Calibri" panose="020F0502020204030204" pitchFamily="34" charset="0"/>
              </a:rPr>
              <a:t>that we are satisfied reflects the underlying drivers</a:t>
            </a:r>
          </a:p>
          <a:p>
            <a:pPr eaLnBrk="1" hangingPunct="1">
              <a:spcBef>
                <a:spcPts val="600"/>
              </a:spcBef>
            </a:pPr>
            <a:r>
              <a:rPr lang="en-AU" sz="2400" dirty="0">
                <a:latin typeface="Calibri" panose="020F0502020204030204" pitchFamily="34" charset="0"/>
                <a:ea typeface="+mj-ea"/>
                <a:cs typeface="Calibri" panose="020F0502020204030204" pitchFamily="34" charset="0"/>
              </a:rPr>
              <a:t>We see the influence of these drivers in the main components of our draft decision</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15</a:t>
            </a:fld>
            <a:endParaRPr lang="en-AU"/>
          </a:p>
        </p:txBody>
      </p:sp>
    </p:spTree>
    <p:extLst>
      <p:ext uri="{BB962C8B-B14F-4D97-AF65-F5344CB8AC3E}">
        <p14:creationId xmlns:p14="http://schemas.microsoft.com/office/powerpoint/2010/main" val="426987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7544" y="2636912"/>
            <a:ext cx="7920111" cy="3006055"/>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Total revenue</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16</a:t>
            </a:fld>
            <a:endParaRPr lang="en-AU"/>
          </a:p>
        </p:txBody>
      </p:sp>
    </p:spTree>
    <p:extLst>
      <p:ext uri="{BB962C8B-B14F-4D97-AF65-F5344CB8AC3E}">
        <p14:creationId xmlns:p14="http://schemas.microsoft.com/office/powerpoint/2010/main" val="475710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05" y="404665"/>
            <a:ext cx="8183562" cy="648071"/>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Total revenue - Ausgrid</a:t>
            </a:r>
            <a:endParaRPr lang="en-AU" sz="3200" dirty="0">
              <a:solidFill>
                <a:schemeClr val="accent1">
                  <a:tint val="88000"/>
                  <a:satMod val="150000"/>
                </a:schemeClr>
              </a:solidFill>
              <a:effectLst/>
              <a:cs typeface="Calibri" panose="020F050202020403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4130237484"/>
              </p:ext>
            </p:extLst>
          </p:nvPr>
        </p:nvGraphicFramePr>
        <p:xfrm>
          <a:off x="467544" y="1557463"/>
          <a:ext cx="7442026"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D9EFEB61-D040-4E37-B4BA-CBE8C8ED11E3}" type="slidenum">
              <a:rPr lang="en-AU" smtClean="0">
                <a:solidFill>
                  <a:srgbClr val="E3DED1">
                    <a:shade val="50000"/>
                  </a:srgbClr>
                </a:solidFill>
              </a:rPr>
              <a:pPr>
                <a:defRPr/>
              </a:pPr>
              <a:t>17</a:t>
            </a:fld>
            <a:endParaRPr lang="en-AU">
              <a:solidFill>
                <a:srgbClr val="E3DED1">
                  <a:shade val="50000"/>
                </a:srgbClr>
              </a:solidFill>
            </a:endParaRPr>
          </a:p>
        </p:txBody>
      </p:sp>
      <p:pic>
        <p:nvPicPr>
          <p:cNvPr id="17412" name="Picture 3"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971600" y="1353787"/>
            <a:ext cx="6912768" cy="423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562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05" y="404665"/>
            <a:ext cx="8183562" cy="720079"/>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Total revenue – Endeavour Energy</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32753053"/>
              </p:ext>
            </p:extLst>
          </p:nvPr>
        </p:nvGraphicFramePr>
        <p:xfrm>
          <a:off x="755576" y="1268760"/>
          <a:ext cx="7442026"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D9EFEB61-D040-4E37-B4BA-CBE8C8ED11E3}" type="slidenum">
              <a:rPr lang="en-AU" smtClean="0">
                <a:solidFill>
                  <a:srgbClr val="E3DED1">
                    <a:shade val="50000"/>
                  </a:srgbClr>
                </a:solidFill>
              </a:rPr>
              <a:pPr>
                <a:defRPr/>
              </a:pPr>
              <a:t>18</a:t>
            </a:fld>
            <a:endParaRPr lang="en-AU">
              <a:solidFill>
                <a:srgbClr val="E3DED1">
                  <a:shade val="50000"/>
                </a:srgbClr>
              </a:solidFill>
            </a:endParaRPr>
          </a:p>
        </p:txBody>
      </p:sp>
      <p:pic>
        <p:nvPicPr>
          <p:cNvPr id="17412" name="Picture 3"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730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05" y="404665"/>
            <a:ext cx="8183562" cy="720079"/>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Total revenue – Essential Energy</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373497607"/>
              </p:ext>
            </p:extLst>
          </p:nvPr>
        </p:nvGraphicFramePr>
        <p:xfrm>
          <a:off x="899592" y="1268760"/>
          <a:ext cx="7442026" cy="43924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D9EFEB61-D040-4E37-B4BA-CBE8C8ED11E3}" type="slidenum">
              <a:rPr lang="en-AU" smtClean="0">
                <a:solidFill>
                  <a:srgbClr val="E3DED1">
                    <a:shade val="50000"/>
                  </a:srgbClr>
                </a:solidFill>
              </a:rPr>
              <a:pPr>
                <a:defRPr/>
              </a:pPr>
              <a:t>19</a:t>
            </a:fld>
            <a:endParaRPr lang="en-AU">
              <a:solidFill>
                <a:srgbClr val="E3DED1">
                  <a:shade val="50000"/>
                </a:srgbClr>
              </a:solidFill>
            </a:endParaRPr>
          </a:p>
        </p:txBody>
      </p:sp>
      <p:pic>
        <p:nvPicPr>
          <p:cNvPr id="17412" name="Picture 3"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872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11560" y="1844824"/>
            <a:ext cx="7920111" cy="3798143"/>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AER draft decisions on NSW regulatory proposals</a:t>
            </a:r>
          </a:p>
          <a:p>
            <a:pPr marL="0" indent="0" algn="ctr" eaLnBrk="1" hangingPunct="1">
              <a:spcBef>
                <a:spcPts val="600"/>
              </a:spcBef>
              <a:buNone/>
            </a:pPr>
            <a:endParaRPr lang="en-AU" sz="3200" b="1" dirty="0" smtClean="0">
              <a:solidFill>
                <a:schemeClr val="accent1">
                  <a:tint val="88000"/>
                  <a:satMod val="150000"/>
                </a:schemeClr>
              </a:solidFill>
              <a:latin typeface="+mj-lt"/>
              <a:ea typeface="+mj-ea"/>
              <a:cs typeface="+mj-cs"/>
            </a:endParaRPr>
          </a:p>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 Warwick Anderson</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a:t>
            </a:fld>
            <a:endParaRPr lang="en-AU"/>
          </a:p>
        </p:txBody>
      </p:sp>
    </p:spTree>
    <p:extLst>
      <p:ext uri="{BB962C8B-B14F-4D97-AF65-F5344CB8AC3E}">
        <p14:creationId xmlns:p14="http://schemas.microsoft.com/office/powerpoint/2010/main" val="3044438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225352" y="2636912"/>
            <a:ext cx="6337349" cy="1800200"/>
          </a:xfrm>
        </p:spPr>
        <p:txBody>
          <a:bodyPr/>
          <a:lstStyle/>
          <a:p>
            <a:pPr marL="347663" lvl="1" indent="0" algn="ctr">
              <a:buNone/>
            </a:pPr>
            <a:r>
              <a:rPr lang="en-AU" sz="3200" b="1" dirty="0">
                <a:solidFill>
                  <a:schemeClr val="accent1">
                    <a:tint val="88000"/>
                    <a:satMod val="150000"/>
                  </a:schemeClr>
                </a:solidFill>
                <a:latin typeface="+mj-lt"/>
                <a:ea typeface="+mj-ea"/>
                <a:cs typeface="+mj-cs"/>
              </a:rPr>
              <a:t>Key drivers</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20</a:t>
            </a:fld>
            <a:endParaRPr lang="en-AU"/>
          </a:p>
        </p:txBody>
      </p:sp>
    </p:spTree>
    <p:extLst>
      <p:ext uri="{BB962C8B-B14F-4D97-AF65-F5344CB8AC3E}">
        <p14:creationId xmlns:p14="http://schemas.microsoft.com/office/powerpoint/2010/main" val="631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1699" cy="648072"/>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Key drivers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683568" y="1412776"/>
            <a:ext cx="7920111" cy="4374207"/>
          </a:xfrm>
        </p:spPr>
        <p:txBody>
          <a:bodyPr/>
          <a:lstStyle/>
          <a:p>
            <a:pPr marL="0" indent="0" eaLnBrk="1" hangingPunct="1">
              <a:spcBef>
                <a:spcPts val="600"/>
              </a:spcBef>
              <a:buNone/>
            </a:pPr>
            <a:r>
              <a:rPr lang="en-AU" sz="2400" dirty="0">
                <a:latin typeface="Calibri" panose="020F0502020204030204" pitchFamily="34" charset="0"/>
                <a:cs typeface="Calibri" panose="020F0502020204030204" pitchFamily="34" charset="0"/>
              </a:rPr>
              <a:t>Our </a:t>
            </a:r>
            <a:r>
              <a:rPr lang="en-AU" sz="2400" dirty="0" smtClean="0">
                <a:latin typeface="Calibri" panose="020F0502020204030204" pitchFamily="34" charset="0"/>
                <a:cs typeface="Calibri" panose="020F0502020204030204" pitchFamily="34" charset="0"/>
              </a:rPr>
              <a:t>draft decisions </a:t>
            </a:r>
            <a:r>
              <a:rPr lang="en-AU" sz="2400" dirty="0">
                <a:latin typeface="Calibri" panose="020F0502020204030204" pitchFamily="34" charset="0"/>
                <a:cs typeface="Calibri" panose="020F0502020204030204" pitchFamily="34" charset="0"/>
              </a:rPr>
              <a:t>reflect the key </a:t>
            </a:r>
            <a:r>
              <a:rPr lang="en-AU" sz="2400" dirty="0" smtClean="0">
                <a:latin typeface="Calibri" panose="020F0502020204030204" pitchFamily="34" charset="0"/>
                <a:cs typeface="Calibri" panose="020F0502020204030204" pitchFamily="34" charset="0"/>
              </a:rPr>
              <a:t>drivers:</a:t>
            </a:r>
            <a:endParaRPr lang="en-AU" sz="2400" dirty="0">
              <a:latin typeface="Calibri" panose="020F0502020204030204" pitchFamily="34" charset="0"/>
              <a:cs typeface="Calibri" panose="020F0502020204030204" pitchFamily="34" charset="0"/>
            </a:endParaRPr>
          </a:p>
          <a:p>
            <a:pPr eaLnBrk="1" hangingPunct="1">
              <a:spcBef>
                <a:spcPts val="600"/>
              </a:spcBef>
            </a:pPr>
            <a:r>
              <a:rPr lang="en-AU" sz="2400" dirty="0">
                <a:latin typeface="Calibri" panose="020F0502020204030204" pitchFamily="34" charset="0"/>
                <a:cs typeface="Calibri" panose="020F0502020204030204" pitchFamily="34" charset="0"/>
              </a:rPr>
              <a:t>Opportunities for services to be provided more efficiently</a:t>
            </a:r>
          </a:p>
          <a:p>
            <a:pPr eaLnBrk="1" hangingPunct="1">
              <a:spcBef>
                <a:spcPts val="600"/>
              </a:spcBef>
            </a:pPr>
            <a:r>
              <a:rPr lang="en-AU" sz="2400" dirty="0">
                <a:latin typeface="Calibri" panose="020F0502020204030204" pitchFamily="34" charset="0"/>
                <a:cs typeface="Calibri" panose="020F0502020204030204" pitchFamily="34" charset="0"/>
              </a:rPr>
              <a:t>Assessment and management of risk</a:t>
            </a:r>
          </a:p>
          <a:p>
            <a:pPr eaLnBrk="1" hangingPunct="1">
              <a:spcBef>
                <a:spcPts val="600"/>
              </a:spcBef>
            </a:pPr>
            <a:r>
              <a:rPr lang="en-AU" sz="2400" dirty="0">
                <a:latin typeface="Calibri" panose="020F0502020204030204" pitchFamily="34" charset="0"/>
                <a:cs typeface="Calibri" panose="020F0502020204030204" pitchFamily="34" charset="0"/>
              </a:rPr>
              <a:t>Demand</a:t>
            </a:r>
          </a:p>
          <a:p>
            <a:pPr eaLnBrk="1" hangingPunct="1">
              <a:spcBef>
                <a:spcPts val="600"/>
              </a:spcBef>
            </a:pPr>
            <a:r>
              <a:rPr lang="en-AU" sz="2400" dirty="0">
                <a:latin typeface="Calibri" panose="020F0502020204030204" pitchFamily="34" charset="0"/>
                <a:cs typeface="Calibri" panose="020F0502020204030204" pitchFamily="34" charset="0"/>
              </a:rPr>
              <a:t>Financial market conditions</a:t>
            </a: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21</a:t>
            </a:fld>
            <a:endParaRPr lang="en-AU"/>
          </a:p>
        </p:txBody>
      </p:sp>
    </p:spTree>
    <p:extLst>
      <p:ext uri="{BB962C8B-B14F-4D97-AF65-F5344CB8AC3E}">
        <p14:creationId xmlns:p14="http://schemas.microsoft.com/office/powerpoint/2010/main" val="1520067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259632" y="2492896"/>
            <a:ext cx="6337349" cy="2016224"/>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Key driver – efficiency</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22</a:t>
            </a:fld>
            <a:endParaRPr lang="en-AU"/>
          </a:p>
        </p:txBody>
      </p:sp>
    </p:spTree>
    <p:extLst>
      <p:ext uri="{BB962C8B-B14F-4D97-AF65-F5344CB8AC3E}">
        <p14:creationId xmlns:p14="http://schemas.microsoft.com/office/powerpoint/2010/main" val="3885161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03238" y="1412776"/>
            <a:ext cx="8183562" cy="4752528"/>
          </a:xfrm>
        </p:spPr>
        <p:txBody>
          <a:bodyPr/>
          <a:lstStyle/>
          <a:p>
            <a:pPr eaLnBrk="1" hangingPunct="1"/>
            <a:endParaRPr lang="en-AU" altLang="en-US" sz="1800" dirty="0">
              <a:effectLst>
                <a:outerShdw blurRad="38100" dist="38100" dir="2700000" algn="tl">
                  <a:srgbClr val="000000">
                    <a:alpha val="43137"/>
                  </a:srgbClr>
                </a:outerShdw>
              </a:effectLst>
            </a:endParaRPr>
          </a:p>
          <a:p>
            <a:pPr eaLnBrk="1" hangingPunct="1"/>
            <a:endParaRPr lang="en-AU" altLang="en-US" sz="1800" dirty="0"/>
          </a:p>
          <a:p>
            <a:pPr marL="0" indent="0" eaLnBrk="1" hangingPunct="1">
              <a:buNone/>
            </a:pPr>
            <a:endParaRPr lang="en-AU" altLang="en-US" sz="2400" dirty="0"/>
          </a:p>
        </p:txBody>
      </p:sp>
      <p:sp>
        <p:nvSpPr>
          <p:cNvPr id="4" name="Footer Placeholder 3"/>
          <p:cNvSpPr>
            <a:spLocks noGrp="1"/>
          </p:cNvSpPr>
          <p:nvPr>
            <p:ph type="ftr" sz="quarter" idx="11"/>
          </p:nvPr>
        </p:nvSpPr>
        <p:spPr/>
        <p:txBody>
          <a:bodyPr/>
          <a:lstStyle/>
          <a:p>
            <a:pPr>
              <a:defRPr/>
            </a:pPr>
            <a:endParaRPr lang="en-AU" dirty="0"/>
          </a:p>
        </p:txBody>
      </p:sp>
      <p:pic>
        <p:nvPicPr>
          <p:cNvPr id="16389"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021388"/>
            <a:ext cx="2665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497484" y="1186632"/>
            <a:ext cx="7920111" cy="491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Better Regulation benchmarking consultation started in 2012</a:t>
            </a:r>
          </a:p>
          <a:p>
            <a:pPr eaLnBrk="1" hangingPunct="1">
              <a:spcBef>
                <a:spcPts val="600"/>
              </a:spcBef>
            </a:pPr>
            <a:r>
              <a:rPr lang="en-AU" sz="2400" dirty="0" smtClean="0">
                <a:latin typeface="Calibri" panose="020F0502020204030204" pitchFamily="34" charset="0"/>
                <a:cs typeface="Calibri" panose="020F0502020204030204" pitchFamily="34" charset="0"/>
              </a:rPr>
              <a:t>Produced </a:t>
            </a:r>
            <a:r>
              <a:rPr lang="en-AU" sz="2400" dirty="0">
                <a:latin typeface="Calibri" panose="020F0502020204030204" pitchFamily="34" charset="0"/>
                <a:cs typeface="Calibri" panose="020F0502020204030204" pitchFamily="34" charset="0"/>
              </a:rPr>
              <a:t>robust, consistent data set</a:t>
            </a:r>
          </a:p>
          <a:p>
            <a:pPr eaLnBrk="1" hangingPunct="1">
              <a:spcBef>
                <a:spcPts val="600"/>
              </a:spcBef>
            </a:pPr>
            <a:r>
              <a:rPr lang="en-AU" sz="2400" dirty="0" smtClean="0">
                <a:latin typeface="Calibri" panose="020F0502020204030204" pitchFamily="34" charset="0"/>
                <a:cs typeface="Calibri" panose="020F0502020204030204" pitchFamily="34" charset="0"/>
              </a:rPr>
              <a:t>Models prepared by benchmarking consultant – Economic Insights</a:t>
            </a:r>
          </a:p>
          <a:p>
            <a:pPr eaLnBrk="1" hangingPunct="1">
              <a:spcBef>
                <a:spcPts val="600"/>
              </a:spcBef>
            </a:pPr>
            <a:r>
              <a:rPr lang="en-AU" sz="2400" dirty="0" smtClean="0">
                <a:latin typeface="Calibri" panose="020F0502020204030204" pitchFamily="34" charset="0"/>
                <a:cs typeface="Calibri" panose="020F0502020204030204" pitchFamily="34" charset="0"/>
              </a:rPr>
              <a:t>Overall benchmarks (MTFP) indicate:</a:t>
            </a:r>
          </a:p>
          <a:p>
            <a:pPr lvl="1" eaLnBrk="1" hangingPunct="1">
              <a:spcBef>
                <a:spcPts val="600"/>
              </a:spcBef>
            </a:pPr>
            <a:r>
              <a:rPr lang="en-AU" dirty="0">
                <a:latin typeface="Calibri" panose="020F0502020204030204" pitchFamily="34" charset="0"/>
                <a:cs typeface="Calibri" panose="020F0502020204030204" pitchFamily="34" charset="0"/>
              </a:rPr>
              <a:t>Productivity across the sector been in decline </a:t>
            </a:r>
          </a:p>
          <a:p>
            <a:pPr lvl="1" eaLnBrk="1" hangingPunct="1">
              <a:spcBef>
                <a:spcPts val="600"/>
              </a:spcBef>
            </a:pPr>
            <a:r>
              <a:rPr lang="en-AU" dirty="0" smtClean="0">
                <a:latin typeface="Calibri" panose="020F0502020204030204" pitchFamily="34" charset="0"/>
                <a:cs typeface="Calibri" panose="020F0502020204030204" pitchFamily="34" charset="0"/>
              </a:rPr>
              <a:t>VIC / SA DNSPs most productive</a:t>
            </a:r>
          </a:p>
          <a:p>
            <a:pPr lvl="1" eaLnBrk="1" hangingPunct="1">
              <a:spcBef>
                <a:spcPts val="600"/>
              </a:spcBef>
            </a:pPr>
            <a:r>
              <a:rPr lang="en-AU" dirty="0" smtClean="0">
                <a:latin typeface="Calibri" panose="020F0502020204030204" pitchFamily="34" charset="0"/>
                <a:cs typeface="Calibri" panose="020F0502020204030204" pitchFamily="34" charset="0"/>
              </a:rPr>
              <a:t>NSW/ACT less productive</a:t>
            </a:r>
          </a:p>
          <a:p>
            <a:pPr marL="0" indent="0" eaLnBrk="1" hangingPunct="1">
              <a:spcBef>
                <a:spcPts val="600"/>
              </a:spcBef>
              <a:buFont typeface="Wingdings 2" pitchFamily="18" charset="2"/>
              <a:buNone/>
            </a:pPr>
            <a:endParaRPr lang="en-AU"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Font typeface="Wingdings 2" pitchFamily="18" charset="2"/>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itle 1"/>
          <p:cNvSpPr txBox="1">
            <a:spLocks/>
          </p:cNvSpPr>
          <p:nvPr/>
        </p:nvSpPr>
        <p:spPr>
          <a:xfrm>
            <a:off x="510580" y="538560"/>
            <a:ext cx="7921699" cy="648072"/>
          </a:xfrm>
          <a:prstGeom prst="rect">
            <a:avLst/>
          </a:prstGeom>
        </p:spPr>
        <p:txBody>
          <a:bodyPr vert="horz" anchor="b">
            <a:noAutofit/>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Key driver - efficiency</a:t>
            </a:r>
            <a:endParaRPr lang="en-AU" sz="3200" dirty="0">
              <a:solidFill>
                <a:schemeClr val="accent1">
                  <a:tint val="88000"/>
                  <a:satMod val="150000"/>
                </a:schemeClr>
              </a:solidFill>
              <a:effectLst/>
              <a:cs typeface="Calibri" panose="020F0502020204030204" pitchFamily="34" charset="0"/>
            </a:endParaRPr>
          </a:p>
        </p:txBody>
      </p:sp>
    </p:spTree>
    <p:extLst>
      <p:ext uri="{BB962C8B-B14F-4D97-AF65-F5344CB8AC3E}">
        <p14:creationId xmlns:p14="http://schemas.microsoft.com/office/powerpoint/2010/main" val="3344317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3" y="537744"/>
            <a:ext cx="8183562" cy="648072"/>
          </a:xfrm>
        </p:spPr>
        <p:txBody>
          <a:bodyPr>
            <a:normAutofit/>
          </a:bodyPr>
          <a:lstStyle/>
          <a:p>
            <a:pPr>
              <a:defRPr/>
            </a:pPr>
            <a:r>
              <a:rPr lang="en-AU" sz="3200" dirty="0" smtClean="0">
                <a:effectLst/>
                <a:cs typeface="Calibri" panose="020F0502020204030204" pitchFamily="34" charset="0"/>
              </a:rPr>
              <a:t>Key driver – efficiency</a:t>
            </a:r>
            <a:endParaRPr lang="en-AU" sz="3200" dirty="0">
              <a:solidFill>
                <a:srgbClr val="FF0000"/>
              </a:solidFill>
              <a:effectLst/>
              <a:cs typeface="Calibri" panose="020F0502020204030204" pitchFamily="34" charset="0"/>
            </a:endParaRPr>
          </a:p>
        </p:txBody>
      </p:sp>
      <p:sp>
        <p:nvSpPr>
          <p:cNvPr id="16387" name="Content Placeholder 2"/>
          <p:cNvSpPr>
            <a:spLocks noGrp="1"/>
          </p:cNvSpPr>
          <p:nvPr>
            <p:ph idx="1"/>
          </p:nvPr>
        </p:nvSpPr>
        <p:spPr>
          <a:xfrm>
            <a:off x="503238" y="1412776"/>
            <a:ext cx="8183562" cy="4752528"/>
          </a:xfrm>
        </p:spPr>
        <p:txBody>
          <a:bodyPr/>
          <a:lstStyle/>
          <a:p>
            <a:pPr eaLnBrk="1" hangingPunct="1"/>
            <a:endParaRPr lang="en-AU" altLang="en-US" sz="1800" dirty="0">
              <a:effectLst>
                <a:outerShdw blurRad="38100" dist="38100" dir="2700000" algn="tl">
                  <a:srgbClr val="000000">
                    <a:alpha val="43137"/>
                  </a:srgbClr>
                </a:outerShdw>
              </a:effectLst>
            </a:endParaRPr>
          </a:p>
          <a:p>
            <a:pPr eaLnBrk="1" hangingPunct="1"/>
            <a:endParaRPr lang="en-AU" altLang="en-US" sz="1800" dirty="0"/>
          </a:p>
          <a:p>
            <a:pPr marL="0" indent="0" eaLnBrk="1" hangingPunct="1">
              <a:buNone/>
            </a:pPr>
            <a:endParaRPr lang="en-AU" altLang="en-US" sz="2400" dirty="0"/>
          </a:p>
        </p:txBody>
      </p:sp>
      <p:sp>
        <p:nvSpPr>
          <p:cNvPr id="4" name="Footer Placeholder 3"/>
          <p:cNvSpPr>
            <a:spLocks noGrp="1"/>
          </p:cNvSpPr>
          <p:nvPr>
            <p:ph type="ftr" sz="quarter" idx="11"/>
          </p:nvPr>
        </p:nvSpPr>
        <p:spPr/>
        <p:txBody>
          <a:bodyPr/>
          <a:lstStyle/>
          <a:p>
            <a:pPr>
              <a:defRPr/>
            </a:pPr>
            <a:endParaRPr lang="en-AU" dirty="0"/>
          </a:p>
        </p:txBody>
      </p:sp>
      <p:pic>
        <p:nvPicPr>
          <p:cNvPr id="16389"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021388"/>
            <a:ext cx="26654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185816"/>
            <a:ext cx="7594153" cy="461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775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67544" y="2276872"/>
            <a:ext cx="7920879" cy="216024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Key driver – risk assessment and management</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25</a:t>
            </a:fld>
            <a:endParaRPr lang="en-AU"/>
          </a:p>
        </p:txBody>
      </p:sp>
    </p:spTree>
    <p:extLst>
      <p:ext uri="{BB962C8B-B14F-4D97-AF65-F5344CB8AC3E}">
        <p14:creationId xmlns:p14="http://schemas.microsoft.com/office/powerpoint/2010/main" val="3491472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56" y="764704"/>
            <a:ext cx="8137723" cy="720080"/>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Issues in risk </a:t>
            </a:r>
            <a:r>
              <a:rPr lang="en-AU" sz="3200" dirty="0">
                <a:solidFill>
                  <a:schemeClr val="accent1">
                    <a:tint val="88000"/>
                    <a:satMod val="150000"/>
                  </a:schemeClr>
                </a:solidFill>
                <a:effectLst/>
                <a:cs typeface="Calibri" panose="020F0502020204030204" pitchFamily="34" charset="0"/>
              </a:rPr>
              <a:t>assessment and </a:t>
            </a:r>
            <a:r>
              <a:rPr lang="en-AU" sz="3200" dirty="0" smtClean="0">
                <a:solidFill>
                  <a:schemeClr val="accent1">
                    <a:tint val="88000"/>
                    <a:satMod val="150000"/>
                  </a:schemeClr>
                </a:solidFill>
                <a:effectLst/>
                <a:cs typeface="Calibri" panose="020F0502020204030204" pitchFamily="34" charset="0"/>
              </a:rPr>
              <a:t>management</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539552" y="1628800"/>
            <a:ext cx="7920111" cy="4014167"/>
          </a:xfrm>
        </p:spPr>
        <p:txBody>
          <a:bodyPr/>
          <a:lstStyle/>
          <a:p>
            <a:pPr eaLnBrk="1" hangingPunct="1">
              <a:spcBef>
                <a:spcPts val="600"/>
              </a:spcBef>
            </a:pPr>
            <a:r>
              <a:rPr lang="en-AU" sz="2400" dirty="0" smtClean="0">
                <a:latin typeface="Calibri" panose="020F0502020204030204" pitchFamily="34" charset="0"/>
                <a:cs typeface="Calibri" panose="020F0502020204030204" pitchFamily="34" charset="0"/>
              </a:rPr>
              <a:t>Evidence that the businesses have overstated </a:t>
            </a:r>
            <a:r>
              <a:rPr lang="en-AU" sz="2400" smtClean="0">
                <a:latin typeface="Calibri" panose="020F0502020204030204" pitchFamily="34" charset="0"/>
                <a:cs typeface="Calibri" panose="020F0502020204030204" pitchFamily="34" charset="0"/>
              </a:rPr>
              <a:t>asset risk</a:t>
            </a:r>
            <a:endParaRPr lang="en-AU" sz="2400" dirty="0" smtClean="0">
              <a:latin typeface="Calibri" panose="020F0502020204030204" pitchFamily="34" charset="0"/>
              <a:cs typeface="Calibri" panose="020F0502020204030204" pitchFamily="34" charset="0"/>
            </a:endParaRPr>
          </a:p>
          <a:p>
            <a:pPr eaLnBrk="1" hangingPunct="1">
              <a:spcBef>
                <a:spcPts val="600"/>
              </a:spcBef>
            </a:pPr>
            <a:r>
              <a:rPr lang="en-AU" sz="2400" dirty="0" smtClean="0">
                <a:latin typeface="Calibri" panose="020F0502020204030204" pitchFamily="34" charset="0"/>
                <a:cs typeface="Calibri" panose="020F0502020204030204" pitchFamily="34" charset="0"/>
              </a:rPr>
              <a:t>NSW </a:t>
            </a:r>
            <a:r>
              <a:rPr lang="en-AU" sz="2400" dirty="0">
                <a:latin typeface="Calibri" panose="020F0502020204030204" pitchFamily="34" charset="0"/>
                <a:cs typeface="Calibri" panose="020F0502020204030204" pitchFamily="34" charset="0"/>
              </a:rPr>
              <a:t>government has adjusted reliability standards</a:t>
            </a:r>
          </a:p>
          <a:p>
            <a:pPr eaLnBrk="1" hangingPunct="1">
              <a:spcBef>
                <a:spcPts val="0"/>
              </a:spcBef>
            </a:pPr>
            <a:r>
              <a:rPr lang="en-US" sz="2400" dirty="0" smtClean="0">
                <a:latin typeface="Calibri" panose="020F0502020204030204" pitchFamily="34" charset="0"/>
                <a:cs typeface="Calibri" panose="020F0502020204030204" pitchFamily="34" charset="0"/>
              </a:rPr>
              <a:t>In addition, trend improvement in high level indicators of risk on the networks</a:t>
            </a:r>
            <a:endParaRPr lang="en-AU" sz="2400" dirty="0" smtClean="0">
              <a:latin typeface="Calibri" panose="020F0502020204030204" pitchFamily="34" charset="0"/>
              <a:cs typeface="Calibri" panose="020F0502020204030204" pitchFamily="34" charset="0"/>
            </a:endParaRPr>
          </a:p>
          <a:p>
            <a:pPr lvl="1" eaLnBrk="1" hangingPunct="1">
              <a:spcBef>
                <a:spcPts val="600"/>
              </a:spcBef>
            </a:pPr>
            <a:r>
              <a:rPr lang="en-AU" dirty="0" smtClean="0">
                <a:latin typeface="Calibri" panose="020F0502020204030204" pitchFamily="34" charset="0"/>
                <a:cs typeface="Calibri" panose="020F0502020204030204" pitchFamily="34" charset="0"/>
              </a:rPr>
              <a:t>Asset age</a:t>
            </a:r>
          </a:p>
          <a:p>
            <a:pPr lvl="1" eaLnBrk="1" hangingPunct="1">
              <a:spcBef>
                <a:spcPts val="600"/>
              </a:spcBef>
            </a:pPr>
            <a:r>
              <a:rPr lang="en-US" dirty="0" smtClean="0">
                <a:latin typeface="Calibri" panose="020F0502020204030204" pitchFamily="34" charset="0"/>
                <a:cs typeface="Calibri" panose="020F0502020204030204" pitchFamily="34" charset="0"/>
              </a:rPr>
              <a:t>Utilisation</a:t>
            </a:r>
            <a:endParaRPr lang="en-AU" dirty="0">
              <a:latin typeface="Calibri" panose="020F0502020204030204" pitchFamily="34" charset="0"/>
              <a:cs typeface="Calibri" panose="020F0502020204030204" pitchFamily="34" charset="0"/>
            </a:endParaRPr>
          </a:p>
          <a:p>
            <a:pPr lvl="1" eaLnBrk="1" hangingPunct="1">
              <a:spcBef>
                <a:spcPts val="600"/>
              </a:spcBef>
            </a:pPr>
            <a:r>
              <a:rPr lang="en-AU" dirty="0">
                <a:latin typeface="Calibri" panose="020F0502020204030204" pitchFamily="34" charset="0"/>
                <a:cs typeface="Calibri" panose="020F0502020204030204" pitchFamily="34" charset="0"/>
              </a:rPr>
              <a:t>Service performance</a:t>
            </a:r>
          </a:p>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26</a:t>
            </a:fld>
            <a:endParaRPr lang="en-AU"/>
          </a:p>
        </p:txBody>
      </p:sp>
    </p:spTree>
    <p:extLst>
      <p:ext uri="{BB962C8B-B14F-4D97-AF65-F5344CB8AC3E}">
        <p14:creationId xmlns:p14="http://schemas.microsoft.com/office/powerpoint/2010/main" val="45495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19076"/>
            <a:ext cx="7921699" cy="504056"/>
          </a:xfrm>
        </p:spPr>
        <p:txBody>
          <a:bodyPr>
            <a:no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Residual asset </a:t>
            </a:r>
            <a:r>
              <a:rPr lang="en-AU" sz="3200" dirty="0" smtClean="0">
                <a:solidFill>
                  <a:schemeClr val="accent1">
                    <a:tint val="88000"/>
                    <a:satMod val="150000"/>
                  </a:schemeClr>
                </a:solidFill>
                <a:effectLst/>
                <a:cs typeface="Calibri" panose="020F0502020204030204" pitchFamily="34" charset="0"/>
              </a:rPr>
              <a:t>lives </a:t>
            </a:r>
            <a:r>
              <a:rPr lang="en-AU" sz="3200" dirty="0">
                <a:solidFill>
                  <a:schemeClr val="accent1">
                    <a:tint val="88000"/>
                    <a:satMod val="150000"/>
                  </a:schemeClr>
                </a:solidFill>
                <a:effectLst/>
                <a:cs typeface="Calibri" panose="020F0502020204030204" pitchFamily="34" charset="0"/>
              </a:rPr>
              <a:t>– </a:t>
            </a:r>
            <a:r>
              <a:rPr lang="en-AU" sz="3200" dirty="0" smtClean="0">
                <a:solidFill>
                  <a:schemeClr val="accent1">
                    <a:tint val="88000"/>
                    <a:satMod val="150000"/>
                  </a:schemeClr>
                </a:solidFill>
                <a:effectLst/>
                <a:cs typeface="Calibri" panose="020F0502020204030204" pitchFamily="34" charset="0"/>
              </a:rPr>
              <a:t>Ausgrid</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27</a:t>
            </a:fld>
            <a:endParaRPr lang="en-AU"/>
          </a:p>
        </p:txBody>
      </p:sp>
      <p:pic>
        <p:nvPicPr>
          <p:cNvPr id="7" name="Picture 6"/>
          <p:cNvPicPr/>
          <p:nvPr/>
        </p:nvPicPr>
        <p:blipFill rotWithShape="1">
          <a:blip r:embed="rId4"/>
          <a:srcRect l="11636" t="20525" r="17553" b="11456"/>
          <a:stretch/>
        </p:blipFill>
        <p:spPr bwMode="auto">
          <a:xfrm>
            <a:off x="1140024" y="1124744"/>
            <a:ext cx="7104384" cy="46518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1371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73" y="548680"/>
            <a:ext cx="7921699" cy="576064"/>
          </a:xfrm>
        </p:spPr>
        <p:txBody>
          <a:bodyPr>
            <a:no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Network </a:t>
            </a:r>
            <a:r>
              <a:rPr lang="en-AU" sz="3200" dirty="0" smtClean="0">
                <a:solidFill>
                  <a:schemeClr val="accent1">
                    <a:tint val="88000"/>
                    <a:satMod val="150000"/>
                  </a:schemeClr>
                </a:solidFill>
                <a:effectLst/>
                <a:cs typeface="Calibri" panose="020F0502020204030204" pitchFamily="34" charset="0"/>
              </a:rPr>
              <a:t>utilisation - </a:t>
            </a:r>
            <a:r>
              <a:rPr lang="en-AU" sz="3200" dirty="0" err="1" smtClean="0">
                <a:solidFill>
                  <a:schemeClr val="accent1">
                    <a:tint val="88000"/>
                    <a:satMod val="150000"/>
                  </a:schemeClr>
                </a:solidFill>
                <a:effectLst/>
                <a:cs typeface="Calibri" panose="020F0502020204030204" pitchFamily="34" charset="0"/>
              </a:rPr>
              <a:t>Ausgrid</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28</a:t>
            </a:fld>
            <a:endParaRPr lang="en-AU"/>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09289"/>
            <a:ext cx="6898230" cy="465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192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7921699" cy="720080"/>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Ausgrid SAIFI performance – CBD and urban</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29</a:t>
            </a:fld>
            <a:endParaRPr lang="en-AU"/>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340768"/>
            <a:ext cx="6872609" cy="449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73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896175" cy="648072"/>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Contents</a:t>
            </a:r>
          </a:p>
        </p:txBody>
      </p:sp>
      <p:sp>
        <p:nvSpPr>
          <p:cNvPr id="9219" name="Content Placeholder 2"/>
          <p:cNvSpPr>
            <a:spLocks noGrp="1"/>
          </p:cNvSpPr>
          <p:nvPr>
            <p:ph idx="1"/>
          </p:nvPr>
        </p:nvSpPr>
        <p:spPr>
          <a:xfrm>
            <a:off x="467544" y="1196752"/>
            <a:ext cx="7684343" cy="5022279"/>
          </a:xfrm>
        </p:spPr>
        <p:txBody>
          <a:bodyPr/>
          <a:lstStyle/>
          <a:p>
            <a:pPr lvl="0"/>
            <a:r>
              <a:rPr lang="en-AU" sz="2400" dirty="0" smtClean="0">
                <a:latin typeface="Calibri" panose="020F0502020204030204" pitchFamily="34" charset="0"/>
                <a:cs typeface="Calibri" panose="020F0502020204030204" pitchFamily="34" charset="0"/>
              </a:rPr>
              <a:t>High level generalised presentation</a:t>
            </a:r>
          </a:p>
          <a:p>
            <a:pPr lvl="0"/>
            <a:r>
              <a:rPr lang="en-AU" sz="2400" dirty="0" smtClean="0">
                <a:latin typeface="Calibri" panose="020F0502020204030204" pitchFamily="34" charset="0"/>
                <a:cs typeface="Calibri" panose="020F0502020204030204" pitchFamily="34" charset="0"/>
              </a:rPr>
              <a:t>The businesses </a:t>
            </a:r>
            <a:endParaRPr lang="en-AU" sz="2400" dirty="0">
              <a:latin typeface="Calibri" panose="020F0502020204030204" pitchFamily="34" charset="0"/>
              <a:cs typeface="Calibri" panose="020F0502020204030204" pitchFamily="34" charset="0"/>
            </a:endParaRPr>
          </a:p>
          <a:p>
            <a:pPr lvl="0"/>
            <a:r>
              <a:rPr lang="en-AU" sz="2400" dirty="0">
                <a:latin typeface="Calibri" panose="020F0502020204030204" pitchFamily="34" charset="0"/>
                <a:cs typeface="Calibri" panose="020F0502020204030204" pitchFamily="34" charset="0"/>
              </a:rPr>
              <a:t>The AER and our role</a:t>
            </a:r>
          </a:p>
          <a:p>
            <a:pPr lvl="0"/>
            <a:r>
              <a:rPr lang="en-AU" sz="2400" dirty="0">
                <a:latin typeface="Calibri" panose="020F0502020204030204" pitchFamily="34" charset="0"/>
                <a:cs typeface="Calibri" panose="020F0502020204030204" pitchFamily="34" charset="0"/>
              </a:rPr>
              <a:t>Overview of the </a:t>
            </a:r>
            <a:r>
              <a:rPr lang="en-AU" sz="2400" dirty="0" smtClean="0">
                <a:latin typeface="Calibri" panose="020F0502020204030204" pitchFamily="34" charset="0"/>
                <a:cs typeface="Calibri" panose="020F0502020204030204" pitchFamily="34" charset="0"/>
              </a:rPr>
              <a:t>proposals and draft decisions</a:t>
            </a:r>
            <a:endParaRPr lang="en-AU" sz="2400" dirty="0">
              <a:latin typeface="Calibri" panose="020F0502020204030204" pitchFamily="34" charset="0"/>
              <a:cs typeface="Calibri" panose="020F0502020204030204" pitchFamily="34" charset="0"/>
            </a:endParaRPr>
          </a:p>
          <a:p>
            <a:pPr lvl="0"/>
            <a:r>
              <a:rPr lang="en-AU" sz="2400" dirty="0" smtClean="0">
                <a:latin typeface="Calibri" panose="020F0502020204030204" pitchFamily="34" charset="0"/>
                <a:cs typeface="Calibri" panose="020F0502020204030204" pitchFamily="34" charset="0"/>
              </a:rPr>
              <a:t>Key </a:t>
            </a:r>
            <a:r>
              <a:rPr lang="en-AU" sz="2400" dirty="0">
                <a:latin typeface="Calibri" panose="020F0502020204030204" pitchFamily="34" charset="0"/>
                <a:cs typeface="Calibri" panose="020F0502020204030204" pitchFamily="34" charset="0"/>
              </a:rPr>
              <a:t>drivers</a:t>
            </a:r>
          </a:p>
          <a:p>
            <a:pPr lvl="0"/>
            <a:r>
              <a:rPr lang="en-AU" sz="2400" dirty="0" smtClean="0">
                <a:latin typeface="Calibri" panose="020F0502020204030204" pitchFamily="34" charset="0"/>
                <a:cs typeface="Calibri" panose="020F0502020204030204" pitchFamily="34" charset="0"/>
              </a:rPr>
              <a:t>Main elements</a:t>
            </a:r>
            <a:endParaRPr lang="en-AU" sz="2400" dirty="0">
              <a:latin typeface="Calibri" panose="020F0502020204030204" pitchFamily="34" charset="0"/>
              <a:cs typeface="Calibri" panose="020F0502020204030204" pitchFamily="34" charset="0"/>
            </a:endParaRPr>
          </a:p>
          <a:p>
            <a:pPr lvl="1"/>
            <a:r>
              <a:rPr lang="en-AU" dirty="0">
                <a:latin typeface="Calibri" panose="020F0502020204030204" pitchFamily="34" charset="0"/>
                <a:cs typeface="Calibri" panose="020F0502020204030204" pitchFamily="34" charset="0"/>
              </a:rPr>
              <a:t>RAB</a:t>
            </a:r>
          </a:p>
          <a:p>
            <a:pPr lvl="1"/>
            <a:r>
              <a:rPr lang="en-AU" dirty="0">
                <a:latin typeface="Calibri" panose="020F0502020204030204" pitchFamily="34" charset="0"/>
                <a:cs typeface="Calibri" panose="020F0502020204030204" pitchFamily="34" charset="0"/>
              </a:rPr>
              <a:t>Capex</a:t>
            </a:r>
          </a:p>
          <a:p>
            <a:pPr lvl="1"/>
            <a:r>
              <a:rPr lang="en-AU" dirty="0">
                <a:latin typeface="Calibri" panose="020F0502020204030204" pitchFamily="34" charset="0"/>
                <a:cs typeface="Calibri" panose="020F0502020204030204" pitchFamily="34" charset="0"/>
              </a:rPr>
              <a:t>Opex</a:t>
            </a:r>
          </a:p>
          <a:p>
            <a:pPr lvl="1"/>
            <a:r>
              <a:rPr lang="en-AU" dirty="0">
                <a:latin typeface="Calibri" panose="020F0502020204030204" pitchFamily="34" charset="0"/>
                <a:cs typeface="Calibri" panose="020F0502020204030204" pitchFamily="34" charset="0"/>
              </a:rPr>
              <a:t>Rate of return</a:t>
            </a:r>
          </a:p>
          <a:p>
            <a:pPr lvl="0"/>
            <a:r>
              <a:rPr lang="en-AU" sz="2400" dirty="0">
                <a:latin typeface="Calibri" panose="020F0502020204030204" pitchFamily="34" charset="0"/>
                <a:cs typeface="Calibri" panose="020F0502020204030204" pitchFamily="34" charset="0"/>
              </a:rPr>
              <a:t>Next steps</a:t>
            </a:r>
          </a:p>
          <a:p>
            <a:pPr lvl="0"/>
            <a:endParaRPr lang="en-AU" sz="1600" dirty="0">
              <a:latin typeface="Lucida Fax" pitchFamily="18" charset="0"/>
            </a:endParaRPr>
          </a:p>
          <a:p>
            <a:pPr lvl="0"/>
            <a:endParaRPr lang="en-AU" sz="1600" dirty="0" smtClean="0">
              <a:latin typeface="Lucida Fax" pitchFamily="18" charset="0"/>
            </a:endParaRPr>
          </a:p>
          <a:p>
            <a:pPr marL="0" lvl="0" indent="0">
              <a:buNone/>
            </a:pPr>
            <a:endParaRPr lang="en-AU" sz="1600" dirty="0" smtClean="0">
              <a:latin typeface="Lucida Fax" pitchFamily="18" charset="0"/>
            </a:endParaRPr>
          </a:p>
          <a:p>
            <a:pPr lvl="0"/>
            <a:endParaRPr lang="en-AU" sz="1600" dirty="0" smtClean="0">
              <a:latin typeface="Lucida Fax" pitchFamily="18" charset="0"/>
            </a:endParaRPr>
          </a:p>
          <a:p>
            <a:pPr lvl="1"/>
            <a:endParaRPr lang="en-AU" sz="1200" dirty="0">
              <a:latin typeface="Lucida Fax" pitchFamily="18" charset="0"/>
            </a:endParaRPr>
          </a:p>
          <a:p>
            <a:pPr lvl="0" eaLnBrk="1" hangingPunct="1"/>
            <a:endParaRPr lang="en-AU" sz="1200" dirty="0">
              <a:latin typeface="Lucida Fax" pitchFamily="18" charset="0"/>
            </a:endParaRPr>
          </a:p>
          <a:p>
            <a:pPr lvl="0"/>
            <a:endParaRPr lang="en-AU" sz="12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a:t>
            </a:fld>
            <a:endParaRPr lang="en-AU"/>
          </a:p>
        </p:txBody>
      </p:sp>
    </p:spTree>
    <p:extLst>
      <p:ext uri="{BB962C8B-B14F-4D97-AF65-F5344CB8AC3E}">
        <p14:creationId xmlns:p14="http://schemas.microsoft.com/office/powerpoint/2010/main" val="3968913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187624" y="2636912"/>
            <a:ext cx="6337349" cy="180020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Key driver - demand</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30</a:t>
            </a:fld>
            <a:endParaRPr lang="en-AU"/>
          </a:p>
        </p:txBody>
      </p:sp>
    </p:spTree>
    <p:extLst>
      <p:ext uri="{BB962C8B-B14F-4D97-AF65-F5344CB8AC3E}">
        <p14:creationId xmlns:p14="http://schemas.microsoft.com/office/powerpoint/2010/main" val="3618015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21699" cy="648072"/>
          </a:xfrm>
        </p:spPr>
        <p:txBody>
          <a:bodyPr>
            <a:normAutofit fontScale="90000"/>
          </a:bodyPr>
          <a:lstStyle/>
          <a:p>
            <a:pPr eaLnBrk="1" fontAlgn="auto" hangingPunct="1">
              <a:spcAft>
                <a:spcPts val="0"/>
              </a:spcAft>
              <a:defRPr/>
            </a:pPr>
            <a:r>
              <a:rPr lang="en-AU" dirty="0" smtClean="0">
                <a:solidFill>
                  <a:schemeClr val="accent1">
                    <a:tint val="88000"/>
                    <a:satMod val="150000"/>
                  </a:schemeClr>
                </a:solidFill>
                <a:latin typeface="Lucida Fax" pitchFamily="18" charset="0"/>
              </a:rPr>
              <a:t/>
            </a:r>
            <a:br>
              <a:rPr lang="en-AU" dirty="0" smtClean="0">
                <a:solidFill>
                  <a:schemeClr val="accent1">
                    <a:tint val="88000"/>
                    <a:satMod val="150000"/>
                  </a:schemeClr>
                </a:solidFill>
                <a:latin typeface="Lucida Fax" pitchFamily="18" charset="0"/>
              </a:rPr>
            </a:br>
            <a:r>
              <a:rPr lang="en-AU" dirty="0" smtClean="0">
                <a:solidFill>
                  <a:schemeClr val="accent1">
                    <a:tint val="88000"/>
                    <a:satMod val="150000"/>
                  </a:schemeClr>
                </a:solidFill>
                <a:effectLst/>
                <a:cs typeface="Calibri" panose="020F0502020204030204" pitchFamily="34" charset="0"/>
              </a:rPr>
              <a:t>Summer </a:t>
            </a:r>
            <a:r>
              <a:rPr lang="en-AU" dirty="0">
                <a:solidFill>
                  <a:schemeClr val="accent1">
                    <a:tint val="88000"/>
                    <a:satMod val="150000"/>
                  </a:schemeClr>
                </a:solidFill>
                <a:effectLst/>
                <a:cs typeface="Calibri" panose="020F0502020204030204" pitchFamily="34" charset="0"/>
              </a:rPr>
              <a:t>peak demand </a:t>
            </a:r>
            <a:r>
              <a:rPr lang="en-AU" dirty="0" smtClean="0">
                <a:solidFill>
                  <a:schemeClr val="accent1">
                    <a:tint val="88000"/>
                    <a:satMod val="150000"/>
                  </a:schemeClr>
                </a:solidFill>
                <a:effectLst/>
                <a:cs typeface="Calibri" panose="020F0502020204030204" pitchFamily="34" charset="0"/>
              </a:rPr>
              <a:t>– </a:t>
            </a:r>
            <a:r>
              <a:rPr lang="en-AU" dirty="0" err="1" smtClean="0">
                <a:solidFill>
                  <a:schemeClr val="accent1">
                    <a:tint val="88000"/>
                    <a:satMod val="150000"/>
                  </a:schemeClr>
                </a:solidFill>
                <a:effectLst/>
                <a:cs typeface="Calibri" panose="020F0502020204030204" pitchFamily="34" charset="0"/>
              </a:rPr>
              <a:t>Ausgrid</a:t>
            </a:r>
            <a:endParaRPr lang="en-AU" sz="2200" dirty="0">
              <a:solidFill>
                <a:srgbClr val="FF0000"/>
              </a:solidFill>
              <a:effectLst/>
              <a:cs typeface="Calibri" panose="020F0502020204030204" pitchFamily="34" charset="0"/>
            </a:endParaRP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31</a:t>
            </a:fld>
            <a:endParaRPr lang="en-AU"/>
          </a:p>
        </p:txBody>
      </p:sp>
      <p:pic>
        <p:nvPicPr>
          <p:cNvPr id="7" name="Picture 6"/>
          <p:cNvPicPr/>
          <p:nvPr/>
        </p:nvPicPr>
        <p:blipFill rotWithShape="1">
          <a:blip r:embed="rId4">
            <a:extLst>
              <a:ext uri="{BEBA8EAE-BF5A-486C-A8C5-ECC9F3942E4B}">
                <a14:imgProps xmlns:a14="http://schemas.microsoft.com/office/drawing/2010/main">
                  <a14:imgLayer r:embed="rId5">
                    <a14:imgEffect>
                      <a14:saturation sat="174000"/>
                    </a14:imgEffect>
                  </a14:imgLayer>
                </a14:imgProps>
              </a:ext>
            </a:extLst>
          </a:blip>
          <a:srcRect l="10801" t="27630" r="14428" b="8772"/>
          <a:stretch/>
        </p:blipFill>
        <p:spPr bwMode="auto">
          <a:xfrm>
            <a:off x="850454" y="1340768"/>
            <a:ext cx="7393954" cy="4464496"/>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83958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576" y="2636912"/>
            <a:ext cx="7488831" cy="180020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Key driver – financial market conditions</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32</a:t>
            </a:fld>
            <a:endParaRPr lang="en-AU"/>
          </a:p>
        </p:txBody>
      </p:sp>
    </p:spTree>
    <p:extLst>
      <p:ext uri="{BB962C8B-B14F-4D97-AF65-F5344CB8AC3E}">
        <p14:creationId xmlns:p14="http://schemas.microsoft.com/office/powerpoint/2010/main" val="3178801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2" y="476672"/>
            <a:ext cx="8183563" cy="647477"/>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Financial market conditions</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33</a:t>
            </a:fld>
            <a:endParaRPr lang="en-AU"/>
          </a:p>
        </p:txBody>
      </p:sp>
      <p:pic>
        <p:nvPicPr>
          <p:cNvPr id="6" name="Picture 1" descr="image00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04668" y="1268413"/>
            <a:ext cx="7348951"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80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576" y="2564904"/>
            <a:ext cx="7704855" cy="216024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Main elements </a:t>
            </a:r>
            <a:r>
              <a:rPr lang="en-AU" sz="3200" b="1" dirty="0">
                <a:solidFill>
                  <a:schemeClr val="accent1">
                    <a:tint val="88000"/>
                    <a:satMod val="150000"/>
                  </a:schemeClr>
                </a:solidFill>
                <a:latin typeface="+mj-lt"/>
                <a:ea typeface="+mj-ea"/>
                <a:cs typeface="+mj-cs"/>
              </a:rPr>
              <a:t>of the decision</a:t>
            </a:r>
          </a:p>
          <a:p>
            <a:endParaRPr lang="en-AU" sz="1800" dirty="0">
              <a:solidFill>
                <a:schemeClr val="accent1">
                  <a:lumMod val="75000"/>
                </a:schemeClr>
              </a:solidFill>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34</a:t>
            </a:fld>
            <a:endParaRPr lang="en-AU"/>
          </a:p>
        </p:txBody>
      </p:sp>
    </p:spTree>
    <p:extLst>
      <p:ext uri="{BB962C8B-B14F-4D97-AF65-F5344CB8AC3E}">
        <p14:creationId xmlns:p14="http://schemas.microsoft.com/office/powerpoint/2010/main" val="988101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927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Elements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323528" y="1268760"/>
            <a:ext cx="8183562" cy="4403849"/>
          </a:xfrm>
        </p:spPr>
        <p:txBody>
          <a:bodyPr/>
          <a:lstStyle/>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Regulatory Asset Base (RAB)</a:t>
            </a:r>
            <a:endParaRPr lang="en-AU" dirty="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Capital expenditure (capex)</a:t>
            </a:r>
            <a:endParaRPr lang="en-AU" dirty="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Operating expenditure (opex)</a:t>
            </a:r>
            <a:endParaRPr lang="en-AU" dirty="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Rate of Return (</a:t>
            </a:r>
            <a:r>
              <a:rPr lang="en-AU" dirty="0" err="1" smtClean="0">
                <a:latin typeface="Calibri" panose="020F0502020204030204" pitchFamily="34" charset="0"/>
                <a:cs typeface="Calibri" panose="020F0502020204030204" pitchFamily="34" charset="0"/>
              </a:rPr>
              <a:t>RoR</a:t>
            </a:r>
            <a:r>
              <a:rPr lang="en-AU" dirty="0" smtClean="0">
                <a:latin typeface="Calibri" panose="020F0502020204030204" pitchFamily="34" charset="0"/>
                <a:cs typeface="Calibri" panose="020F0502020204030204" pitchFamily="34" charset="0"/>
              </a:rPr>
              <a:t>)</a:t>
            </a:r>
            <a:endParaRPr lang="en-AU" dirty="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a:latin typeface="Calibri" panose="020F0502020204030204" pitchFamily="34" charset="0"/>
                <a:cs typeface="Calibri" panose="020F0502020204030204" pitchFamily="34" charset="0"/>
              </a:rPr>
              <a:t>Meters</a:t>
            </a:r>
          </a:p>
          <a:p>
            <a:pPr lvl="1">
              <a:spcBef>
                <a:spcPts val="600"/>
              </a:spcBef>
              <a:buFont typeface="Arial" panose="020B0604020202020204" pitchFamily="34" charset="0"/>
              <a:buChar char="•"/>
            </a:pPr>
            <a:r>
              <a:rPr lang="en-AU" dirty="0">
                <a:latin typeface="Calibri" panose="020F0502020204030204" pitchFamily="34" charset="0"/>
                <a:cs typeface="Calibri" panose="020F0502020204030204" pitchFamily="34" charset="0"/>
              </a:rPr>
              <a:t>Public lighting</a:t>
            </a:r>
          </a:p>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35</a:t>
            </a:fld>
            <a:endParaRPr lang="en-AU"/>
          </a:p>
        </p:txBody>
      </p:sp>
    </p:spTree>
    <p:extLst>
      <p:ext uri="{BB962C8B-B14F-4D97-AF65-F5344CB8AC3E}">
        <p14:creationId xmlns:p14="http://schemas.microsoft.com/office/powerpoint/2010/main" val="3788416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11560" y="2636912"/>
            <a:ext cx="7416823" cy="216024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Regulatory asset base (RAB)</a:t>
            </a:r>
            <a:endParaRPr lang="en-AU" sz="3200" b="1" dirty="0">
              <a:solidFill>
                <a:schemeClr val="accent1">
                  <a:lumMod val="75000"/>
                </a:schemeClr>
              </a:solidFill>
              <a:latin typeface="+mj-lt"/>
            </a:endParaRPr>
          </a:p>
          <a:p>
            <a:pPr eaLnBrk="1" hangingPunct="1"/>
            <a:endParaRPr lang="en-AU" sz="3200" b="1" dirty="0">
              <a:latin typeface="+mj-lt"/>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36</a:t>
            </a:fld>
            <a:endParaRPr lang="en-AU"/>
          </a:p>
        </p:txBody>
      </p:sp>
    </p:spTree>
    <p:extLst>
      <p:ext uri="{BB962C8B-B14F-4D97-AF65-F5344CB8AC3E}">
        <p14:creationId xmlns:p14="http://schemas.microsoft.com/office/powerpoint/2010/main" val="3000242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927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RAB</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395536" y="1268760"/>
            <a:ext cx="7967538" cy="4403849"/>
          </a:xfrm>
        </p:spPr>
        <p:txBody>
          <a:bodyPr/>
          <a:lstStyle/>
          <a:p>
            <a:pPr lvl="1">
              <a:spcBef>
                <a:spcPts val="600"/>
              </a:spcBef>
              <a:buFont typeface="Arial" panose="020B0604020202020204" pitchFamily="34" charset="0"/>
              <a:buChar char="•"/>
            </a:pPr>
            <a:r>
              <a:rPr lang="en-US" dirty="0" smtClean="0">
                <a:latin typeface="Calibri" panose="020F0502020204030204" pitchFamily="34" charset="0"/>
                <a:cs typeface="Calibri" panose="020F0502020204030204" pitchFamily="34" charset="0"/>
              </a:rPr>
              <a:t>Our draft decisions provide for increases in the businesses’ RAB</a:t>
            </a:r>
          </a:p>
          <a:p>
            <a:pPr lvl="1">
              <a:spcBef>
                <a:spcPts val="600"/>
              </a:spcBef>
              <a:buFont typeface="Arial" panose="020B0604020202020204" pitchFamily="34" charset="0"/>
              <a:buChar char="•"/>
            </a:pPr>
            <a:r>
              <a:rPr lang="en-US" dirty="0" smtClean="0">
                <a:latin typeface="Calibri" panose="020F0502020204030204" pitchFamily="34" charset="0"/>
                <a:cs typeface="Calibri" panose="020F0502020204030204" pitchFamily="34" charset="0"/>
              </a:rPr>
              <a:t>But at a lower rate than proposed</a:t>
            </a:r>
            <a:endParaRPr lang="en-AU" dirty="0">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37</a:t>
            </a:fld>
            <a:endParaRPr lang="en-AU"/>
          </a:p>
        </p:txBody>
      </p:sp>
    </p:spTree>
    <p:extLst>
      <p:ext uri="{BB962C8B-B14F-4D97-AF65-F5344CB8AC3E}">
        <p14:creationId xmlns:p14="http://schemas.microsoft.com/office/powerpoint/2010/main" val="2804790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38" y="548680"/>
            <a:ext cx="7921699" cy="504056"/>
          </a:xfrm>
        </p:spPr>
        <p:txBody>
          <a:bodyPr>
            <a:normAutofit fontScale="90000"/>
          </a:bodyPr>
          <a:lstStyle/>
          <a:p>
            <a:pPr eaLnBrk="1" fontAlgn="auto" hangingPunct="1">
              <a:spcAft>
                <a:spcPts val="0"/>
              </a:spcAft>
              <a:defRPr/>
            </a:pPr>
            <a:r>
              <a:rPr lang="en-AU" dirty="0" smtClean="0">
                <a:solidFill>
                  <a:schemeClr val="accent1">
                    <a:tint val="88000"/>
                    <a:satMod val="150000"/>
                  </a:schemeClr>
                </a:solidFill>
                <a:effectLst/>
                <a:cs typeface="Calibri" panose="020F0502020204030204" pitchFamily="34" charset="0"/>
              </a:rPr>
              <a:t>RAB - Ausgrid</a:t>
            </a:r>
            <a:endParaRPr lang="en-AU"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38</a:t>
            </a:fld>
            <a:endParaRPr lang="en-AU"/>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6984776" cy="4248472"/>
          </a:xfrm>
          <a:prstGeom prst="rect">
            <a:avLst/>
          </a:prstGeom>
          <a:noFill/>
          <a:ln>
            <a:noFill/>
          </a:ln>
        </p:spPr>
      </p:pic>
    </p:spTree>
    <p:extLst>
      <p:ext uri="{BB962C8B-B14F-4D97-AF65-F5344CB8AC3E}">
        <p14:creationId xmlns:p14="http://schemas.microsoft.com/office/powerpoint/2010/main" val="1694519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33035" cy="504056"/>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RAB – </a:t>
            </a:r>
            <a:r>
              <a:rPr lang="en-AU" sz="3200" dirty="0">
                <a:solidFill>
                  <a:schemeClr val="accent1">
                    <a:tint val="88000"/>
                    <a:satMod val="150000"/>
                  </a:schemeClr>
                </a:solidFill>
                <a:effectLst/>
                <a:cs typeface="Calibri" panose="020F0502020204030204" pitchFamily="34" charset="0"/>
              </a:rPr>
              <a:t>Endeavour Energy</a:t>
            </a: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39</a:t>
            </a:fld>
            <a:endParaRPr lang="en-AU"/>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96752"/>
            <a:ext cx="6912768" cy="4248472"/>
          </a:xfrm>
          <a:prstGeom prst="rect">
            <a:avLst/>
          </a:prstGeom>
          <a:noFill/>
          <a:ln>
            <a:noFill/>
          </a:ln>
        </p:spPr>
      </p:pic>
    </p:spTree>
    <p:extLst>
      <p:ext uri="{BB962C8B-B14F-4D97-AF65-F5344CB8AC3E}">
        <p14:creationId xmlns:p14="http://schemas.microsoft.com/office/powerpoint/2010/main" val="1374389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2420888"/>
            <a:ext cx="7920111" cy="3294087"/>
          </a:xfrm>
        </p:spPr>
        <p:txBody>
          <a:bodyPr/>
          <a:lstStyle/>
          <a:p>
            <a:pPr marL="0" indent="0" algn="ctr" eaLnBrk="1" hangingPunct="1">
              <a:spcBef>
                <a:spcPts val="600"/>
              </a:spcBef>
              <a:buNone/>
            </a:pPr>
            <a:r>
              <a:rPr lang="en-AU" sz="3200" b="1" dirty="0">
                <a:solidFill>
                  <a:schemeClr val="accent1">
                    <a:tint val="88000"/>
                    <a:satMod val="150000"/>
                  </a:schemeClr>
                </a:solidFill>
                <a:latin typeface="+mj-lt"/>
                <a:ea typeface="+mj-ea"/>
                <a:cs typeface="+mj-cs"/>
              </a:rPr>
              <a:t>The NSW distribution businesses</a:t>
            </a: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4</a:t>
            </a:fld>
            <a:endParaRPr lang="en-AU"/>
          </a:p>
        </p:txBody>
      </p:sp>
    </p:spTree>
    <p:extLst>
      <p:ext uri="{BB962C8B-B14F-4D97-AF65-F5344CB8AC3E}">
        <p14:creationId xmlns:p14="http://schemas.microsoft.com/office/powerpoint/2010/main" val="2249854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33035" cy="504056"/>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RAB – </a:t>
            </a:r>
            <a:r>
              <a:rPr lang="en-AU" sz="3200" dirty="0">
                <a:solidFill>
                  <a:schemeClr val="accent1">
                    <a:tint val="88000"/>
                    <a:satMod val="150000"/>
                  </a:schemeClr>
                </a:solidFill>
                <a:effectLst/>
                <a:cs typeface="Calibri" panose="020F0502020204030204" pitchFamily="34" charset="0"/>
              </a:rPr>
              <a:t>Essential Energy</a:t>
            </a:r>
          </a:p>
        </p:txBody>
      </p:sp>
      <p:sp>
        <p:nvSpPr>
          <p:cNvPr id="9219" name="Content Placeholder 2"/>
          <p:cNvSpPr>
            <a:spLocks noGrp="1"/>
          </p:cNvSpPr>
          <p:nvPr>
            <p:ph idx="1"/>
          </p:nvPr>
        </p:nvSpPr>
        <p:spPr>
          <a:xfrm>
            <a:off x="827584" y="1412776"/>
            <a:ext cx="7920111" cy="4374207"/>
          </a:xfrm>
        </p:spPr>
        <p:txBody>
          <a:bodyPr/>
          <a:lstStyle/>
          <a:p>
            <a:pPr eaLnBrk="1" hangingPunct="1">
              <a:spcBef>
                <a:spcPts val="600"/>
              </a:spcBef>
            </a:pP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eaLnBrk="1" hangingPunct="1">
              <a:spcBef>
                <a:spcPts val="600"/>
              </a:spcBef>
              <a:buNone/>
            </a:pPr>
            <a:endParaRPr lang="en-AU" sz="36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40</a:t>
            </a:fld>
            <a:endParaRPr lang="en-AU"/>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99592" y="1124744"/>
            <a:ext cx="7200800" cy="4536504"/>
          </a:xfrm>
          <a:prstGeom prst="rect">
            <a:avLst/>
          </a:prstGeom>
          <a:noFill/>
          <a:ln>
            <a:noFill/>
          </a:ln>
        </p:spPr>
      </p:pic>
    </p:spTree>
    <p:extLst>
      <p:ext uri="{BB962C8B-B14F-4D97-AF65-F5344CB8AC3E}">
        <p14:creationId xmlns:p14="http://schemas.microsoft.com/office/powerpoint/2010/main" val="3609076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576" y="2420888"/>
            <a:ext cx="7344815" cy="216024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Capital expenditure (Capex)</a:t>
            </a:r>
            <a:endParaRPr lang="en-AU" sz="3200" b="1" dirty="0">
              <a:solidFill>
                <a:schemeClr val="accent1">
                  <a:tint val="88000"/>
                  <a:satMod val="150000"/>
                </a:schemeClr>
              </a:solidFill>
              <a:latin typeface="+mj-lt"/>
              <a:ea typeface="+mj-ea"/>
              <a:cs typeface="+mj-cs"/>
            </a:endParaRPr>
          </a:p>
          <a:p>
            <a:endParaRPr lang="en-AU" sz="1800" dirty="0">
              <a:solidFill>
                <a:schemeClr val="accent1">
                  <a:lumMod val="75000"/>
                </a:schemeClr>
              </a:solidFill>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41</a:t>
            </a:fld>
            <a:endParaRPr lang="en-AU"/>
          </a:p>
        </p:txBody>
      </p:sp>
    </p:spTree>
    <p:extLst>
      <p:ext uri="{BB962C8B-B14F-4D97-AF65-F5344CB8AC3E}">
        <p14:creationId xmlns:p14="http://schemas.microsoft.com/office/powerpoint/2010/main" val="3002324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0112" cy="647477"/>
          </a:xfrm>
        </p:spPr>
        <p:txBody>
          <a:bodyPr>
            <a:normAutofit/>
          </a:bodyPr>
          <a:lstStyle/>
          <a:p>
            <a:pPr eaLnBrk="1" fontAlgn="auto" hangingPunct="1">
              <a:spcAft>
                <a:spcPts val="0"/>
              </a:spcAft>
              <a:defRPr/>
            </a:pPr>
            <a:r>
              <a:rPr lang="en-AU" sz="3200" dirty="0" err="1" smtClean="0">
                <a:solidFill>
                  <a:schemeClr val="accent1">
                    <a:tint val="88000"/>
                    <a:satMod val="150000"/>
                  </a:schemeClr>
                </a:solidFill>
                <a:effectLst/>
                <a:cs typeface="Calibri" panose="020F0502020204030204" pitchFamily="34" charset="0"/>
              </a:rPr>
              <a:t>Capex</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a:spcBef>
                <a:spcPts val="600"/>
              </a:spcBef>
            </a:pPr>
            <a:r>
              <a:rPr lang="en-US" dirty="0" smtClean="0">
                <a:latin typeface="Calibri" panose="020F0502020204030204" pitchFamily="34" charset="0"/>
                <a:cs typeface="Calibri" panose="020F0502020204030204" pitchFamily="34" charset="0"/>
              </a:rPr>
              <a:t>Augmentation </a:t>
            </a:r>
            <a:r>
              <a:rPr lang="en-US" dirty="0">
                <a:latin typeface="Calibri" panose="020F0502020204030204" pitchFamily="34" charset="0"/>
                <a:cs typeface="Calibri" panose="020F0502020204030204" pitchFamily="34" charset="0"/>
              </a:rPr>
              <a:t>expenditure (augex)</a:t>
            </a:r>
            <a:endParaRPr lang="en-US" dirty="0" smtClean="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Key drivers </a:t>
            </a:r>
            <a:r>
              <a:rPr lang="en-AU" dirty="0">
                <a:latin typeface="Calibri" panose="020F0502020204030204" pitchFamily="34" charset="0"/>
                <a:cs typeface="Calibri" panose="020F0502020204030204" pitchFamily="34" charset="0"/>
              </a:rPr>
              <a:t>of </a:t>
            </a:r>
            <a:r>
              <a:rPr lang="en-AU" dirty="0" smtClean="0">
                <a:latin typeface="Calibri" panose="020F0502020204030204" pitchFamily="34" charset="0"/>
                <a:cs typeface="Calibri" panose="020F0502020204030204" pitchFamily="34" charset="0"/>
              </a:rPr>
              <a:t>augmentation expenditure are</a:t>
            </a:r>
          </a:p>
          <a:p>
            <a:pPr lvl="2">
              <a:spcBef>
                <a:spcPts val="600"/>
              </a:spcBef>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maximum </a:t>
            </a:r>
            <a:r>
              <a:rPr lang="en-AU" sz="2400" dirty="0">
                <a:latin typeface="Calibri" panose="020F0502020204030204" pitchFamily="34" charset="0"/>
                <a:cs typeface="Calibri" panose="020F0502020204030204" pitchFamily="34" charset="0"/>
              </a:rPr>
              <a:t>demand and </a:t>
            </a:r>
            <a:endParaRPr lang="en-AU" sz="2400" dirty="0" smtClean="0">
              <a:latin typeface="Calibri" panose="020F0502020204030204" pitchFamily="34" charset="0"/>
              <a:cs typeface="Calibri" panose="020F0502020204030204" pitchFamily="34" charset="0"/>
            </a:endParaRPr>
          </a:p>
          <a:p>
            <a:pPr lvl="2">
              <a:spcBef>
                <a:spcPts val="600"/>
              </a:spcBef>
              <a:buFont typeface="Arial" panose="020B0604020202020204" pitchFamily="34" charset="0"/>
              <a:buChar char="•"/>
            </a:pPr>
            <a:r>
              <a:rPr lang="en-AU" sz="2400" dirty="0">
                <a:latin typeface="Calibri" panose="020F0502020204030204" pitchFamily="34" charset="0"/>
                <a:cs typeface="Calibri" panose="020F0502020204030204" pitchFamily="34" charset="0"/>
              </a:rPr>
              <a:t>r</a:t>
            </a:r>
            <a:r>
              <a:rPr lang="en-AU" sz="2400" dirty="0" smtClean="0">
                <a:latin typeface="Calibri" panose="020F0502020204030204" pitchFamily="34" charset="0"/>
                <a:cs typeface="Calibri" panose="020F0502020204030204" pitchFamily="34" charset="0"/>
              </a:rPr>
              <a:t>eliability standards</a:t>
            </a:r>
            <a:endParaRPr lang="en-US" sz="2400" dirty="0">
              <a:latin typeface="Calibri" panose="020F0502020204030204" pitchFamily="34" charset="0"/>
              <a:cs typeface="Calibri" panose="020F0502020204030204" pitchFamily="34" charset="0"/>
            </a:endParaRPr>
          </a:p>
          <a:p>
            <a:pPr marL="342900" indent="-342900"/>
            <a:r>
              <a:rPr lang="en-AU" dirty="0" smtClean="0">
                <a:latin typeface="Calibri" panose="020F0502020204030204" pitchFamily="34" charset="0"/>
                <a:cs typeface="Calibri" panose="020F0502020204030204" pitchFamily="34" charset="0"/>
              </a:rPr>
              <a:t>Replacement </a:t>
            </a:r>
            <a:r>
              <a:rPr lang="en-AU" dirty="0">
                <a:latin typeface="Calibri" panose="020F0502020204030204" pitchFamily="34" charset="0"/>
                <a:cs typeface="Calibri" panose="020F0502020204030204" pitchFamily="34" charset="0"/>
              </a:rPr>
              <a:t>expenditure </a:t>
            </a:r>
            <a:r>
              <a:rPr lang="en-AU" dirty="0" smtClean="0">
                <a:latin typeface="Calibri" panose="020F0502020204030204" pitchFamily="34" charset="0"/>
                <a:cs typeface="Calibri" panose="020F0502020204030204" pitchFamily="34" charset="0"/>
              </a:rPr>
              <a:t>(repex)</a:t>
            </a:r>
          </a:p>
          <a:p>
            <a:pPr lvl="1"/>
            <a:r>
              <a:rPr lang="en-AU" dirty="0" smtClean="0">
                <a:latin typeface="Calibri" panose="020F0502020204030204" pitchFamily="34" charset="0"/>
                <a:cs typeface="Calibri" panose="020F0502020204030204" pitchFamily="34" charset="0"/>
              </a:rPr>
              <a:t>Replacing </a:t>
            </a:r>
            <a:r>
              <a:rPr lang="en-AU" dirty="0">
                <a:latin typeface="Calibri" panose="020F0502020204030204" pitchFamily="34" charset="0"/>
                <a:cs typeface="Calibri" panose="020F0502020204030204" pitchFamily="34" charset="0"/>
              </a:rPr>
              <a:t>an asset with its modern equivalent where the asset has reached the end of its economic life. </a:t>
            </a:r>
            <a:endParaRPr lang="en-AU" dirty="0" smtClean="0">
              <a:latin typeface="Calibri" panose="020F0502020204030204" pitchFamily="34" charset="0"/>
              <a:cs typeface="Calibri" panose="020F0502020204030204" pitchFamily="34"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42</a:t>
            </a:fld>
            <a:endParaRPr lang="en-AU"/>
          </a:p>
        </p:txBody>
      </p:sp>
    </p:spTree>
    <p:extLst>
      <p:ext uri="{BB962C8B-B14F-4D97-AF65-F5344CB8AC3E}">
        <p14:creationId xmlns:p14="http://schemas.microsoft.com/office/powerpoint/2010/main" val="1710151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Ausgrid – Augex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43</a:t>
            </a:fld>
            <a:endParaRPr lang="en-AU"/>
          </a:p>
        </p:txBody>
      </p:sp>
      <p:graphicFrame>
        <p:nvGraphicFramePr>
          <p:cNvPr id="6" name="Chart 5"/>
          <p:cNvGraphicFramePr>
            <a:graphicFrameLocks/>
          </p:cNvGraphicFramePr>
          <p:nvPr>
            <p:extLst>
              <p:ext uri="{D42A27DB-BD31-4B8C-83A1-F6EECF244321}">
                <p14:modId xmlns:p14="http://schemas.microsoft.com/office/powerpoint/2010/main" val="2810854751"/>
              </p:ext>
            </p:extLst>
          </p:nvPr>
        </p:nvGraphicFramePr>
        <p:xfrm>
          <a:off x="539552" y="1268760"/>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5259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Endeavour Energy – Augex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44</a:t>
            </a:fld>
            <a:endParaRPr lang="en-AU"/>
          </a:p>
        </p:txBody>
      </p:sp>
      <p:graphicFrame>
        <p:nvGraphicFramePr>
          <p:cNvPr id="6" name="Chart 5"/>
          <p:cNvGraphicFramePr>
            <a:graphicFrameLocks/>
          </p:cNvGraphicFramePr>
          <p:nvPr>
            <p:extLst>
              <p:ext uri="{D42A27DB-BD31-4B8C-83A1-F6EECF244321}">
                <p14:modId xmlns:p14="http://schemas.microsoft.com/office/powerpoint/2010/main" val="511612830"/>
              </p:ext>
            </p:extLst>
          </p:nvPr>
        </p:nvGraphicFramePr>
        <p:xfrm>
          <a:off x="539552" y="1340768"/>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3877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Essential Energy – Augex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45</a:t>
            </a:fld>
            <a:endParaRPr lang="en-AU"/>
          </a:p>
        </p:txBody>
      </p:sp>
      <p:graphicFrame>
        <p:nvGraphicFramePr>
          <p:cNvPr id="6" name="Chart 5"/>
          <p:cNvGraphicFramePr>
            <a:graphicFrameLocks/>
          </p:cNvGraphicFramePr>
          <p:nvPr>
            <p:extLst>
              <p:ext uri="{D42A27DB-BD31-4B8C-83A1-F6EECF244321}">
                <p14:modId xmlns:p14="http://schemas.microsoft.com/office/powerpoint/2010/main" val="3964621689"/>
              </p:ext>
            </p:extLst>
          </p:nvPr>
        </p:nvGraphicFramePr>
        <p:xfrm>
          <a:off x="539552" y="1268760"/>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254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Ausgrid – Repex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46</a:t>
            </a:fld>
            <a:endParaRPr lang="en-AU"/>
          </a:p>
        </p:txBody>
      </p:sp>
      <p:graphicFrame>
        <p:nvGraphicFramePr>
          <p:cNvPr id="8" name="Chart 7"/>
          <p:cNvGraphicFramePr>
            <a:graphicFrameLocks/>
          </p:cNvGraphicFramePr>
          <p:nvPr>
            <p:extLst>
              <p:ext uri="{D42A27DB-BD31-4B8C-83A1-F6EECF244321}">
                <p14:modId xmlns:p14="http://schemas.microsoft.com/office/powerpoint/2010/main" val="1106611040"/>
              </p:ext>
            </p:extLst>
          </p:nvPr>
        </p:nvGraphicFramePr>
        <p:xfrm>
          <a:off x="539552" y="1268760"/>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343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Endeavour Energy – Repex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47</a:t>
            </a:fld>
            <a:endParaRPr lang="en-AU"/>
          </a:p>
        </p:txBody>
      </p:sp>
      <p:graphicFrame>
        <p:nvGraphicFramePr>
          <p:cNvPr id="5" name="Chart 4"/>
          <p:cNvGraphicFramePr>
            <a:graphicFrameLocks/>
          </p:cNvGraphicFramePr>
          <p:nvPr>
            <p:extLst>
              <p:ext uri="{D42A27DB-BD31-4B8C-83A1-F6EECF244321}">
                <p14:modId xmlns:p14="http://schemas.microsoft.com/office/powerpoint/2010/main" val="857270933"/>
              </p:ext>
            </p:extLst>
          </p:nvPr>
        </p:nvGraphicFramePr>
        <p:xfrm>
          <a:off x="467544" y="1268760"/>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1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183880" cy="792088"/>
          </a:xfrm>
        </p:spPr>
        <p:txBody>
          <a:bodyPr anchor="ctr">
            <a:normAutofit/>
          </a:bodyPr>
          <a:lstStyle/>
          <a:p>
            <a:r>
              <a:rPr lang="en-AU" sz="3200" dirty="0" smtClean="0">
                <a:effectLst/>
              </a:rPr>
              <a:t>Essential Energy – Repex</a:t>
            </a:r>
            <a:endParaRPr lang="en-AU" sz="3200" dirty="0">
              <a:effectLst/>
            </a:endParaRPr>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48</a:t>
            </a:fld>
            <a:endParaRPr lang="en-AU"/>
          </a:p>
        </p:txBody>
      </p:sp>
      <p:graphicFrame>
        <p:nvGraphicFramePr>
          <p:cNvPr id="5" name="Chart 4"/>
          <p:cNvGraphicFramePr>
            <a:graphicFrameLocks/>
          </p:cNvGraphicFramePr>
          <p:nvPr>
            <p:extLst>
              <p:ext uri="{D42A27DB-BD31-4B8C-83A1-F6EECF244321}">
                <p14:modId xmlns:p14="http://schemas.microsoft.com/office/powerpoint/2010/main" val="2675291108"/>
              </p:ext>
            </p:extLst>
          </p:nvPr>
        </p:nvGraphicFramePr>
        <p:xfrm>
          <a:off x="539552" y="1412776"/>
          <a:ext cx="7920000" cy="433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312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2276872"/>
            <a:ext cx="7704856" cy="2160240"/>
          </a:xfrm>
        </p:spPr>
        <p:txBody>
          <a:bodyPr/>
          <a:lstStyle/>
          <a:p>
            <a:pPr marL="347663" lvl="1" indent="0" algn="ctr">
              <a:buNone/>
            </a:pPr>
            <a:r>
              <a:rPr lang="en-AU" sz="3200" b="1" dirty="0" smtClean="0">
                <a:solidFill>
                  <a:schemeClr val="accent1">
                    <a:tint val="88000"/>
                    <a:satMod val="150000"/>
                  </a:schemeClr>
                </a:solidFill>
                <a:latin typeface="+mj-lt"/>
                <a:ea typeface="+mj-ea"/>
                <a:cs typeface="+mj-cs"/>
              </a:rPr>
              <a:t>Operating expenditure (Opex)</a:t>
            </a:r>
            <a:endParaRPr lang="en-AU" sz="3200" b="1" dirty="0">
              <a:solidFill>
                <a:schemeClr val="accent1">
                  <a:tint val="88000"/>
                  <a:satMod val="150000"/>
                </a:schemeClr>
              </a:solidFill>
              <a:latin typeface="+mj-lt"/>
              <a:ea typeface="+mj-ea"/>
              <a:cs typeface="+mj-cs"/>
            </a:endParaRPr>
          </a:p>
          <a:p>
            <a:endParaRPr lang="en-AU" sz="1800" dirty="0">
              <a:solidFill>
                <a:schemeClr val="accent1">
                  <a:lumMod val="75000"/>
                </a:schemeClr>
              </a:solidFill>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49</a:t>
            </a:fld>
            <a:endParaRPr lang="en-AU"/>
          </a:p>
        </p:txBody>
      </p:sp>
    </p:spTree>
    <p:extLst>
      <p:ext uri="{BB962C8B-B14F-4D97-AF65-F5344CB8AC3E}">
        <p14:creationId xmlns:p14="http://schemas.microsoft.com/office/powerpoint/2010/main" val="3299080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2664296" cy="1080120"/>
          </a:xfrm>
        </p:spPr>
        <p:txBody>
          <a:bodyPr>
            <a:noAutofit/>
          </a:bodyPr>
          <a:lstStyle/>
          <a:p>
            <a:pPr eaLnBrk="1" fontAlgn="auto" hangingPunct="1">
              <a:spcAft>
                <a:spcPts val="0"/>
              </a:spcAft>
              <a:defRPr/>
            </a:pPr>
            <a:r>
              <a:rPr lang="en-AU" sz="2800" dirty="0">
                <a:solidFill>
                  <a:schemeClr val="accent1">
                    <a:tint val="88000"/>
                    <a:satMod val="150000"/>
                  </a:schemeClr>
                </a:solidFill>
                <a:effectLst/>
                <a:cs typeface="Calibri" panose="020F0502020204030204" pitchFamily="34" charset="0"/>
              </a:rPr>
              <a:t>A</a:t>
            </a:r>
            <a:r>
              <a:rPr lang="en-AU" sz="2800" dirty="0" smtClean="0">
                <a:solidFill>
                  <a:schemeClr val="accent1">
                    <a:tint val="88000"/>
                    <a:satMod val="150000"/>
                  </a:schemeClr>
                </a:solidFill>
                <a:effectLst/>
                <a:cs typeface="Calibri" panose="020F0502020204030204" pitchFamily="34" charset="0"/>
              </a:rPr>
              <a:t>usgrid’s service area</a:t>
            </a:r>
            <a:endParaRPr lang="en-AU" sz="2800" dirty="0">
              <a:solidFill>
                <a:srgbClr val="FF0000"/>
              </a:solidFill>
              <a:effectLst/>
              <a:cs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a:t>
            </a:fld>
            <a:endParaRPr lang="en-AU"/>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10"/>
          <p:cNvPicPr>
            <a:picLocks noGrp="1"/>
          </p:cNvPicPr>
          <p:nvPr>
            <p:ph idx="1"/>
          </p:nvPr>
        </p:nvPicPr>
        <p:blipFill rotWithShape="1">
          <a:blip r:embed="rId4"/>
          <a:srcRect l="50034" t="18448" r="3422" b="20000"/>
          <a:stretch/>
        </p:blipFill>
        <p:spPr bwMode="auto">
          <a:xfrm>
            <a:off x="3707904" y="548680"/>
            <a:ext cx="4392488"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9481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9155"/>
            <a:ext cx="7920112" cy="647477"/>
          </a:xfrm>
        </p:spPr>
        <p:txBody>
          <a:bodyPr>
            <a:normAutofit/>
          </a:bodyPr>
          <a:lstStyle/>
          <a:p>
            <a:pPr eaLnBrk="1" fontAlgn="auto" hangingPunct="1">
              <a:spcAft>
                <a:spcPts val="0"/>
              </a:spcAft>
              <a:defRPr/>
            </a:pPr>
            <a:r>
              <a:rPr lang="en-AU" sz="3200" dirty="0" err="1" smtClean="0">
                <a:solidFill>
                  <a:schemeClr val="accent1">
                    <a:tint val="88000"/>
                    <a:satMod val="150000"/>
                  </a:schemeClr>
                </a:solidFill>
                <a:effectLst/>
                <a:cs typeface="Calibri" panose="020F0502020204030204" pitchFamily="34" charset="0"/>
              </a:rPr>
              <a:t>Opex</a:t>
            </a:r>
            <a:r>
              <a:rPr lang="en-AU" sz="3200" dirty="0" smtClean="0">
                <a:solidFill>
                  <a:schemeClr val="accent1">
                    <a:tint val="88000"/>
                    <a:satMod val="150000"/>
                  </a:schemeClr>
                </a:solidFill>
                <a:effectLst/>
                <a:cs typeface="Calibri" panose="020F0502020204030204" pitchFamily="34" charset="0"/>
              </a:rPr>
              <a:t> criteria</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50</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a:latin typeface="Calibri" panose="020F0502020204030204" pitchFamily="34" charset="0"/>
                <a:cs typeface="Calibri" panose="020F0502020204030204" pitchFamily="34" charset="0"/>
              </a:rPr>
              <a:t>The opex criteria provide that the total forecast must reasonably reflect: </a:t>
            </a:r>
          </a:p>
          <a:p>
            <a:pPr lvl="1" eaLnBrk="1" hangingPunct="1">
              <a:spcBef>
                <a:spcPts val="600"/>
              </a:spcBef>
            </a:pPr>
            <a:r>
              <a:rPr lang="en-AU" dirty="0" smtClean="0">
                <a:latin typeface="Calibri" panose="020F0502020204030204" pitchFamily="34" charset="0"/>
                <a:cs typeface="Calibri" panose="020F0502020204030204" pitchFamily="34" charset="0"/>
              </a:rPr>
              <a:t>the </a:t>
            </a:r>
            <a:r>
              <a:rPr lang="en-AU" dirty="0">
                <a:latin typeface="Calibri" panose="020F0502020204030204" pitchFamily="34" charset="0"/>
                <a:cs typeface="Calibri" panose="020F0502020204030204" pitchFamily="34" charset="0"/>
              </a:rPr>
              <a:t>efficient costs of achieving the operating expenditure objectives</a:t>
            </a:r>
          </a:p>
          <a:p>
            <a:pPr lvl="1" eaLnBrk="1" hangingPunct="1">
              <a:spcBef>
                <a:spcPts val="600"/>
              </a:spcBef>
            </a:pPr>
            <a:r>
              <a:rPr lang="en-AU" dirty="0" smtClean="0">
                <a:latin typeface="Calibri" panose="020F0502020204030204" pitchFamily="34" charset="0"/>
                <a:cs typeface="Calibri" panose="020F0502020204030204" pitchFamily="34" charset="0"/>
              </a:rPr>
              <a:t>the </a:t>
            </a:r>
            <a:r>
              <a:rPr lang="en-AU" dirty="0">
                <a:latin typeface="Calibri" panose="020F0502020204030204" pitchFamily="34" charset="0"/>
                <a:cs typeface="Calibri" panose="020F0502020204030204" pitchFamily="34" charset="0"/>
              </a:rPr>
              <a:t>costs that a prudent operator would require to achieve the operating expenditure objectives</a:t>
            </a:r>
          </a:p>
          <a:p>
            <a:pPr lvl="1" eaLnBrk="1" hangingPunct="1">
              <a:spcBef>
                <a:spcPts val="600"/>
              </a:spcBef>
            </a:pPr>
            <a:r>
              <a:rPr lang="en-AU" dirty="0" smtClean="0">
                <a:latin typeface="Calibri" panose="020F0502020204030204" pitchFamily="34" charset="0"/>
                <a:cs typeface="Calibri" panose="020F0502020204030204" pitchFamily="34" charset="0"/>
              </a:rPr>
              <a:t>a </a:t>
            </a:r>
            <a:r>
              <a:rPr lang="en-AU" dirty="0">
                <a:latin typeface="Calibri" panose="020F0502020204030204" pitchFamily="34" charset="0"/>
                <a:cs typeface="Calibri" panose="020F0502020204030204" pitchFamily="34" charset="0"/>
              </a:rPr>
              <a:t>realistic expectation of the demand forecast and cost inputs required to achieve the operating expenditure objectives. </a:t>
            </a:r>
          </a:p>
          <a:p>
            <a:pPr lvl="1" eaLnBrk="1" hangingPunct="1">
              <a:spcBef>
                <a:spcPts val="600"/>
              </a:spcBef>
            </a:pPr>
            <a:endParaRPr lang="en-AU"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979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Opex</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a:spcBef>
                <a:spcPts val="600"/>
              </a:spcBef>
            </a:pPr>
            <a:r>
              <a:rPr lang="en-AU" sz="2400" dirty="0" smtClean="0">
                <a:latin typeface="Calibri" panose="020F0502020204030204" pitchFamily="34" charset="0"/>
                <a:cs typeface="Calibri" panose="020F0502020204030204" pitchFamily="34" charset="0"/>
              </a:rPr>
              <a:t>Base-step-trend approach</a:t>
            </a: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Select an efficient base level</a:t>
            </a:r>
          </a:p>
          <a:p>
            <a:pPr lvl="2">
              <a:spcBef>
                <a:spcPts val="600"/>
              </a:spcBef>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Typically the revealed cost in a particular year</a:t>
            </a:r>
          </a:p>
          <a:p>
            <a:pPr lvl="2">
              <a:spcBef>
                <a:spcPts val="600"/>
              </a:spcBef>
              <a:buFont typeface="Arial" panose="020B0604020202020204" pitchFamily="34" charset="0"/>
              <a:buChar char="•"/>
            </a:pPr>
            <a:r>
              <a:rPr lang="en-AU" sz="2400" dirty="0" smtClean="0">
                <a:latin typeface="Calibri" panose="020F0502020204030204" pitchFamily="34" charset="0"/>
                <a:cs typeface="Calibri" panose="020F0502020204030204" pitchFamily="34" charset="0"/>
              </a:rPr>
              <a:t>In this case we have looked carefully at the efficiency of the base year</a:t>
            </a:r>
            <a:endParaRPr lang="en-AU" sz="2400" dirty="0">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Step changes to take account of external drivers such as changes to regulatory obligations</a:t>
            </a:r>
          </a:p>
          <a:p>
            <a:pPr lvl="1">
              <a:spcBef>
                <a:spcPts val="600"/>
              </a:spcBef>
              <a:buFont typeface="Arial" panose="020B0604020202020204" pitchFamily="34" charset="0"/>
              <a:buChar char="•"/>
            </a:pPr>
            <a:r>
              <a:rPr lang="en-AU" dirty="0" smtClean="0">
                <a:latin typeface="Calibri" panose="020F0502020204030204" pitchFamily="34" charset="0"/>
                <a:cs typeface="Calibri" panose="020F0502020204030204" pitchFamily="34" charset="0"/>
              </a:rPr>
              <a:t>Trend underlying costs such as labour cost escalations</a:t>
            </a:r>
            <a:endParaRPr lang="en-AU" dirty="0">
              <a:latin typeface="Calibri" panose="020F0502020204030204" pitchFamily="34" charset="0"/>
              <a:cs typeface="Calibri" panose="020F0502020204030204" pitchFamily="34" charset="0"/>
            </a:endParaRPr>
          </a:p>
          <a:p>
            <a:pPr marL="603250" lvl="2" indent="0">
              <a:spcBef>
                <a:spcPts val="600"/>
              </a:spcBef>
              <a:buNone/>
            </a:pPr>
            <a:endParaRPr lang="en-AU"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51</a:t>
            </a:fld>
            <a:endParaRPr lang="en-AU"/>
          </a:p>
        </p:txBody>
      </p:sp>
    </p:spTree>
    <p:extLst>
      <p:ext uri="{BB962C8B-B14F-4D97-AF65-F5344CB8AC3E}">
        <p14:creationId xmlns:p14="http://schemas.microsoft.com/office/powerpoint/2010/main" val="1037691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927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Base </a:t>
            </a:r>
            <a:r>
              <a:rPr lang="en-AU" sz="3200" dirty="0" err="1" smtClean="0">
                <a:solidFill>
                  <a:schemeClr val="accent1">
                    <a:tint val="88000"/>
                    <a:satMod val="150000"/>
                  </a:schemeClr>
                </a:solidFill>
                <a:effectLst/>
                <a:cs typeface="Calibri" panose="020F0502020204030204" pitchFamily="34" charset="0"/>
              </a:rPr>
              <a:t>opex</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52</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In light of previous productivity estimates we have carefully reviewed the efficiency of the base opex of each business</a:t>
            </a:r>
          </a:p>
          <a:p>
            <a:pPr eaLnBrk="1" hangingPunct="1">
              <a:spcBef>
                <a:spcPts val="600"/>
              </a:spcBef>
            </a:pPr>
            <a:r>
              <a:rPr lang="en-AU" sz="2400" dirty="0" smtClean="0">
                <a:latin typeface="Calibri" panose="020F0502020204030204" pitchFamily="34" charset="0"/>
                <a:cs typeface="Calibri" panose="020F0502020204030204" pitchFamily="34" charset="0"/>
              </a:rPr>
              <a:t>Developed cost modelling and other detailed assessments</a:t>
            </a:r>
          </a:p>
          <a:p>
            <a:pPr lvl="1" eaLnBrk="1" hangingPunct="1">
              <a:spcBef>
                <a:spcPts val="600"/>
              </a:spcBef>
            </a:pPr>
            <a:r>
              <a:rPr lang="en-US" sz="2000" dirty="0" smtClean="0">
                <a:latin typeface="Calibri" panose="020F0502020204030204" pitchFamily="34" charset="0"/>
                <a:cs typeface="Calibri" panose="020F0502020204030204" pitchFamily="34" charset="0"/>
              </a:rPr>
              <a:t>Accounts for customer density, demand density and underground assets</a:t>
            </a:r>
          </a:p>
          <a:p>
            <a:pPr lvl="1" eaLnBrk="1" hangingPunct="1">
              <a:spcBef>
                <a:spcPts val="600"/>
              </a:spcBef>
            </a:pPr>
            <a:r>
              <a:rPr lang="en-US" sz="2000" dirty="0" smtClean="0">
                <a:latin typeface="Calibri" panose="020F0502020204030204" pitchFamily="34" charset="0"/>
                <a:cs typeface="Calibri" panose="020F0502020204030204" pitchFamily="34" charset="0"/>
              </a:rPr>
              <a:t>Also considered voltages, asset age and climate</a:t>
            </a:r>
            <a:endParaRPr lang="en-AU" sz="2000" dirty="0" smtClean="0">
              <a:latin typeface="Calibri" panose="020F0502020204030204" pitchFamily="34" charset="0"/>
              <a:cs typeface="Calibri" panose="020F0502020204030204" pitchFamily="34" charset="0"/>
            </a:endParaRPr>
          </a:p>
          <a:p>
            <a:pPr eaLnBrk="1" hangingPunct="1">
              <a:spcBef>
                <a:spcPts val="600"/>
              </a:spcBef>
            </a:pPr>
            <a:r>
              <a:rPr lang="en-AU" sz="2400" dirty="0" smtClean="0">
                <a:latin typeface="Calibri" panose="020F0502020204030204" pitchFamily="34" charset="0"/>
                <a:cs typeface="Calibri" panose="020F0502020204030204" pitchFamily="34" charset="0"/>
              </a:rPr>
              <a:t>Peers in other states are able to provide safe reliable services at lower overall levels of </a:t>
            </a:r>
            <a:r>
              <a:rPr lang="en-AU" sz="2400" dirty="0" err="1" smtClean="0">
                <a:latin typeface="Calibri" panose="020F0502020204030204" pitchFamily="34" charset="0"/>
                <a:cs typeface="Calibri" panose="020F0502020204030204" pitchFamily="34" charset="0"/>
              </a:rPr>
              <a:t>opex</a:t>
            </a:r>
            <a:endParaRPr lang="en-AU"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906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7117"/>
            <a:ext cx="7920112" cy="648965"/>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Benchmarking</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53</a:t>
            </a:fld>
            <a:endParaRPr lang="en-A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56" y="1196082"/>
            <a:ext cx="8400008" cy="475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685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15" y="52645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Contributing factors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54</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Labour and workforce management</a:t>
            </a:r>
          </a:p>
          <a:p>
            <a:pPr lvl="1"/>
            <a:r>
              <a:rPr lang="en-AU" dirty="0">
                <a:latin typeface="Calibri" panose="020F0502020204030204" pitchFamily="34" charset="0"/>
                <a:cs typeface="Calibri" panose="020F0502020204030204" pitchFamily="34" charset="0"/>
              </a:rPr>
              <a:t>relatively inflexible workforces </a:t>
            </a:r>
            <a:endParaRPr lang="en-AU" dirty="0" smtClean="0">
              <a:latin typeface="Calibri" panose="020F0502020204030204" pitchFamily="34" charset="0"/>
              <a:cs typeface="Calibri" panose="020F0502020204030204" pitchFamily="34" charset="0"/>
            </a:endParaRPr>
          </a:p>
          <a:p>
            <a:pPr lvl="1"/>
            <a:r>
              <a:rPr lang="en-AU" dirty="0" smtClean="0">
                <a:latin typeface="Calibri" panose="020F0502020204030204" pitchFamily="34" charset="0"/>
                <a:cs typeface="Calibri" panose="020F0502020204030204" pitchFamily="34" charset="0"/>
              </a:rPr>
              <a:t>Labour </a:t>
            </a:r>
            <a:r>
              <a:rPr lang="en-AU" dirty="0">
                <a:latin typeface="Calibri" panose="020F0502020204030204" pitchFamily="34" charset="0"/>
                <a:cs typeface="Calibri" panose="020F0502020204030204" pitchFamily="34" charset="0"/>
              </a:rPr>
              <a:t>costs </a:t>
            </a:r>
            <a:r>
              <a:rPr lang="en-AU" dirty="0" smtClean="0">
                <a:latin typeface="Calibri" panose="020F0502020204030204" pitchFamily="34" charset="0"/>
                <a:cs typeface="Calibri" panose="020F0502020204030204" pitchFamily="34" charset="0"/>
              </a:rPr>
              <a:t>above </a:t>
            </a:r>
            <a:r>
              <a:rPr lang="en-AU" dirty="0">
                <a:latin typeface="Calibri" panose="020F0502020204030204" pitchFamily="34" charset="0"/>
                <a:cs typeface="Calibri" panose="020F0502020204030204" pitchFamily="34" charset="0"/>
              </a:rPr>
              <a:t>peer costs</a:t>
            </a:r>
          </a:p>
          <a:p>
            <a:pPr lvl="1"/>
            <a:r>
              <a:rPr lang="en-AU" dirty="0" smtClean="0">
                <a:latin typeface="Calibri" panose="020F0502020204030204" pitchFamily="34" charset="0"/>
                <a:cs typeface="Calibri" panose="020F0502020204030204" pitchFamily="34" charset="0"/>
              </a:rPr>
              <a:t>Management </a:t>
            </a:r>
            <a:r>
              <a:rPr lang="en-AU" dirty="0">
                <a:latin typeface="Calibri" panose="020F0502020204030204" pitchFamily="34" charset="0"/>
                <a:cs typeface="Calibri" panose="020F0502020204030204" pitchFamily="34" charset="0"/>
              </a:rPr>
              <a:t>of costs e.g. </a:t>
            </a:r>
            <a:r>
              <a:rPr lang="en-AU" dirty="0" smtClean="0">
                <a:latin typeface="Calibri" panose="020F0502020204030204" pitchFamily="34" charset="0"/>
                <a:cs typeface="Calibri" panose="020F0502020204030204" pitchFamily="34" charset="0"/>
              </a:rPr>
              <a:t>overtime</a:t>
            </a:r>
            <a:endParaRPr lang="en-AU" dirty="0">
              <a:latin typeface="Calibri" panose="020F0502020204030204" pitchFamily="34" charset="0"/>
              <a:cs typeface="Calibri" panose="020F0502020204030204" pitchFamily="34" charset="0"/>
            </a:endParaRPr>
          </a:p>
          <a:p>
            <a:pPr lvl="1"/>
            <a:r>
              <a:rPr lang="en-AU" dirty="0">
                <a:latin typeface="Calibri" panose="020F0502020204030204" pitchFamily="34" charset="0"/>
                <a:cs typeface="Calibri" panose="020F0502020204030204" pitchFamily="34" charset="0"/>
              </a:rPr>
              <a:t>Less outsourcing than more efficient peers</a:t>
            </a:r>
          </a:p>
          <a:p>
            <a:pPr eaLnBrk="1" hangingPunct="1">
              <a:spcBef>
                <a:spcPts val="600"/>
              </a:spcBef>
            </a:pPr>
            <a:r>
              <a:rPr lang="en-AU" sz="2400" dirty="0" smtClean="0">
                <a:latin typeface="Calibri" panose="020F0502020204030204" pitchFamily="34" charset="0"/>
                <a:cs typeface="Calibri" panose="020F0502020204030204" pitchFamily="34" charset="0"/>
              </a:rPr>
              <a:t>Full benefits of Networks NSW efficiency programs not reflected in base year</a:t>
            </a:r>
            <a:endParaRPr lang="en-AU" sz="2400" dirty="0">
              <a:latin typeface="Calibri" panose="020F0502020204030204" pitchFamily="34" charset="0"/>
              <a:cs typeface="Calibri" panose="020F0502020204030204" pitchFamily="34" charset="0"/>
            </a:endParaRPr>
          </a:p>
          <a:p>
            <a:pPr lvl="1" eaLnBrk="1" hangingPunct="1">
              <a:spcBef>
                <a:spcPts val="600"/>
              </a:spcBef>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979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915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Adjustment to base </a:t>
            </a:r>
            <a:r>
              <a:rPr lang="en-AU" sz="3200" dirty="0" err="1" smtClean="0">
                <a:solidFill>
                  <a:schemeClr val="accent1">
                    <a:tint val="88000"/>
                    <a:satMod val="150000"/>
                  </a:schemeClr>
                </a:solidFill>
                <a:effectLst/>
                <a:cs typeface="Calibri" panose="020F0502020204030204" pitchFamily="34" charset="0"/>
              </a:rPr>
              <a:t>opex</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55</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0"/>
              </a:spcBef>
            </a:pPr>
            <a:r>
              <a:rPr lang="en-AU" sz="2400" dirty="0" smtClean="0">
                <a:latin typeface="Calibri" panose="020F0502020204030204" pitchFamily="34" charset="0"/>
                <a:cs typeface="Calibri" panose="020F0502020204030204" pitchFamily="34" charset="0"/>
              </a:rPr>
              <a:t>The combination of evidence indicated that base opex for the NSW DNSPs could not be used as our starting point</a:t>
            </a:r>
          </a:p>
          <a:p>
            <a:pPr eaLnBrk="1" hangingPunct="1">
              <a:spcBef>
                <a:spcPts val="0"/>
              </a:spcBef>
            </a:pPr>
            <a:r>
              <a:rPr lang="en-AU" sz="2400" dirty="0" smtClean="0">
                <a:latin typeface="Calibri" panose="020F0502020204030204" pitchFamily="34" charset="0"/>
                <a:cs typeface="Calibri" panose="020F0502020204030204" pitchFamily="34" charset="0"/>
              </a:rPr>
              <a:t>Cost modelling and benchmarking used to determine scope of adjustment</a:t>
            </a:r>
          </a:p>
          <a:p>
            <a:pPr marL="0" indent="0" eaLnBrk="1" hangingPunct="1">
              <a:spcBef>
                <a:spcPts val="0"/>
              </a:spcBef>
              <a:buNone/>
            </a:pPr>
            <a:r>
              <a:rPr lang="en-AU"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AU" sz="2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A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1" eaLnBrk="1" hangingPunct="1">
              <a:spcBef>
                <a:spcPts val="600"/>
              </a:spcBef>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5526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39" y="54927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Step changes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56</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0"/>
              </a:spcBef>
            </a:pPr>
            <a:r>
              <a:rPr lang="en-AU" sz="2400" dirty="0" smtClean="0">
                <a:latin typeface="Calibri" panose="020F0502020204030204" pitchFamily="34" charset="0"/>
                <a:cs typeface="Calibri" panose="020F0502020204030204" pitchFamily="34" charset="0"/>
              </a:rPr>
              <a:t>Significant list of step changes from the 3 businesses</a:t>
            </a:r>
          </a:p>
          <a:p>
            <a:pPr eaLnBrk="1" hangingPunct="1">
              <a:spcBef>
                <a:spcPts val="0"/>
              </a:spcBef>
            </a:pPr>
            <a:r>
              <a:rPr lang="en-AU" sz="2400" dirty="0" smtClean="0">
                <a:latin typeface="Calibri" panose="020F0502020204030204" pitchFamily="34" charset="0"/>
                <a:cs typeface="Calibri" panose="020F0502020204030204" pitchFamily="34" charset="0"/>
              </a:rPr>
              <a:t>Largely not accepted because they are internally generated rather than external</a:t>
            </a:r>
            <a:br>
              <a:rPr lang="en-AU" sz="2400" dirty="0" smtClean="0">
                <a:latin typeface="Calibri" panose="020F0502020204030204" pitchFamily="34" charset="0"/>
                <a:cs typeface="Calibri" panose="020F0502020204030204" pitchFamily="34" charset="0"/>
              </a:rPr>
            </a:br>
            <a:endParaRPr lang="en-AU" sz="2400" dirty="0">
              <a:latin typeface="Calibri" panose="020F0502020204030204" pitchFamily="34" charset="0"/>
              <a:cs typeface="Calibri" panose="020F0502020204030204" pitchFamily="34" charset="0"/>
            </a:endParaRPr>
          </a:p>
          <a:p>
            <a:pPr lvl="1" eaLnBrk="1" hangingPunct="1">
              <a:spcBef>
                <a:spcPts val="600"/>
              </a:spcBef>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640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11560" y="2780928"/>
            <a:ext cx="7920111" cy="3006055"/>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Rate of return</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57</a:t>
            </a:fld>
            <a:endParaRPr lang="en-AU"/>
          </a:p>
        </p:txBody>
      </p:sp>
    </p:spTree>
    <p:extLst>
      <p:ext uri="{BB962C8B-B14F-4D97-AF65-F5344CB8AC3E}">
        <p14:creationId xmlns:p14="http://schemas.microsoft.com/office/powerpoint/2010/main" val="29361004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183880" cy="648072"/>
          </a:xfrm>
        </p:spPr>
        <p:txBody>
          <a:bodyPr>
            <a:normAutofit/>
          </a:bodyPr>
          <a:lstStyle/>
          <a:p>
            <a:r>
              <a:rPr lang="en-AU" sz="3200" dirty="0" smtClean="0">
                <a:effectLst/>
                <a:cs typeface="Calibri" panose="020F0502020204030204" pitchFamily="34" charset="0"/>
              </a:rPr>
              <a:t>Rate of Return</a:t>
            </a:r>
            <a:endParaRPr lang="en-AU" sz="3200" dirty="0">
              <a:effectLst/>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0180863"/>
              </p:ext>
            </p:extLst>
          </p:nvPr>
        </p:nvGraphicFramePr>
        <p:xfrm>
          <a:off x="755576" y="1268760"/>
          <a:ext cx="7560840" cy="4379114"/>
        </p:xfrm>
        <a:graphic>
          <a:graphicData uri="http://schemas.openxmlformats.org/drawingml/2006/table">
            <a:tbl>
              <a:tblPr firstRow="1" firstCol="1" bandRow="1">
                <a:tableStyleId>{F5AB1C69-6EDB-4FF4-983F-18BD219EF322}</a:tableStyleId>
              </a:tblPr>
              <a:tblGrid>
                <a:gridCol w="2160240"/>
                <a:gridCol w="1440160"/>
                <a:gridCol w="1944216"/>
                <a:gridCol w="2016224"/>
              </a:tblGrid>
              <a:tr h="855223">
                <a:tc>
                  <a:txBody>
                    <a:bodyPr/>
                    <a:lstStyle/>
                    <a:p>
                      <a:pPr algn="l">
                        <a:lnSpc>
                          <a:spcPct val="120000"/>
                        </a:lnSpc>
                        <a:spcBef>
                          <a:spcPts val="600"/>
                        </a:spcBef>
                        <a:spcAft>
                          <a:spcPts val="1200"/>
                        </a:spcAft>
                      </a:pPr>
                      <a:r>
                        <a:rPr lang="en-AU" sz="1800" baseline="0" dirty="0">
                          <a:effectLst/>
                        </a:rPr>
                        <a:t> </a:t>
                      </a:r>
                      <a:endParaRPr lang="en-AU" sz="1800" baseline="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20000"/>
                        </a:lnSpc>
                        <a:spcBef>
                          <a:spcPts val="0"/>
                        </a:spcBef>
                        <a:spcAft>
                          <a:spcPts val="0"/>
                        </a:spcAft>
                      </a:pPr>
                      <a:r>
                        <a:rPr lang="en-AU" sz="1800" b="0" baseline="0" dirty="0" smtClean="0">
                          <a:effectLst/>
                        </a:rPr>
                        <a:t>2009–14</a:t>
                      </a:r>
                    </a:p>
                    <a:p>
                      <a:pPr algn="r">
                        <a:lnSpc>
                          <a:spcPct val="120000"/>
                        </a:lnSpc>
                        <a:spcBef>
                          <a:spcPts val="0"/>
                        </a:spcBef>
                        <a:spcAft>
                          <a:spcPts val="0"/>
                        </a:spcAft>
                      </a:pPr>
                      <a:r>
                        <a:rPr lang="en-AU" sz="1800" b="0" baseline="0" dirty="0" smtClean="0">
                          <a:effectLst/>
                        </a:rPr>
                        <a:t>Decision</a:t>
                      </a:r>
                      <a:endParaRPr lang="en-AU" sz="1800" b="0"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0"/>
                        </a:spcBef>
                        <a:spcAft>
                          <a:spcPts val="0"/>
                        </a:spcAft>
                      </a:pPr>
                      <a:r>
                        <a:rPr lang="en-AU" sz="1800" b="0" baseline="0" dirty="0">
                          <a:effectLst/>
                        </a:rPr>
                        <a:t>2015–19</a:t>
                      </a:r>
                    </a:p>
                    <a:p>
                      <a:pPr algn="r">
                        <a:lnSpc>
                          <a:spcPct val="120000"/>
                        </a:lnSpc>
                        <a:spcBef>
                          <a:spcPts val="0"/>
                        </a:spcBef>
                        <a:spcAft>
                          <a:spcPts val="0"/>
                        </a:spcAft>
                      </a:pPr>
                      <a:r>
                        <a:rPr lang="en-AU" sz="1800" b="0" baseline="0" dirty="0">
                          <a:effectLst/>
                        </a:rPr>
                        <a:t>Ausgrid's proposal</a:t>
                      </a:r>
                      <a:endParaRPr lang="en-AU" sz="1800" b="0"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0"/>
                        </a:spcBef>
                        <a:spcAft>
                          <a:spcPts val="0"/>
                        </a:spcAft>
                      </a:pPr>
                      <a:r>
                        <a:rPr lang="en-AU" sz="1800" b="0" baseline="0" dirty="0">
                          <a:effectLst/>
                        </a:rPr>
                        <a:t>2015–19</a:t>
                      </a:r>
                    </a:p>
                    <a:p>
                      <a:pPr algn="r">
                        <a:lnSpc>
                          <a:spcPct val="120000"/>
                        </a:lnSpc>
                        <a:spcBef>
                          <a:spcPts val="0"/>
                        </a:spcBef>
                        <a:spcAft>
                          <a:spcPts val="0"/>
                        </a:spcAft>
                      </a:pPr>
                      <a:r>
                        <a:rPr lang="en-AU" sz="1800" b="0" baseline="0" dirty="0">
                          <a:effectLst/>
                        </a:rPr>
                        <a:t>AER draft decision</a:t>
                      </a:r>
                      <a:endParaRPr lang="en-AU" sz="1800" b="0" baseline="0" dirty="0">
                        <a:effectLst/>
                        <a:latin typeface="Calibri" panose="020F0502020204030204" pitchFamily="34" charset="0"/>
                        <a:ea typeface="Times New Roman"/>
                        <a:cs typeface="Calibri" panose="020F0502020204030204" pitchFamily="34" charset="0"/>
                      </a:endParaRPr>
                    </a:p>
                  </a:txBody>
                  <a:tcPr marL="68580" marR="68580" marT="0" marB="0" anchor="ctr"/>
                </a:tc>
              </a:tr>
              <a:tr h="872969">
                <a:tc>
                  <a:txBody>
                    <a:bodyPr/>
                    <a:lstStyle/>
                    <a:p>
                      <a:pPr algn="l">
                        <a:lnSpc>
                          <a:spcPct val="120000"/>
                        </a:lnSpc>
                        <a:spcBef>
                          <a:spcPts val="600"/>
                        </a:spcBef>
                        <a:spcAft>
                          <a:spcPts val="1200"/>
                        </a:spcAft>
                      </a:pPr>
                      <a:r>
                        <a:rPr lang="en-AU" sz="1800" b="0" baseline="0" dirty="0">
                          <a:effectLst/>
                        </a:rPr>
                        <a:t>Nominal risk free rate </a:t>
                      </a:r>
                      <a:r>
                        <a:rPr lang="en-AU" sz="1800" b="0" baseline="0" dirty="0" smtClean="0">
                          <a:effectLst/>
                        </a:rPr>
                        <a:t>(</a:t>
                      </a:r>
                      <a:r>
                        <a:rPr lang="en-AU" sz="1800" b="0" baseline="0" dirty="0">
                          <a:effectLst/>
                        </a:rPr>
                        <a:t>cost of equity)</a:t>
                      </a:r>
                      <a:endParaRPr lang="en-AU" sz="1800" b="0" baseline="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5.82%</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smtClean="0">
                          <a:effectLst/>
                        </a:rPr>
                        <a:t>4.78%</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smtClean="0">
                          <a:effectLst/>
                        </a:rPr>
                        <a:t>3.55%</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r>
              <a:tr h="936104">
                <a:tc>
                  <a:txBody>
                    <a:bodyPr/>
                    <a:lstStyle/>
                    <a:p>
                      <a:pPr algn="l">
                        <a:lnSpc>
                          <a:spcPct val="120000"/>
                        </a:lnSpc>
                        <a:spcBef>
                          <a:spcPts val="600"/>
                        </a:spcBef>
                        <a:spcAft>
                          <a:spcPts val="1200"/>
                        </a:spcAft>
                      </a:pPr>
                      <a:r>
                        <a:rPr lang="en-AU" sz="1800" b="0" baseline="0" dirty="0">
                          <a:effectLst/>
                        </a:rPr>
                        <a:t>Nominal post–tax return on equity </a:t>
                      </a:r>
                      <a:endParaRPr lang="en-AU" sz="1800" b="0" baseline="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11.82%</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10.11%</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8.1%</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r>
              <a:tr h="809538">
                <a:tc>
                  <a:txBody>
                    <a:bodyPr/>
                    <a:lstStyle/>
                    <a:p>
                      <a:pPr algn="l">
                        <a:lnSpc>
                          <a:spcPct val="120000"/>
                        </a:lnSpc>
                        <a:spcBef>
                          <a:spcPts val="600"/>
                        </a:spcBef>
                        <a:spcAft>
                          <a:spcPts val="1200"/>
                        </a:spcAft>
                      </a:pPr>
                      <a:r>
                        <a:rPr lang="en-AU" sz="1800" b="0" baseline="0" dirty="0">
                          <a:effectLst/>
                        </a:rPr>
                        <a:t>Nominal pre–tax return on debt</a:t>
                      </a:r>
                      <a:endParaRPr lang="en-AU" sz="1800" b="0" baseline="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8.82%</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7.98%</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smtClean="0">
                          <a:effectLst/>
                        </a:rPr>
                        <a:t>6.51%</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r>
              <a:tr h="539692">
                <a:tc>
                  <a:txBody>
                    <a:bodyPr/>
                    <a:lstStyle/>
                    <a:p>
                      <a:pPr algn="l">
                        <a:lnSpc>
                          <a:spcPct val="120000"/>
                        </a:lnSpc>
                        <a:spcBef>
                          <a:spcPts val="600"/>
                        </a:spcBef>
                        <a:spcAft>
                          <a:spcPts val="1200"/>
                        </a:spcAft>
                      </a:pPr>
                      <a:r>
                        <a:rPr lang="en-AU" sz="1800" b="0" baseline="0" dirty="0">
                          <a:effectLst/>
                        </a:rPr>
                        <a:t>Nominal vanilla WACC</a:t>
                      </a:r>
                      <a:endParaRPr lang="en-AU" sz="1800" b="0" baseline="0" dirty="0">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10.02%</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8.83%</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c>
                  <a:txBody>
                    <a:bodyPr/>
                    <a:lstStyle/>
                    <a:p>
                      <a:pPr algn="r">
                        <a:lnSpc>
                          <a:spcPct val="120000"/>
                        </a:lnSpc>
                        <a:spcBef>
                          <a:spcPts val="600"/>
                        </a:spcBef>
                        <a:spcAft>
                          <a:spcPts val="400"/>
                        </a:spcAft>
                      </a:pPr>
                      <a:r>
                        <a:rPr lang="en-AU" sz="2400" baseline="0" dirty="0">
                          <a:effectLst/>
                        </a:rPr>
                        <a:t>7.15%</a:t>
                      </a:r>
                      <a:endParaRPr lang="en-AU" sz="2400" b="1" baseline="0" dirty="0">
                        <a:effectLst/>
                        <a:latin typeface="Calibri" panose="020F0502020204030204" pitchFamily="34" charset="0"/>
                        <a:ea typeface="Times New Roman"/>
                        <a:cs typeface="Calibri" panose="020F0502020204030204" pitchFamily="34" charset="0"/>
                      </a:endParaRPr>
                    </a:p>
                  </a:txBody>
                  <a:tcPr marL="68580" marR="68580" marT="0" marB="0" anchor="ctr"/>
                </a:tc>
              </a:tr>
            </a:tbl>
          </a:graphicData>
        </a:graphic>
      </p:graphicFrame>
    </p:spTree>
    <p:extLst>
      <p:ext uri="{BB962C8B-B14F-4D97-AF65-F5344CB8AC3E}">
        <p14:creationId xmlns:p14="http://schemas.microsoft.com/office/powerpoint/2010/main" val="15999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927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Return on Equity (</a:t>
            </a:r>
            <a:r>
              <a:rPr lang="en-AU" sz="3200" dirty="0" err="1" smtClean="0">
                <a:solidFill>
                  <a:schemeClr val="accent1">
                    <a:tint val="88000"/>
                    <a:satMod val="150000"/>
                  </a:schemeClr>
                </a:solidFill>
                <a:effectLst/>
                <a:cs typeface="Calibri" panose="020F0502020204030204" pitchFamily="34" charset="0"/>
              </a:rPr>
              <a:t>RoE</a:t>
            </a:r>
            <a:r>
              <a:rPr lang="en-AU" sz="3200" dirty="0" smtClean="0">
                <a:solidFill>
                  <a:schemeClr val="accent1">
                    <a:tint val="88000"/>
                    <a:satMod val="150000"/>
                  </a:schemeClr>
                </a:solidFill>
                <a:effectLst/>
                <a:cs typeface="Calibri" panose="020F0502020204030204" pitchFamily="34" charset="0"/>
              </a:rPr>
              <a:t>)</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59</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No single objective measure of expected </a:t>
            </a:r>
            <a:r>
              <a:rPr lang="en-AU" sz="2400" dirty="0" err="1" smtClean="0">
                <a:latin typeface="Calibri" panose="020F0502020204030204" pitchFamily="34" charset="0"/>
                <a:cs typeface="Calibri" panose="020F0502020204030204" pitchFamily="34" charset="0"/>
              </a:rPr>
              <a:t>RoE</a:t>
            </a:r>
            <a:endParaRPr lang="en-AU" sz="2400" dirty="0" smtClean="0">
              <a:latin typeface="Calibri" panose="020F0502020204030204" pitchFamily="34" charset="0"/>
              <a:cs typeface="Calibri" panose="020F0502020204030204" pitchFamily="34" charset="0"/>
            </a:endParaRPr>
          </a:p>
          <a:p>
            <a:pPr eaLnBrk="1" hangingPunct="1">
              <a:spcBef>
                <a:spcPts val="600"/>
              </a:spcBef>
            </a:pPr>
            <a:r>
              <a:rPr lang="en-AU" sz="2400" dirty="0" smtClean="0">
                <a:latin typeface="Calibri" panose="020F0502020204030204" pitchFamily="34" charset="0"/>
                <a:cs typeface="Calibri" panose="020F0502020204030204" pitchFamily="34" charset="0"/>
              </a:rPr>
              <a:t>Employ a 6 step process to make use of all available information according to its merits</a:t>
            </a:r>
          </a:p>
          <a:p>
            <a:pPr eaLnBrk="1" hangingPunct="1">
              <a:spcBef>
                <a:spcPts val="600"/>
              </a:spcBef>
            </a:pPr>
            <a:r>
              <a:rPr lang="en-AU" sz="2400" dirty="0" smtClean="0">
                <a:latin typeface="Calibri" panose="020F0502020204030204" pitchFamily="34" charset="0"/>
                <a:cs typeface="Calibri" panose="020F0502020204030204" pitchFamily="34" charset="0"/>
              </a:rPr>
              <a:t>Use Capital Asset Pricing Model (CAPM) as our foundation model</a:t>
            </a:r>
          </a:p>
          <a:p>
            <a:pPr eaLnBrk="1" hangingPunct="1">
              <a:spcBef>
                <a:spcPts val="600"/>
              </a:spcBef>
            </a:pPr>
            <a:r>
              <a:rPr lang="en-AU" sz="2400" dirty="0" smtClean="0">
                <a:latin typeface="Calibri" panose="020F0502020204030204" pitchFamily="34" charset="0"/>
                <a:cs typeface="Calibri" panose="020F0502020204030204" pitchFamily="34" charset="0"/>
              </a:rPr>
              <a:t>Then review outcome of foundation model against other information that can inform our decision</a:t>
            </a:r>
          </a:p>
          <a:p>
            <a:pPr eaLnBrk="1" hangingPunct="1">
              <a:spcBef>
                <a:spcPts val="600"/>
              </a:spcBef>
            </a:pPr>
            <a:r>
              <a:rPr lang="en-AU" sz="2400" dirty="0" smtClean="0">
                <a:latin typeface="Calibri" panose="020F0502020204030204" pitchFamily="34" charset="0"/>
                <a:cs typeface="Calibri" panose="020F0502020204030204" pitchFamily="34" charset="0"/>
              </a:rPr>
              <a:t>Outcome of foundation model consistent with other indicators</a:t>
            </a:r>
          </a:p>
          <a:p>
            <a:pPr marL="347663" lvl="1" indent="0" eaLnBrk="1" hangingPunct="1">
              <a:spcBef>
                <a:spcPts val="600"/>
              </a:spcBef>
              <a:buNone/>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8485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3456383" cy="1296144"/>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
            </a:r>
            <a:br>
              <a:rPr lang="en-AU" sz="3200" dirty="0" smtClean="0">
                <a:solidFill>
                  <a:schemeClr val="accent1">
                    <a:tint val="88000"/>
                    <a:satMod val="150000"/>
                  </a:schemeClr>
                </a:solidFill>
                <a:effectLst/>
                <a:cs typeface="Calibri" panose="020F0502020204030204" pitchFamily="34" charset="0"/>
              </a:rPr>
            </a:br>
            <a:r>
              <a:rPr lang="en-AU" sz="3200" dirty="0">
                <a:solidFill>
                  <a:schemeClr val="accent1">
                    <a:tint val="88000"/>
                    <a:satMod val="150000"/>
                  </a:schemeClr>
                </a:solidFill>
                <a:effectLst/>
                <a:cs typeface="Calibri" panose="020F0502020204030204" pitchFamily="34" charset="0"/>
              </a:rPr>
              <a:t/>
            </a:r>
            <a:br>
              <a:rPr lang="en-AU" sz="3200" dirty="0">
                <a:solidFill>
                  <a:schemeClr val="accent1">
                    <a:tint val="88000"/>
                    <a:satMod val="150000"/>
                  </a:schemeClr>
                </a:solidFill>
                <a:effectLst/>
                <a:cs typeface="Calibri" panose="020F0502020204030204" pitchFamily="34" charset="0"/>
              </a:rPr>
            </a:br>
            <a:r>
              <a:rPr lang="en-AU" sz="2800" dirty="0" smtClean="0">
                <a:solidFill>
                  <a:schemeClr val="accent1">
                    <a:tint val="88000"/>
                    <a:satMod val="150000"/>
                  </a:schemeClr>
                </a:solidFill>
                <a:effectLst/>
                <a:cs typeface="Calibri" panose="020F0502020204030204" pitchFamily="34" charset="0"/>
              </a:rPr>
              <a:t>Endeavour </a:t>
            </a:r>
            <a:r>
              <a:rPr lang="en-AU" sz="2800" dirty="0">
                <a:solidFill>
                  <a:schemeClr val="accent1">
                    <a:tint val="88000"/>
                    <a:satMod val="150000"/>
                  </a:schemeClr>
                </a:solidFill>
                <a:effectLst/>
                <a:cs typeface="Calibri" panose="020F0502020204030204" pitchFamily="34" charset="0"/>
              </a:rPr>
              <a:t>Energy’s service area</a:t>
            </a:r>
          </a:p>
        </p:txBody>
      </p:sp>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a:t>
            </a:fld>
            <a:endParaRPr lang="en-AU"/>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p:cNvPicPr>
          <p:nvPr>
            <p:ph idx="1"/>
          </p:nvPr>
        </p:nvPicPr>
        <p:blipFill rotWithShape="1">
          <a:blip r:embed="rId4"/>
          <a:srcRect l="61398" t="27766" r="7821" b="5179"/>
          <a:stretch/>
        </p:blipFill>
        <p:spPr bwMode="auto">
          <a:xfrm>
            <a:off x="3995936" y="476672"/>
            <a:ext cx="4104456" cy="5401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3911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8" y="476672"/>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Return on Equity</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marL="347663" lvl="1" indent="0">
              <a:spcBef>
                <a:spcPts val="600"/>
              </a:spcBef>
              <a:buNone/>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60</a:t>
            </a:fld>
            <a:endParaRPr lang="en-AU"/>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412776"/>
            <a:ext cx="7212000" cy="41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812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915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Return on Debt (</a:t>
            </a:r>
            <a:r>
              <a:rPr lang="en-AU" sz="3200" dirty="0" err="1" smtClean="0">
                <a:solidFill>
                  <a:schemeClr val="accent1">
                    <a:tint val="88000"/>
                    <a:satMod val="150000"/>
                  </a:schemeClr>
                </a:solidFill>
                <a:effectLst/>
                <a:cs typeface="Calibri" panose="020F0502020204030204" pitchFamily="34" charset="0"/>
              </a:rPr>
              <a:t>RoD</a:t>
            </a:r>
            <a:r>
              <a:rPr lang="en-AU" sz="3200" dirty="0" smtClean="0">
                <a:solidFill>
                  <a:schemeClr val="accent1">
                    <a:tint val="88000"/>
                    <a:satMod val="150000"/>
                  </a:schemeClr>
                </a:solidFill>
                <a:effectLst/>
                <a:cs typeface="Calibri" panose="020F0502020204030204" pitchFamily="34" charset="0"/>
              </a:rPr>
              <a:t>)</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61</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How to estimate </a:t>
            </a:r>
            <a:r>
              <a:rPr lang="en-AU" sz="2400" dirty="0" err="1" smtClean="0">
                <a:latin typeface="Calibri" panose="020F0502020204030204" pitchFamily="34" charset="0"/>
                <a:cs typeface="Calibri" panose="020F0502020204030204" pitchFamily="34" charset="0"/>
              </a:rPr>
              <a:t>RoD</a:t>
            </a:r>
            <a:r>
              <a:rPr lang="en-AU" sz="2400" dirty="0" smtClean="0">
                <a:latin typeface="Calibri" panose="020F0502020204030204" pitchFamily="34" charset="0"/>
                <a:cs typeface="Calibri" panose="020F0502020204030204" pitchFamily="34" charset="0"/>
              </a:rPr>
              <a:t>?</a:t>
            </a:r>
          </a:p>
          <a:p>
            <a:pPr lvl="1" eaLnBrk="1" hangingPunct="1">
              <a:spcBef>
                <a:spcPts val="600"/>
              </a:spcBef>
            </a:pPr>
            <a:r>
              <a:rPr lang="en-AU" dirty="0" smtClean="0">
                <a:latin typeface="Calibri" panose="020F0502020204030204" pitchFamily="34" charset="0"/>
                <a:cs typeface="Calibri" panose="020F0502020204030204" pitchFamily="34" charset="0"/>
              </a:rPr>
              <a:t>RBA series or Bloomberg series</a:t>
            </a:r>
          </a:p>
          <a:p>
            <a:pPr eaLnBrk="1" hangingPunct="1">
              <a:spcBef>
                <a:spcPts val="600"/>
              </a:spcBef>
            </a:pPr>
            <a:r>
              <a:rPr lang="en-AU" sz="2400" dirty="0" smtClean="0">
                <a:latin typeface="Calibri" panose="020F0502020204030204" pitchFamily="34" charset="0"/>
                <a:cs typeface="Calibri" panose="020F0502020204030204" pitchFamily="34" charset="0"/>
              </a:rPr>
              <a:t>Type of methodology</a:t>
            </a:r>
          </a:p>
          <a:p>
            <a:pPr lvl="1" eaLnBrk="1" hangingPunct="1">
              <a:spcBef>
                <a:spcPts val="600"/>
              </a:spcBef>
            </a:pPr>
            <a:r>
              <a:rPr lang="en-AU" dirty="0" smtClean="0">
                <a:latin typeface="Calibri" panose="020F0502020204030204" pitchFamily="34" charset="0"/>
                <a:cs typeface="Calibri" panose="020F0502020204030204" pitchFamily="34" charset="0"/>
              </a:rPr>
              <a:t>On-the-day,  trailing average or some combination</a:t>
            </a:r>
          </a:p>
          <a:p>
            <a:pPr eaLnBrk="1" hangingPunct="1">
              <a:spcBef>
                <a:spcPts val="600"/>
              </a:spcBef>
            </a:pPr>
            <a:r>
              <a:rPr lang="en-AU" sz="2400" dirty="0" smtClean="0">
                <a:latin typeface="Calibri" panose="020F0502020204030204" pitchFamily="34" charset="0"/>
                <a:cs typeface="Calibri" panose="020F0502020204030204" pitchFamily="34" charset="0"/>
              </a:rPr>
              <a:t>Advantages and disadvantages of each approach, but we selected the trailing average approach</a:t>
            </a:r>
          </a:p>
          <a:p>
            <a:pPr lvl="1" eaLnBrk="1" hangingPunct="1">
              <a:spcBef>
                <a:spcPts val="600"/>
              </a:spcBef>
            </a:pPr>
            <a:r>
              <a:rPr lang="en-AU" dirty="0" smtClean="0">
                <a:latin typeface="Calibri" panose="020F0502020204030204" pitchFamily="34" charset="0"/>
                <a:cs typeface="Calibri" panose="020F0502020204030204" pitchFamily="34" charset="0"/>
              </a:rPr>
              <a:t>Wide support from customers and networks</a:t>
            </a:r>
          </a:p>
          <a:p>
            <a:pPr lvl="1" eaLnBrk="1" hangingPunct="1">
              <a:spcBef>
                <a:spcPts val="600"/>
              </a:spcBef>
            </a:pPr>
            <a:r>
              <a:rPr lang="en-AU" dirty="0" smtClean="0">
                <a:latin typeface="Calibri" panose="020F0502020204030204" pitchFamily="34" charset="0"/>
                <a:cs typeface="Calibri" panose="020F0502020204030204" pitchFamily="34" charset="0"/>
              </a:rPr>
              <a:t>Reduces volatility in prices </a:t>
            </a:r>
            <a:r>
              <a:rPr lang="en-AU" smtClean="0">
                <a:latin typeface="Calibri" panose="020F0502020204030204" pitchFamily="34" charset="0"/>
                <a:cs typeface="Calibri" panose="020F0502020204030204" pitchFamily="34" charset="0"/>
              </a:rPr>
              <a:t>between regulatory periods</a:t>
            </a:r>
            <a:endParaRPr lang="en-AU" dirty="0" smtClean="0">
              <a:latin typeface="Calibri" panose="020F0502020204030204" pitchFamily="34" charset="0"/>
              <a:cs typeface="Calibri" panose="020F0502020204030204" pitchFamily="34" charset="0"/>
            </a:endParaRPr>
          </a:p>
          <a:p>
            <a:pPr lvl="1" eaLnBrk="1" hangingPunct="1">
              <a:spcBef>
                <a:spcPts val="600"/>
              </a:spcBef>
            </a:pPr>
            <a:r>
              <a:rPr lang="en-AU" dirty="0" smtClean="0">
                <a:latin typeface="Calibri" panose="020F0502020204030204" pitchFamily="34" charset="0"/>
                <a:cs typeface="Calibri" panose="020F0502020204030204" pitchFamily="34" charset="0"/>
              </a:rPr>
              <a:t>Reduces interest rate risk for networks</a:t>
            </a:r>
          </a:p>
          <a:p>
            <a:pPr marL="347663" lvl="1" indent="0" eaLnBrk="1" hangingPunct="1">
              <a:spcBef>
                <a:spcPts val="600"/>
              </a:spcBef>
              <a:buNone/>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0164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692696"/>
            <a:ext cx="7920112" cy="647477"/>
          </a:xfrm>
        </p:spPr>
        <p:txBody>
          <a:bodyPr>
            <a:normAutofit fontScale="90000"/>
          </a:bodyPr>
          <a:lstStyle/>
          <a:p>
            <a:pPr eaLnBrk="1" hangingPunct="1">
              <a:spcBef>
                <a:spcPts val="600"/>
              </a:spcBef>
            </a:pPr>
            <a:r>
              <a:rPr lang="en-AU" sz="3200" dirty="0">
                <a:effectLst/>
                <a:cs typeface="Calibri" panose="020F0502020204030204" pitchFamily="34" charset="0"/>
              </a:rPr>
              <a:t>How to commence </a:t>
            </a:r>
            <a:r>
              <a:rPr lang="en-AU" sz="3200" dirty="0" smtClean="0">
                <a:effectLst/>
                <a:cs typeface="Calibri" panose="020F0502020204030204" pitchFamily="34" charset="0"/>
              </a:rPr>
              <a:t>the trailing </a:t>
            </a:r>
            <a:r>
              <a:rPr lang="en-AU" sz="3200" dirty="0">
                <a:effectLst/>
                <a:cs typeface="Calibri" panose="020F0502020204030204" pitchFamily="34" charset="0"/>
              </a:rPr>
              <a:t>average?</a:t>
            </a: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62</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We applied the approach set out in our </a:t>
            </a:r>
            <a:r>
              <a:rPr lang="en-AU" sz="2400" dirty="0" err="1" smtClean="0">
                <a:latin typeface="Calibri" panose="020F0502020204030204" pitchFamily="34" charset="0"/>
                <a:cs typeface="Calibri" panose="020F0502020204030204" pitchFamily="34" charset="0"/>
              </a:rPr>
              <a:t>RoR</a:t>
            </a:r>
            <a:r>
              <a:rPr lang="en-AU" sz="2400" dirty="0" smtClean="0">
                <a:latin typeface="Calibri" panose="020F0502020204030204" pitchFamily="34" charset="0"/>
                <a:cs typeface="Calibri" panose="020F0502020204030204" pitchFamily="34" charset="0"/>
              </a:rPr>
              <a:t> guideline</a:t>
            </a:r>
          </a:p>
          <a:p>
            <a:pPr lvl="1" eaLnBrk="1" hangingPunct="1">
              <a:spcBef>
                <a:spcPts val="600"/>
              </a:spcBef>
            </a:pPr>
            <a:r>
              <a:rPr lang="en-AU" dirty="0" smtClean="0">
                <a:latin typeface="Calibri" panose="020F0502020204030204" pitchFamily="34" charset="0"/>
                <a:cs typeface="Calibri" panose="020F0502020204030204" pitchFamily="34" charset="0"/>
              </a:rPr>
              <a:t>New debt incorporated as it is progressively refinanced each year</a:t>
            </a:r>
          </a:p>
          <a:p>
            <a:pPr lvl="1" eaLnBrk="1" hangingPunct="1">
              <a:spcBef>
                <a:spcPts val="600"/>
              </a:spcBef>
            </a:pPr>
            <a:r>
              <a:rPr lang="en-AU" dirty="0" smtClean="0">
                <a:latin typeface="Calibri" panose="020F0502020204030204" pitchFamily="34" charset="0"/>
                <a:cs typeface="Calibri" panose="020F0502020204030204" pitchFamily="34" charset="0"/>
              </a:rPr>
              <a:t>Our starting point for existing debt is continuation of on-the-day approach</a:t>
            </a:r>
          </a:p>
          <a:p>
            <a:pPr lvl="1" eaLnBrk="1" hangingPunct="1">
              <a:spcBef>
                <a:spcPts val="600"/>
              </a:spcBef>
            </a:pPr>
            <a:r>
              <a:rPr lang="en-AU" dirty="0" smtClean="0">
                <a:latin typeface="Calibri" panose="020F0502020204030204" pitchFamily="34" charset="0"/>
                <a:cs typeface="Calibri" panose="020F0502020204030204" pitchFamily="34" charset="0"/>
              </a:rPr>
              <a:t>Consistent with the application of the benchmark efficient approach</a:t>
            </a:r>
          </a:p>
          <a:p>
            <a:pPr lvl="1" eaLnBrk="1" hangingPunct="1">
              <a:spcBef>
                <a:spcPts val="600"/>
              </a:spcBef>
            </a:pPr>
            <a:r>
              <a:rPr lang="en-AU" dirty="0" smtClean="0">
                <a:latin typeface="Calibri" panose="020F0502020204030204" pitchFamily="34" charset="0"/>
                <a:cs typeface="Calibri" panose="020F0502020204030204" pitchFamily="34" charset="0"/>
              </a:rPr>
              <a:t>Avoids windfall gains and losses</a:t>
            </a:r>
          </a:p>
          <a:p>
            <a:pPr lvl="1" eaLnBrk="1" hangingPunct="1">
              <a:spcBef>
                <a:spcPts val="600"/>
              </a:spcBef>
            </a:pPr>
            <a:r>
              <a:rPr lang="en-AU" dirty="0" smtClean="0">
                <a:latin typeface="Calibri" panose="020F0502020204030204" pitchFamily="34" charset="0"/>
                <a:cs typeface="Calibri" panose="020F0502020204030204" pitchFamily="34" charset="0"/>
              </a:rPr>
              <a:t>Preserves the outcomes and risk profile of the debt strategies chosen by the businesses under incentive regulation</a:t>
            </a:r>
          </a:p>
        </p:txBody>
      </p:sp>
    </p:spTree>
    <p:extLst>
      <p:ext uri="{BB962C8B-B14F-4D97-AF65-F5344CB8AC3E}">
        <p14:creationId xmlns:p14="http://schemas.microsoft.com/office/powerpoint/2010/main" val="1765006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0" y="53915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Gamma</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lvl="1">
              <a:spcBef>
                <a:spcPts val="600"/>
              </a:spcBef>
              <a:buFont typeface="Arial" panose="020B0604020202020204" pitchFamily="34" charset="0"/>
              <a:buChar char="•"/>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endParaRPr lang="en-AU" sz="1800" dirty="0">
              <a:latin typeface="Lucida Fax" pitchFamily="18" charset="0"/>
            </a:endParaRPr>
          </a:p>
          <a:p>
            <a:pPr eaLnBrk="1" hangingPunct="1"/>
            <a:endParaRPr lang="en-AU" sz="12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63</a:t>
            </a:fld>
            <a:endParaRPr lang="en-AU"/>
          </a:p>
        </p:txBody>
      </p:sp>
      <p:sp>
        <p:nvSpPr>
          <p:cNvPr id="6"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sz="2400" dirty="0" smtClean="0">
                <a:latin typeface="Calibri" panose="020F0502020204030204" pitchFamily="34" charset="0"/>
                <a:cs typeface="Calibri" panose="020F0502020204030204" pitchFamily="34" charset="0"/>
              </a:rPr>
              <a:t>No single objective indicator</a:t>
            </a:r>
          </a:p>
          <a:p>
            <a:pPr eaLnBrk="1" hangingPunct="1">
              <a:spcBef>
                <a:spcPts val="600"/>
              </a:spcBef>
            </a:pPr>
            <a:r>
              <a:rPr lang="en-AU" sz="2400" dirty="0" smtClean="0">
                <a:latin typeface="Calibri" panose="020F0502020204030204" pitchFamily="34" charset="0"/>
                <a:cs typeface="Calibri" panose="020F0502020204030204" pitchFamily="34" charset="0"/>
              </a:rPr>
              <a:t>Draw on a wide range of material to inform our decision</a:t>
            </a:r>
          </a:p>
          <a:p>
            <a:pPr eaLnBrk="1" hangingPunct="1">
              <a:spcBef>
                <a:spcPts val="600"/>
              </a:spcBef>
            </a:pPr>
            <a:r>
              <a:rPr lang="en-AU" sz="2400" dirty="0" smtClean="0">
                <a:latin typeface="Calibri" panose="020F0502020204030204" pitchFamily="34" charset="0"/>
                <a:cs typeface="Calibri" panose="020F0502020204030204" pitchFamily="34" charset="0"/>
              </a:rPr>
              <a:t>In guideline we said 0.5</a:t>
            </a:r>
          </a:p>
          <a:p>
            <a:pPr eaLnBrk="1" hangingPunct="1">
              <a:spcBef>
                <a:spcPts val="600"/>
              </a:spcBef>
            </a:pPr>
            <a:r>
              <a:rPr lang="en-AU" sz="2400" dirty="0" smtClean="0">
                <a:latin typeface="Calibri" panose="020F0502020204030204" pitchFamily="34" charset="0"/>
                <a:cs typeface="Calibri" panose="020F0502020204030204" pitchFamily="34" charset="0"/>
              </a:rPr>
              <a:t>After reviewing material and latest estimates we have updated to 0.4</a:t>
            </a:r>
          </a:p>
        </p:txBody>
      </p:sp>
    </p:spTree>
    <p:extLst>
      <p:ext uri="{BB962C8B-B14F-4D97-AF65-F5344CB8AC3E}">
        <p14:creationId xmlns:p14="http://schemas.microsoft.com/office/powerpoint/2010/main" val="40539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2564904"/>
            <a:ext cx="7920111" cy="3006055"/>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Metering</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64</a:t>
            </a:fld>
            <a:endParaRPr lang="en-AU"/>
          </a:p>
        </p:txBody>
      </p:sp>
    </p:spTree>
    <p:extLst>
      <p:ext uri="{BB962C8B-B14F-4D97-AF65-F5344CB8AC3E}">
        <p14:creationId xmlns:p14="http://schemas.microsoft.com/office/powerpoint/2010/main" val="37282024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08" y="539155"/>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Metering</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marL="0" indent="0" eaLnBrk="1" hangingPunct="1">
              <a:buNone/>
            </a:pPr>
            <a:endParaRPr lang="en-AU" sz="1200" dirty="0"/>
          </a:p>
          <a:p>
            <a:pPr eaLnBrk="1" hangingPunct="1"/>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65</a:t>
            </a:fld>
            <a:endParaRPr lang="en-AU"/>
          </a:p>
        </p:txBody>
      </p:sp>
      <p:sp>
        <p:nvSpPr>
          <p:cNvPr id="9" name="Content Placeholder 2"/>
          <p:cNvSpPr txBox="1">
            <a:spLocks/>
          </p:cNvSpPr>
          <p:nvPr/>
        </p:nvSpPr>
        <p:spPr bwMode="auto">
          <a:xfrm>
            <a:off x="539552" y="1196752"/>
            <a:ext cx="7920111" cy="45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eaLnBrk="1" hangingPunct="1">
              <a:spcBef>
                <a:spcPts val="600"/>
              </a:spcBef>
            </a:pPr>
            <a:r>
              <a:rPr lang="en-AU" dirty="0" smtClean="0">
                <a:latin typeface="Calibri" panose="020F0502020204030204" pitchFamily="34" charset="0"/>
                <a:cs typeface="Calibri" panose="020F0502020204030204" pitchFamily="34" charset="0"/>
              </a:rPr>
              <a:t>No exit fees </a:t>
            </a:r>
          </a:p>
          <a:p>
            <a:pPr eaLnBrk="1" hangingPunct="1">
              <a:spcBef>
                <a:spcPts val="600"/>
              </a:spcBef>
            </a:pPr>
            <a:r>
              <a:rPr lang="en-AU" dirty="0" smtClean="0">
                <a:latin typeface="Calibri" panose="020F0502020204030204" pitchFamily="34" charset="0"/>
                <a:cs typeface="Calibri" panose="020F0502020204030204" pitchFamily="34" charset="0"/>
              </a:rPr>
              <a:t>Residual </a:t>
            </a:r>
            <a:r>
              <a:rPr lang="en-AU" dirty="0">
                <a:latin typeface="Calibri" panose="020F0502020204030204" pitchFamily="34" charset="0"/>
                <a:cs typeface="Calibri" panose="020F0502020204030204" pitchFamily="34" charset="0"/>
              </a:rPr>
              <a:t>capital costs will </a:t>
            </a:r>
            <a:r>
              <a:rPr lang="en-AU" dirty="0" smtClean="0">
                <a:latin typeface="Calibri" panose="020F0502020204030204" pitchFamily="34" charset="0"/>
                <a:cs typeface="Calibri" panose="020F0502020204030204" pitchFamily="34" charset="0"/>
              </a:rPr>
              <a:t>be classified </a:t>
            </a:r>
            <a:r>
              <a:rPr lang="en-AU" dirty="0">
                <a:latin typeface="Calibri" panose="020F0502020204030204" pitchFamily="34" charset="0"/>
                <a:cs typeface="Calibri" panose="020F0502020204030204" pitchFamily="34" charset="0"/>
              </a:rPr>
              <a:t>as a standard control service and recovered from the general network customer </a:t>
            </a:r>
            <a:r>
              <a:rPr lang="en-AU" dirty="0" smtClean="0">
                <a:latin typeface="Calibri" panose="020F0502020204030204" pitchFamily="34" charset="0"/>
                <a:cs typeface="Calibri" panose="020F0502020204030204" pitchFamily="34" charset="0"/>
              </a:rPr>
              <a:t>base</a:t>
            </a:r>
          </a:p>
          <a:p>
            <a:pPr eaLnBrk="1" hangingPunct="1">
              <a:spcBef>
                <a:spcPts val="600"/>
              </a:spcBef>
            </a:pPr>
            <a:r>
              <a:rPr lang="en-AU" dirty="0" smtClean="0">
                <a:latin typeface="Calibri" panose="020F0502020204030204" pitchFamily="34" charset="0"/>
                <a:cs typeface="Calibri" panose="020F0502020204030204" pitchFamily="34" charset="0"/>
              </a:rPr>
              <a:t>An annual charge for existing customers will recover the costs associated with the existing meter regulatory asset base </a:t>
            </a:r>
          </a:p>
          <a:p>
            <a:pPr eaLnBrk="1" hangingPunct="1">
              <a:spcBef>
                <a:spcPts val="600"/>
              </a:spcBef>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spcBef>
                <a:spcPts val="600"/>
              </a:spcBef>
            </a:pPr>
            <a:endParaRPr lang="en-A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1245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611560" y="2780928"/>
            <a:ext cx="7920111" cy="3006055"/>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Public lighting</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66</a:t>
            </a:fld>
            <a:endParaRPr lang="en-AU"/>
          </a:p>
        </p:txBody>
      </p:sp>
    </p:spTree>
    <p:extLst>
      <p:ext uri="{BB962C8B-B14F-4D97-AF65-F5344CB8AC3E}">
        <p14:creationId xmlns:p14="http://schemas.microsoft.com/office/powerpoint/2010/main" val="37282024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Public lighting</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93713" y="1052736"/>
            <a:ext cx="8183562" cy="4547865"/>
          </a:xfrm>
        </p:spPr>
        <p:txBody>
          <a:bodyPr/>
          <a:lstStyle/>
          <a:p>
            <a:pPr marL="0" indent="0" eaLnBrk="1" hangingPunct="1">
              <a:spcBef>
                <a:spcPts val="600"/>
              </a:spcBef>
              <a:buNone/>
            </a:pPr>
            <a:r>
              <a:rPr lang="en-AU" sz="2400" dirty="0" smtClean="0">
                <a:latin typeface="Calibri" panose="020F0502020204030204" pitchFamily="34" charset="0"/>
                <a:cs typeface="Calibri" panose="020F0502020204030204" pitchFamily="34" charset="0"/>
              </a:rPr>
              <a:t>We amended </a:t>
            </a:r>
            <a:r>
              <a:rPr lang="en-AU" sz="2400" dirty="0">
                <a:latin typeface="Calibri" panose="020F0502020204030204" pitchFamily="34" charset="0"/>
                <a:cs typeface="Calibri" panose="020F0502020204030204" pitchFamily="34" charset="0"/>
              </a:rPr>
              <a:t>proposed maintenance costs </a:t>
            </a:r>
            <a:r>
              <a:rPr lang="en-AU" sz="2400" dirty="0" smtClean="0">
                <a:latin typeface="Calibri" panose="020F0502020204030204" pitchFamily="34" charset="0"/>
                <a:cs typeface="Calibri" panose="020F0502020204030204" pitchFamily="34" charset="0"/>
              </a:rPr>
              <a:t>associated with:</a:t>
            </a:r>
          </a:p>
          <a:p>
            <a:pPr eaLnBrk="1" hangingPunct="1">
              <a:spcBef>
                <a:spcPts val="600"/>
              </a:spcBef>
            </a:pPr>
            <a:r>
              <a:rPr lang="en-AU" sz="2400" dirty="0" smtClean="0">
                <a:latin typeface="Calibri" panose="020F0502020204030204" pitchFamily="34" charset="0"/>
                <a:cs typeface="Calibri" panose="020F0502020204030204" pitchFamily="34" charset="0"/>
              </a:rPr>
              <a:t>bulk </a:t>
            </a:r>
            <a:r>
              <a:rPr lang="en-AU" sz="2400" dirty="0">
                <a:latin typeface="Calibri" panose="020F0502020204030204" pitchFamily="34" charset="0"/>
                <a:cs typeface="Calibri" panose="020F0502020204030204" pitchFamily="34" charset="0"/>
              </a:rPr>
              <a:t>light </a:t>
            </a:r>
            <a:r>
              <a:rPr lang="en-AU" sz="2400" dirty="0" smtClean="0">
                <a:latin typeface="Calibri" panose="020F0502020204030204" pitchFamily="34" charset="0"/>
                <a:cs typeface="Calibri" panose="020F0502020204030204" pitchFamily="34" charset="0"/>
              </a:rPr>
              <a:t>replacement</a:t>
            </a:r>
          </a:p>
          <a:p>
            <a:pPr eaLnBrk="1" hangingPunct="1">
              <a:spcBef>
                <a:spcPts val="600"/>
              </a:spcBef>
            </a:pPr>
            <a:r>
              <a:rPr lang="en-AU" sz="2400" dirty="0" smtClean="0">
                <a:latin typeface="Calibri" panose="020F0502020204030204" pitchFamily="34" charset="0"/>
                <a:cs typeface="Calibri" panose="020F0502020204030204" pitchFamily="34" charset="0"/>
              </a:rPr>
              <a:t>spot </a:t>
            </a:r>
            <a:r>
              <a:rPr lang="en-AU" sz="2400" dirty="0">
                <a:latin typeface="Calibri" panose="020F0502020204030204" pitchFamily="34" charset="0"/>
                <a:cs typeface="Calibri" panose="020F0502020204030204" pitchFamily="34" charset="0"/>
              </a:rPr>
              <a:t>replacements per </a:t>
            </a:r>
            <a:r>
              <a:rPr lang="en-AU" sz="2400" dirty="0" smtClean="0">
                <a:latin typeface="Calibri" panose="020F0502020204030204" pitchFamily="34" charset="0"/>
                <a:cs typeface="Calibri" panose="020F0502020204030204" pitchFamily="34" charset="0"/>
              </a:rPr>
              <a:t>day</a:t>
            </a:r>
          </a:p>
          <a:p>
            <a:pPr eaLnBrk="1" hangingPunct="1">
              <a:spcBef>
                <a:spcPts val="600"/>
              </a:spcBef>
            </a:pPr>
            <a:r>
              <a:rPr lang="en-AU" sz="2400" dirty="0" smtClean="0">
                <a:latin typeface="Calibri" panose="020F0502020204030204" pitchFamily="34" charset="0"/>
                <a:cs typeface="Calibri" panose="020F0502020204030204" pitchFamily="34" charset="0"/>
              </a:rPr>
              <a:t>lamp </a:t>
            </a:r>
            <a:r>
              <a:rPr lang="en-AU" sz="2400" dirty="0">
                <a:latin typeface="Calibri" panose="020F0502020204030204" pitchFamily="34" charset="0"/>
                <a:cs typeface="Calibri" panose="020F0502020204030204" pitchFamily="34" charset="0"/>
              </a:rPr>
              <a:t>spot failure </a:t>
            </a:r>
            <a:endParaRPr lang="en-AU" sz="2400" dirty="0" smtClean="0">
              <a:latin typeface="Calibri" panose="020F0502020204030204" pitchFamily="34" charset="0"/>
              <a:cs typeface="Calibri" panose="020F0502020204030204" pitchFamily="34" charset="0"/>
            </a:endParaRPr>
          </a:p>
          <a:p>
            <a:pPr eaLnBrk="1" hangingPunct="1">
              <a:spcBef>
                <a:spcPts val="600"/>
              </a:spcBef>
            </a:pPr>
            <a:r>
              <a:rPr lang="en-AU" sz="2400" dirty="0" smtClean="0">
                <a:latin typeface="Calibri" panose="020F0502020204030204" pitchFamily="34" charset="0"/>
                <a:cs typeface="Calibri" panose="020F0502020204030204" pitchFamily="34" charset="0"/>
              </a:rPr>
              <a:t>labour and overheads</a:t>
            </a:r>
          </a:p>
          <a:p>
            <a:pPr marL="0" indent="0">
              <a:spcBef>
                <a:spcPts val="600"/>
              </a:spcBef>
              <a:buNone/>
            </a:pPr>
            <a:r>
              <a:rPr lang="en-AU" sz="2400" dirty="0" smtClean="0">
                <a:latin typeface="Calibri" panose="020F0502020204030204" pitchFamily="34" charset="0"/>
                <a:cs typeface="Calibri" panose="020F0502020204030204" pitchFamily="34" charset="0"/>
              </a:rPr>
              <a:t>Outcomes</a:t>
            </a:r>
            <a:endParaRPr lang="en-AU" sz="2400" dirty="0">
              <a:latin typeface="Calibri" panose="020F0502020204030204" pitchFamily="34" charset="0"/>
              <a:cs typeface="Calibri" panose="020F0502020204030204" pitchFamily="34" charset="0"/>
            </a:endParaRPr>
          </a:p>
          <a:p>
            <a:pPr>
              <a:spcBef>
                <a:spcPts val="600"/>
              </a:spcBef>
            </a:pPr>
            <a:r>
              <a:rPr lang="en-AU" sz="2400" dirty="0" smtClean="0">
                <a:latin typeface="Calibri" panose="020F0502020204030204" pitchFamily="34" charset="0"/>
                <a:cs typeface="Calibri" panose="020F0502020204030204" pitchFamily="34" charset="0"/>
              </a:rPr>
              <a:t>Essential </a:t>
            </a:r>
            <a:r>
              <a:rPr lang="en-AU" sz="2400" dirty="0">
                <a:latin typeface="Calibri" panose="020F0502020204030204" pitchFamily="34" charset="0"/>
                <a:cs typeface="Calibri" panose="020F0502020204030204" pitchFamily="34" charset="0"/>
              </a:rPr>
              <a:t>Energy’s </a:t>
            </a:r>
            <a:r>
              <a:rPr lang="en-AU" sz="2400" dirty="0" smtClean="0">
                <a:latin typeface="Calibri" panose="020F0502020204030204" pitchFamily="34" charset="0"/>
                <a:cs typeface="Calibri" panose="020F0502020204030204" pitchFamily="34" charset="0"/>
              </a:rPr>
              <a:t>revenue up </a:t>
            </a:r>
            <a:r>
              <a:rPr lang="en-AU" sz="2400" dirty="0">
                <a:latin typeface="Calibri" panose="020F0502020204030204" pitchFamily="34" charset="0"/>
                <a:cs typeface="Calibri" panose="020F0502020204030204" pitchFamily="34" charset="0"/>
              </a:rPr>
              <a:t>5 per cent </a:t>
            </a:r>
            <a:r>
              <a:rPr lang="en-AU" sz="2400" dirty="0" smtClean="0">
                <a:latin typeface="Calibri" panose="020F0502020204030204" pitchFamily="34" charset="0"/>
                <a:cs typeface="Calibri" panose="020F0502020204030204" pitchFamily="34" charset="0"/>
              </a:rPr>
              <a:t>from </a:t>
            </a:r>
            <a:r>
              <a:rPr lang="en-AU" sz="2400" dirty="0">
                <a:latin typeface="Calibri" panose="020F0502020204030204" pitchFamily="34" charset="0"/>
                <a:cs typeface="Calibri" panose="020F0502020204030204" pitchFamily="34" charset="0"/>
              </a:rPr>
              <a:t>current </a:t>
            </a:r>
            <a:r>
              <a:rPr lang="en-AU" sz="2400" dirty="0" smtClean="0">
                <a:latin typeface="Calibri" panose="020F0502020204030204" pitchFamily="34" charset="0"/>
                <a:cs typeface="Calibri" panose="020F0502020204030204" pitchFamily="34" charset="0"/>
              </a:rPr>
              <a:t>levels (proposed 60 </a:t>
            </a:r>
            <a:r>
              <a:rPr lang="en-AU" sz="2400" dirty="0">
                <a:latin typeface="Calibri" panose="020F0502020204030204" pitchFamily="34" charset="0"/>
                <a:cs typeface="Calibri" panose="020F0502020204030204" pitchFamily="34" charset="0"/>
              </a:rPr>
              <a:t>per </a:t>
            </a:r>
            <a:r>
              <a:rPr lang="en-AU" sz="2400" dirty="0" smtClean="0">
                <a:latin typeface="Calibri" panose="020F0502020204030204" pitchFamily="34" charset="0"/>
                <a:cs typeface="Calibri" panose="020F0502020204030204" pitchFamily="34" charset="0"/>
              </a:rPr>
              <a:t>cent increase)</a:t>
            </a:r>
            <a:endParaRPr lang="en-AU" sz="2400" dirty="0">
              <a:latin typeface="Calibri" panose="020F0502020204030204" pitchFamily="34" charset="0"/>
              <a:cs typeface="Calibri" panose="020F0502020204030204" pitchFamily="34" charset="0"/>
            </a:endParaRPr>
          </a:p>
          <a:p>
            <a:pPr>
              <a:spcBef>
                <a:spcPts val="600"/>
              </a:spcBef>
            </a:pPr>
            <a:r>
              <a:rPr lang="en-AU" sz="2400" dirty="0" smtClean="0">
                <a:latin typeface="Calibri" panose="020F0502020204030204" pitchFamily="34" charset="0"/>
                <a:cs typeface="Calibri" panose="020F0502020204030204" pitchFamily="34" charset="0"/>
              </a:rPr>
              <a:t>Ausgrid and Endeavour’s revenue down 20 </a:t>
            </a:r>
            <a:r>
              <a:rPr lang="en-AU" sz="2400" dirty="0">
                <a:latin typeface="Calibri" panose="020F0502020204030204" pitchFamily="34" charset="0"/>
                <a:cs typeface="Calibri" panose="020F0502020204030204" pitchFamily="34" charset="0"/>
              </a:rPr>
              <a:t>per cent </a:t>
            </a:r>
            <a:r>
              <a:rPr lang="en-AU" sz="2400" dirty="0" smtClean="0">
                <a:latin typeface="Calibri" panose="020F0502020204030204" pitchFamily="34" charset="0"/>
                <a:cs typeface="Calibri" panose="020F0502020204030204" pitchFamily="34" charset="0"/>
              </a:rPr>
              <a:t>from existing levels</a:t>
            </a:r>
            <a:endParaRPr lang="en-AU" sz="2400" dirty="0">
              <a:latin typeface="Calibri" panose="020F0502020204030204" pitchFamily="34" charset="0"/>
              <a:cs typeface="Calibri" panose="020F0502020204030204" pitchFamily="34" charset="0"/>
            </a:endParaRPr>
          </a:p>
          <a:p>
            <a:pPr marL="0" indent="0" eaLnBrk="1" hangingPunct="1">
              <a:buNone/>
            </a:pPr>
            <a:endParaRPr lang="en-AU" sz="1200" dirty="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67</a:t>
            </a:fld>
            <a:endParaRPr lang="en-AU"/>
          </a:p>
        </p:txBody>
      </p:sp>
    </p:spTree>
    <p:extLst>
      <p:ext uri="{BB962C8B-B14F-4D97-AF65-F5344CB8AC3E}">
        <p14:creationId xmlns:p14="http://schemas.microsoft.com/office/powerpoint/2010/main" val="3121406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39552" y="2780928"/>
            <a:ext cx="7920111" cy="3006055"/>
          </a:xfrm>
        </p:spPr>
        <p:txBody>
          <a:bodyPr/>
          <a:lstStyle/>
          <a:p>
            <a:pPr marL="0" indent="0" algn="ctr" eaLnBrk="1" hangingPunct="1">
              <a:spcBef>
                <a:spcPts val="600"/>
              </a:spcBef>
              <a:buNone/>
            </a:pPr>
            <a:r>
              <a:rPr lang="en-AU" sz="3200" b="1" dirty="0" smtClean="0">
                <a:solidFill>
                  <a:schemeClr val="accent1">
                    <a:tint val="88000"/>
                    <a:satMod val="150000"/>
                  </a:schemeClr>
                </a:solidFill>
                <a:latin typeface="+mj-lt"/>
                <a:ea typeface="+mj-ea"/>
                <a:cs typeface="+mj-cs"/>
              </a:rPr>
              <a:t>Consumer engagement</a:t>
            </a:r>
            <a:endParaRPr lang="en-AU" sz="3200" b="1" dirty="0">
              <a:solidFill>
                <a:schemeClr val="accent1">
                  <a:tint val="88000"/>
                  <a:satMod val="150000"/>
                </a:schemeClr>
              </a:solidFill>
              <a:latin typeface="+mj-lt"/>
              <a:ea typeface="+mj-ea"/>
              <a:cs typeface="+mj-cs"/>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68</a:t>
            </a:fld>
            <a:endParaRPr lang="en-AU"/>
          </a:p>
        </p:txBody>
      </p:sp>
    </p:spTree>
    <p:extLst>
      <p:ext uri="{BB962C8B-B14F-4D97-AF65-F5344CB8AC3E}">
        <p14:creationId xmlns:p14="http://schemas.microsoft.com/office/powerpoint/2010/main" val="4126522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80" y="516408"/>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Consumer engagement</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marL="347663" lvl="1" indent="0">
              <a:spcBef>
                <a:spcPts val="600"/>
              </a:spcBef>
              <a:buNone/>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69</a:t>
            </a:fld>
            <a:endParaRPr lang="en-AU"/>
          </a:p>
        </p:txBody>
      </p:sp>
      <p:sp>
        <p:nvSpPr>
          <p:cNvPr id="7" name="Content Placeholder 2"/>
          <p:cNvSpPr txBox="1">
            <a:spLocks/>
          </p:cNvSpPr>
          <p:nvPr/>
        </p:nvSpPr>
        <p:spPr bwMode="auto">
          <a:xfrm>
            <a:off x="457200" y="1163885"/>
            <a:ext cx="8229600" cy="485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US" sz="2400" dirty="0" smtClean="0">
                <a:latin typeface="Calibri" panose="020F0502020204030204" pitchFamily="34" charset="0"/>
                <a:cs typeface="Calibri" panose="020F0502020204030204" pitchFamily="34" charset="0"/>
              </a:rPr>
              <a:t>Seen as increasingly important</a:t>
            </a:r>
          </a:p>
          <a:p>
            <a:pPr lvl="1"/>
            <a:r>
              <a:rPr lang="en-AU" dirty="0" smtClean="0">
                <a:latin typeface="Calibri" panose="020F0502020204030204" pitchFamily="34" charset="0"/>
                <a:cs typeface="Calibri" panose="020F0502020204030204" pitchFamily="34" charset="0"/>
              </a:rPr>
              <a:t>AEMC </a:t>
            </a:r>
            <a:r>
              <a:rPr lang="en-AU" dirty="0">
                <a:latin typeface="Calibri" panose="020F0502020204030204" pitchFamily="34" charset="0"/>
                <a:cs typeface="Calibri" panose="020F0502020204030204" pitchFamily="34" charset="0"/>
              </a:rPr>
              <a:t>in its </a:t>
            </a:r>
            <a:r>
              <a:rPr lang="en-AU" dirty="0" smtClean="0">
                <a:latin typeface="Calibri" panose="020F0502020204030204" pitchFamily="34" charset="0"/>
                <a:cs typeface="Calibri" panose="020F0502020204030204" pitchFamily="34" charset="0"/>
              </a:rPr>
              <a:t>2012 </a:t>
            </a:r>
            <a:r>
              <a:rPr lang="en-AU" dirty="0">
                <a:latin typeface="Calibri" panose="020F0502020204030204" pitchFamily="34" charset="0"/>
                <a:cs typeface="Calibri" panose="020F0502020204030204" pitchFamily="34" charset="0"/>
              </a:rPr>
              <a:t>rule determination require</a:t>
            </a:r>
          </a:p>
          <a:p>
            <a:pPr lvl="1"/>
            <a:r>
              <a:rPr lang="en-AU" sz="2000" dirty="0">
                <a:latin typeface="Calibri" panose="020F0502020204030204" pitchFamily="34" charset="0"/>
                <a:cs typeface="Calibri" panose="020F0502020204030204" pitchFamily="34" charset="0"/>
              </a:rPr>
              <a:t>.. the NSP to indicate in its regulatory proposal the extent to which it has engaged with consumer representatives. The NSP must also include an overview paper in its proposal for consumers</a:t>
            </a:r>
            <a:r>
              <a:rPr lang="en-AU" sz="2000" dirty="0" smtClean="0">
                <a:latin typeface="Calibri" panose="020F0502020204030204" pitchFamily="34" charset="0"/>
                <a:cs typeface="Calibri" panose="020F0502020204030204" pitchFamily="34" charset="0"/>
              </a:rPr>
              <a:t>…</a:t>
            </a:r>
            <a:endParaRPr lang="en-AU" sz="2000" dirty="0" smtClean="0">
              <a:solidFill>
                <a:srgbClr val="FF0000"/>
              </a:solidFill>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Still a work in progress from all parties, but we are making advances</a:t>
            </a:r>
            <a:endParaRPr lang="en-AU" sz="2400" dirty="0" smtClean="0">
              <a:latin typeface="Calibri" panose="020F0502020204030204" pitchFamily="34" charset="0"/>
              <a:cs typeface="Calibri" panose="020F0502020204030204" pitchFamily="34" charset="0"/>
            </a:endParaRPr>
          </a:p>
          <a:p>
            <a:pPr lvl="1"/>
            <a:r>
              <a:rPr lang="en-AU" dirty="0" smtClean="0">
                <a:latin typeface="Calibri" panose="020F0502020204030204" pitchFamily="34" charset="0"/>
                <a:cs typeface="Calibri" panose="020F0502020204030204" pitchFamily="34" charset="0"/>
              </a:rPr>
              <a:t>Unprecedented level of consumer engagement in the AER’s decision making process</a:t>
            </a:r>
          </a:p>
          <a:p>
            <a:pPr lvl="1"/>
            <a:r>
              <a:rPr lang="en-US" dirty="0" smtClean="0">
                <a:latin typeface="Calibri" panose="020F0502020204030204" pitchFamily="34" charset="0"/>
                <a:cs typeface="Calibri" panose="020F0502020204030204" pitchFamily="34" charset="0"/>
              </a:rPr>
              <a:t>Better regulation process</a:t>
            </a:r>
          </a:p>
          <a:p>
            <a:pPr lvl="1"/>
            <a:r>
              <a:rPr lang="en-US" dirty="0" smtClean="0">
                <a:latin typeface="Calibri" panose="020F0502020204030204" pitchFamily="34" charset="0"/>
                <a:cs typeface="Calibri" panose="020F0502020204030204" pitchFamily="34" charset="0"/>
              </a:rPr>
              <a:t>Submissions</a:t>
            </a:r>
          </a:p>
          <a:p>
            <a:pPr lvl="1"/>
            <a:r>
              <a:rPr lang="en-US" dirty="0" smtClean="0">
                <a:latin typeface="Calibri" panose="020F0502020204030204" pitchFamily="34" charset="0"/>
                <a:cs typeface="Calibri" panose="020F0502020204030204" pitchFamily="34" charset="0"/>
              </a:rPr>
              <a:t>Engagement activities of businesses</a:t>
            </a:r>
            <a:endParaRPr lang="en-AU"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768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2880320" cy="1440160"/>
          </a:xfrm>
        </p:spPr>
        <p:txBody>
          <a:bodyPr>
            <a:noAutofit/>
          </a:bodyPr>
          <a:lstStyle/>
          <a:p>
            <a:pPr eaLnBrk="1" fontAlgn="auto" hangingPunct="1">
              <a:spcAft>
                <a:spcPts val="0"/>
              </a:spcAft>
              <a:defRPr/>
            </a:pPr>
            <a:r>
              <a:rPr lang="en-AU" sz="2800" dirty="0" smtClean="0">
                <a:solidFill>
                  <a:schemeClr val="accent1">
                    <a:tint val="88000"/>
                    <a:satMod val="150000"/>
                  </a:schemeClr>
                </a:solidFill>
                <a:effectLst/>
                <a:cs typeface="Calibri" panose="020F0502020204030204" pitchFamily="34" charset="0"/>
              </a:rPr>
              <a:t>Essential Energy’s service</a:t>
            </a:r>
            <a:br>
              <a:rPr lang="en-AU" sz="2800" dirty="0" smtClean="0">
                <a:solidFill>
                  <a:schemeClr val="accent1">
                    <a:tint val="88000"/>
                    <a:satMod val="150000"/>
                  </a:schemeClr>
                </a:solidFill>
                <a:effectLst/>
                <a:cs typeface="Calibri" panose="020F0502020204030204" pitchFamily="34" charset="0"/>
              </a:rPr>
            </a:br>
            <a:r>
              <a:rPr lang="en-AU" sz="2800" dirty="0" smtClean="0">
                <a:solidFill>
                  <a:schemeClr val="accent1">
                    <a:tint val="88000"/>
                    <a:satMod val="150000"/>
                  </a:schemeClr>
                </a:solidFill>
                <a:effectLst/>
                <a:cs typeface="Calibri" panose="020F0502020204030204" pitchFamily="34" charset="0"/>
              </a:rPr>
              <a:t>area</a:t>
            </a:r>
            <a:endParaRPr lang="en-AU" sz="2800" dirty="0">
              <a:solidFill>
                <a:schemeClr val="accent1">
                  <a:tint val="88000"/>
                  <a:satMod val="150000"/>
                </a:schemeClr>
              </a:solidFill>
              <a:effectLst/>
              <a:cs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7</a:t>
            </a:fld>
            <a:endParaRPr lang="en-AU"/>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p:cNvPicPr>
            <a:picLocks noGrp="1"/>
          </p:cNvPicPr>
          <p:nvPr>
            <p:ph idx="1"/>
          </p:nvPr>
        </p:nvPicPr>
        <p:blipFill rotWithShape="1">
          <a:blip r:embed="rId4"/>
          <a:srcRect l="7475" t="21441" r="18395" b="5485"/>
          <a:stretch/>
        </p:blipFill>
        <p:spPr bwMode="auto">
          <a:xfrm>
            <a:off x="2585030" y="620688"/>
            <a:ext cx="6092245"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1078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463"/>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Consumer Challenge Panel (CCP)</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marL="347663" lvl="1" indent="0">
              <a:spcBef>
                <a:spcPts val="600"/>
              </a:spcBef>
              <a:buNone/>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70</a:t>
            </a:fld>
            <a:endParaRPr lang="en-AU"/>
          </a:p>
        </p:txBody>
      </p:sp>
      <p:sp>
        <p:nvSpPr>
          <p:cNvPr id="7" name="Content Placeholder 2"/>
          <p:cNvSpPr txBox="1">
            <a:spLocks/>
          </p:cNvSpPr>
          <p:nvPr/>
        </p:nvSpPr>
        <p:spPr bwMode="auto">
          <a:xfrm>
            <a:off x="457200" y="1268760"/>
            <a:ext cx="8229600" cy="485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spcBef>
                <a:spcPts val="600"/>
              </a:spcBef>
            </a:pPr>
            <a:r>
              <a:rPr lang="en-AU" sz="2400" dirty="0" smtClean="0">
                <a:latin typeface="Calibri" panose="020F0502020204030204" pitchFamily="34" charset="0"/>
                <a:cs typeface="Calibri" panose="020F0502020204030204" pitchFamily="34" charset="0"/>
              </a:rPr>
              <a:t>On </a:t>
            </a:r>
            <a:r>
              <a:rPr lang="en-AU" sz="2400" dirty="0">
                <a:latin typeface="Calibri" panose="020F0502020204030204" pitchFamily="34" charset="0"/>
                <a:cs typeface="Calibri" panose="020F0502020204030204" pitchFamily="34" charset="0"/>
              </a:rPr>
              <a:t>1 July 2013, the AER established the </a:t>
            </a:r>
            <a:r>
              <a:rPr lang="en-AU" sz="2400" dirty="0" smtClean="0">
                <a:latin typeface="Calibri" panose="020F0502020204030204" pitchFamily="34" charset="0"/>
                <a:cs typeface="Calibri" panose="020F0502020204030204" pitchFamily="34" charset="0"/>
              </a:rPr>
              <a:t>CCP </a:t>
            </a:r>
            <a:r>
              <a:rPr lang="en-AU" sz="2400" dirty="0">
                <a:latin typeface="Calibri" panose="020F0502020204030204" pitchFamily="34" charset="0"/>
                <a:cs typeface="Calibri" panose="020F0502020204030204" pitchFamily="34" charset="0"/>
              </a:rPr>
              <a:t>as part of our Better Regulation </a:t>
            </a:r>
            <a:r>
              <a:rPr lang="en-AU" sz="2400" dirty="0" smtClean="0">
                <a:latin typeface="Calibri" panose="020F0502020204030204" pitchFamily="34" charset="0"/>
                <a:cs typeface="Calibri" panose="020F0502020204030204" pitchFamily="34" charset="0"/>
              </a:rPr>
              <a:t>program</a:t>
            </a:r>
          </a:p>
          <a:p>
            <a:pPr>
              <a:spcBef>
                <a:spcPts val="600"/>
              </a:spcBef>
            </a:pPr>
            <a:r>
              <a:rPr lang="en-AU" sz="2400" dirty="0">
                <a:latin typeface="Calibri" panose="020F0502020204030204" pitchFamily="34" charset="0"/>
                <a:cs typeface="Calibri" panose="020F0502020204030204" pitchFamily="34" charset="0"/>
              </a:rPr>
              <a:t>The CCP assists the AER to make better regulatory determinations by providing input on issues of importance to consumers</a:t>
            </a:r>
            <a:r>
              <a:rPr lang="en-AU" sz="2400" dirty="0" smtClean="0">
                <a:latin typeface="Calibri" panose="020F0502020204030204" pitchFamily="34" charset="0"/>
                <a:cs typeface="Calibri" panose="020F0502020204030204" pitchFamily="34" charset="0"/>
              </a:rPr>
              <a:t>.</a:t>
            </a:r>
          </a:p>
          <a:p>
            <a:pPr>
              <a:spcBef>
                <a:spcPts val="600"/>
              </a:spcBef>
            </a:pPr>
            <a:r>
              <a:rPr lang="en-AU" sz="2400" dirty="0" smtClean="0">
                <a:latin typeface="Calibri" panose="020F0502020204030204" pitchFamily="34" charset="0"/>
                <a:cs typeface="Calibri" panose="020F0502020204030204" pitchFamily="34" charset="0"/>
              </a:rPr>
              <a:t>In December 2013 the AER published its consumer </a:t>
            </a:r>
            <a:r>
              <a:rPr lang="en-AU" sz="2400" dirty="0">
                <a:latin typeface="Calibri" panose="020F0502020204030204" pitchFamily="34" charset="0"/>
                <a:cs typeface="Calibri" panose="020F0502020204030204" pitchFamily="34" charset="0"/>
              </a:rPr>
              <a:t>engagement </a:t>
            </a:r>
            <a:r>
              <a:rPr lang="en-AU" sz="2400" dirty="0" smtClean="0">
                <a:latin typeface="Calibri" panose="020F0502020204030204" pitchFamily="34" charset="0"/>
                <a:cs typeface="Calibri" panose="020F0502020204030204" pitchFamily="34" charset="0"/>
              </a:rPr>
              <a:t>guideline</a:t>
            </a:r>
          </a:p>
        </p:txBody>
      </p:sp>
    </p:spTree>
    <p:extLst>
      <p:ext uri="{BB962C8B-B14F-4D97-AF65-F5344CB8AC3E}">
        <p14:creationId xmlns:p14="http://schemas.microsoft.com/office/powerpoint/2010/main" val="2579021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72" y="548680"/>
            <a:ext cx="7920112" cy="647477"/>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Summary of submissions</a:t>
            </a:r>
            <a:endParaRPr lang="en-AU" sz="3200" dirty="0">
              <a:solidFill>
                <a:schemeClr val="accent1">
                  <a:tint val="88000"/>
                  <a:satMod val="150000"/>
                </a:schemeClr>
              </a:solidFill>
              <a:effectLst/>
              <a:cs typeface="Calibri" panose="020F0502020204030204" pitchFamily="34" charset="0"/>
            </a:endParaRPr>
          </a:p>
        </p:txBody>
      </p:sp>
      <p:sp>
        <p:nvSpPr>
          <p:cNvPr id="9219" name="Content Placeholder 2"/>
          <p:cNvSpPr>
            <a:spLocks noGrp="1"/>
          </p:cNvSpPr>
          <p:nvPr>
            <p:ph idx="1"/>
          </p:nvPr>
        </p:nvSpPr>
        <p:spPr>
          <a:xfrm>
            <a:off x="487692" y="1268760"/>
            <a:ext cx="8183562" cy="4403849"/>
          </a:xfrm>
        </p:spPr>
        <p:txBody>
          <a:bodyPr/>
          <a:lstStyle/>
          <a:p>
            <a:pPr marL="347663" lvl="1" indent="0">
              <a:spcBef>
                <a:spcPts val="600"/>
              </a:spcBef>
              <a:buNone/>
            </a:pPr>
            <a:endParaRPr lang="en-AU"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AU" sz="1800" dirty="0">
              <a:latin typeface="Lucida Fax" pitchFamily="18" charset="0"/>
            </a:endParaRPr>
          </a:p>
          <a:p>
            <a:pPr marL="0" indent="0" eaLnBrk="1" hangingPunct="1">
              <a:buNone/>
            </a:pPr>
            <a:endParaRPr lang="en-AU" sz="1200" dirty="0" smtClean="0">
              <a:latin typeface="Lucida Fax" pitchFamily="18"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71</a:t>
            </a:fld>
            <a:endParaRPr lang="en-AU"/>
          </a:p>
        </p:txBody>
      </p:sp>
      <p:sp>
        <p:nvSpPr>
          <p:cNvPr id="7" name="Content Placeholder 2"/>
          <p:cNvSpPr txBox="1">
            <a:spLocks/>
          </p:cNvSpPr>
          <p:nvPr/>
        </p:nvSpPr>
        <p:spPr bwMode="auto">
          <a:xfrm>
            <a:off x="457200" y="1268760"/>
            <a:ext cx="8229600" cy="485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r>
              <a:rPr lang="en-AU" sz="2400" dirty="0" smtClean="0">
                <a:latin typeface="Calibri" panose="020F0502020204030204" pitchFamily="34" charset="0"/>
                <a:cs typeface="Calibri" panose="020F0502020204030204" pitchFamily="34" charset="0"/>
              </a:rPr>
              <a:t>Around 80 submissions</a:t>
            </a:r>
          </a:p>
          <a:p>
            <a:r>
              <a:rPr lang="en-AU" sz="2400" dirty="0" smtClean="0">
                <a:latin typeface="Calibri" panose="020F0502020204030204" pitchFamily="34" charset="0"/>
                <a:cs typeface="Calibri" panose="020F0502020204030204" pitchFamily="34" charset="0"/>
              </a:rPr>
              <a:t>Most </a:t>
            </a:r>
            <a:r>
              <a:rPr lang="en-AU" sz="2400" dirty="0">
                <a:latin typeface="Calibri" panose="020F0502020204030204" pitchFamily="34" charset="0"/>
                <a:cs typeface="Calibri" panose="020F0502020204030204" pitchFamily="34" charset="0"/>
              </a:rPr>
              <a:t>submissions considered </a:t>
            </a:r>
            <a:r>
              <a:rPr lang="en-AU" sz="2400" dirty="0" smtClean="0">
                <a:latin typeface="Calibri" panose="020F0502020204030204" pitchFamily="34" charset="0"/>
                <a:cs typeface="Calibri" panose="020F0502020204030204" pitchFamily="34" charset="0"/>
              </a:rPr>
              <a:t>regulatory proposals are </a:t>
            </a:r>
            <a:r>
              <a:rPr lang="en-AU" sz="2400" dirty="0">
                <a:latin typeface="Calibri" panose="020F0502020204030204" pitchFamily="34" charset="0"/>
                <a:cs typeface="Calibri" panose="020F0502020204030204" pitchFamily="34" charset="0"/>
              </a:rPr>
              <a:t>not in the long term interests of </a:t>
            </a:r>
            <a:r>
              <a:rPr lang="en-AU" sz="2400" dirty="0" smtClean="0">
                <a:latin typeface="Calibri" panose="020F0502020204030204" pitchFamily="34" charset="0"/>
                <a:cs typeface="Calibri" panose="020F0502020204030204" pitchFamily="34" charset="0"/>
              </a:rPr>
              <a:t>consumers</a:t>
            </a:r>
          </a:p>
          <a:p>
            <a:r>
              <a:rPr lang="en-AU" sz="2400" dirty="0">
                <a:latin typeface="Calibri" panose="020F0502020204030204" pitchFamily="34" charset="0"/>
                <a:cs typeface="Calibri" panose="020F0502020204030204" pitchFamily="34" charset="0"/>
              </a:rPr>
              <a:t>We have taken all submissions from stakeholders into account in reaching our draft </a:t>
            </a:r>
            <a:r>
              <a:rPr lang="en-AU" sz="2400" dirty="0" smtClean="0">
                <a:latin typeface="Calibri" panose="020F0502020204030204" pitchFamily="34" charset="0"/>
                <a:cs typeface="Calibri" panose="020F0502020204030204" pitchFamily="34" charset="0"/>
              </a:rPr>
              <a:t>decision</a:t>
            </a:r>
          </a:p>
          <a:p>
            <a:r>
              <a:rPr lang="en-AU" sz="2400" dirty="0" smtClean="0">
                <a:latin typeface="Calibri" panose="020F0502020204030204" pitchFamily="34" charset="0"/>
                <a:cs typeface="Calibri" panose="020F0502020204030204" pitchFamily="34" charset="0"/>
              </a:rPr>
              <a:t>Based </a:t>
            </a:r>
            <a:r>
              <a:rPr lang="en-AU" sz="2400" dirty="0">
                <a:latin typeface="Calibri" panose="020F0502020204030204" pitchFamily="34" charset="0"/>
                <a:cs typeface="Calibri" panose="020F0502020204030204" pitchFamily="34" charset="0"/>
              </a:rPr>
              <a:t>on the submissions </a:t>
            </a:r>
            <a:r>
              <a:rPr lang="en-AU" sz="2400" dirty="0" smtClean="0">
                <a:latin typeface="Calibri" panose="020F0502020204030204" pitchFamily="34" charset="0"/>
                <a:cs typeface="Calibri" panose="020F0502020204030204" pitchFamily="34" charset="0"/>
              </a:rPr>
              <a:t>and our </a:t>
            </a:r>
            <a:r>
              <a:rPr lang="en-AU" sz="2400" dirty="0">
                <a:latin typeface="Calibri" panose="020F0502020204030204" pitchFamily="34" charset="0"/>
                <a:cs typeface="Calibri" panose="020F0502020204030204" pitchFamily="34" charset="0"/>
              </a:rPr>
              <a:t>consultation with consumers, we are not satisfied that </a:t>
            </a:r>
            <a:r>
              <a:rPr lang="en-AU" sz="2400" dirty="0" smtClean="0">
                <a:latin typeface="Calibri" panose="020F0502020204030204" pitchFamily="34" charset="0"/>
                <a:cs typeface="Calibri" panose="020F0502020204030204" pitchFamily="34" charset="0"/>
              </a:rPr>
              <a:t>the proposals </a:t>
            </a:r>
            <a:r>
              <a:rPr lang="en-AU" sz="2400" dirty="0">
                <a:latin typeface="Calibri" panose="020F0502020204030204" pitchFamily="34" charset="0"/>
                <a:cs typeface="Calibri" panose="020F0502020204030204" pitchFamily="34" charset="0"/>
              </a:rPr>
              <a:t>adequately reflects the views of consumers</a:t>
            </a:r>
          </a:p>
        </p:txBody>
      </p:sp>
    </p:spTree>
    <p:extLst>
      <p:ext uri="{BB962C8B-B14F-4D97-AF65-F5344CB8AC3E}">
        <p14:creationId xmlns:p14="http://schemas.microsoft.com/office/powerpoint/2010/main" val="3139869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0112" cy="719485"/>
          </a:xfrm>
        </p:spPr>
        <p:txBody>
          <a:bodyPr>
            <a:norm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Next steps</a:t>
            </a:r>
            <a:endParaRPr lang="en-AU" sz="3200" dirty="0">
              <a:solidFill>
                <a:schemeClr val="accent1">
                  <a:tint val="88000"/>
                  <a:satMod val="150000"/>
                </a:schemeClr>
              </a:solidFill>
              <a:effectLst/>
              <a:cs typeface="Calibri" panose="020F0502020204030204" pitchFamily="34" charset="0"/>
            </a:endParaRPr>
          </a:p>
        </p:txBody>
      </p:sp>
      <p:pic>
        <p:nvPicPr>
          <p:cNvPr id="17412"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72</a:t>
            </a:fld>
            <a:endParaRPr lang="en-AU"/>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3225071"/>
              </p:ext>
            </p:extLst>
          </p:nvPr>
        </p:nvGraphicFramePr>
        <p:xfrm>
          <a:off x="899592" y="1772816"/>
          <a:ext cx="6886600" cy="3271691"/>
        </p:xfrm>
        <a:graphic>
          <a:graphicData uri="http://schemas.openxmlformats.org/drawingml/2006/table">
            <a:tbl>
              <a:tblPr firstRow="1" bandRow="1">
                <a:tableStyleId>{F5AB1C69-6EDB-4FF4-983F-18BD219EF322}</a:tableStyleId>
              </a:tblPr>
              <a:tblGrid>
                <a:gridCol w="4406609"/>
                <a:gridCol w="2479991"/>
              </a:tblGrid>
              <a:tr h="592482">
                <a:tc>
                  <a:txBody>
                    <a:bodyPr/>
                    <a:lstStyle/>
                    <a:p>
                      <a:r>
                        <a:rPr lang="en-AU" dirty="0" smtClean="0"/>
                        <a:t>Task </a:t>
                      </a:r>
                      <a:endParaRPr lang="en-AU" dirty="0"/>
                    </a:p>
                  </a:txBody>
                  <a:tcPr/>
                </a:tc>
                <a:tc>
                  <a:txBody>
                    <a:bodyPr/>
                    <a:lstStyle/>
                    <a:p>
                      <a:r>
                        <a:rPr lang="en-AU" dirty="0" smtClean="0"/>
                        <a:t>Date</a:t>
                      </a:r>
                      <a:endParaRPr lang="en-AU" dirty="0"/>
                    </a:p>
                  </a:txBody>
                  <a:tcPr/>
                </a:tc>
              </a:tr>
              <a:tr h="684647">
                <a:tc>
                  <a:txBody>
                    <a:bodyPr/>
                    <a:lstStyle/>
                    <a:p>
                      <a:r>
                        <a:rPr lang="en-AU" sz="1600" dirty="0" smtClean="0"/>
                        <a:t>Pre-determination conference/ public forum on AER draft decisions</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smtClean="0"/>
                        <a:t>8 December 2014</a:t>
                      </a:r>
                      <a:endParaRPr lang="en-AU" sz="1600" dirty="0">
                        <a:latin typeface="Calibri" panose="020F0502020204030204" pitchFamily="34" charset="0"/>
                        <a:cs typeface="Calibri" panose="020F0502020204030204" pitchFamily="34" charset="0"/>
                      </a:endParaRPr>
                    </a:p>
                  </a:txBody>
                  <a:tcPr/>
                </a:tc>
              </a:tr>
              <a:tr h="465455">
                <a:tc>
                  <a:txBody>
                    <a:bodyPr/>
                    <a:lstStyle/>
                    <a:p>
                      <a:r>
                        <a:rPr lang="en-AU" sz="1600" dirty="0" smtClean="0"/>
                        <a:t>Distributors submit revised revenue proposals</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smtClean="0"/>
                        <a:t>20 January 2015</a:t>
                      </a:r>
                      <a:endParaRPr lang="en-AU" sz="1600" dirty="0">
                        <a:latin typeface="Calibri" panose="020F0502020204030204" pitchFamily="34" charset="0"/>
                        <a:cs typeface="Calibri" panose="020F0502020204030204" pitchFamily="34" charset="0"/>
                      </a:endParaRPr>
                    </a:p>
                  </a:txBody>
                  <a:tcPr/>
                </a:tc>
              </a:tr>
              <a:tr h="761278">
                <a:tc>
                  <a:txBody>
                    <a:bodyPr/>
                    <a:lstStyle/>
                    <a:p>
                      <a:r>
                        <a:rPr lang="en-AU" sz="1600" dirty="0" smtClean="0"/>
                        <a:t>Stakeholder submissions on AER</a:t>
                      </a:r>
                      <a:r>
                        <a:rPr lang="en-AU" sz="1600" baseline="0" dirty="0" smtClean="0"/>
                        <a:t> draft decisions and </a:t>
                      </a:r>
                      <a:r>
                        <a:rPr lang="en-AU" sz="1600" dirty="0" smtClean="0"/>
                        <a:t>revised revenue proposals close</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smtClean="0"/>
                        <a:t>13 February 2015</a:t>
                      </a:r>
                      <a:endParaRPr lang="en-AU" sz="1600" dirty="0">
                        <a:latin typeface="Calibri" panose="020F0502020204030204" pitchFamily="34" charset="0"/>
                        <a:cs typeface="Calibri" panose="020F0502020204030204" pitchFamily="34" charset="0"/>
                      </a:endParaRPr>
                    </a:p>
                  </a:txBody>
                  <a:tcPr/>
                </a:tc>
              </a:tr>
              <a:tr h="592482">
                <a:tc>
                  <a:txBody>
                    <a:bodyPr/>
                    <a:lstStyle/>
                    <a:p>
                      <a:r>
                        <a:rPr lang="en-AU" sz="1600" dirty="0" smtClean="0"/>
                        <a:t>AER issues final decision</a:t>
                      </a:r>
                      <a:endParaRPr lang="en-AU" sz="1600" dirty="0">
                        <a:latin typeface="Calibri" panose="020F0502020204030204" pitchFamily="34" charset="0"/>
                        <a:cs typeface="Calibri" panose="020F0502020204030204" pitchFamily="34" charset="0"/>
                      </a:endParaRPr>
                    </a:p>
                  </a:txBody>
                  <a:tcPr/>
                </a:tc>
                <a:tc>
                  <a:txBody>
                    <a:bodyPr/>
                    <a:lstStyle/>
                    <a:p>
                      <a:r>
                        <a:rPr lang="en-AU" sz="1600" dirty="0" smtClean="0"/>
                        <a:t>By 30 April 2015</a:t>
                      </a:r>
                      <a:endParaRPr lang="en-AU" sz="160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4977944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pPr>
              <a:defRPr/>
            </a:pPr>
            <a:fld id="{D9EFEB61-D040-4E37-B4BA-CBE8C8ED11E3}" type="slidenum">
              <a:rPr lang="en-AU" smtClean="0"/>
              <a:pPr>
                <a:defRPr/>
              </a:pPr>
              <a:t>73</a:t>
            </a:fld>
            <a:endParaRPr lang="en-AU"/>
          </a:p>
        </p:txBody>
      </p:sp>
    </p:spTree>
    <p:extLst>
      <p:ext uri="{BB962C8B-B14F-4D97-AF65-F5344CB8AC3E}">
        <p14:creationId xmlns:p14="http://schemas.microsoft.com/office/powerpoint/2010/main" val="1125679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921699" cy="576064"/>
          </a:xfrm>
        </p:spPr>
        <p:txBody>
          <a:bodyPr>
            <a:noAutofit/>
          </a:bodyPr>
          <a:lstStyle/>
          <a:p>
            <a:pPr eaLnBrk="1" fontAlgn="auto" hangingPunct="1">
              <a:spcAft>
                <a:spcPts val="0"/>
              </a:spcAft>
              <a:defRPr/>
            </a:pPr>
            <a:r>
              <a:rPr lang="en-AU" sz="3200" dirty="0" smtClean="0">
                <a:solidFill>
                  <a:schemeClr val="accent1">
                    <a:tint val="88000"/>
                    <a:satMod val="150000"/>
                  </a:schemeClr>
                </a:solidFill>
                <a:effectLst/>
                <a:cs typeface="Calibri" panose="020F0502020204030204" pitchFamily="34" charset="0"/>
              </a:rPr>
              <a:t>Electricity industry structure</a:t>
            </a:r>
            <a:endParaRPr lang="en-AU" sz="3200" dirty="0">
              <a:solidFill>
                <a:srgbClr val="FF0000"/>
              </a:solidFill>
              <a:effectLst/>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8</a:t>
            </a:fld>
            <a:endParaRPr lang="en-AU"/>
          </a:p>
        </p:txBody>
      </p:sp>
      <p:pic>
        <p:nvPicPr>
          <p:cNvPr id="6" name="Content Placeholder 5"/>
          <p:cNvPicPr>
            <a:picLocks noGrp="1"/>
          </p:cNvPicPr>
          <p:nvPr>
            <p:ph idx="1"/>
          </p:nvPr>
        </p:nvPicPr>
        <p:blipFill rotWithShape="1">
          <a:blip r:embed="rId4"/>
          <a:srcRect l="7312" t="25494" r="8599" b="3821"/>
          <a:stretch/>
        </p:blipFill>
        <p:spPr bwMode="auto">
          <a:xfrm>
            <a:off x="827584" y="1412776"/>
            <a:ext cx="7488546" cy="41593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82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921699" cy="648072"/>
          </a:xfrm>
        </p:spPr>
        <p:txBody>
          <a:bodyPr>
            <a:normAutofit/>
          </a:bodyPr>
          <a:lstStyle/>
          <a:p>
            <a:pPr eaLnBrk="1" fontAlgn="auto" hangingPunct="1">
              <a:spcAft>
                <a:spcPts val="0"/>
              </a:spcAft>
              <a:defRPr/>
            </a:pPr>
            <a:r>
              <a:rPr lang="en-AU" sz="3200" dirty="0">
                <a:solidFill>
                  <a:schemeClr val="accent1">
                    <a:tint val="88000"/>
                    <a:satMod val="150000"/>
                  </a:schemeClr>
                </a:solidFill>
                <a:effectLst/>
                <a:cs typeface="Calibri" panose="020F0502020204030204" pitchFamily="34" charset="0"/>
              </a:rPr>
              <a:t>Contribution to total </a:t>
            </a:r>
            <a:r>
              <a:rPr lang="en-AU" sz="3200" dirty="0" smtClean="0">
                <a:solidFill>
                  <a:schemeClr val="accent1">
                    <a:tint val="88000"/>
                    <a:satMod val="150000"/>
                  </a:schemeClr>
                </a:solidFill>
                <a:effectLst/>
                <a:cs typeface="Calibri" panose="020F0502020204030204" pitchFamily="34" charset="0"/>
              </a:rPr>
              <a:t>bill</a:t>
            </a:r>
            <a:endParaRPr lang="en-AU" sz="3200" dirty="0">
              <a:solidFill>
                <a:srgbClr val="FF0000"/>
              </a:solidFill>
              <a:effectLst/>
              <a:cs typeface="Calibri" panose="020F0502020204030204" pitchFamily="34" charset="0"/>
            </a:endParaRPr>
          </a:p>
        </p:txBody>
      </p:sp>
      <p:pic>
        <p:nvPicPr>
          <p:cNvPr id="9220" name="Picture 3" descr="D10 1334418  AER logo_landscape_RGB 300dp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5949950"/>
            <a:ext cx="216058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9EFEB61-D040-4E37-B4BA-CBE8C8ED11E3}" type="slidenum">
              <a:rPr lang="en-AU" smtClean="0"/>
              <a:pPr>
                <a:defRPr/>
              </a:pPr>
              <a:t>9</a:t>
            </a:fld>
            <a:endParaRPr lang="en-AU"/>
          </a:p>
        </p:txBody>
      </p:sp>
      <p:pic>
        <p:nvPicPr>
          <p:cNvPr id="6" name="Picture 4" descr="image00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43608" y="1340768"/>
            <a:ext cx="7059708" cy="444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45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1688</Words>
  <Application>Microsoft Office PowerPoint</Application>
  <PresentationFormat>On-screen Show (4:3)</PresentationFormat>
  <Paragraphs>452</Paragraphs>
  <Slides>73</Slides>
  <Notes>65</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Aspect</vt:lpstr>
      <vt:lpstr>Australian Energy Regulator</vt:lpstr>
      <vt:lpstr>PowerPoint Presentation</vt:lpstr>
      <vt:lpstr>Contents</vt:lpstr>
      <vt:lpstr>PowerPoint Presentation</vt:lpstr>
      <vt:lpstr>Ausgrid’s service area</vt:lpstr>
      <vt:lpstr>  Endeavour Energy’s service area</vt:lpstr>
      <vt:lpstr>Essential Energy’s service area</vt:lpstr>
      <vt:lpstr>Electricity industry structure</vt:lpstr>
      <vt:lpstr>Contribution to total bill</vt:lpstr>
      <vt:lpstr>PowerPoint Presentation</vt:lpstr>
      <vt:lpstr>The current process</vt:lpstr>
      <vt:lpstr>The NEO</vt:lpstr>
      <vt:lpstr>Better regulation</vt:lpstr>
      <vt:lpstr>PowerPoint Presentation</vt:lpstr>
      <vt:lpstr>AER draft decisions</vt:lpstr>
      <vt:lpstr>PowerPoint Presentation</vt:lpstr>
      <vt:lpstr>Total revenue - Ausgrid</vt:lpstr>
      <vt:lpstr>Total revenue – Endeavour Energy</vt:lpstr>
      <vt:lpstr>Total revenue – Essential Energy</vt:lpstr>
      <vt:lpstr>PowerPoint Presentation</vt:lpstr>
      <vt:lpstr>Key drivers</vt:lpstr>
      <vt:lpstr>PowerPoint Presentation</vt:lpstr>
      <vt:lpstr>PowerPoint Presentation</vt:lpstr>
      <vt:lpstr>Key driver – efficiency</vt:lpstr>
      <vt:lpstr>PowerPoint Presentation</vt:lpstr>
      <vt:lpstr>Issues in risk assessment and management</vt:lpstr>
      <vt:lpstr>Residual asset lives – Ausgrid</vt:lpstr>
      <vt:lpstr>Network utilisation - Ausgrid</vt:lpstr>
      <vt:lpstr>Ausgrid SAIFI performance – CBD and urban</vt:lpstr>
      <vt:lpstr>PowerPoint Presentation</vt:lpstr>
      <vt:lpstr> Summer peak demand – Ausgrid</vt:lpstr>
      <vt:lpstr>PowerPoint Presentation</vt:lpstr>
      <vt:lpstr>Financial market conditions</vt:lpstr>
      <vt:lpstr>PowerPoint Presentation</vt:lpstr>
      <vt:lpstr>Elements</vt:lpstr>
      <vt:lpstr>PowerPoint Presentation</vt:lpstr>
      <vt:lpstr>RAB</vt:lpstr>
      <vt:lpstr>RAB - Ausgrid</vt:lpstr>
      <vt:lpstr>RAB – Endeavour Energy</vt:lpstr>
      <vt:lpstr>RAB – Essential Energy</vt:lpstr>
      <vt:lpstr>PowerPoint Presentation</vt:lpstr>
      <vt:lpstr>Capex</vt:lpstr>
      <vt:lpstr>Ausgrid – Augex</vt:lpstr>
      <vt:lpstr>Endeavour Energy – Augex</vt:lpstr>
      <vt:lpstr>Essential Energy – Augex</vt:lpstr>
      <vt:lpstr>Ausgrid – Repex</vt:lpstr>
      <vt:lpstr>Endeavour Energy – Repex</vt:lpstr>
      <vt:lpstr>Essential Energy – Repex</vt:lpstr>
      <vt:lpstr>PowerPoint Presentation</vt:lpstr>
      <vt:lpstr>Opex criteria</vt:lpstr>
      <vt:lpstr>Opex</vt:lpstr>
      <vt:lpstr>Base opex</vt:lpstr>
      <vt:lpstr>Benchmarking</vt:lpstr>
      <vt:lpstr>Contributing factors</vt:lpstr>
      <vt:lpstr>Adjustment to base opex</vt:lpstr>
      <vt:lpstr>Step changes</vt:lpstr>
      <vt:lpstr>PowerPoint Presentation</vt:lpstr>
      <vt:lpstr>Rate of Return</vt:lpstr>
      <vt:lpstr>Return on Equity (RoE)</vt:lpstr>
      <vt:lpstr>Return on Equity</vt:lpstr>
      <vt:lpstr>Return on Debt (RoD)</vt:lpstr>
      <vt:lpstr>How to commence the trailing average?</vt:lpstr>
      <vt:lpstr>Gamma</vt:lpstr>
      <vt:lpstr>PowerPoint Presentation</vt:lpstr>
      <vt:lpstr>Metering</vt:lpstr>
      <vt:lpstr>PowerPoint Presentation</vt:lpstr>
      <vt:lpstr>Public lighting</vt:lpstr>
      <vt:lpstr>PowerPoint Presentation</vt:lpstr>
      <vt:lpstr>Consumer engagement</vt:lpstr>
      <vt:lpstr>Consumer Challenge Panel (CCP)</vt:lpstr>
      <vt:lpstr>Summary of submissions</vt:lpstr>
      <vt:lpstr>Next steps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2013-09-18T06:13:18Z</dcterms:created>
  <dcterms:modified xsi:type="dcterms:W3CDTF">2014-12-15T03:30:34Z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