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2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7" r:id="rId3"/>
    <p:sldId id="282" r:id="rId4"/>
    <p:sldId id="265" r:id="rId5"/>
    <p:sldId id="263" r:id="rId6"/>
    <p:sldId id="280" r:id="rId7"/>
    <p:sldId id="272" r:id="rId8"/>
    <p:sldId id="276" r:id="rId9"/>
    <p:sldId id="281" r:id="rId10"/>
    <p:sldId id="277" r:id="rId11"/>
    <p:sldId id="287" r:id="rId12"/>
    <p:sldId id="260" r:id="rId13"/>
    <p:sldId id="259" r:id="rId14"/>
    <p:sldId id="288" r:id="rId15"/>
    <p:sldId id="283" r:id="rId16"/>
    <p:sldId id="258" r:id="rId17"/>
    <p:sldId id="285" r:id="rId18"/>
    <p:sldId id="269" r:id="rId19"/>
    <p:sldId id="284" r:id="rId20"/>
    <p:sldId id="278" r:id="rId21"/>
    <p:sldId id="286" r:id="rId22"/>
    <p:sldId id="279" r:id="rId23"/>
    <p:sldId id="273" r:id="rId24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6138"/>
    <a:srgbClr val="695B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02" y="-5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A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Sheet1!$A$8</c:f>
              <c:strCache>
                <c:ptCount val="1"/>
                <c:pt idx="0">
                  <c:v>Past Repex</c:v>
                </c:pt>
              </c:strCache>
            </c:strRef>
          </c:tx>
          <c:spPr>
            <a:solidFill>
              <a:srgbClr val="A1D99B"/>
            </a:solidFill>
          </c:spPr>
          <c:invertIfNegative val="0"/>
          <c:cat>
            <c:strRef>
              <c:f>Sheet1!$B$7:$K$7</c:f>
              <c:strCache>
                <c:ptCount val="10"/>
                <c:pt idx="0">
                  <c:v>2008-09</c:v>
                </c:pt>
                <c:pt idx="1">
                  <c:v>2009-10</c:v>
                </c:pt>
                <c:pt idx="2">
                  <c:v>2010-11</c:v>
                </c:pt>
                <c:pt idx="3">
                  <c:v>2011-12</c:v>
                </c:pt>
                <c:pt idx="4">
                  <c:v>2012-13</c:v>
                </c:pt>
                <c:pt idx="5">
                  <c:v>2013-14</c:v>
                </c:pt>
                <c:pt idx="6">
                  <c:v>2014-15</c:v>
                </c:pt>
                <c:pt idx="7">
                  <c:v>2015-16</c:v>
                </c:pt>
                <c:pt idx="8">
                  <c:v>2016-17</c:v>
                </c:pt>
                <c:pt idx="9">
                  <c:v>2017-18</c:v>
                </c:pt>
              </c:strCache>
            </c:strRef>
          </c:cat>
          <c:val>
            <c:numRef>
              <c:f>Sheet1!$B$8:$K$8</c:f>
              <c:numCache>
                <c:formatCode>General</c:formatCode>
                <c:ptCount val="10"/>
                <c:pt idx="0">
                  <c:v>80.571350566534051</c:v>
                </c:pt>
                <c:pt idx="1">
                  <c:v>99.442449293284412</c:v>
                </c:pt>
                <c:pt idx="2">
                  <c:v>120.64572040949953</c:v>
                </c:pt>
                <c:pt idx="3">
                  <c:v>116.90862222113179</c:v>
                </c:pt>
                <c:pt idx="4">
                  <c:v>134.25001752410358</c:v>
                </c:pt>
                <c:pt idx="5">
                  <c:v>221.78129642214171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Sheet1!$A$9</c:f>
              <c:strCache>
                <c:ptCount val="1"/>
                <c:pt idx="0">
                  <c:v>Forecast Repex</c:v>
                </c:pt>
              </c:strCache>
            </c:strRef>
          </c:tx>
          <c:spPr>
            <a:solidFill>
              <a:srgbClr val="7F0026"/>
            </a:solidFill>
          </c:spPr>
          <c:invertIfNegative val="0"/>
          <c:cat>
            <c:strRef>
              <c:f>Sheet1!$B$7:$K$7</c:f>
              <c:strCache>
                <c:ptCount val="10"/>
                <c:pt idx="0">
                  <c:v>2008-09</c:v>
                </c:pt>
                <c:pt idx="1">
                  <c:v>2009-10</c:v>
                </c:pt>
                <c:pt idx="2">
                  <c:v>2010-11</c:v>
                </c:pt>
                <c:pt idx="3">
                  <c:v>2011-12</c:v>
                </c:pt>
                <c:pt idx="4">
                  <c:v>2012-13</c:v>
                </c:pt>
                <c:pt idx="5">
                  <c:v>2013-14</c:v>
                </c:pt>
                <c:pt idx="6">
                  <c:v>2014-15</c:v>
                </c:pt>
                <c:pt idx="7">
                  <c:v>2015-16</c:v>
                </c:pt>
                <c:pt idx="8">
                  <c:v>2016-17</c:v>
                </c:pt>
                <c:pt idx="9">
                  <c:v>2017-18</c:v>
                </c:pt>
              </c:strCache>
            </c:strRef>
          </c:cat>
          <c:val>
            <c:numRef>
              <c:f>Sheet1!$B$9:$K$9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237.85267004776591</c:v>
                </c:pt>
                <c:pt idx="7">
                  <c:v>260.45582066423134</c:v>
                </c:pt>
                <c:pt idx="8">
                  <c:v>218.7159416237472</c:v>
                </c:pt>
                <c:pt idx="9">
                  <c:v>240.73695826167395</c:v>
                </c:pt>
              </c:numCache>
            </c:numRef>
          </c:val>
        </c:ser>
        <c:ser>
          <c:idx val="2"/>
          <c:order val="2"/>
          <c:tx>
            <c:strRef>
              <c:f>Sheet1!$A$10</c:f>
              <c:strCache>
                <c:ptCount val="1"/>
                <c:pt idx="0">
                  <c:v>Past Augex</c:v>
                </c:pt>
              </c:strCache>
            </c:strRef>
          </c:tx>
          <c:spPr>
            <a:solidFill>
              <a:srgbClr val="2171B5"/>
            </a:solidFill>
          </c:spPr>
          <c:invertIfNegative val="0"/>
          <c:cat>
            <c:strRef>
              <c:f>Sheet1!$B$7:$K$7</c:f>
              <c:strCache>
                <c:ptCount val="10"/>
                <c:pt idx="0">
                  <c:v>2008-09</c:v>
                </c:pt>
                <c:pt idx="1">
                  <c:v>2009-10</c:v>
                </c:pt>
                <c:pt idx="2">
                  <c:v>2010-11</c:v>
                </c:pt>
                <c:pt idx="3">
                  <c:v>2011-12</c:v>
                </c:pt>
                <c:pt idx="4">
                  <c:v>2012-13</c:v>
                </c:pt>
                <c:pt idx="5">
                  <c:v>2013-14</c:v>
                </c:pt>
                <c:pt idx="6">
                  <c:v>2014-15</c:v>
                </c:pt>
                <c:pt idx="7">
                  <c:v>2015-16</c:v>
                </c:pt>
                <c:pt idx="8">
                  <c:v>2016-17</c:v>
                </c:pt>
                <c:pt idx="9">
                  <c:v>2017-18</c:v>
                </c:pt>
              </c:strCache>
            </c:strRef>
          </c:cat>
          <c:val>
            <c:numRef>
              <c:f>Sheet1!$B$10:$K$10</c:f>
              <c:numCache>
                <c:formatCode>General</c:formatCode>
                <c:ptCount val="10"/>
                <c:pt idx="0">
                  <c:v>429.66189908573381</c:v>
                </c:pt>
                <c:pt idx="1">
                  <c:v>245.79854952820958</c:v>
                </c:pt>
                <c:pt idx="2">
                  <c:v>188.57230248879765</c:v>
                </c:pt>
                <c:pt idx="3">
                  <c:v>165.59038596336782</c:v>
                </c:pt>
                <c:pt idx="4">
                  <c:v>262.41452601208721</c:v>
                </c:pt>
                <c:pt idx="5">
                  <c:v>216.22768425955175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</c:ser>
        <c:ser>
          <c:idx val="3"/>
          <c:order val="3"/>
          <c:tx>
            <c:strRef>
              <c:f>Sheet1!$A$11</c:f>
              <c:strCache>
                <c:ptCount val="1"/>
                <c:pt idx="0">
                  <c:v>Forecast Augex</c:v>
                </c:pt>
              </c:strCache>
            </c:strRef>
          </c:tx>
          <c:spPr>
            <a:solidFill>
              <a:srgbClr val="FCC0C0"/>
            </a:solidFill>
          </c:spPr>
          <c:invertIfNegative val="0"/>
          <c:cat>
            <c:strRef>
              <c:f>Sheet1!$B$7:$K$7</c:f>
              <c:strCache>
                <c:ptCount val="10"/>
                <c:pt idx="0">
                  <c:v>2008-09</c:v>
                </c:pt>
                <c:pt idx="1">
                  <c:v>2009-10</c:v>
                </c:pt>
                <c:pt idx="2">
                  <c:v>2010-11</c:v>
                </c:pt>
                <c:pt idx="3">
                  <c:v>2011-12</c:v>
                </c:pt>
                <c:pt idx="4">
                  <c:v>2012-13</c:v>
                </c:pt>
                <c:pt idx="5">
                  <c:v>2013-14</c:v>
                </c:pt>
                <c:pt idx="6">
                  <c:v>2014-15</c:v>
                </c:pt>
                <c:pt idx="7">
                  <c:v>2015-16</c:v>
                </c:pt>
                <c:pt idx="8">
                  <c:v>2016-17</c:v>
                </c:pt>
                <c:pt idx="9">
                  <c:v>2017-18</c:v>
                </c:pt>
              </c:strCache>
            </c:strRef>
          </c:cat>
          <c:val>
            <c:numRef>
              <c:f>Sheet1!$B$11:$K$11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44.948128407859691</c:v>
                </c:pt>
                <c:pt idx="7">
                  <c:v>70.969222766490176</c:v>
                </c:pt>
                <c:pt idx="8">
                  <c:v>28.743100022365603</c:v>
                </c:pt>
                <c:pt idx="9">
                  <c:v>18.54258347467934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44363008"/>
        <c:axId val="344364544"/>
      </c:barChart>
      <c:catAx>
        <c:axId val="34436300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900"/>
            </a:pPr>
            <a:endParaRPr lang="en-US"/>
          </a:p>
        </c:txPr>
        <c:crossAx val="344364544"/>
        <c:crosses val="autoZero"/>
        <c:auto val="1"/>
        <c:lblAlgn val="ctr"/>
        <c:lblOffset val="100"/>
        <c:noMultiLvlLbl val="0"/>
      </c:catAx>
      <c:valAx>
        <c:axId val="344364544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AU" dirty="0"/>
                  <a:t>$m,</a:t>
                </a:r>
                <a:br>
                  <a:rPr lang="en-AU" dirty="0"/>
                </a:br>
                <a:r>
                  <a:rPr lang="en-AU" dirty="0"/>
                  <a:t>2013-14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344363008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205E68-71B8-42C2-9AE6-50A8A4EDB228}" type="datetimeFigureOut">
              <a:rPr lang="en-AU" smtClean="0"/>
              <a:t>8/12/2014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4476DF-FBF9-4528-962A-F294DBD4EC3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395472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FA3AE1B-B5C8-4C69-A30D-BFD9BE06E545}" type="datetimeFigureOut">
              <a:rPr lang="en-AU"/>
              <a:pPr>
                <a:defRPr/>
              </a:pPr>
              <a:t>8/12/2014</a:t>
            </a:fld>
            <a:endParaRPr lang="en-A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AU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AU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B917903-5253-455D-AA1D-A98BB4EE6786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314226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917903-5253-455D-AA1D-A98BB4EE6786}" type="slidenum">
              <a:rPr lang="en-AU" smtClean="0"/>
              <a:pPr>
                <a:defRPr/>
              </a:pPr>
              <a:t>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030482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917903-5253-455D-AA1D-A98BB4EE6786}" type="slidenum">
              <a:rPr lang="en-AU" smtClean="0"/>
              <a:pPr>
                <a:defRPr/>
              </a:pPr>
              <a:t>22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824970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5F719DD-076D-4D14-AC6C-4C84A75A2C59}" type="datetime1">
              <a:rPr lang="en-AU" smtClean="0"/>
              <a:t>8/12/2014</a:t>
            </a:fld>
            <a:endParaRPr lang="en-A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 dirty="0"/>
          </a:p>
        </p:txBody>
      </p:sp>
      <p:sp>
        <p:nvSpPr>
          <p:cNvPr id="9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06B6E2E-B65C-4278-8DF2-9CDF85C26F1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98241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00416-D7BF-4C37-AE10-95ABD65BEC58}" type="datetime1">
              <a:rPr lang="en-AU" smtClean="0"/>
              <a:t>8/12/2014</a:t>
            </a:fld>
            <a:endParaRPr lang="en-AU" dirty="0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FD458C-3521-4535-AA86-6C18A38FE0D3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137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2C1D7A-EB84-4D90-9E67-4B9765461100}" type="datetime1">
              <a:rPr lang="en-AU" smtClean="0"/>
              <a:t>8/12/2014</a:t>
            </a:fld>
            <a:endParaRPr lang="en-AU" dirty="0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6C2ED8-1EB6-428E-9E00-CFD34D4F2AE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0038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DC3231-4E54-4143-8C87-7B222A340073}" type="datetime1">
              <a:rPr lang="en-AU" smtClean="0"/>
              <a:t>8/12/2014</a:t>
            </a:fld>
            <a:endParaRPr lang="en-AU" dirty="0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88508F-01E7-4C0A-83DF-63607325541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16750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2F89C6C-249F-4E4C-AA6C-D2CADD94FA96}" type="datetime1">
              <a:rPr lang="en-AU" smtClean="0"/>
              <a:t>8/12/2014</a:t>
            </a:fld>
            <a:endParaRPr lang="en-AU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4D855CA-F1C0-49D0-9BDC-52568B1C0491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2316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A502C2-C5FC-4B38-B7E7-4CC2D3E88FD1}" type="datetime1">
              <a:rPr lang="en-AU" smtClean="0"/>
              <a:t>8/12/2014</a:t>
            </a:fld>
            <a:endParaRPr lang="en-AU" dirty="0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44C4D6-7941-458D-8FBB-2A3B239526D2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09861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8C0B31-9971-435A-966D-353F8DEDF123}" type="datetime1">
              <a:rPr lang="en-AU" smtClean="0"/>
              <a:t>8/12/2014</a:t>
            </a:fld>
            <a:endParaRPr lang="en-AU" dirty="0"/>
          </a:p>
        </p:txBody>
      </p:sp>
      <p:sp>
        <p:nvSpPr>
          <p:cNvPr id="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2ECF6-5B60-4B7A-87FC-A53AE165391B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65784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C9095E-63A5-43A1-9522-15D206AE332A}" type="datetime1">
              <a:rPr lang="en-AU" smtClean="0"/>
              <a:t>8/12/2014</a:t>
            </a:fld>
            <a:endParaRPr lang="en-AU" dirty="0"/>
          </a:p>
        </p:txBody>
      </p:sp>
      <p:sp>
        <p:nvSpPr>
          <p:cNvPr id="4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17837D-F848-4BD8-AAF8-994FD18FFE49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567908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61480B7-F323-437A-9FB2-C05F831190D8}" type="datetime1">
              <a:rPr lang="en-AU" smtClean="0"/>
              <a:t>8/12/2014</a:t>
            </a:fld>
            <a:endParaRPr lang="en-AU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B473046-75EC-42BF-B339-609EBB67E411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98005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B60F5-39B9-4A74-8ED1-D195FF5221E9}" type="datetime1">
              <a:rPr lang="en-AU" smtClean="0"/>
              <a:t>8/12/2014</a:t>
            </a:fld>
            <a:endParaRPr lang="en-AU" dirty="0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2DD04B-3042-406C-900C-A79F63D7939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63359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ound Single Corner Rectangle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9E8EB58-3E4E-4DC6-866C-99A0925F8D1C}" type="datetime1">
              <a:rPr lang="en-AU" smtClean="0"/>
              <a:t>8/12/2014</a:t>
            </a:fld>
            <a:endParaRPr lang="en-AU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987E080-5935-43C5-9474-66F8E492B47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60106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1" name="Text Placeholder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45552E19-7AA5-46F3-BE99-E17EF51C11AA}" type="datetime1">
              <a:rPr lang="en-AU" smtClean="0"/>
              <a:t>8/12/2014</a:t>
            </a:fld>
            <a:endParaRPr lang="en-AU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18E9C80C-A2AE-4305-9C85-85EABC5EF1C3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6" r:id="rId1"/>
    <p:sldLayoutId id="2147483949" r:id="rId2"/>
    <p:sldLayoutId id="2147483957" r:id="rId3"/>
    <p:sldLayoutId id="2147483950" r:id="rId4"/>
    <p:sldLayoutId id="2147483951" r:id="rId5"/>
    <p:sldLayoutId id="2147483952" r:id="rId6"/>
    <p:sldLayoutId id="2147483958" r:id="rId7"/>
    <p:sldLayoutId id="2147483953" r:id="rId8"/>
    <p:sldLayoutId id="2147483959" r:id="rId9"/>
    <p:sldLayoutId id="2147483954" r:id="rId10"/>
    <p:sldLayoutId id="2147483955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8313" y="692150"/>
            <a:ext cx="7772400" cy="1828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The Australian Energy Regulator</a:t>
            </a:r>
            <a:endParaRPr lang="en-AU" dirty="0"/>
          </a:p>
        </p:txBody>
      </p:sp>
      <p:pic>
        <p:nvPicPr>
          <p:cNvPr id="1026" name="Picture 2" descr="C:\Documents and Settings\lkeog\Local Settings\Temporary Internet Files\Content.IE5\2AIR206U\MP900403216[1]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187624" y="2765209"/>
            <a:ext cx="2016927" cy="302391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148" name="Picture 5" descr="D10 1334418  AER logo_landscape_RGB 300dp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5805488"/>
            <a:ext cx="2162175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3419872" y="3573016"/>
            <a:ext cx="5097641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A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Pre-determination conference</a:t>
            </a:r>
          </a:p>
          <a:p>
            <a:pPr algn="ctr"/>
            <a:r>
              <a:rPr lang="en-A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Draft decisions: TransGrid &amp; Directlink transmission determinations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647477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Total revenue and impact on price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68313" y="1268761"/>
            <a:ext cx="8183562" cy="4619278"/>
          </a:xfrm>
        </p:spPr>
        <p:txBody>
          <a:bodyPr/>
          <a:lstStyle/>
          <a:p>
            <a:pPr eaLnBrk="1" hangingPunct="1"/>
            <a:r>
              <a:rPr lang="en-AU" sz="2000" dirty="0" smtClean="0">
                <a:latin typeface="Lucida Fax" panose="02060602050505020204" pitchFamily="18" charset="0"/>
              </a:rPr>
              <a:t>Average </a:t>
            </a:r>
            <a:r>
              <a:rPr lang="en-AU" sz="2000" dirty="0">
                <a:latin typeface="Lucida Fax" panose="02060602050505020204" pitchFamily="18" charset="0"/>
              </a:rPr>
              <a:t>transmission charges </a:t>
            </a:r>
            <a:r>
              <a:rPr lang="en-AU" sz="2000" dirty="0" smtClean="0">
                <a:latin typeface="Lucida Fax" panose="02060602050505020204" pitchFamily="18" charset="0"/>
              </a:rPr>
              <a:t>forecast </a:t>
            </a:r>
            <a:r>
              <a:rPr lang="en-AU" sz="2000" dirty="0">
                <a:latin typeface="Lucida Fax" panose="02060602050505020204" pitchFamily="18" charset="0"/>
              </a:rPr>
              <a:t>to decrease from around $17.7 per </a:t>
            </a:r>
            <a:r>
              <a:rPr lang="en-AU" sz="2000" dirty="0" err="1">
                <a:latin typeface="Lucida Fax" panose="02060602050505020204" pitchFamily="18" charset="0"/>
              </a:rPr>
              <a:t>MWh</a:t>
            </a:r>
            <a:r>
              <a:rPr lang="en-AU" sz="2000" dirty="0">
                <a:latin typeface="Lucida Fax" panose="02060602050505020204" pitchFamily="18" charset="0"/>
              </a:rPr>
              <a:t> in 2013–14 to $15.6 per </a:t>
            </a:r>
            <a:r>
              <a:rPr lang="en-AU" sz="2000" dirty="0" err="1">
                <a:latin typeface="Lucida Fax" panose="02060602050505020204" pitchFamily="18" charset="0"/>
              </a:rPr>
              <a:t>MWh</a:t>
            </a:r>
            <a:r>
              <a:rPr lang="en-AU" sz="2000" dirty="0">
                <a:latin typeface="Lucida Fax" panose="02060602050505020204" pitchFamily="18" charset="0"/>
              </a:rPr>
              <a:t> in 2017–18.</a:t>
            </a:r>
            <a:endParaRPr lang="en-AU" sz="2000" dirty="0" smtClean="0">
              <a:latin typeface="Lucida Fax" panose="02060602050505020204" pitchFamily="18" charset="0"/>
            </a:endParaRPr>
          </a:p>
          <a:p>
            <a:pPr marL="0" indent="0" eaLnBrk="1" hangingPunct="1">
              <a:buNone/>
            </a:pPr>
            <a:endParaRPr lang="en-AU" sz="2000" dirty="0" smtClean="0">
              <a:latin typeface="Lucida Fax" panose="02060602050505020204" pitchFamily="18" charset="0"/>
            </a:endParaRPr>
          </a:p>
          <a:p>
            <a:pPr marL="0" indent="0" eaLnBrk="1" hangingPunct="1">
              <a:buNone/>
            </a:pPr>
            <a:r>
              <a:rPr lang="en-A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Estimated </a:t>
            </a:r>
            <a:r>
              <a:rPr lang="en-AU" sz="1400" b="1" dirty="0">
                <a:latin typeface="Arial" panose="020B0604020202020204" pitchFamily="34" charset="0"/>
                <a:cs typeface="Arial" panose="020B0604020202020204" pitchFamily="34" charset="0"/>
              </a:rPr>
              <a:t>impact </a:t>
            </a:r>
            <a:r>
              <a:rPr lang="en-A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on </a:t>
            </a:r>
            <a:r>
              <a:rPr lang="en-AU" sz="1400" b="1" dirty="0">
                <a:latin typeface="Arial" panose="020B0604020202020204" pitchFamily="34" charset="0"/>
                <a:cs typeface="Arial" panose="020B0604020202020204" pitchFamily="34" charset="0"/>
              </a:rPr>
              <a:t>the average annual electricity bills for </a:t>
            </a:r>
            <a:r>
              <a:rPr lang="en-A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customers </a:t>
            </a:r>
            <a:r>
              <a:rPr lang="en-AU" sz="1400" b="1" dirty="0">
                <a:latin typeface="Arial" panose="020B0604020202020204" pitchFamily="34" charset="0"/>
                <a:cs typeface="Arial" panose="020B0604020202020204" pitchFamily="34" charset="0"/>
              </a:rPr>
              <a:t>in NSW </a:t>
            </a:r>
            <a:r>
              <a:rPr lang="en-A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and ACT over </a:t>
            </a:r>
            <a:r>
              <a:rPr lang="en-AU" sz="1400" b="1" dirty="0">
                <a:latin typeface="Arial" panose="020B0604020202020204" pitchFamily="34" charset="0"/>
                <a:cs typeface="Arial" panose="020B0604020202020204" pitchFamily="34" charset="0"/>
              </a:rPr>
              <a:t>2014–18 ($ nominal)</a:t>
            </a:r>
            <a:endParaRPr lang="en-AU" alt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268" name="Picture 3" descr="D10 1334418  AER logo_landscape_RGB 300dpi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3205711"/>
              </p:ext>
            </p:extLst>
          </p:nvPr>
        </p:nvGraphicFramePr>
        <p:xfrm>
          <a:off x="467544" y="3140964"/>
          <a:ext cx="8064896" cy="2692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06062"/>
                <a:gridCol w="971243"/>
                <a:gridCol w="972116"/>
                <a:gridCol w="971243"/>
                <a:gridCol w="972116"/>
                <a:gridCol w="972116"/>
              </a:tblGrid>
              <a:tr h="269200"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400"/>
                        </a:spcBef>
                        <a:spcAft>
                          <a:spcPts val="600"/>
                        </a:spcAft>
                      </a:pPr>
                      <a:r>
                        <a:rPr lang="en-AU" sz="800" dirty="0">
                          <a:effectLst/>
                        </a:rPr>
                        <a:t> </a:t>
                      </a:r>
                      <a:endParaRPr lang="en-AU" sz="8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000" dirty="0">
                          <a:effectLst/>
                        </a:rPr>
                        <a:t>2013–14</a:t>
                      </a:r>
                      <a:endParaRPr lang="en-AU" sz="10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000" dirty="0">
                          <a:effectLst/>
                        </a:rPr>
                        <a:t>2014–15</a:t>
                      </a:r>
                      <a:endParaRPr lang="en-AU" sz="10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000" dirty="0">
                          <a:effectLst/>
                        </a:rPr>
                        <a:t>2015–16</a:t>
                      </a:r>
                      <a:endParaRPr lang="en-AU" sz="10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000" dirty="0">
                          <a:effectLst/>
                        </a:rPr>
                        <a:t>2016–17</a:t>
                      </a:r>
                      <a:endParaRPr lang="en-AU" sz="10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000" dirty="0">
                          <a:effectLst/>
                        </a:rPr>
                        <a:t>2017–18</a:t>
                      </a:r>
                      <a:endParaRPr lang="en-AU" sz="10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69200"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400"/>
                        </a:spcBef>
                        <a:spcAft>
                          <a:spcPts val="600"/>
                        </a:spcAft>
                      </a:pPr>
                      <a:r>
                        <a:rPr lang="en-AU" sz="1000" dirty="0">
                          <a:effectLst/>
                          <a:latin typeface="+mn-lt"/>
                        </a:rPr>
                        <a:t>NSW residential annual </a:t>
                      </a:r>
                      <a:r>
                        <a:rPr lang="en-AU" sz="1000" dirty="0" smtClean="0">
                          <a:effectLst/>
                          <a:latin typeface="+mn-lt"/>
                        </a:rPr>
                        <a:t>bill</a:t>
                      </a:r>
                      <a:endParaRPr lang="en-AU" sz="1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000" dirty="0">
                          <a:effectLst/>
                        </a:rPr>
                        <a:t>2227</a:t>
                      </a:r>
                      <a:endParaRPr lang="en-AU" sz="10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000" dirty="0">
                          <a:effectLst/>
                        </a:rPr>
                        <a:t>2225</a:t>
                      </a:r>
                      <a:endParaRPr lang="en-AU" sz="10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000" dirty="0">
                          <a:effectLst/>
                        </a:rPr>
                        <a:t>2201</a:t>
                      </a:r>
                      <a:endParaRPr lang="en-AU" sz="10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000" dirty="0">
                          <a:effectLst/>
                        </a:rPr>
                        <a:t>2205</a:t>
                      </a:r>
                      <a:endParaRPr lang="en-AU" sz="10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000" dirty="0">
                          <a:effectLst/>
                        </a:rPr>
                        <a:t>2208</a:t>
                      </a:r>
                      <a:endParaRPr lang="en-AU" sz="10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69200"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400"/>
                        </a:spcBef>
                        <a:spcAft>
                          <a:spcPts val="600"/>
                        </a:spcAft>
                      </a:pPr>
                      <a:r>
                        <a:rPr lang="en-AU" sz="1000" dirty="0">
                          <a:effectLst/>
                          <a:latin typeface="+mn-lt"/>
                        </a:rPr>
                        <a:t>Annual change</a:t>
                      </a:r>
                      <a:endParaRPr lang="en-AU" sz="1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000" dirty="0">
                          <a:effectLst/>
                        </a:rPr>
                        <a:t> </a:t>
                      </a:r>
                      <a:endParaRPr lang="en-AU" sz="10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000" dirty="0">
                          <a:effectLst/>
                        </a:rPr>
                        <a:t>–2 (–0.1%)</a:t>
                      </a:r>
                      <a:endParaRPr lang="en-AU" sz="10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000" dirty="0">
                          <a:effectLst/>
                        </a:rPr>
                        <a:t>–24 (–1.1%)</a:t>
                      </a:r>
                      <a:endParaRPr lang="en-AU" sz="10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000" dirty="0">
                          <a:effectLst/>
                        </a:rPr>
                        <a:t>4 (0.2%)</a:t>
                      </a:r>
                      <a:endParaRPr lang="en-AU" sz="10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000" dirty="0">
                          <a:effectLst/>
                        </a:rPr>
                        <a:t>4 (0.2%)</a:t>
                      </a:r>
                      <a:endParaRPr lang="en-AU" sz="10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69200"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400"/>
                        </a:spcBef>
                        <a:spcAft>
                          <a:spcPts val="600"/>
                        </a:spcAft>
                      </a:pPr>
                      <a:r>
                        <a:rPr lang="en-AU" sz="1000" dirty="0">
                          <a:effectLst/>
                          <a:latin typeface="+mn-lt"/>
                        </a:rPr>
                        <a:t>ACT residential annual </a:t>
                      </a:r>
                      <a:r>
                        <a:rPr lang="en-AU" sz="1000" dirty="0" smtClean="0">
                          <a:effectLst/>
                          <a:latin typeface="+mn-lt"/>
                        </a:rPr>
                        <a:t>bill</a:t>
                      </a:r>
                      <a:endParaRPr lang="en-AU" sz="1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000" dirty="0">
                          <a:effectLst/>
                        </a:rPr>
                        <a:t>1959</a:t>
                      </a:r>
                      <a:endParaRPr lang="en-AU" sz="10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000" dirty="0">
                          <a:effectLst/>
                        </a:rPr>
                        <a:t>1957</a:t>
                      </a:r>
                      <a:endParaRPr lang="en-AU" sz="10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000" dirty="0">
                          <a:effectLst/>
                        </a:rPr>
                        <a:t>1936</a:t>
                      </a:r>
                      <a:endParaRPr lang="en-AU" sz="10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000" dirty="0">
                          <a:effectLst/>
                        </a:rPr>
                        <a:t>1939</a:t>
                      </a:r>
                      <a:endParaRPr lang="en-AU" sz="10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000" dirty="0">
                          <a:effectLst/>
                        </a:rPr>
                        <a:t>1942</a:t>
                      </a:r>
                      <a:endParaRPr lang="en-AU" sz="10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69200"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400"/>
                        </a:spcBef>
                        <a:spcAft>
                          <a:spcPts val="600"/>
                        </a:spcAft>
                      </a:pPr>
                      <a:r>
                        <a:rPr lang="en-AU" sz="1000" dirty="0">
                          <a:effectLst/>
                          <a:latin typeface="+mn-lt"/>
                        </a:rPr>
                        <a:t>Annual change</a:t>
                      </a:r>
                      <a:endParaRPr lang="en-AU" sz="1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000" dirty="0">
                          <a:effectLst/>
                        </a:rPr>
                        <a:t> </a:t>
                      </a:r>
                      <a:endParaRPr lang="en-AU" sz="10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000" dirty="0">
                          <a:effectLst/>
                        </a:rPr>
                        <a:t>–2 (–0.1%)</a:t>
                      </a:r>
                      <a:endParaRPr lang="en-AU" sz="10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000" dirty="0">
                          <a:effectLst/>
                        </a:rPr>
                        <a:t>–21 (–1.1%)</a:t>
                      </a:r>
                      <a:endParaRPr lang="en-AU" sz="10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000" dirty="0">
                          <a:effectLst/>
                        </a:rPr>
                        <a:t>3 (0.2%)</a:t>
                      </a:r>
                      <a:endParaRPr lang="en-AU" sz="10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000" dirty="0">
                          <a:effectLst/>
                        </a:rPr>
                        <a:t>3 (0.2%)</a:t>
                      </a:r>
                      <a:endParaRPr lang="en-AU" sz="10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69200"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400"/>
                        </a:spcBef>
                        <a:spcAft>
                          <a:spcPts val="600"/>
                        </a:spcAft>
                      </a:pPr>
                      <a:endParaRPr lang="en-AU" sz="1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endParaRPr lang="en-AU" sz="10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endParaRPr lang="en-AU" sz="10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endParaRPr lang="en-AU" sz="10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endParaRPr lang="en-AU" sz="10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endParaRPr lang="en-AU" sz="10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69200"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400"/>
                        </a:spcBef>
                        <a:spcAft>
                          <a:spcPts val="600"/>
                        </a:spcAft>
                      </a:pPr>
                      <a:r>
                        <a:rPr lang="en-AU" sz="1000" b="1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NSW small business annual </a:t>
                      </a:r>
                      <a:r>
                        <a:rPr lang="en-AU" sz="1000" b="1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bill</a:t>
                      </a:r>
                      <a:endParaRPr lang="en-AU" sz="10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3584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3580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3542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3548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3553</a:t>
                      </a:r>
                    </a:p>
                  </a:txBody>
                  <a:tcPr marL="68580" marR="68580" marT="0" marB="0" anchor="ctr"/>
                </a:tc>
              </a:tr>
              <a:tr h="269200"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400"/>
                        </a:spcBef>
                        <a:spcAft>
                          <a:spcPts val="600"/>
                        </a:spcAft>
                      </a:pPr>
                      <a:r>
                        <a:rPr lang="en-AU" sz="10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Annual change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0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0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–4 (–0.1%)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0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–38 (–1.1%)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0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6 (0.2%)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0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6 (0.2%)</a:t>
                      </a:r>
                    </a:p>
                  </a:txBody>
                  <a:tcPr marL="68580" marR="68580" marT="0" marB="0" anchor="ctr"/>
                </a:tc>
              </a:tr>
              <a:tr h="269200"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400"/>
                        </a:spcBef>
                        <a:spcAft>
                          <a:spcPts val="600"/>
                        </a:spcAft>
                      </a:pPr>
                      <a:r>
                        <a:rPr lang="en-AU" sz="10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ACT small business annual </a:t>
                      </a:r>
                      <a:r>
                        <a:rPr lang="en-AU" sz="10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bill</a:t>
                      </a:r>
                      <a:endParaRPr lang="en-AU" sz="10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0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2939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0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2936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0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2905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0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2909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0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2914</a:t>
                      </a:r>
                    </a:p>
                  </a:txBody>
                  <a:tcPr marL="68580" marR="68580" marT="0" marB="0" anchor="ctr"/>
                </a:tc>
              </a:tr>
              <a:tr h="269200"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400"/>
                        </a:spcBef>
                        <a:spcAft>
                          <a:spcPts val="600"/>
                        </a:spcAft>
                      </a:pPr>
                      <a:r>
                        <a:rPr lang="en-AU" sz="10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Annual change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0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0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–3 (–0.1%)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0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–31 (–1.1%)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0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5 (0.2%)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0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5 (0.2%)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39552" y="6036468"/>
            <a:ext cx="457200" cy="365125"/>
          </a:xfrm>
        </p:spPr>
        <p:txBody>
          <a:bodyPr/>
          <a:lstStyle/>
          <a:p>
            <a:pPr>
              <a:defRPr/>
            </a:pPr>
            <a:fld id="{8E88508F-01E7-4C0A-83DF-636073255414}" type="slidenum">
              <a:rPr lang="en-AU" smtClean="0"/>
              <a:pPr>
                <a:defRPr/>
              </a:pPr>
              <a:t>10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2817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958" y="404664"/>
            <a:ext cx="8183563" cy="647477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Key drivers for these decisions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68312" y="1052736"/>
            <a:ext cx="8136135" cy="4835303"/>
          </a:xfrm>
        </p:spPr>
        <p:txBody>
          <a:bodyPr/>
          <a:lstStyle/>
          <a:p>
            <a:pPr lvl="0"/>
            <a:r>
              <a:rPr lang="en-AU" sz="1600" dirty="0" smtClean="0">
                <a:latin typeface="Lucida Fax" panose="02060602050505020204" pitchFamily="18" charset="0"/>
              </a:rPr>
              <a:t>Improving financial </a:t>
            </a:r>
            <a:r>
              <a:rPr lang="en-AU" sz="1600" dirty="0">
                <a:latin typeface="Lucida Fax" panose="02060602050505020204" pitchFamily="18" charset="0"/>
              </a:rPr>
              <a:t>market conditions. </a:t>
            </a:r>
            <a:r>
              <a:rPr lang="en-AU" sz="1600" dirty="0" smtClean="0">
                <a:latin typeface="Lucida Fax" panose="02060602050505020204" pitchFamily="18" charset="0"/>
              </a:rPr>
              <a:t>Previous decisions reflected uncertainty, global </a:t>
            </a:r>
            <a:r>
              <a:rPr lang="en-AU" sz="1600" dirty="0">
                <a:latin typeface="Lucida Fax" panose="02060602050505020204" pitchFamily="18" charset="0"/>
              </a:rPr>
              <a:t>financial crisis. Interest rates and risk premiums are now materially </a:t>
            </a:r>
            <a:r>
              <a:rPr lang="en-AU" sz="1600" dirty="0" smtClean="0">
                <a:latin typeface="Lucida Fax" panose="02060602050505020204" pitchFamily="18" charset="0"/>
              </a:rPr>
              <a:t>lower.</a:t>
            </a:r>
          </a:p>
          <a:p>
            <a:pPr marL="0" lvl="0" indent="0">
              <a:buNone/>
            </a:pPr>
            <a:endParaRPr lang="en-AU" sz="1600" dirty="0">
              <a:latin typeface="Lucida Fax" panose="02060602050505020204" pitchFamily="18" charset="0"/>
            </a:endParaRPr>
          </a:p>
          <a:p>
            <a:pPr lvl="0"/>
            <a:r>
              <a:rPr lang="en-AU" sz="1600" dirty="0">
                <a:latin typeface="Lucida Fax" panose="02060602050505020204" pitchFamily="18" charset="0"/>
              </a:rPr>
              <a:t>Demand. System peak demand in NSW decreased on average by around 3.9 per cent per annum over the past five years. </a:t>
            </a:r>
            <a:r>
              <a:rPr lang="en-AU" sz="1600" dirty="0" smtClean="0">
                <a:latin typeface="Lucida Fax" panose="02060602050505020204" pitchFamily="18" charset="0"/>
              </a:rPr>
              <a:t>Growth </a:t>
            </a:r>
            <a:r>
              <a:rPr lang="en-AU" sz="1600" dirty="0">
                <a:latin typeface="Lucida Fax" panose="02060602050505020204" pitchFamily="18" charset="0"/>
              </a:rPr>
              <a:t>in peak demand is expected to be modest in </a:t>
            </a:r>
            <a:r>
              <a:rPr lang="en-AU" sz="1600" dirty="0" smtClean="0">
                <a:latin typeface="Lucida Fax" panose="02060602050505020204" pitchFamily="18" charset="0"/>
              </a:rPr>
              <a:t>these regulatory </a:t>
            </a:r>
            <a:r>
              <a:rPr lang="en-AU" sz="1600" dirty="0">
                <a:latin typeface="Lucida Fax" panose="02060602050505020204" pitchFamily="18" charset="0"/>
              </a:rPr>
              <a:t>control </a:t>
            </a:r>
            <a:r>
              <a:rPr lang="en-AU" sz="1600" dirty="0" smtClean="0">
                <a:latin typeface="Lucida Fax" panose="02060602050505020204" pitchFamily="18" charset="0"/>
              </a:rPr>
              <a:t>periods. </a:t>
            </a:r>
            <a:r>
              <a:rPr lang="en-AU" sz="1600" dirty="0">
                <a:latin typeface="Lucida Fax" panose="02060602050505020204" pitchFamily="18" charset="0"/>
              </a:rPr>
              <a:t>These expectations indicate a reduced need for growth related expenditure in the forthcoming period</a:t>
            </a:r>
            <a:r>
              <a:rPr lang="en-AU" sz="1600" dirty="0" smtClean="0">
                <a:latin typeface="Lucida Fax" panose="02060602050505020204" pitchFamily="18" charset="0"/>
              </a:rPr>
              <a:t>.</a:t>
            </a:r>
          </a:p>
          <a:p>
            <a:pPr marL="0" lvl="0" indent="0">
              <a:buNone/>
            </a:pPr>
            <a:endParaRPr lang="en-AU" sz="1600" dirty="0">
              <a:latin typeface="Lucida Fax" panose="02060602050505020204" pitchFamily="18" charset="0"/>
            </a:endParaRPr>
          </a:p>
          <a:p>
            <a:pPr lvl="0"/>
            <a:r>
              <a:rPr lang="en-AU" sz="1600" dirty="0">
                <a:latin typeface="Lucida Fax" panose="02060602050505020204" pitchFamily="18" charset="0"/>
              </a:rPr>
              <a:t>Reliability. Network performance metrics show that </a:t>
            </a:r>
            <a:r>
              <a:rPr lang="en-AU" sz="1600" dirty="0" smtClean="0">
                <a:latin typeface="Lucida Fax" panose="02060602050505020204" pitchFamily="18" charset="0"/>
              </a:rPr>
              <a:t>performance </a:t>
            </a:r>
            <a:r>
              <a:rPr lang="en-AU" sz="1600" dirty="0">
                <a:latin typeface="Lucida Fax" panose="02060602050505020204" pitchFamily="18" charset="0"/>
              </a:rPr>
              <a:t>has remained relatively stable—or has </a:t>
            </a:r>
            <a:r>
              <a:rPr lang="en-AU" sz="1600" dirty="0" smtClean="0">
                <a:latin typeface="Lucida Fax" panose="02060602050505020204" pitchFamily="18" charset="0"/>
              </a:rPr>
              <a:t>improved. </a:t>
            </a:r>
            <a:r>
              <a:rPr lang="en-AU" sz="1600" dirty="0">
                <a:latin typeface="Lucida Fax" panose="02060602050505020204" pitchFamily="18" charset="0"/>
              </a:rPr>
              <a:t>This suggests that a more modest asset replacement program will be required in the forthcoming period</a:t>
            </a:r>
            <a:r>
              <a:rPr lang="en-AU" sz="1600" dirty="0" smtClean="0">
                <a:latin typeface="Lucida Fax" panose="02060602050505020204" pitchFamily="18" charset="0"/>
              </a:rPr>
              <a:t>.</a:t>
            </a:r>
          </a:p>
          <a:p>
            <a:pPr marL="0" lvl="0" indent="0">
              <a:buNone/>
            </a:pPr>
            <a:endParaRPr lang="en-AU" sz="1600" dirty="0">
              <a:latin typeface="Lucida Fax" panose="02060602050505020204" pitchFamily="18" charset="0"/>
            </a:endParaRPr>
          </a:p>
          <a:p>
            <a:pPr lvl="0"/>
            <a:r>
              <a:rPr lang="en-AU" sz="1600" dirty="0">
                <a:latin typeface="Lucida Fax" panose="02060602050505020204" pitchFamily="18" charset="0"/>
              </a:rPr>
              <a:t>Risk assessment. </a:t>
            </a:r>
            <a:r>
              <a:rPr lang="en-AU" sz="1600" dirty="0" smtClean="0">
                <a:latin typeface="Lucida Fax" panose="02060602050505020204" pitchFamily="18" charset="0"/>
              </a:rPr>
              <a:t>Risk </a:t>
            </a:r>
            <a:r>
              <a:rPr lang="en-AU" sz="1600" dirty="0">
                <a:latin typeface="Lucida Fax" panose="02060602050505020204" pitchFamily="18" charset="0"/>
              </a:rPr>
              <a:t>management processes </a:t>
            </a:r>
            <a:r>
              <a:rPr lang="en-AU" sz="1600" dirty="0" smtClean="0">
                <a:latin typeface="Lucida Fax" panose="02060602050505020204" pitchFamily="18" charset="0"/>
              </a:rPr>
              <a:t>informing TNSP forecasts are </a:t>
            </a:r>
            <a:r>
              <a:rPr lang="en-AU" sz="1600" dirty="0">
                <a:latin typeface="Lucida Fax" panose="02060602050505020204" pitchFamily="18" charset="0"/>
              </a:rPr>
              <a:t>overly risk averse and result in higher capex forecasts than are reasonably necessary.</a:t>
            </a:r>
          </a:p>
          <a:p>
            <a:pPr eaLnBrk="1" hangingPunct="1"/>
            <a:endParaRPr lang="en-AU" altLang="en-US" sz="1400" dirty="0" smtClean="0"/>
          </a:p>
        </p:txBody>
      </p:sp>
      <p:pic>
        <p:nvPicPr>
          <p:cNvPr id="15364" name="Picture 3" descr="D10 1334418  AER logo_landscape_RGB 300dpi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539552" y="6036468"/>
            <a:ext cx="457200" cy="365125"/>
          </a:xfrm>
        </p:spPr>
        <p:txBody>
          <a:bodyPr/>
          <a:lstStyle/>
          <a:p>
            <a:pPr>
              <a:defRPr/>
            </a:pPr>
            <a:fld id="{8E88508F-01E7-4C0A-83DF-636073255414}" type="slidenum">
              <a:rPr lang="en-AU" smtClean="0"/>
              <a:pPr>
                <a:defRPr/>
              </a:pPr>
              <a:t>11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18952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64747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Rate of return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68313" y="1196753"/>
            <a:ext cx="8183562" cy="4691286"/>
          </a:xfrm>
        </p:spPr>
        <p:txBody>
          <a:bodyPr/>
          <a:lstStyle/>
          <a:p>
            <a:pPr eaLnBrk="1" hangingPunct="1"/>
            <a:r>
              <a:rPr lang="en-AU" altLang="en-US" sz="1800" dirty="0" smtClean="0">
                <a:latin typeface="Lucida Fax" pitchFamily="18" charset="0"/>
              </a:rPr>
              <a:t>TransGrid</a:t>
            </a:r>
          </a:p>
          <a:p>
            <a:pPr marL="0" indent="0" eaLnBrk="1" hangingPunct="1">
              <a:buNone/>
            </a:pPr>
            <a:endParaRPr lang="en-AU" altLang="en-US" dirty="0">
              <a:latin typeface="Lucida Fax" pitchFamily="18" charset="0"/>
            </a:endParaRPr>
          </a:p>
          <a:p>
            <a:pPr marL="0" indent="0" eaLnBrk="1" hangingPunct="1">
              <a:buNone/>
            </a:pPr>
            <a:endParaRPr lang="en-AU" altLang="en-US" dirty="0" smtClean="0">
              <a:latin typeface="Lucida Fax" pitchFamily="18" charset="0"/>
            </a:endParaRPr>
          </a:p>
          <a:p>
            <a:pPr marL="0" indent="0" eaLnBrk="1" hangingPunct="1">
              <a:buNone/>
            </a:pPr>
            <a:endParaRPr lang="en-AU" altLang="en-US" dirty="0">
              <a:latin typeface="Lucida Fax" pitchFamily="18" charset="0"/>
            </a:endParaRPr>
          </a:p>
          <a:p>
            <a:pPr eaLnBrk="1" hangingPunct="1"/>
            <a:endParaRPr lang="en-AU" altLang="en-US" dirty="0" smtClean="0">
              <a:latin typeface="Lucida Fax" pitchFamily="18" charset="0"/>
            </a:endParaRPr>
          </a:p>
          <a:p>
            <a:pPr eaLnBrk="1" hangingPunct="1"/>
            <a:r>
              <a:rPr lang="en-AU" altLang="en-US" sz="1800" dirty="0" smtClean="0">
                <a:latin typeface="Lucida Fax" pitchFamily="18" charset="0"/>
              </a:rPr>
              <a:t>Directlink</a:t>
            </a:r>
          </a:p>
          <a:p>
            <a:pPr marL="0" indent="0" eaLnBrk="1" hangingPunct="1">
              <a:buNone/>
            </a:pPr>
            <a:endParaRPr lang="en-AU" altLang="en-US" dirty="0" smtClean="0"/>
          </a:p>
        </p:txBody>
      </p:sp>
      <p:pic>
        <p:nvPicPr>
          <p:cNvPr id="14340" name="Picture 3" descr="D10 1334418  AER logo_landscape_RGB 300dpi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9642960"/>
              </p:ext>
            </p:extLst>
          </p:nvPr>
        </p:nvGraphicFramePr>
        <p:xfrm>
          <a:off x="2123728" y="1124744"/>
          <a:ext cx="6553547" cy="22322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32800"/>
                <a:gridCol w="1359701"/>
                <a:gridCol w="1476049"/>
                <a:gridCol w="1284997"/>
              </a:tblGrid>
              <a:tr h="361065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  <a:buFont typeface="Arial"/>
                        <a:buChar char="%1"/>
                      </a:pPr>
                      <a:r>
                        <a:rPr lang="en-AU" sz="800" dirty="0">
                          <a:effectLst/>
                        </a:rPr>
                        <a:t> </a:t>
                      </a:r>
                      <a:endParaRPr lang="en-AU" sz="10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800" dirty="0" smtClean="0">
                          <a:effectLst/>
                        </a:rPr>
                        <a:t>2009–14</a:t>
                      </a:r>
                      <a:r>
                        <a:rPr lang="en-AU" sz="800" dirty="0">
                          <a:effectLst/>
                        </a:rPr>
                        <a:t/>
                      </a:r>
                      <a:br>
                        <a:rPr lang="en-AU" sz="800" dirty="0">
                          <a:effectLst/>
                        </a:rPr>
                      </a:br>
                      <a:r>
                        <a:rPr lang="en-AU" sz="800" dirty="0">
                          <a:effectLst/>
                        </a:rPr>
                        <a:t>AER decision</a:t>
                      </a:r>
                      <a:endParaRPr lang="en-AU" sz="8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800" dirty="0">
                          <a:effectLst/>
                        </a:rPr>
                        <a:t>2015–18</a:t>
                      </a:r>
                      <a:br>
                        <a:rPr lang="en-AU" sz="800" dirty="0">
                          <a:effectLst/>
                        </a:rPr>
                      </a:br>
                      <a:r>
                        <a:rPr lang="en-AU" sz="800" dirty="0">
                          <a:effectLst/>
                        </a:rPr>
                        <a:t>TransGrid’s </a:t>
                      </a:r>
                      <a:r>
                        <a:rPr lang="en-AU" sz="800" dirty="0" smtClean="0">
                          <a:effectLst/>
                        </a:rPr>
                        <a:t>proposal</a:t>
                      </a:r>
                      <a:endParaRPr lang="en-AU" sz="8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800" dirty="0">
                          <a:effectLst/>
                        </a:rPr>
                        <a:t>2015–18</a:t>
                      </a:r>
                      <a:br>
                        <a:rPr lang="en-AU" sz="800" dirty="0">
                          <a:effectLst/>
                        </a:rPr>
                      </a:br>
                      <a:r>
                        <a:rPr lang="en-AU" sz="800" dirty="0">
                          <a:effectLst/>
                        </a:rPr>
                        <a:t>AER draft decision</a:t>
                      </a:r>
                      <a:endParaRPr lang="en-AU" sz="8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79714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400"/>
                        </a:spcBef>
                        <a:spcAft>
                          <a:spcPts val="600"/>
                        </a:spcAft>
                      </a:pPr>
                      <a:r>
                        <a:rPr lang="en-AU" sz="800" dirty="0">
                          <a:effectLst/>
                        </a:rPr>
                        <a:t>Nominal risk free rate  (cost of equity)</a:t>
                      </a:r>
                      <a:endParaRPr lang="en-AU" sz="8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800" dirty="0">
                          <a:effectLst/>
                        </a:rPr>
                        <a:t>5.86%</a:t>
                      </a:r>
                      <a:endParaRPr lang="en-AU" sz="8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800" dirty="0" smtClean="0">
                          <a:effectLst/>
                        </a:rPr>
                        <a:t>N/A</a:t>
                      </a:r>
                      <a:endParaRPr lang="en-AU" sz="8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800" dirty="0" smtClean="0">
                          <a:effectLst/>
                        </a:rPr>
                        <a:t>3.55%</a:t>
                      </a:r>
                      <a:endParaRPr lang="en-AU" sz="8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80532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400"/>
                        </a:spcBef>
                        <a:spcAft>
                          <a:spcPts val="600"/>
                        </a:spcAft>
                      </a:pPr>
                      <a:r>
                        <a:rPr lang="en-AU" sz="800" dirty="0">
                          <a:effectLst/>
                        </a:rPr>
                        <a:t>Equity risk premium </a:t>
                      </a:r>
                      <a:endParaRPr lang="en-AU" sz="8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800" dirty="0">
                          <a:effectLst/>
                        </a:rPr>
                        <a:t>6.0%</a:t>
                      </a:r>
                      <a:endParaRPr lang="en-AU" sz="8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800" dirty="0" smtClean="0">
                          <a:effectLst/>
                        </a:rPr>
                        <a:t>6.35%</a:t>
                      </a:r>
                      <a:endParaRPr lang="en-AU" sz="8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800" dirty="0">
                          <a:effectLst/>
                        </a:rPr>
                        <a:t>4.55%</a:t>
                      </a:r>
                      <a:endParaRPr lang="en-AU" sz="8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80532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400"/>
                        </a:spcBef>
                        <a:spcAft>
                          <a:spcPts val="600"/>
                        </a:spcAft>
                      </a:pPr>
                      <a:r>
                        <a:rPr lang="en-AU" sz="800" dirty="0">
                          <a:effectLst/>
                        </a:rPr>
                        <a:t>MRP</a:t>
                      </a:r>
                      <a:endParaRPr lang="en-AU" sz="8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800" dirty="0">
                          <a:effectLst/>
                        </a:rPr>
                        <a:t>6.0%</a:t>
                      </a:r>
                      <a:endParaRPr lang="en-AU" sz="8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800" dirty="0" smtClean="0">
                          <a:effectLst/>
                        </a:rPr>
                        <a:t>N/A</a:t>
                      </a:r>
                      <a:endParaRPr lang="en-AU" sz="8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800" dirty="0">
                          <a:effectLst/>
                        </a:rPr>
                        <a:t>6.5%</a:t>
                      </a:r>
                      <a:endParaRPr lang="en-AU" sz="8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80532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400"/>
                        </a:spcBef>
                        <a:spcAft>
                          <a:spcPts val="600"/>
                        </a:spcAft>
                      </a:pPr>
                      <a:r>
                        <a:rPr lang="en-AU" sz="800" dirty="0">
                          <a:effectLst/>
                        </a:rPr>
                        <a:t>Equity beta</a:t>
                      </a:r>
                      <a:endParaRPr lang="en-AU" sz="8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800" dirty="0">
                          <a:effectLst/>
                        </a:rPr>
                        <a:t>1.0</a:t>
                      </a:r>
                      <a:endParaRPr lang="en-AU" sz="8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800" dirty="0" smtClean="0">
                          <a:effectLst/>
                        </a:rPr>
                        <a:t>N/A</a:t>
                      </a:r>
                      <a:endParaRPr lang="en-AU" sz="8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800" dirty="0">
                          <a:effectLst/>
                        </a:rPr>
                        <a:t>0.7</a:t>
                      </a:r>
                      <a:endParaRPr lang="en-AU" sz="8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80532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400"/>
                        </a:spcBef>
                        <a:spcAft>
                          <a:spcPts val="600"/>
                        </a:spcAft>
                      </a:pPr>
                      <a:r>
                        <a:rPr lang="en-AU" sz="800" dirty="0">
                          <a:effectLst/>
                        </a:rPr>
                        <a:t>Gearing ratio</a:t>
                      </a:r>
                      <a:endParaRPr lang="en-AU" sz="8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800" dirty="0">
                          <a:effectLst/>
                        </a:rPr>
                        <a:t>60.0%</a:t>
                      </a:r>
                      <a:endParaRPr lang="en-AU" sz="8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800" dirty="0">
                          <a:effectLst/>
                        </a:rPr>
                        <a:t>60.0%</a:t>
                      </a:r>
                      <a:endParaRPr lang="en-AU" sz="8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800" dirty="0">
                          <a:effectLst/>
                        </a:rPr>
                        <a:t>60.0%</a:t>
                      </a:r>
                      <a:endParaRPr lang="en-AU" sz="8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80532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400"/>
                        </a:spcBef>
                        <a:spcAft>
                          <a:spcPts val="600"/>
                        </a:spcAft>
                      </a:pPr>
                      <a:r>
                        <a:rPr lang="en-AU" sz="800" dirty="0">
                          <a:effectLst/>
                        </a:rPr>
                        <a:t>Inflation forecast</a:t>
                      </a:r>
                      <a:endParaRPr lang="en-AU" sz="8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800" dirty="0">
                          <a:effectLst/>
                        </a:rPr>
                        <a:t>2.47%</a:t>
                      </a:r>
                      <a:endParaRPr lang="en-AU" sz="8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800" dirty="0">
                          <a:effectLst/>
                        </a:rPr>
                        <a:t>2.52%</a:t>
                      </a:r>
                      <a:endParaRPr lang="en-AU" sz="8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800" dirty="0">
                          <a:effectLst/>
                        </a:rPr>
                        <a:t>2.50%</a:t>
                      </a:r>
                      <a:endParaRPr lang="en-AU" sz="8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7212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400"/>
                        </a:spcBef>
                        <a:spcAft>
                          <a:spcPts val="600"/>
                        </a:spcAft>
                      </a:pPr>
                      <a:r>
                        <a:rPr lang="en-AU" sz="800" dirty="0">
                          <a:effectLst/>
                        </a:rPr>
                        <a:t>Nominal post–tax return on equity </a:t>
                      </a:r>
                      <a:endParaRPr lang="en-AU" sz="8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800" dirty="0">
                          <a:effectLst/>
                        </a:rPr>
                        <a:t>11.86%</a:t>
                      </a:r>
                      <a:endParaRPr lang="en-AU" sz="8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800" dirty="0">
                          <a:effectLst/>
                        </a:rPr>
                        <a:t>10.5%</a:t>
                      </a:r>
                      <a:endParaRPr lang="en-AU" sz="8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800" dirty="0">
                          <a:effectLst/>
                        </a:rPr>
                        <a:t>8.1%</a:t>
                      </a:r>
                      <a:endParaRPr lang="en-AU" sz="8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80532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400"/>
                        </a:spcBef>
                        <a:spcAft>
                          <a:spcPts val="600"/>
                        </a:spcAft>
                      </a:pPr>
                      <a:r>
                        <a:rPr lang="en-AU" sz="800" dirty="0">
                          <a:effectLst/>
                        </a:rPr>
                        <a:t>Nominal pre–tax return on debt</a:t>
                      </a:r>
                      <a:endParaRPr lang="en-AU" sz="8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800" dirty="0">
                          <a:effectLst/>
                        </a:rPr>
                        <a:t>8.85%</a:t>
                      </a:r>
                      <a:endParaRPr lang="en-AU" sz="8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800" dirty="0">
                          <a:effectLst/>
                        </a:rPr>
                        <a:t>7.72%</a:t>
                      </a:r>
                      <a:endParaRPr lang="en-AU" sz="8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800" dirty="0" smtClean="0">
                          <a:effectLst/>
                        </a:rPr>
                        <a:t>6.67%</a:t>
                      </a:r>
                      <a:endParaRPr lang="en-AU" sz="8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80532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400"/>
                        </a:spcBef>
                        <a:spcAft>
                          <a:spcPts val="600"/>
                        </a:spcAft>
                      </a:pPr>
                      <a:r>
                        <a:rPr lang="en-AU" sz="800" dirty="0">
                          <a:effectLst/>
                        </a:rPr>
                        <a:t>Nominal vanilla WACC</a:t>
                      </a:r>
                      <a:endParaRPr lang="en-AU" sz="8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800" dirty="0">
                          <a:effectLst/>
                        </a:rPr>
                        <a:t>10.05%</a:t>
                      </a:r>
                      <a:endParaRPr lang="en-AU" sz="8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800" dirty="0">
                          <a:effectLst/>
                        </a:rPr>
                        <a:t>8.83%</a:t>
                      </a:r>
                      <a:endParaRPr lang="en-AU" sz="8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800" dirty="0">
                          <a:effectLst/>
                        </a:rPr>
                        <a:t>7.24%</a:t>
                      </a:r>
                      <a:endParaRPr lang="en-AU" sz="8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80532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400"/>
                        </a:spcBef>
                        <a:spcAft>
                          <a:spcPts val="600"/>
                        </a:spcAft>
                      </a:pPr>
                      <a:r>
                        <a:rPr lang="en-AU" sz="8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Value</a:t>
                      </a:r>
                      <a:r>
                        <a:rPr lang="en-AU" sz="800" baseline="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of imputation credits (gamma)</a:t>
                      </a:r>
                      <a:endParaRPr lang="en-AU" sz="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8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0.5</a:t>
                      </a:r>
                      <a:endParaRPr lang="en-AU" sz="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8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0.25</a:t>
                      </a:r>
                      <a:endParaRPr lang="en-AU" sz="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8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0.4</a:t>
                      </a:r>
                      <a:endParaRPr lang="en-AU" sz="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7861433"/>
              </p:ext>
            </p:extLst>
          </p:nvPr>
        </p:nvGraphicFramePr>
        <p:xfrm>
          <a:off x="2123729" y="3501008"/>
          <a:ext cx="6552722" cy="23762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76264"/>
                <a:gridCol w="1368152"/>
                <a:gridCol w="1512168"/>
                <a:gridCol w="1296138"/>
              </a:tblGrid>
              <a:tr h="385015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n-AU" sz="800" dirty="0">
                          <a:effectLst/>
                        </a:rPr>
                        <a:t> </a:t>
                      </a:r>
                      <a:r>
                        <a:rPr lang="en-AU" sz="800" dirty="0" smtClean="0">
                          <a:effectLst/>
                        </a:rPr>
                        <a:t>%</a:t>
                      </a:r>
                      <a:endParaRPr lang="en-AU" sz="1000" dirty="0">
                        <a:effectLst/>
                        <a:latin typeface="Gautam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800" dirty="0" smtClean="0">
                          <a:effectLst/>
                        </a:rPr>
                        <a:t>2006–15</a:t>
                      </a:r>
                      <a:r>
                        <a:rPr lang="en-AU" sz="800" dirty="0">
                          <a:effectLst/>
                        </a:rPr>
                        <a:t/>
                      </a:r>
                      <a:br>
                        <a:rPr lang="en-AU" sz="800" dirty="0">
                          <a:effectLst/>
                        </a:rPr>
                      </a:br>
                      <a:r>
                        <a:rPr lang="en-AU" sz="800" dirty="0">
                          <a:effectLst/>
                        </a:rPr>
                        <a:t>AER decision</a:t>
                      </a:r>
                      <a:endParaRPr lang="en-AU" sz="8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800" dirty="0" smtClean="0">
                          <a:effectLst/>
                        </a:rPr>
                        <a:t>2015–20</a:t>
                      </a:r>
                      <a:r>
                        <a:rPr lang="en-AU" sz="800" dirty="0">
                          <a:effectLst/>
                        </a:rPr>
                        <a:t/>
                      </a:r>
                      <a:br>
                        <a:rPr lang="en-AU" sz="800" dirty="0">
                          <a:effectLst/>
                        </a:rPr>
                      </a:br>
                      <a:r>
                        <a:rPr lang="en-AU" sz="800" dirty="0" smtClean="0">
                          <a:effectLst/>
                        </a:rPr>
                        <a:t>Directlink’s proposal</a:t>
                      </a:r>
                      <a:endParaRPr lang="en-AU" sz="8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800" dirty="0" smtClean="0">
                          <a:effectLst/>
                        </a:rPr>
                        <a:t>2015–20</a:t>
                      </a:r>
                      <a:r>
                        <a:rPr lang="en-AU" sz="800" dirty="0">
                          <a:effectLst/>
                        </a:rPr>
                        <a:t/>
                      </a:r>
                      <a:br>
                        <a:rPr lang="en-AU" sz="800" dirty="0">
                          <a:effectLst/>
                        </a:rPr>
                      </a:br>
                      <a:r>
                        <a:rPr lang="en-AU" sz="800" dirty="0">
                          <a:effectLst/>
                        </a:rPr>
                        <a:t>AER draft decision</a:t>
                      </a:r>
                      <a:endParaRPr lang="en-AU" sz="8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0634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n-AU" sz="800" dirty="0">
                          <a:effectLst/>
                        </a:rPr>
                        <a:t>Nominal risk free rate  </a:t>
                      </a:r>
                      <a:r>
                        <a:rPr lang="en-AU" sz="800" dirty="0" smtClean="0">
                          <a:effectLst/>
                        </a:rPr>
                        <a:t>(</a:t>
                      </a:r>
                      <a:r>
                        <a:rPr lang="en-AU" sz="800" dirty="0">
                          <a:effectLst/>
                        </a:rPr>
                        <a:t>cost of equity)</a:t>
                      </a:r>
                      <a:endParaRPr lang="en-AU" sz="1000" dirty="0">
                        <a:effectLst/>
                        <a:latin typeface="Gautam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800" dirty="0">
                          <a:effectLst/>
                        </a:rPr>
                        <a:t>5.32%</a:t>
                      </a:r>
                      <a:endParaRPr lang="en-AU" sz="8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800" dirty="0" smtClean="0">
                          <a:effectLst/>
                        </a:rPr>
                        <a:t>4.30%</a:t>
                      </a:r>
                      <a:endParaRPr lang="en-AU" sz="8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800" dirty="0" smtClean="0">
                          <a:effectLst/>
                        </a:rPr>
                        <a:t>3.55%</a:t>
                      </a:r>
                      <a:endParaRPr lang="en-AU" sz="8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92507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n-AU" sz="800" dirty="0">
                          <a:effectLst/>
                        </a:rPr>
                        <a:t>Equity risk premium </a:t>
                      </a:r>
                      <a:endParaRPr lang="en-AU" sz="1000" dirty="0">
                        <a:effectLst/>
                        <a:latin typeface="Gautam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800" dirty="0">
                          <a:effectLst/>
                        </a:rPr>
                        <a:t>6.0%</a:t>
                      </a:r>
                      <a:endParaRPr lang="en-AU" sz="8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800" dirty="0">
                          <a:effectLst/>
                        </a:rPr>
                        <a:t>4.55%</a:t>
                      </a:r>
                      <a:endParaRPr lang="en-AU" sz="8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800" dirty="0">
                          <a:effectLst/>
                        </a:rPr>
                        <a:t>4.55%</a:t>
                      </a:r>
                      <a:endParaRPr lang="en-AU" sz="8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92507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n-AU" sz="800" dirty="0">
                          <a:effectLst/>
                        </a:rPr>
                        <a:t>MRP</a:t>
                      </a:r>
                      <a:endParaRPr lang="en-AU" sz="1000" dirty="0">
                        <a:effectLst/>
                        <a:latin typeface="Gautam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800" dirty="0">
                          <a:effectLst/>
                        </a:rPr>
                        <a:t>6.0%</a:t>
                      </a:r>
                      <a:endParaRPr lang="en-AU" sz="8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800" dirty="0">
                          <a:effectLst/>
                        </a:rPr>
                        <a:t>6.5%</a:t>
                      </a:r>
                      <a:endParaRPr lang="en-AU" sz="8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800" dirty="0">
                          <a:effectLst/>
                        </a:rPr>
                        <a:t>6.5%</a:t>
                      </a:r>
                      <a:endParaRPr lang="en-AU" sz="8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92507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n-AU" sz="800" dirty="0">
                          <a:effectLst/>
                        </a:rPr>
                        <a:t>Equity beta</a:t>
                      </a:r>
                      <a:endParaRPr lang="en-AU" sz="1000" dirty="0">
                        <a:effectLst/>
                        <a:latin typeface="Gautam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800" dirty="0">
                          <a:effectLst/>
                        </a:rPr>
                        <a:t>1.0</a:t>
                      </a:r>
                      <a:endParaRPr lang="en-AU" sz="8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800" dirty="0">
                          <a:effectLst/>
                        </a:rPr>
                        <a:t>0.7</a:t>
                      </a:r>
                      <a:endParaRPr lang="en-AU" sz="8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800" dirty="0">
                          <a:effectLst/>
                        </a:rPr>
                        <a:t>0.7</a:t>
                      </a:r>
                      <a:endParaRPr lang="en-AU" sz="8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92507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n-AU" sz="800" dirty="0">
                          <a:effectLst/>
                        </a:rPr>
                        <a:t>Gearing ratio</a:t>
                      </a:r>
                      <a:endParaRPr lang="en-AU" sz="1000" dirty="0">
                        <a:effectLst/>
                        <a:latin typeface="Gautam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800" dirty="0">
                          <a:effectLst/>
                        </a:rPr>
                        <a:t>60.0%</a:t>
                      </a:r>
                      <a:endParaRPr lang="en-AU" sz="8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800" dirty="0">
                          <a:effectLst/>
                        </a:rPr>
                        <a:t>60.0%</a:t>
                      </a:r>
                      <a:endParaRPr lang="en-AU" sz="8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800" dirty="0">
                          <a:effectLst/>
                        </a:rPr>
                        <a:t>60.0%</a:t>
                      </a:r>
                      <a:endParaRPr lang="en-AU" sz="8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92507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n-AU" sz="800" dirty="0">
                          <a:effectLst/>
                        </a:rPr>
                        <a:t>Inflation forecast</a:t>
                      </a:r>
                      <a:endParaRPr lang="en-AU" sz="1000" dirty="0">
                        <a:effectLst/>
                        <a:latin typeface="Gautam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800" dirty="0">
                          <a:effectLst/>
                        </a:rPr>
                        <a:t>2.97%</a:t>
                      </a:r>
                      <a:endParaRPr lang="en-AU" sz="8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800" dirty="0">
                          <a:effectLst/>
                        </a:rPr>
                        <a:t>2.50%</a:t>
                      </a:r>
                      <a:endParaRPr lang="en-AU" sz="8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800" dirty="0">
                          <a:effectLst/>
                        </a:rPr>
                        <a:t>2.55%</a:t>
                      </a:r>
                      <a:endParaRPr lang="en-AU" sz="8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10558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n-AU" sz="800" dirty="0">
                          <a:effectLst/>
                        </a:rPr>
                        <a:t>Nominal post–tax return on equity </a:t>
                      </a:r>
                      <a:endParaRPr lang="en-AU" sz="1000" dirty="0">
                        <a:effectLst/>
                        <a:latin typeface="Gautam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800" dirty="0">
                          <a:effectLst/>
                        </a:rPr>
                        <a:t>11.32%</a:t>
                      </a:r>
                      <a:endParaRPr lang="en-AU" sz="8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800" dirty="0">
                          <a:effectLst/>
                        </a:rPr>
                        <a:t>8.9%</a:t>
                      </a:r>
                      <a:endParaRPr lang="en-AU" sz="8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800" dirty="0">
                          <a:effectLst/>
                        </a:rPr>
                        <a:t>8.1%</a:t>
                      </a:r>
                      <a:endParaRPr lang="en-AU" sz="8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92507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n-AU" sz="800" dirty="0">
                          <a:effectLst/>
                        </a:rPr>
                        <a:t>Nominal pre–tax return on debt</a:t>
                      </a:r>
                      <a:endParaRPr lang="en-AU" sz="1000" dirty="0">
                        <a:effectLst/>
                        <a:latin typeface="Gautam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800" dirty="0">
                          <a:effectLst/>
                        </a:rPr>
                        <a:t>6.32%</a:t>
                      </a:r>
                      <a:endParaRPr lang="en-AU" sz="8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800" dirty="0">
                          <a:effectLst/>
                        </a:rPr>
                        <a:t>7.50%</a:t>
                      </a:r>
                      <a:endParaRPr lang="en-AU" sz="8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800" dirty="0">
                          <a:effectLst/>
                        </a:rPr>
                        <a:t>5.93%</a:t>
                      </a:r>
                      <a:endParaRPr lang="en-AU" sz="8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92507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n-AU" sz="800" dirty="0">
                          <a:effectLst/>
                        </a:rPr>
                        <a:t>Nominal vanilla WACC</a:t>
                      </a:r>
                      <a:endParaRPr lang="en-AU" sz="1000" dirty="0">
                        <a:effectLst/>
                        <a:latin typeface="Gautam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800" dirty="0">
                          <a:effectLst/>
                        </a:rPr>
                        <a:t>8.32%</a:t>
                      </a:r>
                      <a:endParaRPr lang="en-AU" sz="8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800" dirty="0">
                          <a:effectLst/>
                        </a:rPr>
                        <a:t>8.06%</a:t>
                      </a:r>
                      <a:endParaRPr lang="en-AU" sz="8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800" dirty="0">
                          <a:effectLst/>
                        </a:rPr>
                        <a:t>6.80%</a:t>
                      </a:r>
                      <a:endParaRPr lang="en-AU" sz="8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92507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8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Value</a:t>
                      </a:r>
                      <a:r>
                        <a:rPr lang="en-AU" sz="800" baseline="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of imputation credits (gamma)</a:t>
                      </a:r>
                      <a:endParaRPr lang="en-AU" sz="800" dirty="0" smtClean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8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0.5</a:t>
                      </a:r>
                      <a:endParaRPr lang="en-AU" sz="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80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0.25</a:t>
                      </a:r>
                      <a:endParaRPr lang="en-AU" sz="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8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0.4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11560" y="6036468"/>
            <a:ext cx="457200" cy="365125"/>
          </a:xfrm>
        </p:spPr>
        <p:txBody>
          <a:bodyPr/>
          <a:lstStyle/>
          <a:p>
            <a:pPr>
              <a:defRPr/>
            </a:pPr>
            <a:fld id="{8E88508F-01E7-4C0A-83DF-636073255414}" type="slidenum">
              <a:rPr lang="en-AU" smtClean="0"/>
              <a:pPr>
                <a:defRPr/>
              </a:pPr>
              <a:t>12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958" y="404664"/>
            <a:ext cx="8183563" cy="64747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Capex: TransGrid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68312" y="1052736"/>
            <a:ext cx="8240183" cy="4835303"/>
          </a:xfrm>
        </p:spPr>
        <p:txBody>
          <a:bodyPr/>
          <a:lstStyle/>
          <a:p>
            <a:pPr eaLnBrk="1" hangingPunct="1"/>
            <a:r>
              <a:rPr lang="en-AU" altLang="en-US" sz="2000" dirty="0">
                <a:latin typeface="Lucida Fax" pitchFamily="18" charset="0"/>
              </a:rPr>
              <a:t>Proposal: $1,387.4m ($2013-14) </a:t>
            </a:r>
          </a:p>
          <a:p>
            <a:pPr eaLnBrk="1" hangingPunct="1"/>
            <a:r>
              <a:rPr lang="en-AU" altLang="en-US" sz="2000" dirty="0">
                <a:latin typeface="Lucida Fax" pitchFamily="18" charset="0"/>
              </a:rPr>
              <a:t>Draft decision: $922.3m ($2013-14)</a:t>
            </a:r>
          </a:p>
          <a:p>
            <a:pPr marL="0" indent="0" eaLnBrk="1" hangingPunct="1">
              <a:buNone/>
            </a:pPr>
            <a:endParaRPr lang="en-AU" altLang="en-US" sz="2000" dirty="0" smtClean="0"/>
          </a:p>
        </p:txBody>
      </p:sp>
      <p:pic>
        <p:nvPicPr>
          <p:cNvPr id="15364" name="Picture 3" descr="D10 1334418  AER logo_landscape_RGB 300dpi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844824"/>
            <a:ext cx="6624736" cy="396044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11560" y="6106041"/>
            <a:ext cx="457200" cy="365125"/>
          </a:xfrm>
        </p:spPr>
        <p:txBody>
          <a:bodyPr/>
          <a:lstStyle/>
          <a:p>
            <a:pPr>
              <a:defRPr/>
            </a:pPr>
            <a:fld id="{8E88508F-01E7-4C0A-83DF-636073255414}" type="slidenum">
              <a:rPr lang="en-AU" smtClean="0"/>
              <a:pPr>
                <a:defRPr/>
              </a:pPr>
              <a:t>13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958" y="404664"/>
            <a:ext cx="8183563" cy="64747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Capex: TransGrid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68313" y="1052736"/>
            <a:ext cx="3527624" cy="4835303"/>
          </a:xfrm>
        </p:spPr>
        <p:txBody>
          <a:bodyPr/>
          <a:lstStyle/>
          <a:p>
            <a:pPr eaLnBrk="1" hangingPunct="1"/>
            <a:r>
              <a:rPr lang="en-AU" altLang="en-US" sz="1800" dirty="0" smtClean="0">
                <a:latin typeface="Lucida Fax" panose="02060602050505020204" pitchFamily="18" charset="0"/>
              </a:rPr>
              <a:t>Proposal reflects significant change in composition of forecast capex (repex/augex)</a:t>
            </a:r>
          </a:p>
          <a:p>
            <a:pPr marL="0" indent="0" eaLnBrk="1" hangingPunct="1">
              <a:buNone/>
            </a:pPr>
            <a:endParaRPr lang="en-AU" altLang="en-US" sz="1800" dirty="0" smtClean="0">
              <a:latin typeface="Lucida Fax" panose="02060602050505020204" pitchFamily="18" charset="0"/>
            </a:endParaRPr>
          </a:p>
          <a:p>
            <a:pPr eaLnBrk="1" hangingPunct="1"/>
            <a:r>
              <a:rPr lang="en-AU" altLang="en-US" sz="1800" dirty="0" smtClean="0">
                <a:latin typeface="Lucida Fax" panose="02060602050505020204" pitchFamily="18" charset="0"/>
              </a:rPr>
              <a:t>Lower growth related capex consistent with trends in demand</a:t>
            </a:r>
          </a:p>
          <a:p>
            <a:pPr marL="0" indent="0" eaLnBrk="1" hangingPunct="1">
              <a:buNone/>
            </a:pPr>
            <a:endParaRPr lang="en-AU" altLang="en-US" sz="1800" dirty="0" smtClean="0">
              <a:latin typeface="Lucida Fax" panose="02060602050505020204" pitchFamily="18" charset="0"/>
            </a:endParaRPr>
          </a:p>
          <a:p>
            <a:pPr eaLnBrk="1" hangingPunct="1"/>
            <a:r>
              <a:rPr lang="en-AU" altLang="en-US" sz="1800" dirty="0" smtClean="0">
                <a:latin typeface="Lucida Fax" panose="02060602050505020204" pitchFamily="18" charset="0"/>
              </a:rPr>
              <a:t>Higher repex</a:t>
            </a:r>
            <a:r>
              <a:rPr lang="en-AU" altLang="en-US" sz="1400" dirty="0" smtClean="0">
                <a:latin typeface="Lucida Fax" panose="02060602050505020204" pitchFamily="18" charset="0"/>
              </a:rPr>
              <a:t>:</a:t>
            </a:r>
          </a:p>
          <a:p>
            <a:pPr lvl="1" eaLnBrk="1" hangingPunct="1"/>
            <a:r>
              <a:rPr lang="en-AU" altLang="en-US" sz="1600" dirty="0" smtClean="0">
                <a:latin typeface="Lucida Fax" panose="02060602050505020204" pitchFamily="18" charset="0"/>
              </a:rPr>
              <a:t>Technical review by EMCa identified systemic issues</a:t>
            </a:r>
          </a:p>
          <a:p>
            <a:pPr lvl="1" eaLnBrk="1" hangingPunct="1"/>
            <a:r>
              <a:rPr lang="en-AU" altLang="en-US" sz="1600" dirty="0" smtClean="0">
                <a:latin typeface="Lucida Fax" panose="02060602050505020204" pitchFamily="18" charset="0"/>
              </a:rPr>
              <a:t>Upwards bias in forecasts</a:t>
            </a:r>
          </a:p>
          <a:p>
            <a:pPr lvl="1" eaLnBrk="1" hangingPunct="1"/>
            <a:r>
              <a:rPr lang="en-AU" altLang="en-US" sz="1600" dirty="0" smtClean="0">
                <a:latin typeface="Lucida Fax" panose="02060602050505020204" pitchFamily="18" charset="0"/>
              </a:rPr>
              <a:t>Room to defer/reduce scope of works</a:t>
            </a:r>
          </a:p>
          <a:p>
            <a:pPr lvl="1" eaLnBrk="1" hangingPunct="1"/>
            <a:r>
              <a:rPr lang="en-AU" altLang="en-US" sz="1600" dirty="0" smtClean="0">
                <a:latin typeface="Lucida Fax" panose="02060602050505020204" pitchFamily="18" charset="0"/>
              </a:rPr>
              <a:t>Lower cost options</a:t>
            </a:r>
          </a:p>
        </p:txBody>
      </p:sp>
      <p:pic>
        <p:nvPicPr>
          <p:cNvPr id="15364" name="Picture 3" descr="D10 1334418  AER logo_landscape_RGB 300dpi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1635808527"/>
              </p:ext>
            </p:extLst>
          </p:nvPr>
        </p:nvGraphicFramePr>
        <p:xfrm>
          <a:off x="3707904" y="2204864"/>
          <a:ext cx="5181752" cy="36315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788843" y="1602378"/>
            <a:ext cx="38884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b="1" dirty="0" smtClean="0"/>
              <a:t>Actual capex 2009-14; TransGrid’s forecast capex 2014-18</a:t>
            </a:r>
            <a:endParaRPr lang="en-AU" sz="1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39552" y="6122988"/>
            <a:ext cx="457200" cy="365125"/>
          </a:xfrm>
        </p:spPr>
        <p:txBody>
          <a:bodyPr/>
          <a:lstStyle/>
          <a:p>
            <a:pPr>
              <a:defRPr/>
            </a:pPr>
            <a:fld id="{8E88508F-01E7-4C0A-83DF-636073255414}" type="slidenum">
              <a:rPr lang="en-AU" smtClean="0"/>
              <a:pPr>
                <a:defRPr/>
              </a:pPr>
              <a:t>14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33576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958" y="404664"/>
            <a:ext cx="8183563" cy="647477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Key adjustments to capex: TransGrid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68312" y="1052736"/>
            <a:ext cx="8136135" cy="4835303"/>
          </a:xfrm>
        </p:spPr>
        <p:txBody>
          <a:bodyPr/>
          <a:lstStyle/>
          <a:p>
            <a:pPr eaLnBrk="1" hangingPunct="1"/>
            <a:r>
              <a:rPr lang="en-AU" altLang="en-US" sz="1400" dirty="0" smtClean="0">
                <a:latin typeface="Lucida Fax" panose="02060602050505020204" pitchFamily="18" charset="0"/>
              </a:rPr>
              <a:t>Accepted TransGrid’s forecasts of growth related capex (augmentation and connections)</a:t>
            </a:r>
          </a:p>
          <a:p>
            <a:pPr lvl="1" eaLnBrk="1" hangingPunct="1"/>
            <a:r>
              <a:rPr lang="en-AU" sz="1400" dirty="0">
                <a:latin typeface="Lucida Fax" panose="02060602050505020204" pitchFamily="18" charset="0"/>
              </a:rPr>
              <a:t>significant reduction in forecast augex compared with historical augex aligns with the low levels of demand growth forecast over the 2014–2018 </a:t>
            </a:r>
            <a:r>
              <a:rPr lang="en-AU" sz="1400" dirty="0" smtClean="0">
                <a:latin typeface="Lucida Fax" panose="02060602050505020204" pitchFamily="18" charset="0"/>
              </a:rPr>
              <a:t>period</a:t>
            </a:r>
          </a:p>
          <a:p>
            <a:pPr lvl="1" eaLnBrk="1" hangingPunct="1"/>
            <a:endParaRPr lang="en-AU" altLang="en-US" sz="1400" dirty="0" smtClean="0">
              <a:latin typeface="Lucida Fax" panose="02060602050505020204" pitchFamily="18" charset="0"/>
            </a:endParaRPr>
          </a:p>
          <a:p>
            <a:pPr eaLnBrk="1" hangingPunct="1"/>
            <a:r>
              <a:rPr lang="en-AU" altLang="en-US" sz="1400" dirty="0" smtClean="0">
                <a:latin typeface="Lucida Fax" panose="02060602050505020204" pitchFamily="18" charset="0"/>
              </a:rPr>
              <a:t>Replacement capex</a:t>
            </a:r>
            <a:r>
              <a:rPr lang="en-AU" sz="1400" dirty="0">
                <a:latin typeface="Lucida Fax" panose="02060602050505020204" pitchFamily="18" charset="0"/>
              </a:rPr>
              <a:t>—</a:t>
            </a:r>
            <a:r>
              <a:rPr lang="en-AU" altLang="en-US" sz="1400" dirty="0" smtClean="0">
                <a:latin typeface="Lucida Fax" panose="02060602050505020204" pitchFamily="18" charset="0"/>
              </a:rPr>
              <a:t>r</a:t>
            </a:r>
            <a:r>
              <a:rPr lang="en-AU" sz="1400" dirty="0" smtClean="0">
                <a:latin typeface="Lucida Fax" panose="02060602050505020204" pitchFamily="18" charset="0"/>
              </a:rPr>
              <a:t>educed from $952.2</a:t>
            </a:r>
            <a:r>
              <a:rPr lang="en-AU" sz="1400" dirty="0">
                <a:latin typeface="Lucida Fax" panose="02060602050505020204" pitchFamily="18" charset="0"/>
              </a:rPr>
              <a:t> </a:t>
            </a:r>
            <a:r>
              <a:rPr lang="en-AU" sz="1400" dirty="0" smtClean="0">
                <a:latin typeface="Lucida Fax" panose="02060602050505020204" pitchFamily="18" charset="0"/>
              </a:rPr>
              <a:t>m to </a:t>
            </a:r>
            <a:r>
              <a:rPr lang="en-AU" sz="1400" dirty="0">
                <a:latin typeface="Lucida Fax" panose="02060602050505020204" pitchFamily="18" charset="0"/>
              </a:rPr>
              <a:t>$647.6 million ($2013–14</a:t>
            </a:r>
            <a:r>
              <a:rPr lang="en-AU" sz="1400" dirty="0" smtClean="0">
                <a:latin typeface="Lucida Fax" panose="02060602050505020204" pitchFamily="18" charset="0"/>
              </a:rPr>
              <a:t>): </a:t>
            </a:r>
            <a:r>
              <a:rPr lang="en-AU" sz="1400" dirty="0">
                <a:latin typeface="Lucida Fax" panose="02060602050505020204" pitchFamily="18" charset="0"/>
              </a:rPr>
              <a:t>(30 per cent less than proposed by TransGrid). </a:t>
            </a:r>
            <a:endParaRPr lang="en-AU" sz="1400" dirty="0" smtClean="0">
              <a:latin typeface="Lucida Fax" panose="02060602050505020204" pitchFamily="18" charset="0"/>
            </a:endParaRPr>
          </a:p>
          <a:p>
            <a:pPr lvl="1"/>
            <a:r>
              <a:rPr lang="en-AU" sz="1400" dirty="0">
                <a:latin typeface="Lucida Fax" panose="02060602050505020204" pitchFamily="18" charset="0"/>
              </a:rPr>
              <a:t>EMCa </a:t>
            </a:r>
            <a:r>
              <a:rPr lang="en-AU" sz="1400" dirty="0" smtClean="0">
                <a:latin typeface="Lucida Fax" panose="02060602050505020204" pitchFamily="18" charset="0"/>
              </a:rPr>
              <a:t>technical review identified </a:t>
            </a:r>
            <a:r>
              <a:rPr lang="en-AU" sz="1400" dirty="0">
                <a:latin typeface="Lucida Fax" panose="02060602050505020204" pitchFamily="18" charset="0"/>
              </a:rPr>
              <a:t>a number of systemic </a:t>
            </a:r>
            <a:r>
              <a:rPr lang="en-AU" sz="1400" dirty="0" smtClean="0">
                <a:latin typeface="Lucida Fax" panose="02060602050505020204" pitchFamily="18" charset="0"/>
              </a:rPr>
              <a:t>issues</a:t>
            </a:r>
          </a:p>
          <a:p>
            <a:pPr lvl="1"/>
            <a:r>
              <a:rPr lang="en-AU" sz="1400" dirty="0" smtClean="0">
                <a:latin typeface="Lucida Fax" panose="02060602050505020204" pitchFamily="18" charset="0"/>
              </a:rPr>
              <a:t>overestimation of risk and </a:t>
            </a:r>
            <a:r>
              <a:rPr lang="en-AU" sz="1400" dirty="0">
                <a:latin typeface="Lucida Fax" panose="02060602050505020204" pitchFamily="18" charset="0"/>
              </a:rPr>
              <a:t>in turn, </a:t>
            </a:r>
            <a:r>
              <a:rPr lang="en-AU" sz="1400" dirty="0" smtClean="0">
                <a:latin typeface="Lucida Fax" panose="02060602050505020204" pitchFamily="18" charset="0"/>
              </a:rPr>
              <a:t>overstatement of forecast </a:t>
            </a:r>
            <a:r>
              <a:rPr lang="en-AU" sz="1400" dirty="0">
                <a:latin typeface="Lucida Fax" panose="02060602050505020204" pitchFamily="18" charset="0"/>
              </a:rPr>
              <a:t>repex</a:t>
            </a:r>
            <a:r>
              <a:rPr lang="en-AU" sz="1400" dirty="0" smtClean="0">
                <a:latin typeface="Lucida Fax" panose="02060602050505020204" pitchFamily="18" charset="0"/>
              </a:rPr>
              <a:t>.</a:t>
            </a:r>
          </a:p>
          <a:p>
            <a:pPr marL="347663" lvl="1" indent="0">
              <a:buNone/>
            </a:pPr>
            <a:endParaRPr lang="en-AU" sz="1400" dirty="0">
              <a:latin typeface="Lucida Fax" panose="02060602050505020204" pitchFamily="18" charset="0"/>
            </a:endParaRPr>
          </a:p>
          <a:p>
            <a:pPr eaLnBrk="1" hangingPunct="1"/>
            <a:r>
              <a:rPr lang="en-AU" altLang="en-US" sz="1400" dirty="0" smtClean="0">
                <a:latin typeface="Lucida Fax" panose="02060602050505020204" pitchFamily="18" charset="0"/>
              </a:rPr>
              <a:t>Security and compliance capex</a:t>
            </a:r>
            <a:r>
              <a:rPr lang="en-AU" sz="1400" dirty="0">
                <a:latin typeface="Lucida Fax" panose="02060602050505020204" pitchFamily="18" charset="0"/>
              </a:rPr>
              <a:t>—</a:t>
            </a:r>
            <a:r>
              <a:rPr lang="en-AU" altLang="en-US" sz="1400" dirty="0" smtClean="0">
                <a:latin typeface="Lucida Fax" panose="02060602050505020204" pitchFamily="18" charset="0"/>
              </a:rPr>
              <a:t>r</a:t>
            </a:r>
            <a:r>
              <a:rPr lang="en-AU" sz="1400" dirty="0" smtClean="0">
                <a:latin typeface="Lucida Fax" panose="02060602050505020204" pitchFamily="18" charset="0"/>
              </a:rPr>
              <a:t>educed from $129.6 m to $46</a:t>
            </a:r>
            <a:r>
              <a:rPr lang="en-AU" sz="1400" dirty="0">
                <a:latin typeface="Lucida Fax" panose="02060602050505020204" pitchFamily="18" charset="0"/>
              </a:rPr>
              <a:t> </a:t>
            </a:r>
            <a:r>
              <a:rPr lang="en-AU" sz="1400" dirty="0" smtClean="0">
                <a:latin typeface="Lucida Fax" panose="02060602050505020204" pitchFamily="18" charset="0"/>
              </a:rPr>
              <a:t>million </a:t>
            </a:r>
            <a:r>
              <a:rPr lang="en-AU" sz="1400" dirty="0">
                <a:latin typeface="Lucida Fax" panose="02060602050505020204" pitchFamily="18" charset="0"/>
              </a:rPr>
              <a:t>($2013–14</a:t>
            </a:r>
            <a:r>
              <a:rPr lang="en-AU" sz="1400" dirty="0" smtClean="0">
                <a:latin typeface="Lucida Fax" panose="02060602050505020204" pitchFamily="18" charset="0"/>
              </a:rPr>
              <a:t>)</a:t>
            </a:r>
          </a:p>
          <a:p>
            <a:pPr lvl="1" eaLnBrk="1" hangingPunct="1"/>
            <a:r>
              <a:rPr lang="en-AU" sz="1400" dirty="0" smtClean="0">
                <a:latin typeface="Lucida Fax" panose="02060602050505020204" pitchFamily="18" charset="0"/>
              </a:rPr>
              <a:t>Similar systemic issues; </a:t>
            </a:r>
            <a:r>
              <a:rPr lang="en-AU" sz="1400" dirty="0">
                <a:latin typeface="Lucida Fax" panose="02060602050505020204" pitchFamily="18" charset="0"/>
              </a:rPr>
              <a:t>bias towards options that </a:t>
            </a:r>
            <a:r>
              <a:rPr lang="en-AU" sz="1400" dirty="0" smtClean="0">
                <a:latin typeface="Lucida Fax" panose="02060602050505020204" pitchFamily="18" charset="0"/>
              </a:rPr>
              <a:t>eliminate </a:t>
            </a:r>
            <a:r>
              <a:rPr lang="en-AU" sz="1400" dirty="0">
                <a:latin typeface="Lucida Fax" panose="02060602050505020204" pitchFamily="18" charset="0"/>
              </a:rPr>
              <a:t>the hazard, rather than </a:t>
            </a:r>
            <a:r>
              <a:rPr lang="en-AU" sz="1400" dirty="0" smtClean="0">
                <a:latin typeface="Lucida Fax" panose="02060602050505020204" pitchFamily="18" charset="0"/>
              </a:rPr>
              <a:t>more </a:t>
            </a:r>
            <a:r>
              <a:rPr lang="en-AU" sz="1400" dirty="0">
                <a:latin typeface="Lucida Fax" panose="02060602050505020204" pitchFamily="18" charset="0"/>
              </a:rPr>
              <a:t>efficient management options</a:t>
            </a:r>
            <a:endParaRPr lang="en-AU" sz="1400" dirty="0" smtClean="0">
              <a:latin typeface="Lucida Fax" panose="02060602050505020204" pitchFamily="18" charset="0"/>
            </a:endParaRPr>
          </a:p>
          <a:p>
            <a:pPr marL="347663" lvl="1" indent="0" eaLnBrk="1" hangingPunct="1">
              <a:buNone/>
            </a:pPr>
            <a:endParaRPr lang="en-AU" sz="1400" dirty="0">
              <a:latin typeface="Lucida Fax" panose="02060602050505020204" pitchFamily="18" charset="0"/>
            </a:endParaRPr>
          </a:p>
          <a:p>
            <a:pPr eaLnBrk="1" hangingPunct="1"/>
            <a:r>
              <a:rPr lang="en-AU" altLang="en-US" sz="1400" dirty="0" smtClean="0">
                <a:latin typeface="Lucida Fax" panose="02060602050505020204" pitchFamily="18" charset="0"/>
              </a:rPr>
              <a:t>Strategic property acquisitions</a:t>
            </a:r>
            <a:r>
              <a:rPr lang="en-AU" sz="1400" dirty="0">
                <a:latin typeface="Lucida Fax" panose="02060602050505020204" pitchFamily="18" charset="0"/>
              </a:rPr>
              <a:t>—</a:t>
            </a:r>
            <a:r>
              <a:rPr lang="en-AU" sz="1400" dirty="0" smtClean="0">
                <a:latin typeface="Lucida Fax" panose="02060602050505020204" pitchFamily="18" charset="0"/>
              </a:rPr>
              <a:t>Reduced from $114.7m to </a:t>
            </a:r>
            <a:r>
              <a:rPr lang="en-AU" sz="1400" dirty="0">
                <a:latin typeface="Lucida Fax" panose="02060602050505020204" pitchFamily="18" charset="0"/>
              </a:rPr>
              <a:t>$</a:t>
            </a:r>
            <a:r>
              <a:rPr lang="en-AU" sz="1400" dirty="0" smtClean="0">
                <a:latin typeface="Lucida Fax" panose="02060602050505020204" pitchFamily="18" charset="0"/>
              </a:rPr>
              <a:t>10.9m($2013–14)</a:t>
            </a:r>
          </a:p>
          <a:p>
            <a:pPr marL="0" indent="0" eaLnBrk="1" hangingPunct="1">
              <a:buNone/>
            </a:pPr>
            <a:endParaRPr lang="en-AU" sz="1400" dirty="0" smtClean="0">
              <a:latin typeface="Lucida Fax" panose="02060602050505020204" pitchFamily="18" charset="0"/>
            </a:endParaRPr>
          </a:p>
          <a:p>
            <a:pPr eaLnBrk="1" hangingPunct="1"/>
            <a:r>
              <a:rPr lang="en-AU" altLang="en-US" sz="1400" dirty="0" smtClean="0">
                <a:latin typeface="Lucida Fax" panose="02060602050505020204" pitchFamily="18" charset="0"/>
              </a:rPr>
              <a:t>Contingent project: Powering Sydney’s future</a:t>
            </a:r>
            <a:r>
              <a:rPr lang="en-AU" sz="1400" dirty="0" smtClean="0">
                <a:latin typeface="Lucida Fax" panose="02060602050505020204" pitchFamily="18" charset="0"/>
              </a:rPr>
              <a:t>—u</a:t>
            </a:r>
            <a:r>
              <a:rPr lang="en-AU" altLang="en-US" sz="1400" dirty="0" smtClean="0">
                <a:latin typeface="Lucida Fax" panose="02060602050505020204" pitchFamily="18" charset="0"/>
              </a:rPr>
              <a:t>pdated demand forecasts support deferral to next regulatory period</a:t>
            </a:r>
          </a:p>
          <a:p>
            <a:pPr lvl="1" eaLnBrk="1" hangingPunct="1"/>
            <a:r>
              <a:rPr lang="en-AU" altLang="en-US" sz="1400" dirty="0" smtClean="0">
                <a:latin typeface="Lucida Fax" panose="02060602050505020204" pitchFamily="18" charset="0"/>
              </a:rPr>
              <a:t>Related reductions to opex</a:t>
            </a:r>
          </a:p>
        </p:txBody>
      </p:sp>
      <p:pic>
        <p:nvPicPr>
          <p:cNvPr id="15364" name="Picture 3" descr="D10 1334418  AER logo_landscape_RGB 300dpi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539552" y="6036468"/>
            <a:ext cx="457200" cy="365125"/>
          </a:xfrm>
        </p:spPr>
        <p:txBody>
          <a:bodyPr/>
          <a:lstStyle/>
          <a:p>
            <a:pPr>
              <a:defRPr/>
            </a:pPr>
            <a:fld id="{8E88508F-01E7-4C0A-83DF-636073255414}" type="slidenum">
              <a:rPr lang="en-AU" smtClean="0"/>
              <a:pPr>
                <a:defRPr/>
              </a:pPr>
              <a:t>15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61563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64747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Opex: TransGrid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468313" y="1196752"/>
            <a:ext cx="8208962" cy="4691287"/>
          </a:xfrm>
        </p:spPr>
        <p:txBody>
          <a:bodyPr/>
          <a:lstStyle/>
          <a:p>
            <a:pPr eaLnBrk="1" hangingPunct="1"/>
            <a:r>
              <a:rPr lang="en-AU" altLang="en-US" sz="2400" dirty="0" smtClean="0">
                <a:latin typeface="Lucida Fax" pitchFamily="18" charset="0"/>
              </a:rPr>
              <a:t>Proposal: $784.5m ($2013-14)</a:t>
            </a:r>
          </a:p>
          <a:p>
            <a:pPr eaLnBrk="1" hangingPunct="1"/>
            <a:r>
              <a:rPr lang="en-AU" altLang="en-US" sz="2400" dirty="0" smtClean="0">
                <a:latin typeface="Lucida Fax" pitchFamily="18" charset="0"/>
              </a:rPr>
              <a:t>Draft decision: $659.7m ($2013-14)</a:t>
            </a:r>
          </a:p>
          <a:p>
            <a:pPr eaLnBrk="1" hangingPunct="1"/>
            <a:endParaRPr lang="en-AU" altLang="en-US" dirty="0" smtClean="0"/>
          </a:p>
        </p:txBody>
      </p:sp>
      <p:pic>
        <p:nvPicPr>
          <p:cNvPr id="16388" name="Picture 3" descr="D10 1334418  AER logo_landscape_RGB 300dpi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9" y="2132856"/>
            <a:ext cx="6264696" cy="367307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539552" y="6106041"/>
            <a:ext cx="457200" cy="365125"/>
          </a:xfrm>
        </p:spPr>
        <p:txBody>
          <a:bodyPr/>
          <a:lstStyle/>
          <a:p>
            <a:pPr>
              <a:defRPr/>
            </a:pPr>
            <a:fld id="{8E88508F-01E7-4C0A-83DF-636073255414}" type="slidenum">
              <a:rPr lang="en-AU" smtClean="0"/>
              <a:pPr>
                <a:defRPr/>
              </a:pPr>
              <a:t>16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647477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Key adjustments to opex: TransGrid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468313" y="1196752"/>
            <a:ext cx="8136135" cy="4753198"/>
          </a:xfrm>
        </p:spPr>
        <p:txBody>
          <a:bodyPr/>
          <a:lstStyle/>
          <a:p>
            <a:r>
              <a:rPr lang="en-AU" sz="1400" dirty="0" smtClean="0">
                <a:latin typeface="Lucida Fax" panose="02060602050505020204" pitchFamily="18" charset="0"/>
              </a:rPr>
              <a:t>Base </a:t>
            </a:r>
            <a:r>
              <a:rPr lang="en-AU" sz="1400" dirty="0">
                <a:latin typeface="Lucida Fax" panose="02060602050505020204" pitchFamily="18" charset="0"/>
              </a:rPr>
              <a:t>year </a:t>
            </a:r>
            <a:r>
              <a:rPr lang="en-AU" sz="1400" dirty="0" smtClean="0">
                <a:latin typeface="Lucida Fax" panose="02060602050505020204" pitchFamily="18" charset="0"/>
              </a:rPr>
              <a:t>opex—whole-of-business </a:t>
            </a:r>
            <a:r>
              <a:rPr lang="en-AU" sz="1400" dirty="0">
                <a:latin typeface="Lucida Fax" panose="02060602050505020204" pitchFamily="18" charset="0"/>
              </a:rPr>
              <a:t>benchmarking for transmission in its infancy: we cannot confidently measure the relative efficiency of TransGrid's opex</a:t>
            </a:r>
            <a:r>
              <a:rPr lang="en-AU" sz="1400" dirty="0" smtClean="0">
                <a:latin typeface="Lucida Fax" panose="02060602050505020204" pitchFamily="18" charset="0"/>
              </a:rPr>
              <a:t>. </a:t>
            </a:r>
          </a:p>
          <a:p>
            <a:pPr lvl="1"/>
            <a:r>
              <a:rPr lang="en-AU" sz="1400" dirty="0" smtClean="0">
                <a:latin typeface="Lucida Fax" panose="02060602050505020204" pitchFamily="18" charset="0"/>
              </a:rPr>
              <a:t>used </a:t>
            </a:r>
            <a:r>
              <a:rPr lang="en-AU" sz="1400" dirty="0">
                <a:latin typeface="Lucida Fax" panose="02060602050505020204" pitchFamily="18" charset="0"/>
              </a:rPr>
              <a:t>TransGrid's proposed 2012-13 base year opex for estimating our alternative estimate, </a:t>
            </a:r>
            <a:r>
              <a:rPr lang="en-AU" sz="1400" dirty="0" smtClean="0">
                <a:latin typeface="Lucida Fax" panose="02060602050505020204" pitchFamily="18" charset="0"/>
              </a:rPr>
              <a:t>but </a:t>
            </a:r>
            <a:r>
              <a:rPr lang="en-AU" sz="1400" dirty="0">
                <a:latin typeface="Lucida Fax" panose="02060602050505020204" pitchFamily="18" charset="0"/>
              </a:rPr>
              <a:t>did not accept a number of TransGrid's proposed base year adjustments. </a:t>
            </a:r>
            <a:endParaRPr lang="en-AU" sz="1400" dirty="0" smtClean="0">
              <a:latin typeface="Lucida Fax" panose="02060602050505020204" pitchFamily="18" charset="0"/>
            </a:endParaRPr>
          </a:p>
          <a:p>
            <a:endParaRPr lang="en-AU" sz="1400" dirty="0">
              <a:latin typeface="Lucida Fax" panose="02060602050505020204" pitchFamily="18" charset="0"/>
            </a:endParaRPr>
          </a:p>
          <a:p>
            <a:pPr lvl="0"/>
            <a:r>
              <a:rPr lang="en-AU" sz="1400" dirty="0" smtClean="0">
                <a:latin typeface="Lucida Fax" panose="02060602050505020204" pitchFamily="18" charset="0"/>
              </a:rPr>
              <a:t>Forecasting method—did not accept </a:t>
            </a:r>
            <a:r>
              <a:rPr lang="en-AU" sz="1400" dirty="0">
                <a:latin typeface="Lucida Fax" panose="02060602050505020204" pitchFamily="18" charset="0"/>
              </a:rPr>
              <a:t>selective adjustments to increase the base year expenditure used to forecast </a:t>
            </a:r>
            <a:r>
              <a:rPr lang="en-AU" sz="1400" dirty="0" smtClean="0">
                <a:latin typeface="Lucida Fax" panose="02060602050505020204" pitchFamily="18" charset="0"/>
              </a:rPr>
              <a:t>opex: accounts </a:t>
            </a:r>
            <a:r>
              <a:rPr lang="en-AU" sz="1400" dirty="0">
                <a:latin typeface="Lucida Fax" panose="02060602050505020204" pitchFamily="18" charset="0"/>
              </a:rPr>
              <a:t>for $22.2 million ($2013–14) of the difference between TransGrid's </a:t>
            </a:r>
            <a:r>
              <a:rPr lang="en-AU" sz="1400" dirty="0" smtClean="0">
                <a:latin typeface="Lucida Fax" panose="02060602050505020204" pitchFamily="18" charset="0"/>
              </a:rPr>
              <a:t>proposal and </a:t>
            </a:r>
            <a:r>
              <a:rPr lang="en-AU" sz="1400" dirty="0">
                <a:latin typeface="Lucida Fax" panose="02060602050505020204" pitchFamily="18" charset="0"/>
              </a:rPr>
              <a:t>our estimate</a:t>
            </a:r>
            <a:r>
              <a:rPr lang="en-AU" sz="1400" dirty="0" smtClean="0">
                <a:latin typeface="Lucida Fax" panose="02060602050505020204" pitchFamily="18" charset="0"/>
              </a:rPr>
              <a:t>.</a:t>
            </a:r>
          </a:p>
          <a:p>
            <a:pPr lvl="0"/>
            <a:endParaRPr lang="en-AU" sz="1400" dirty="0">
              <a:latin typeface="Lucida Fax" panose="02060602050505020204" pitchFamily="18" charset="0"/>
            </a:endParaRPr>
          </a:p>
          <a:p>
            <a:pPr lvl="0"/>
            <a:r>
              <a:rPr lang="en-AU" sz="1400" dirty="0" smtClean="0">
                <a:latin typeface="Lucida Fax" panose="02060602050505020204" pitchFamily="18" charset="0"/>
              </a:rPr>
              <a:t>Rate </a:t>
            </a:r>
            <a:r>
              <a:rPr lang="en-AU" sz="1400" dirty="0">
                <a:latin typeface="Lucida Fax" panose="02060602050505020204" pitchFamily="18" charset="0"/>
              </a:rPr>
              <a:t>of </a:t>
            </a:r>
            <a:r>
              <a:rPr lang="en-AU" sz="1400" dirty="0" smtClean="0">
                <a:latin typeface="Lucida Fax" panose="02060602050505020204" pitchFamily="18" charset="0"/>
              </a:rPr>
              <a:t>change—proposal higher than </a:t>
            </a:r>
            <a:r>
              <a:rPr lang="en-AU" sz="1400" dirty="0">
                <a:latin typeface="Lucida Fax" panose="02060602050505020204" pitchFamily="18" charset="0"/>
              </a:rPr>
              <a:t>our </a:t>
            </a:r>
            <a:r>
              <a:rPr lang="en-AU" sz="1400" dirty="0" smtClean="0">
                <a:latin typeface="Lucida Fax" panose="02060602050505020204" pitchFamily="18" charset="0"/>
              </a:rPr>
              <a:t>estimate: accounts </a:t>
            </a:r>
            <a:r>
              <a:rPr lang="en-AU" sz="1400" dirty="0">
                <a:latin typeface="Lucida Fax" panose="02060602050505020204" pitchFamily="18" charset="0"/>
              </a:rPr>
              <a:t>for $11.6 million ($2013–14) of the difference between TransGrid's </a:t>
            </a:r>
            <a:r>
              <a:rPr lang="en-AU" sz="1400" dirty="0" smtClean="0">
                <a:latin typeface="Lucida Fax" panose="02060602050505020204" pitchFamily="18" charset="0"/>
              </a:rPr>
              <a:t>proposal and </a:t>
            </a:r>
            <a:r>
              <a:rPr lang="en-AU" sz="1400" dirty="0">
                <a:latin typeface="Lucida Fax" panose="02060602050505020204" pitchFamily="18" charset="0"/>
              </a:rPr>
              <a:t>our estimate</a:t>
            </a:r>
            <a:r>
              <a:rPr lang="en-AU" sz="1400" dirty="0" smtClean="0">
                <a:latin typeface="Lucida Fax" panose="02060602050505020204" pitchFamily="18" charset="0"/>
              </a:rPr>
              <a:t>.</a:t>
            </a:r>
          </a:p>
          <a:p>
            <a:pPr marL="0" lvl="0" indent="0">
              <a:buNone/>
            </a:pPr>
            <a:endParaRPr lang="en-AU" sz="1400" dirty="0">
              <a:latin typeface="Lucida Fax" panose="02060602050505020204" pitchFamily="18" charset="0"/>
            </a:endParaRPr>
          </a:p>
          <a:p>
            <a:pPr lvl="0"/>
            <a:r>
              <a:rPr lang="en-AU" sz="1400" dirty="0" smtClean="0">
                <a:latin typeface="Lucida Fax" panose="02060602050505020204" pitchFamily="18" charset="0"/>
              </a:rPr>
              <a:t>Step changes—significant step </a:t>
            </a:r>
            <a:r>
              <a:rPr lang="en-AU" sz="1400" dirty="0">
                <a:latin typeface="Lucida Fax" panose="02060602050505020204" pitchFamily="18" charset="0"/>
              </a:rPr>
              <a:t>changes </a:t>
            </a:r>
            <a:r>
              <a:rPr lang="en-AU" sz="1400" dirty="0" smtClean="0">
                <a:latin typeface="Lucida Fax" panose="02060602050505020204" pitchFamily="18" charset="0"/>
              </a:rPr>
              <a:t>for consumer engagement ($8.8m) and a demand management innovation allowance ($10.2m) not </a:t>
            </a:r>
            <a:r>
              <a:rPr lang="en-AU" sz="1400" dirty="0">
                <a:latin typeface="Lucida Fax" panose="02060602050505020204" pitchFamily="18" charset="0"/>
              </a:rPr>
              <a:t>included in our opex forecast. </a:t>
            </a:r>
            <a:endParaRPr lang="en-AU" sz="1400" dirty="0" smtClean="0">
              <a:latin typeface="Lucida Fax" panose="02060602050505020204" pitchFamily="18" charset="0"/>
            </a:endParaRPr>
          </a:p>
          <a:p>
            <a:pPr marL="0" lvl="0" indent="0">
              <a:buNone/>
            </a:pPr>
            <a:endParaRPr lang="en-AU" sz="1400" dirty="0">
              <a:latin typeface="Lucida Fax" panose="02060602050505020204" pitchFamily="18" charset="0"/>
            </a:endParaRPr>
          </a:p>
          <a:p>
            <a:pPr lvl="0"/>
            <a:r>
              <a:rPr lang="en-AU" sz="1400" dirty="0" smtClean="0">
                <a:latin typeface="Lucida Fax" panose="02060602050505020204" pitchFamily="18" charset="0"/>
              </a:rPr>
              <a:t>Network </a:t>
            </a:r>
            <a:r>
              <a:rPr lang="en-AU" sz="1400" dirty="0">
                <a:latin typeface="Lucida Fax" panose="02060602050505020204" pitchFamily="18" charset="0"/>
              </a:rPr>
              <a:t>support—TransGrid proposed $26.4m of pre-emptive procurement of network support </a:t>
            </a:r>
            <a:r>
              <a:rPr lang="en-AU" sz="1400" dirty="0" smtClean="0">
                <a:latin typeface="Lucida Fax" panose="02060602050505020204" pitchFamily="18" charset="0"/>
              </a:rPr>
              <a:t>associated with the 'Powering </a:t>
            </a:r>
            <a:r>
              <a:rPr lang="en-AU" sz="1400" dirty="0">
                <a:latin typeface="Lucida Fax" panose="02060602050505020204" pitchFamily="18" charset="0"/>
              </a:rPr>
              <a:t>Sydney's Future' contingent </a:t>
            </a:r>
            <a:r>
              <a:rPr lang="en-AU" sz="1400" dirty="0" smtClean="0">
                <a:latin typeface="Lucida Fax" panose="02060602050505020204" pitchFamily="18" charset="0"/>
              </a:rPr>
              <a:t>project</a:t>
            </a:r>
            <a:r>
              <a:rPr lang="en-AU" sz="1100" dirty="0"/>
              <a:t>	</a:t>
            </a:r>
            <a:endParaRPr lang="en-AU" altLang="en-US" dirty="0" smtClean="0"/>
          </a:p>
        </p:txBody>
      </p:sp>
      <p:pic>
        <p:nvPicPr>
          <p:cNvPr id="16388" name="Picture 3" descr="D10 1334418  AER logo_landscape_RGB 300dpi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11560" y="6088949"/>
            <a:ext cx="457200" cy="365125"/>
          </a:xfrm>
        </p:spPr>
        <p:txBody>
          <a:bodyPr/>
          <a:lstStyle/>
          <a:p>
            <a:pPr>
              <a:defRPr/>
            </a:pPr>
            <a:fld id="{8E88508F-01E7-4C0A-83DF-636073255414}" type="slidenum">
              <a:rPr lang="en-AU" smtClean="0"/>
              <a:pPr>
                <a:defRPr/>
              </a:pPr>
              <a:t>17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07760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575469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sz="2800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TransGrid’s pricing methodology</a:t>
            </a:r>
            <a:endParaRPr lang="en-AU" sz="2800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68313" y="1124745"/>
            <a:ext cx="8183562" cy="4763294"/>
          </a:xfrm>
        </p:spPr>
        <p:txBody>
          <a:bodyPr/>
          <a:lstStyle/>
          <a:p>
            <a:pPr eaLnBrk="1" hangingPunct="1"/>
            <a:r>
              <a:rPr lang="en-AU" sz="1600" dirty="0">
                <a:latin typeface="Lucida Fax" panose="02060602050505020204" pitchFamily="18" charset="0"/>
              </a:rPr>
              <a:t>TransGrid's proposed pricing methodology seeks to introduce a number of changes</a:t>
            </a:r>
            <a:r>
              <a:rPr lang="en-AU" sz="1600" dirty="0" smtClean="0">
                <a:latin typeface="Lucida Fax" panose="02060602050505020204" pitchFamily="18" charset="0"/>
              </a:rPr>
              <a:t>.</a:t>
            </a:r>
          </a:p>
          <a:p>
            <a:pPr eaLnBrk="1" hangingPunct="1"/>
            <a:r>
              <a:rPr lang="en-AU" sz="1600" dirty="0" smtClean="0">
                <a:latin typeface="Lucida Fax" panose="02060602050505020204" pitchFamily="18" charset="0"/>
              </a:rPr>
              <a:t>Aspects </a:t>
            </a:r>
            <a:r>
              <a:rPr lang="en-AU" sz="1600" dirty="0">
                <a:latin typeface="Lucida Fax" panose="02060602050505020204" pitchFamily="18" charset="0"/>
              </a:rPr>
              <a:t>of </a:t>
            </a:r>
            <a:r>
              <a:rPr lang="en-AU" sz="1600" dirty="0" smtClean="0">
                <a:latin typeface="Lucida Fax" panose="02060602050505020204" pitchFamily="18" charset="0"/>
              </a:rPr>
              <a:t>the proposal can not be approved:</a:t>
            </a:r>
          </a:p>
          <a:p>
            <a:pPr lvl="1" eaLnBrk="1" hangingPunct="1"/>
            <a:r>
              <a:rPr lang="en-AU" sz="1400" dirty="0" smtClean="0">
                <a:latin typeface="Lucida Fax" panose="02060602050505020204" pitchFamily="18" charset="0"/>
              </a:rPr>
              <a:t>do </a:t>
            </a:r>
            <a:r>
              <a:rPr lang="en-AU" sz="1400" dirty="0">
                <a:latin typeface="Lucida Fax" panose="02060602050505020204" pitchFamily="18" charset="0"/>
              </a:rPr>
              <a:t>not give effect to the pricing principles in the National Electricity Rules (NER) or comply with the </a:t>
            </a:r>
            <a:r>
              <a:rPr lang="en-AU" sz="1400" dirty="0" smtClean="0">
                <a:latin typeface="Lucida Fax" panose="02060602050505020204" pitchFamily="18" charset="0"/>
              </a:rPr>
              <a:t>guidelines.</a:t>
            </a:r>
          </a:p>
          <a:p>
            <a:pPr marL="347663" lvl="1" indent="0" eaLnBrk="1" hangingPunct="1">
              <a:buNone/>
            </a:pPr>
            <a:endParaRPr lang="en-AU" altLang="en-US" sz="1600" dirty="0" smtClean="0"/>
          </a:p>
        </p:txBody>
      </p:sp>
      <p:pic>
        <p:nvPicPr>
          <p:cNvPr id="17412" name="Picture 3" descr="D10 1334418  AER logo_landscape_RGB 300dpi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5249245"/>
              </p:ext>
            </p:extLst>
          </p:nvPr>
        </p:nvGraphicFramePr>
        <p:xfrm>
          <a:off x="539552" y="2492894"/>
          <a:ext cx="8064896" cy="33265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78065"/>
                <a:gridCol w="5986831"/>
              </a:tblGrid>
              <a:tr h="395166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  <a:buFont typeface="Arial"/>
                        <a:buNone/>
                      </a:pPr>
                      <a:r>
                        <a:rPr lang="en-AU" sz="1400" dirty="0" smtClean="0">
                          <a:effectLst/>
                          <a:latin typeface="Gautami"/>
                          <a:ea typeface="Times New Roman"/>
                          <a:cs typeface="Times New Roman"/>
                        </a:rPr>
                        <a:t>Draft decision</a:t>
                      </a:r>
                      <a:endParaRPr lang="en-AU" sz="14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  <a:buFont typeface="Arial"/>
                        <a:buNone/>
                      </a:pPr>
                      <a:r>
                        <a:rPr lang="en-AU" sz="1400" dirty="0" smtClean="0">
                          <a:effectLst/>
                          <a:latin typeface="Gautami"/>
                          <a:ea typeface="Times New Roman"/>
                          <a:cs typeface="Times New Roman"/>
                        </a:rPr>
                        <a:t>Proposal</a:t>
                      </a:r>
                      <a:endParaRPr lang="en-AU" sz="14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16133">
                <a:tc rowSpan="2">
                  <a:txBody>
                    <a:bodyPr/>
                    <a:lstStyle/>
                    <a:p>
                      <a:pPr marL="0" lvl="0" indent="0"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  <a:buFont typeface="Arial"/>
                        <a:buNone/>
                      </a:pPr>
                      <a:r>
                        <a:rPr lang="en-AU" sz="1100" b="1" dirty="0" smtClean="0">
                          <a:effectLst/>
                        </a:rPr>
                        <a:t>Further</a:t>
                      </a:r>
                      <a:r>
                        <a:rPr lang="en-AU" sz="1100" b="1" baseline="0" dirty="0" smtClean="0">
                          <a:effectLst/>
                        </a:rPr>
                        <a:t> </a:t>
                      </a:r>
                      <a:r>
                        <a:rPr lang="en-AU" sz="1100" b="1" dirty="0" smtClean="0">
                          <a:effectLst/>
                        </a:rPr>
                        <a:t>consultation </a:t>
                      </a:r>
                      <a:r>
                        <a:rPr lang="en-AU" sz="1100" b="1" dirty="0">
                          <a:effectLst/>
                        </a:rPr>
                        <a:t>required</a:t>
                      </a:r>
                      <a:endParaRPr lang="en-AU" sz="1100" b="1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1450" lvl="0" indent="-171450"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AU" sz="1100" b="0" dirty="0">
                          <a:effectLst/>
                        </a:rPr>
                        <a:t>For locational TUoS services, switching to a 20 day peak period cost </a:t>
                      </a:r>
                      <a:r>
                        <a:rPr lang="en-AU" sz="1100" b="0" dirty="0" smtClean="0">
                          <a:effectLst/>
                        </a:rPr>
                        <a:t>allocation</a:t>
                      </a:r>
                      <a:endParaRPr lang="en-AU" sz="1400" b="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16133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lvl="0" indent="-171450"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AU" sz="1100" b="0" dirty="0">
                          <a:effectLst/>
                        </a:rPr>
                        <a:t>The introduction of MVA </a:t>
                      </a:r>
                      <a:r>
                        <a:rPr lang="en-AU" sz="1100" b="0" dirty="0" smtClean="0">
                          <a:effectLst/>
                        </a:rPr>
                        <a:t>pricing</a:t>
                      </a:r>
                      <a:endParaRPr lang="en-AU" sz="1400" b="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32266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  <a:buFont typeface="Arial"/>
                        <a:buNone/>
                      </a:pPr>
                      <a:r>
                        <a:rPr lang="en-AU" sz="1100" dirty="0">
                          <a:effectLst/>
                        </a:rPr>
                        <a:t>Accept</a:t>
                      </a:r>
                      <a:endParaRPr lang="en-AU" sz="14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1450" lvl="0" indent="-171450"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AU" sz="1100" dirty="0">
                          <a:effectLst/>
                        </a:rPr>
                        <a:t>Modifying the way the excess demand charge is calculated </a:t>
                      </a:r>
                      <a:endParaRPr lang="en-AU" sz="14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32266">
                <a:tc rowSpan="3">
                  <a:txBody>
                    <a:bodyPr/>
                    <a:lstStyle/>
                    <a:p>
                      <a:pPr marL="0" lvl="0" indent="0"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  <a:buFont typeface="Arial"/>
                        <a:buNone/>
                      </a:pPr>
                      <a:r>
                        <a:rPr lang="en-AU" sz="1100" dirty="0">
                          <a:effectLst/>
                        </a:rPr>
                        <a:t>Not accept</a:t>
                      </a:r>
                      <a:endParaRPr lang="en-AU" sz="14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  <a:p>
                      <a:pPr marL="0" lvl="0" indent="0"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  <a:buFont typeface="Arial"/>
                        <a:buNone/>
                      </a:pPr>
                      <a:r>
                        <a:rPr lang="en-AU" sz="1100" dirty="0">
                          <a:effectLst/>
                        </a:rPr>
                        <a:t> </a:t>
                      </a:r>
                      <a:endParaRPr lang="en-AU" sz="14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  <a:p>
                      <a:pPr marL="0" lvl="0" indent="0"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  <a:buFont typeface="Arial"/>
                        <a:buNone/>
                      </a:pPr>
                      <a:r>
                        <a:rPr lang="en-AU" sz="1100" dirty="0">
                          <a:effectLst/>
                        </a:rPr>
                        <a:t> </a:t>
                      </a:r>
                      <a:endParaRPr lang="en-AU" sz="14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26695" indent="-226695"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  <a:buFont typeface="Arial" panose="020B0604020202020204" pitchFamily="34" charset="0"/>
                        <a:buChar char="•"/>
                        <a:tabLst>
                          <a:tab pos="226695" algn="l"/>
                        </a:tabLst>
                      </a:pPr>
                      <a:r>
                        <a:rPr lang="en-AU" sz="1100" dirty="0">
                          <a:effectLst/>
                        </a:rPr>
                        <a:t>The ability to amend aspects of TransGrid's approved pricing methodology during the regulatory control </a:t>
                      </a:r>
                      <a:r>
                        <a:rPr lang="en-AU" sz="1100" dirty="0" smtClean="0">
                          <a:effectLst/>
                        </a:rPr>
                        <a:t>period</a:t>
                      </a:r>
                      <a:endParaRPr lang="en-AU" sz="14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32266">
                <a:tc vMerge="1">
                  <a:txBody>
                    <a:bodyPr/>
                    <a:lstStyle/>
                    <a:p>
                      <a:pPr marL="0" lvl="0" indent="0"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  <a:buFont typeface="Arial"/>
                        <a:buNone/>
                      </a:pPr>
                      <a:endParaRPr lang="en-AU" sz="14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26695" indent="-226695"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  <a:buFont typeface="Arial" panose="020B0604020202020204" pitchFamily="34" charset="0"/>
                        <a:buChar char="•"/>
                        <a:tabLst>
                          <a:tab pos="226695" algn="l"/>
                        </a:tabLst>
                      </a:pPr>
                      <a:r>
                        <a:rPr lang="en-AU" sz="1100" dirty="0">
                          <a:effectLst/>
                        </a:rPr>
                        <a:t>For non–locational TUoS and common transmission services, basing prices on maximum demand and applying </a:t>
                      </a:r>
                      <a:r>
                        <a:rPr lang="en-AU" sz="1100" dirty="0" smtClean="0">
                          <a:effectLst/>
                        </a:rPr>
                        <a:t>a</a:t>
                      </a:r>
                      <a:r>
                        <a:rPr lang="en-AU" sz="1100" baseline="0" dirty="0" smtClean="0">
                          <a:effectLst/>
                        </a:rPr>
                        <a:t> </a:t>
                      </a:r>
                      <a:r>
                        <a:rPr lang="en-AU" sz="1100" dirty="0" smtClean="0">
                          <a:effectLst/>
                        </a:rPr>
                        <a:t>side </a:t>
                      </a:r>
                      <a:r>
                        <a:rPr lang="en-AU" sz="1100" dirty="0">
                          <a:effectLst/>
                        </a:rPr>
                        <a:t>constraint equal to CPI + 3 per </a:t>
                      </a:r>
                      <a:r>
                        <a:rPr lang="en-AU" sz="1100" dirty="0" smtClean="0">
                          <a:effectLst/>
                        </a:rPr>
                        <a:t>cent</a:t>
                      </a:r>
                      <a:endParaRPr lang="en-AU" sz="14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16133">
                <a:tc vMerge="1">
                  <a:txBody>
                    <a:bodyPr/>
                    <a:lstStyle/>
                    <a:p>
                      <a:pPr marL="0" lvl="0" indent="0"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  <a:buFont typeface="Arial"/>
                        <a:buNone/>
                      </a:pPr>
                      <a:endParaRPr lang="en-AU" sz="14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26695" indent="-226695"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  <a:buFont typeface="Arial" panose="020B0604020202020204" pitchFamily="34" charset="0"/>
                        <a:buChar char="•"/>
                        <a:tabLst>
                          <a:tab pos="226695" algn="l"/>
                        </a:tabLst>
                      </a:pPr>
                      <a:r>
                        <a:rPr lang="en-AU" sz="1100" dirty="0">
                          <a:effectLst/>
                        </a:rPr>
                        <a:t>The availability to negotiate a fixed price with its transmission network </a:t>
                      </a:r>
                      <a:r>
                        <a:rPr lang="en-AU" sz="1100" dirty="0" smtClean="0">
                          <a:effectLst/>
                        </a:rPr>
                        <a:t>customers</a:t>
                      </a:r>
                      <a:endParaRPr lang="en-AU" sz="14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39552" y="6097495"/>
            <a:ext cx="457200" cy="365125"/>
          </a:xfrm>
        </p:spPr>
        <p:txBody>
          <a:bodyPr/>
          <a:lstStyle/>
          <a:p>
            <a:pPr>
              <a:defRPr/>
            </a:pPr>
            <a:fld id="{8E88508F-01E7-4C0A-83DF-636073255414}" type="slidenum">
              <a:rPr lang="en-AU" smtClean="0"/>
              <a:pPr>
                <a:defRPr/>
              </a:pPr>
              <a:t>18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08564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12" y="476672"/>
            <a:ext cx="8183563" cy="64747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Capex: Directlink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68313" y="1124744"/>
            <a:ext cx="8087926" cy="4763295"/>
          </a:xfrm>
        </p:spPr>
        <p:txBody>
          <a:bodyPr/>
          <a:lstStyle/>
          <a:p>
            <a:pPr eaLnBrk="1" hangingPunct="1"/>
            <a:r>
              <a:rPr lang="en-AU" altLang="en-US" sz="2000" dirty="0">
                <a:latin typeface="Lucida Fax" pitchFamily="18" charset="0"/>
              </a:rPr>
              <a:t>Proposal: </a:t>
            </a:r>
            <a:r>
              <a:rPr lang="en-AU" altLang="en-US" sz="2000" dirty="0" smtClean="0">
                <a:latin typeface="Lucida Fax" pitchFamily="18" charset="0"/>
              </a:rPr>
              <a:t>$35.20m </a:t>
            </a:r>
            <a:r>
              <a:rPr lang="en-AU" altLang="en-US" sz="2000" dirty="0">
                <a:latin typeface="Lucida Fax" pitchFamily="18" charset="0"/>
              </a:rPr>
              <a:t>($</a:t>
            </a:r>
            <a:r>
              <a:rPr lang="en-AU" altLang="en-US" sz="2000" dirty="0" smtClean="0">
                <a:latin typeface="Lucida Fax" pitchFamily="18" charset="0"/>
              </a:rPr>
              <a:t>2014-15)</a:t>
            </a:r>
            <a:endParaRPr lang="en-AU" altLang="en-US" sz="2000" dirty="0">
              <a:latin typeface="Lucida Fax" pitchFamily="18" charset="0"/>
            </a:endParaRPr>
          </a:p>
          <a:p>
            <a:pPr eaLnBrk="1" hangingPunct="1"/>
            <a:r>
              <a:rPr lang="en-AU" altLang="en-US" sz="2000" dirty="0" smtClean="0">
                <a:latin typeface="Lucida Fax" pitchFamily="18" charset="0"/>
              </a:rPr>
              <a:t>Draft </a:t>
            </a:r>
            <a:r>
              <a:rPr lang="en-AU" altLang="en-US" sz="2000" dirty="0">
                <a:latin typeface="Lucida Fax" pitchFamily="18" charset="0"/>
              </a:rPr>
              <a:t>decision: </a:t>
            </a:r>
            <a:r>
              <a:rPr lang="en-AU" altLang="en-US" sz="2000" dirty="0" smtClean="0">
                <a:latin typeface="Lucida Fax" pitchFamily="18" charset="0"/>
              </a:rPr>
              <a:t>$25.63m </a:t>
            </a:r>
            <a:r>
              <a:rPr lang="en-AU" altLang="en-US" sz="2000" dirty="0">
                <a:latin typeface="Lucida Fax" pitchFamily="18" charset="0"/>
              </a:rPr>
              <a:t>($</a:t>
            </a:r>
            <a:r>
              <a:rPr lang="en-AU" altLang="en-US" sz="2000" dirty="0" smtClean="0">
                <a:latin typeface="Lucida Fax" pitchFamily="18" charset="0"/>
              </a:rPr>
              <a:t>2014-15)</a:t>
            </a:r>
          </a:p>
          <a:p>
            <a:pPr eaLnBrk="1" hangingPunct="1"/>
            <a:endParaRPr lang="en-AU" altLang="en-US" dirty="0" smtClean="0"/>
          </a:p>
        </p:txBody>
      </p:sp>
      <p:pic>
        <p:nvPicPr>
          <p:cNvPr id="15364" name="Picture 3" descr="D10 1334418  AER logo_landscape_RGB 300dpi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988840"/>
            <a:ext cx="6264696" cy="3744416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539552" y="6122988"/>
            <a:ext cx="457200" cy="365125"/>
          </a:xfrm>
        </p:spPr>
        <p:txBody>
          <a:bodyPr/>
          <a:lstStyle/>
          <a:p>
            <a:pPr>
              <a:defRPr/>
            </a:pPr>
            <a:fld id="{8E88508F-01E7-4C0A-83DF-636073255414}" type="slidenum">
              <a:rPr lang="en-AU" smtClean="0"/>
              <a:pPr>
                <a:defRPr/>
              </a:pPr>
              <a:t>19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24253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64747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Today’s agenda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68313" y="1412777"/>
            <a:ext cx="8183562" cy="4475262"/>
          </a:xfrm>
        </p:spPr>
        <p:txBody>
          <a:bodyPr/>
          <a:lstStyle/>
          <a:p>
            <a:pPr eaLnBrk="1" hangingPunct="1"/>
            <a:r>
              <a:rPr lang="en-AU" altLang="en-US" sz="2400" dirty="0">
                <a:latin typeface="Lucida Fax" pitchFamily="18" charset="0"/>
              </a:rPr>
              <a:t>Presentations</a:t>
            </a:r>
            <a:r>
              <a:rPr lang="en-AU" altLang="en-US" sz="2000" dirty="0">
                <a:latin typeface="Lucida Fax" pitchFamily="18" charset="0"/>
              </a:rPr>
              <a:t> </a:t>
            </a:r>
            <a:r>
              <a:rPr lang="en-AU" altLang="en-US" sz="2400" dirty="0">
                <a:latin typeface="Lucida Fax" pitchFamily="18" charset="0"/>
              </a:rPr>
              <a:t>from</a:t>
            </a:r>
            <a:r>
              <a:rPr lang="en-AU" altLang="en-US" sz="2000" dirty="0">
                <a:latin typeface="Lucida Fax" pitchFamily="18" charset="0"/>
              </a:rPr>
              <a:t>:</a:t>
            </a:r>
          </a:p>
          <a:p>
            <a:pPr lvl="1" eaLnBrk="1" hangingPunct="1"/>
            <a:r>
              <a:rPr lang="en-AU" altLang="en-US" sz="2000" dirty="0" smtClean="0">
                <a:latin typeface="Lucida Fax" pitchFamily="18" charset="0"/>
              </a:rPr>
              <a:t>AER – Chris Pattas, General Manager </a:t>
            </a:r>
            <a:r>
              <a:rPr lang="en-AU" altLang="en-US" sz="2000" dirty="0">
                <a:latin typeface="Lucida Fax" pitchFamily="18" charset="0"/>
              </a:rPr>
              <a:t>– </a:t>
            </a:r>
            <a:r>
              <a:rPr lang="en-AU" altLang="en-US" sz="2000" dirty="0" smtClean="0">
                <a:latin typeface="Lucida Fax" pitchFamily="18" charset="0"/>
              </a:rPr>
              <a:t>Networks</a:t>
            </a:r>
          </a:p>
          <a:p>
            <a:pPr lvl="1" eaLnBrk="1" hangingPunct="1"/>
            <a:r>
              <a:rPr lang="en-AU" altLang="en-US" sz="2000" dirty="0" smtClean="0">
                <a:latin typeface="Lucida Fax" pitchFamily="18" charset="0"/>
              </a:rPr>
              <a:t>Consumer challenge panel – </a:t>
            </a:r>
            <a:r>
              <a:rPr lang="en-AU" altLang="en-US" sz="2000" dirty="0">
                <a:latin typeface="Lucida Fax" pitchFamily="18" charset="0"/>
              </a:rPr>
              <a:t>Ruth </a:t>
            </a:r>
            <a:r>
              <a:rPr lang="en-AU" altLang="en-US" sz="2000" dirty="0" smtClean="0">
                <a:latin typeface="Lucida Fax" pitchFamily="18" charset="0"/>
              </a:rPr>
              <a:t>Lavery and Hugh Grant</a:t>
            </a:r>
          </a:p>
          <a:p>
            <a:pPr lvl="1" eaLnBrk="1" hangingPunct="1"/>
            <a:r>
              <a:rPr lang="en-AU" altLang="en-US" sz="2000" dirty="0" smtClean="0">
                <a:latin typeface="Lucida Fax" pitchFamily="18" charset="0"/>
              </a:rPr>
              <a:t>TransGrid – </a:t>
            </a:r>
            <a:r>
              <a:rPr lang="en-AU" sz="2000" dirty="0">
                <a:latin typeface="Lucida Fax" panose="02060602050505020204" pitchFamily="18" charset="0"/>
              </a:rPr>
              <a:t>Peter McIntyre, Managing </a:t>
            </a:r>
            <a:r>
              <a:rPr lang="en-AU" sz="2000" dirty="0" smtClean="0">
                <a:latin typeface="Lucida Fax" panose="02060602050505020204" pitchFamily="18" charset="0"/>
              </a:rPr>
              <a:t>Director</a:t>
            </a:r>
          </a:p>
          <a:p>
            <a:pPr marL="347663" lvl="1" indent="0" eaLnBrk="1" hangingPunct="1">
              <a:buNone/>
            </a:pPr>
            <a:endParaRPr lang="en-AU" altLang="en-US" sz="2000" dirty="0" smtClean="0">
              <a:latin typeface="Lucida Fax" pitchFamily="18" charset="0"/>
            </a:endParaRPr>
          </a:p>
          <a:p>
            <a:pPr eaLnBrk="1" hangingPunct="1"/>
            <a:r>
              <a:rPr lang="en-AU" altLang="en-US" sz="2400" dirty="0" smtClean="0">
                <a:latin typeface="Lucida Fax" pitchFamily="18" charset="0"/>
              </a:rPr>
              <a:t>Time </a:t>
            </a:r>
            <a:r>
              <a:rPr lang="en-AU" altLang="en-US" sz="2400" dirty="0">
                <a:latin typeface="Lucida Fax" pitchFamily="18" charset="0"/>
              </a:rPr>
              <a:t>for questions at the end </a:t>
            </a:r>
            <a:r>
              <a:rPr lang="en-AU" altLang="en-US" sz="2400" dirty="0" smtClean="0">
                <a:latin typeface="Lucida Fax" pitchFamily="18" charset="0"/>
              </a:rPr>
              <a:t>of presentations</a:t>
            </a:r>
          </a:p>
          <a:p>
            <a:pPr marL="0" indent="0" eaLnBrk="1" hangingPunct="1">
              <a:buNone/>
            </a:pPr>
            <a:endParaRPr lang="en-AU" altLang="en-US" sz="2400" dirty="0" smtClean="0">
              <a:latin typeface="Lucida Fax" pitchFamily="18" charset="0"/>
            </a:endParaRPr>
          </a:p>
          <a:p>
            <a:pPr eaLnBrk="1" hangingPunct="1"/>
            <a:r>
              <a:rPr lang="en-AU" altLang="en-US" sz="2400" dirty="0" smtClean="0">
                <a:latin typeface="Lucida Fax" pitchFamily="18" charset="0"/>
              </a:rPr>
              <a:t>Close at 2.30pm </a:t>
            </a:r>
          </a:p>
          <a:p>
            <a:pPr marL="0" indent="0" eaLnBrk="1" hangingPunct="1">
              <a:buNone/>
            </a:pPr>
            <a:endParaRPr lang="en-AU" altLang="en-US" sz="2400" dirty="0" smtClean="0">
              <a:latin typeface="Lucida Fax" pitchFamily="18" charset="0"/>
            </a:endParaRPr>
          </a:p>
          <a:p>
            <a:pPr eaLnBrk="1" hangingPunct="1"/>
            <a:r>
              <a:rPr lang="en-AU" altLang="en-US" sz="2400" dirty="0" smtClean="0">
                <a:latin typeface="Lucida Fax" pitchFamily="18" charset="0"/>
              </a:rPr>
              <a:t>Short recess until presentations on Jemena Gas Networks start at 3.00pm</a:t>
            </a:r>
            <a:endParaRPr lang="en-AU" altLang="en-US" sz="2400" dirty="0">
              <a:latin typeface="Lucida Fax" pitchFamily="18" charset="0"/>
            </a:endParaRPr>
          </a:p>
        </p:txBody>
      </p:sp>
      <p:pic>
        <p:nvPicPr>
          <p:cNvPr id="7172" name="Picture 3" descr="D10 1334418  AER logo_landscape_RGB 300dp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539552" y="6088949"/>
            <a:ext cx="457200" cy="365125"/>
          </a:xfrm>
        </p:spPr>
        <p:txBody>
          <a:bodyPr/>
          <a:lstStyle/>
          <a:p>
            <a:pPr>
              <a:defRPr/>
            </a:pPr>
            <a:fld id="{8E88508F-01E7-4C0A-83DF-636073255414}" type="slidenum">
              <a:rPr lang="en-AU" smtClean="0"/>
              <a:pPr>
                <a:defRPr/>
              </a:pPr>
              <a:t>2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12" y="476672"/>
            <a:ext cx="8183563" cy="647477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Key adjustments to capex: Directlink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67544" y="1052736"/>
            <a:ext cx="7920880" cy="4897214"/>
          </a:xfrm>
        </p:spPr>
        <p:txBody>
          <a:bodyPr/>
          <a:lstStyle/>
          <a:p>
            <a:pPr lvl="0"/>
            <a:r>
              <a:rPr lang="en-AU" sz="2400" dirty="0" smtClean="0">
                <a:latin typeface="Lucida Fax" panose="02060602050505020204" pitchFamily="18" charset="0"/>
              </a:rPr>
              <a:t>Increase </a:t>
            </a:r>
            <a:r>
              <a:rPr lang="en-AU" sz="2400" dirty="0">
                <a:latin typeface="Lucida Fax" panose="02060602050505020204" pitchFamily="18" charset="0"/>
              </a:rPr>
              <a:t>in </a:t>
            </a:r>
            <a:r>
              <a:rPr lang="en-AU" sz="2400" dirty="0" smtClean="0">
                <a:latin typeface="Lucida Fax" panose="02060602050505020204" pitchFamily="18" charset="0"/>
              </a:rPr>
              <a:t>2019-20 for upgrade </a:t>
            </a:r>
            <a:r>
              <a:rPr lang="en-AU" sz="2400" dirty="0">
                <a:latin typeface="Lucida Fax" panose="02060602050505020204" pitchFamily="18" charset="0"/>
              </a:rPr>
              <a:t>to </a:t>
            </a:r>
            <a:r>
              <a:rPr lang="en-AU" sz="2400" dirty="0" smtClean="0">
                <a:latin typeface="Lucida Fax" panose="02060602050505020204" pitchFamily="18" charset="0"/>
              </a:rPr>
              <a:t>control </a:t>
            </a:r>
            <a:r>
              <a:rPr lang="en-AU" sz="2400" dirty="0">
                <a:latin typeface="Lucida Fax" panose="02060602050505020204" pitchFamily="18" charset="0"/>
              </a:rPr>
              <a:t>system </a:t>
            </a:r>
            <a:r>
              <a:rPr lang="en-AU" sz="2400" dirty="0" smtClean="0">
                <a:latin typeface="Lucida Fax" panose="02060602050505020204" pitchFamily="18" charset="0"/>
              </a:rPr>
              <a:t>($13.07 </a:t>
            </a:r>
            <a:r>
              <a:rPr lang="en-AU" sz="2400" dirty="0">
                <a:latin typeface="Lucida Fax" panose="02060602050505020204" pitchFamily="18" charset="0"/>
              </a:rPr>
              <a:t>million ($2014-15</a:t>
            </a:r>
            <a:r>
              <a:rPr lang="en-AU" sz="2400" dirty="0" smtClean="0">
                <a:latin typeface="Lucida Fax" panose="02060602050505020204" pitchFamily="18" charset="0"/>
              </a:rPr>
              <a:t>)): more </a:t>
            </a:r>
            <a:r>
              <a:rPr lang="en-AU" sz="2400" dirty="0">
                <a:latin typeface="Lucida Fax" panose="02060602050505020204" pitchFamily="18" charset="0"/>
              </a:rPr>
              <a:t>than half of Directlink’s approved </a:t>
            </a:r>
            <a:r>
              <a:rPr lang="en-AU" sz="2400" dirty="0" smtClean="0">
                <a:latin typeface="Lucida Fax" panose="02060602050505020204" pitchFamily="18" charset="0"/>
              </a:rPr>
              <a:t>capex</a:t>
            </a:r>
            <a:endParaRPr lang="en-AU" sz="2400" dirty="0">
              <a:latin typeface="Lucida Fax" panose="02060602050505020204" pitchFamily="18" charset="0"/>
            </a:endParaRPr>
          </a:p>
          <a:p>
            <a:r>
              <a:rPr lang="en-AU" sz="2400" dirty="0" smtClean="0">
                <a:latin typeface="Lucida Fax" panose="02060602050505020204" pitchFamily="18" charset="0"/>
              </a:rPr>
              <a:t>Based </a:t>
            </a:r>
            <a:r>
              <a:rPr lang="en-AU" sz="2400" dirty="0">
                <a:latin typeface="Lucida Fax" panose="02060602050505020204" pitchFamily="18" charset="0"/>
              </a:rPr>
              <a:t>on an engineering </a:t>
            </a:r>
            <a:r>
              <a:rPr lang="en-AU" sz="2400" dirty="0" smtClean="0">
                <a:latin typeface="Lucida Fax" panose="02060602050505020204" pitchFamily="18" charset="0"/>
              </a:rPr>
              <a:t>review, </a:t>
            </a:r>
            <a:r>
              <a:rPr lang="en-AU" sz="2400" dirty="0">
                <a:latin typeface="Lucida Fax" panose="02060602050505020204" pitchFamily="18" charset="0"/>
              </a:rPr>
              <a:t>adjustments </a:t>
            </a:r>
            <a:r>
              <a:rPr lang="en-AU" sz="2400" dirty="0" smtClean="0">
                <a:latin typeface="Lucida Fax" panose="02060602050505020204" pitchFamily="18" charset="0"/>
              </a:rPr>
              <a:t>to:</a:t>
            </a:r>
            <a:endParaRPr lang="en-AU" sz="2400" dirty="0">
              <a:latin typeface="Lucida Fax" panose="02060602050505020204" pitchFamily="18" charset="0"/>
            </a:endParaRPr>
          </a:p>
          <a:p>
            <a:pPr lvl="1"/>
            <a:r>
              <a:rPr lang="en-AU" sz="2000" dirty="0">
                <a:latin typeface="Lucida Fax" panose="02060602050505020204" pitchFamily="18" charset="0"/>
              </a:rPr>
              <a:t>reflect lower cost estimates for some projects than those included in Directlink's </a:t>
            </a:r>
            <a:r>
              <a:rPr lang="en-AU" sz="2000" dirty="0" smtClean="0">
                <a:latin typeface="Lucida Fax" panose="02060602050505020204" pitchFamily="18" charset="0"/>
              </a:rPr>
              <a:t>proposal</a:t>
            </a:r>
          </a:p>
          <a:p>
            <a:pPr lvl="1"/>
            <a:r>
              <a:rPr lang="en-AU" sz="2000" dirty="0" smtClean="0">
                <a:latin typeface="Lucida Fax" panose="02060602050505020204" pitchFamily="18" charset="0"/>
              </a:rPr>
              <a:t>adjust </a:t>
            </a:r>
            <a:r>
              <a:rPr lang="en-AU" sz="2000" dirty="0">
                <a:latin typeface="Lucida Fax" panose="02060602050505020204" pitchFamily="18" charset="0"/>
              </a:rPr>
              <a:t>the scope of Directlink's proposed program of works to reflect improvements in performance expected to result from its past and forecast </a:t>
            </a:r>
            <a:r>
              <a:rPr lang="en-AU" sz="2000" dirty="0" smtClean="0">
                <a:latin typeface="Lucida Fax" panose="02060602050505020204" pitchFamily="18" charset="0"/>
              </a:rPr>
              <a:t>expenditure</a:t>
            </a:r>
          </a:p>
          <a:p>
            <a:pPr lvl="1"/>
            <a:r>
              <a:rPr lang="en-AU" sz="2000" dirty="0" smtClean="0">
                <a:latin typeface="Lucida Fax" panose="02060602050505020204" pitchFamily="18" charset="0"/>
              </a:rPr>
              <a:t>remove </a:t>
            </a:r>
            <a:r>
              <a:rPr lang="en-AU" sz="2000" dirty="0">
                <a:latin typeface="Lucida Fax" panose="02060602050505020204" pitchFamily="18" charset="0"/>
              </a:rPr>
              <a:t>from our substitute estimate of forecast capex those projects for which a need (in the 2015-20 regulatory control period) had not been demonstrated. </a:t>
            </a:r>
          </a:p>
          <a:p>
            <a:pPr marL="0" indent="0" eaLnBrk="1" hangingPunct="1">
              <a:buNone/>
            </a:pPr>
            <a:endParaRPr lang="en-AU" altLang="en-US" dirty="0" smtClean="0"/>
          </a:p>
        </p:txBody>
      </p:sp>
      <p:pic>
        <p:nvPicPr>
          <p:cNvPr id="15364" name="Picture 3" descr="D10 1334418  AER logo_landscape_RGB 300dpi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539552" y="6036468"/>
            <a:ext cx="457200" cy="365125"/>
          </a:xfrm>
        </p:spPr>
        <p:txBody>
          <a:bodyPr/>
          <a:lstStyle/>
          <a:p>
            <a:pPr>
              <a:defRPr/>
            </a:pPr>
            <a:fld id="{8E88508F-01E7-4C0A-83DF-636073255414}" type="slidenum">
              <a:rPr lang="en-AU" smtClean="0"/>
              <a:pPr>
                <a:defRPr/>
              </a:pPr>
              <a:t>20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06972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12" y="476672"/>
            <a:ext cx="8183563" cy="64747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Opex: Directlink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468313" y="1124744"/>
            <a:ext cx="8208962" cy="4763295"/>
          </a:xfrm>
        </p:spPr>
        <p:txBody>
          <a:bodyPr/>
          <a:lstStyle/>
          <a:p>
            <a:pPr eaLnBrk="1" hangingPunct="1"/>
            <a:r>
              <a:rPr lang="en-AU" altLang="en-US" sz="2000" dirty="0" smtClean="0">
                <a:latin typeface="Lucida Fax" pitchFamily="18" charset="0"/>
              </a:rPr>
              <a:t>Proposal: $26.5m ($2014-15)</a:t>
            </a:r>
          </a:p>
          <a:p>
            <a:pPr eaLnBrk="1" hangingPunct="1"/>
            <a:r>
              <a:rPr lang="en-AU" altLang="en-US" sz="2000" dirty="0" smtClean="0">
                <a:latin typeface="Lucida Fax" pitchFamily="18" charset="0"/>
              </a:rPr>
              <a:t>Draft decision: $16.7m ($2014-15)</a:t>
            </a:r>
          </a:p>
          <a:p>
            <a:pPr marL="0" indent="0" eaLnBrk="1" hangingPunct="1">
              <a:buNone/>
            </a:pPr>
            <a:endParaRPr lang="en-AU" altLang="en-US" dirty="0" smtClean="0"/>
          </a:p>
        </p:txBody>
      </p:sp>
      <p:pic>
        <p:nvPicPr>
          <p:cNvPr id="16388" name="Picture 3" descr="D10 1334418  AER logo_landscape_RGB 300dpi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/>
          <p:nvPr/>
        </p:nvPicPr>
        <p:blipFill>
          <a:blip r:embed="rId3"/>
          <a:stretch>
            <a:fillRect/>
          </a:stretch>
        </p:blipFill>
        <p:spPr>
          <a:xfrm>
            <a:off x="1259632" y="1913360"/>
            <a:ext cx="6477332" cy="3816424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67544" y="6097495"/>
            <a:ext cx="457200" cy="365125"/>
          </a:xfrm>
        </p:spPr>
        <p:txBody>
          <a:bodyPr/>
          <a:lstStyle/>
          <a:p>
            <a:pPr>
              <a:defRPr/>
            </a:pPr>
            <a:fld id="{8E88508F-01E7-4C0A-83DF-636073255414}" type="slidenum">
              <a:rPr lang="en-AU" smtClean="0"/>
              <a:pPr>
                <a:defRPr/>
              </a:pPr>
              <a:t>21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36097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12" y="476672"/>
            <a:ext cx="8183563" cy="647477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Key adjustments to </a:t>
            </a:r>
            <a:r>
              <a:rPr lang="en-AU" dirty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o</a:t>
            </a: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pex: Directlink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468313" y="1124744"/>
            <a:ext cx="8208962" cy="4763295"/>
          </a:xfrm>
        </p:spPr>
        <p:txBody>
          <a:bodyPr/>
          <a:lstStyle/>
          <a:p>
            <a:r>
              <a:rPr lang="en-AU" sz="1600" dirty="0">
                <a:latin typeface="Lucida Fax" panose="02060602050505020204" pitchFamily="18" charset="0"/>
              </a:rPr>
              <a:t>A reduction of 37.2 per cent compared to Directlink's proposal. </a:t>
            </a:r>
            <a:endParaRPr lang="en-AU" sz="1600" dirty="0" smtClean="0">
              <a:latin typeface="Lucida Fax" panose="02060602050505020204" pitchFamily="18" charset="0"/>
            </a:endParaRPr>
          </a:p>
          <a:p>
            <a:pPr marL="0" indent="0">
              <a:buNone/>
            </a:pPr>
            <a:endParaRPr lang="en-AU" sz="1600" dirty="0">
              <a:latin typeface="Lucida Fax" panose="02060602050505020204" pitchFamily="18" charset="0"/>
            </a:endParaRPr>
          </a:p>
          <a:p>
            <a:pPr lvl="0"/>
            <a:r>
              <a:rPr lang="en-AU" sz="1600" dirty="0" smtClean="0">
                <a:latin typeface="Lucida Fax" panose="02060602050505020204" pitchFamily="18" charset="0"/>
              </a:rPr>
              <a:t>Bottom-up </a:t>
            </a:r>
            <a:r>
              <a:rPr lang="en-AU" sz="1600" dirty="0">
                <a:latin typeface="Lucida Fax" panose="02060602050505020204" pitchFamily="18" charset="0"/>
              </a:rPr>
              <a:t>assessment of Directlink's opex requirement for 2015-20 to estimate the efficient opex a prudent operator of the Directlink </a:t>
            </a:r>
            <a:r>
              <a:rPr lang="en-AU" sz="1600" dirty="0" smtClean="0">
                <a:latin typeface="Lucida Fax" panose="02060602050505020204" pitchFamily="18" charset="0"/>
              </a:rPr>
              <a:t>interconnector </a:t>
            </a:r>
            <a:r>
              <a:rPr lang="en-AU" sz="1600" dirty="0">
                <a:latin typeface="Lucida Fax" panose="02060602050505020204" pitchFamily="18" charset="0"/>
              </a:rPr>
              <a:t>would require to achieve the opex objectives. </a:t>
            </a:r>
            <a:endParaRPr lang="en-AU" sz="1600" dirty="0" smtClean="0">
              <a:latin typeface="Lucida Fax" panose="02060602050505020204" pitchFamily="18" charset="0"/>
            </a:endParaRPr>
          </a:p>
          <a:p>
            <a:pPr lvl="0"/>
            <a:endParaRPr lang="en-AU" sz="1600" dirty="0">
              <a:latin typeface="Lucida Fax" panose="02060602050505020204" pitchFamily="18" charset="0"/>
            </a:endParaRPr>
          </a:p>
          <a:p>
            <a:pPr lvl="0"/>
            <a:r>
              <a:rPr lang="en-AU" sz="1600" dirty="0" smtClean="0">
                <a:latin typeface="Lucida Fax" panose="02060602050505020204" pitchFamily="18" charset="0"/>
              </a:rPr>
              <a:t>When </a:t>
            </a:r>
            <a:r>
              <a:rPr lang="en-AU" sz="1600" dirty="0">
                <a:latin typeface="Lucida Fax" panose="02060602050505020204" pitchFamily="18" charset="0"/>
              </a:rPr>
              <a:t>compared to the resulting estimate, Directlink's proposal is materially higher. </a:t>
            </a:r>
            <a:endParaRPr lang="en-AU" sz="1600" dirty="0" smtClean="0">
              <a:latin typeface="Lucida Fax" panose="02060602050505020204" pitchFamily="18" charset="0"/>
            </a:endParaRPr>
          </a:p>
          <a:p>
            <a:pPr lvl="0"/>
            <a:endParaRPr lang="en-AU" sz="1600" dirty="0" smtClean="0">
              <a:latin typeface="Lucida Fax" panose="02060602050505020204" pitchFamily="18" charset="0"/>
            </a:endParaRPr>
          </a:p>
          <a:p>
            <a:pPr lvl="0"/>
            <a:r>
              <a:rPr lang="en-AU" sz="1600" smtClean="0">
                <a:latin typeface="Lucida Fax" panose="02060602050505020204" pitchFamily="18" charset="0"/>
              </a:rPr>
              <a:t>Forecast </a:t>
            </a:r>
            <a:r>
              <a:rPr lang="en-AU" sz="1600" dirty="0" smtClean="0">
                <a:latin typeface="Lucida Fax" panose="02060602050505020204" pitchFamily="18" charset="0"/>
              </a:rPr>
              <a:t>costs of operating </a:t>
            </a:r>
            <a:r>
              <a:rPr lang="en-AU" sz="1600" dirty="0">
                <a:latin typeface="Lucida Fax" panose="02060602050505020204" pitchFamily="18" charset="0"/>
              </a:rPr>
              <a:t>and maintenance, insurance and the commercial services fee are above those that would be incurred by an efficient service provider</a:t>
            </a:r>
            <a:r>
              <a:rPr lang="en-AU" sz="1600" dirty="0" smtClean="0">
                <a:latin typeface="Lucida Fax" panose="02060602050505020204" pitchFamily="18" charset="0"/>
              </a:rPr>
              <a:t>.</a:t>
            </a:r>
          </a:p>
          <a:p>
            <a:pPr lvl="0"/>
            <a:endParaRPr lang="en-AU" sz="1600" dirty="0" smtClean="0">
              <a:latin typeface="Lucida Fax" panose="02060602050505020204" pitchFamily="18" charset="0"/>
            </a:endParaRPr>
          </a:p>
          <a:p>
            <a:pPr lvl="0"/>
            <a:r>
              <a:rPr lang="en-AU" sz="1600" dirty="0" smtClean="0">
                <a:latin typeface="Lucida Fax" panose="02060602050505020204" pitchFamily="18" charset="0"/>
              </a:rPr>
              <a:t>Forecast does reflect </a:t>
            </a:r>
            <a:r>
              <a:rPr lang="en-AU" sz="1600" dirty="0">
                <a:latin typeface="Lucida Fax" panose="02060602050505020204" pitchFamily="18" charset="0"/>
              </a:rPr>
              <a:t>the capex and opex risk mitigation </a:t>
            </a:r>
            <a:r>
              <a:rPr lang="en-AU" sz="1600" dirty="0" smtClean="0">
                <a:latin typeface="Lucida Fax" panose="02060602050505020204" pitchFamily="18" charset="0"/>
              </a:rPr>
              <a:t>measures proposed </a:t>
            </a:r>
            <a:r>
              <a:rPr lang="en-AU" sz="1600" dirty="0">
                <a:latin typeface="Lucida Fax" panose="02060602050505020204" pitchFamily="18" charset="0"/>
              </a:rPr>
              <a:t>by Directlink </a:t>
            </a:r>
            <a:r>
              <a:rPr lang="en-AU" sz="1600" dirty="0" smtClean="0">
                <a:latin typeface="Lucida Fax" panose="02060602050505020204" pitchFamily="18" charset="0"/>
              </a:rPr>
              <a:t>(and included in our draft decision) to </a:t>
            </a:r>
            <a:r>
              <a:rPr lang="en-AU" sz="1600" dirty="0">
                <a:latin typeface="Lucida Fax" panose="02060602050505020204" pitchFamily="18" charset="0"/>
              </a:rPr>
              <a:t>reduce the risks associated with the Directlink asset </a:t>
            </a:r>
            <a:endParaRPr lang="en-AU" sz="1600" dirty="0" smtClean="0">
              <a:latin typeface="Lucida Fax" panose="02060602050505020204" pitchFamily="18" charset="0"/>
            </a:endParaRPr>
          </a:p>
          <a:p>
            <a:pPr lvl="0"/>
            <a:endParaRPr lang="en-AU" sz="1400" dirty="0" smtClean="0"/>
          </a:p>
          <a:p>
            <a:pPr marL="0" indent="0" eaLnBrk="1" hangingPunct="1">
              <a:buNone/>
            </a:pPr>
            <a:endParaRPr lang="en-AU" altLang="en-US" sz="1400" dirty="0" smtClean="0"/>
          </a:p>
        </p:txBody>
      </p:sp>
      <p:pic>
        <p:nvPicPr>
          <p:cNvPr id="16388" name="Picture 3" descr="D10 1334418  AER logo_landscape_RGB 300dp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539552" y="6122988"/>
            <a:ext cx="457200" cy="365125"/>
          </a:xfrm>
        </p:spPr>
        <p:txBody>
          <a:bodyPr/>
          <a:lstStyle/>
          <a:p>
            <a:pPr>
              <a:defRPr/>
            </a:pPr>
            <a:fld id="{8E88508F-01E7-4C0A-83DF-636073255414}" type="slidenum">
              <a:rPr lang="en-AU" smtClean="0"/>
              <a:pPr>
                <a:defRPr/>
              </a:pPr>
              <a:t>22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25858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1050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Next steps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68313" y="1700213"/>
            <a:ext cx="8183562" cy="4187825"/>
          </a:xfrm>
        </p:spPr>
        <p:txBody>
          <a:bodyPr/>
          <a:lstStyle/>
          <a:p>
            <a:pPr eaLnBrk="1" hangingPunct="1"/>
            <a:r>
              <a:rPr lang="en-AU" altLang="en-US" dirty="0" smtClean="0">
                <a:latin typeface="Lucida Fax" pitchFamily="18" charset="0"/>
              </a:rPr>
              <a:t>Revised proposals from TransGrid and Directlink on 13 January 2015</a:t>
            </a:r>
          </a:p>
          <a:p>
            <a:pPr marL="0" indent="0" eaLnBrk="1" hangingPunct="1">
              <a:buNone/>
            </a:pPr>
            <a:endParaRPr lang="en-AU" altLang="en-US" dirty="0">
              <a:latin typeface="Lucida Fax" pitchFamily="18" charset="0"/>
            </a:endParaRPr>
          </a:p>
          <a:p>
            <a:pPr eaLnBrk="1" hangingPunct="1"/>
            <a:r>
              <a:rPr lang="en-AU" altLang="en-US" dirty="0" smtClean="0">
                <a:latin typeface="Lucida Fax" pitchFamily="18" charset="0"/>
              </a:rPr>
              <a:t>Stakeholder submissions 6 February 2015</a:t>
            </a:r>
          </a:p>
          <a:p>
            <a:pPr marL="0" indent="0" eaLnBrk="1" hangingPunct="1">
              <a:buNone/>
            </a:pPr>
            <a:endParaRPr lang="en-AU" altLang="en-US" dirty="0">
              <a:latin typeface="Lucida Fax" pitchFamily="18" charset="0"/>
            </a:endParaRPr>
          </a:p>
          <a:p>
            <a:pPr eaLnBrk="1" hangingPunct="1"/>
            <a:r>
              <a:rPr lang="en-AU" altLang="en-US" dirty="0" smtClean="0">
                <a:latin typeface="Lucida Fax" pitchFamily="18" charset="0"/>
              </a:rPr>
              <a:t>Final decision April 2015</a:t>
            </a:r>
            <a:endParaRPr lang="en-AU" altLang="en-US" dirty="0">
              <a:latin typeface="Lucida Fax" pitchFamily="18" charset="0"/>
            </a:endParaRPr>
          </a:p>
          <a:p>
            <a:pPr marL="0" indent="0" eaLnBrk="1" hangingPunct="1">
              <a:buNone/>
            </a:pPr>
            <a:endParaRPr lang="en-AU" altLang="en-US" dirty="0" smtClean="0"/>
          </a:p>
        </p:txBody>
      </p:sp>
      <p:pic>
        <p:nvPicPr>
          <p:cNvPr id="17412" name="Picture 3" descr="D10 1334418  AER logo_landscape_RGB 300dpi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199" y="5949949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539552" y="6036467"/>
            <a:ext cx="457200" cy="365125"/>
          </a:xfrm>
        </p:spPr>
        <p:txBody>
          <a:bodyPr/>
          <a:lstStyle/>
          <a:p>
            <a:pPr>
              <a:defRPr/>
            </a:pPr>
            <a:fld id="{8E88508F-01E7-4C0A-83DF-636073255414}" type="slidenum">
              <a:rPr lang="en-AU" smtClean="0"/>
              <a:pPr>
                <a:defRPr/>
              </a:pPr>
              <a:t>23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89402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8313" y="692150"/>
            <a:ext cx="7772400" cy="1828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The Australian Energy Regulator</a:t>
            </a:r>
            <a:endParaRPr lang="en-AU" dirty="0"/>
          </a:p>
        </p:txBody>
      </p:sp>
      <p:pic>
        <p:nvPicPr>
          <p:cNvPr id="1026" name="Picture 2" descr="C:\Documents and Settings\lkeog\Local Settings\Temporary Internet Files\Content.IE5\2AIR206U\MP900403216[1]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187624" y="2765209"/>
            <a:ext cx="2016927" cy="302391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148" name="Picture 5" descr="D10 1334418  AER logo_landscape_RGB 300dp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5805488"/>
            <a:ext cx="2162175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3419872" y="3573016"/>
            <a:ext cx="5097641" cy="16312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A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Pre-determination conference</a:t>
            </a:r>
          </a:p>
          <a:p>
            <a:pPr algn="ctr"/>
            <a:r>
              <a:rPr lang="en-A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Draft decisions: TransGrid &amp; Directlink transmission determinations</a:t>
            </a:r>
          </a:p>
          <a:p>
            <a:pPr algn="ctr"/>
            <a:endParaRPr lang="en-AU" sz="20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/>
            <a:r>
              <a:rPr lang="en-A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Chris Pattas, General Manager</a:t>
            </a:r>
            <a:endParaRPr lang="en-AU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4056830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10509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About our draft decision:</a:t>
            </a:r>
            <a:b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</a:b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context and framework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68313" y="1556793"/>
            <a:ext cx="8183562" cy="4331246"/>
          </a:xfrm>
        </p:spPr>
        <p:txBody>
          <a:bodyPr/>
          <a:lstStyle/>
          <a:p>
            <a:pPr eaLnBrk="1" hangingPunct="1"/>
            <a:r>
              <a:rPr lang="en-AU" altLang="en-US" sz="2400" dirty="0" smtClean="0">
                <a:latin typeface="Lucida Fax" pitchFamily="18" charset="0"/>
              </a:rPr>
              <a:t>Changes to the National Electricity Law and Rules in 2012</a:t>
            </a:r>
          </a:p>
          <a:p>
            <a:pPr lvl="1" eaLnBrk="1" hangingPunct="1"/>
            <a:r>
              <a:rPr lang="en-AU" altLang="en-US" sz="2000" dirty="0" smtClean="0">
                <a:latin typeface="Lucida Fax" pitchFamily="18" charset="0"/>
              </a:rPr>
              <a:t>National Electricity Objective</a:t>
            </a:r>
          </a:p>
          <a:p>
            <a:pPr lvl="1" eaLnBrk="1" hangingPunct="1"/>
            <a:r>
              <a:rPr lang="en-AU" altLang="en-US" sz="2000" dirty="0" smtClean="0">
                <a:latin typeface="Lucida Fax" pitchFamily="18" charset="0"/>
              </a:rPr>
              <a:t>Revenue and pricing principles</a:t>
            </a:r>
          </a:p>
          <a:p>
            <a:pPr lvl="1" eaLnBrk="1" hangingPunct="1"/>
            <a:r>
              <a:rPr lang="en-AU" altLang="en-US" sz="2000" dirty="0" smtClean="0">
                <a:latin typeface="Lucida Fax" pitchFamily="18" charset="0"/>
              </a:rPr>
              <a:t>A greater role for consumers</a:t>
            </a:r>
          </a:p>
          <a:p>
            <a:pPr lvl="2" eaLnBrk="1" hangingPunct="1"/>
            <a:r>
              <a:rPr lang="en-AU" altLang="en-US" sz="2000" dirty="0" smtClean="0">
                <a:latin typeface="Lucida Fax" pitchFamily="18" charset="0"/>
              </a:rPr>
              <a:t>Consumer engagement</a:t>
            </a:r>
          </a:p>
          <a:p>
            <a:pPr lvl="2" eaLnBrk="1" hangingPunct="1"/>
            <a:r>
              <a:rPr lang="en-AU" altLang="en-US" sz="2000" dirty="0" smtClean="0">
                <a:latin typeface="Lucida Fax" pitchFamily="18" charset="0"/>
              </a:rPr>
              <a:t>Consumer challenge panel</a:t>
            </a:r>
          </a:p>
          <a:p>
            <a:pPr marL="603250" lvl="2" indent="0" eaLnBrk="1" hangingPunct="1">
              <a:buNone/>
            </a:pPr>
            <a:endParaRPr lang="en-AU" altLang="en-US" sz="2000" dirty="0" smtClean="0">
              <a:latin typeface="Lucida Fax" pitchFamily="18" charset="0"/>
            </a:endParaRPr>
          </a:p>
          <a:p>
            <a:pPr eaLnBrk="1" hangingPunct="1"/>
            <a:r>
              <a:rPr lang="en-AU" altLang="en-US" sz="2400" dirty="0" smtClean="0">
                <a:latin typeface="Lucida Fax" pitchFamily="18" charset="0"/>
              </a:rPr>
              <a:t>Our 2013 Better Regulation Program</a:t>
            </a:r>
          </a:p>
          <a:p>
            <a:pPr lvl="1" eaLnBrk="1" hangingPunct="1"/>
            <a:r>
              <a:rPr lang="en-AU" altLang="en-US" sz="2000" dirty="0" smtClean="0">
                <a:latin typeface="Lucida Fax" pitchFamily="18" charset="0"/>
              </a:rPr>
              <a:t>New guidelines setting out our approach</a:t>
            </a:r>
          </a:p>
          <a:p>
            <a:pPr marL="0" indent="0" eaLnBrk="1" hangingPunct="1">
              <a:buNone/>
            </a:pPr>
            <a:endParaRPr lang="en-AU" altLang="en-US" dirty="0" smtClean="0"/>
          </a:p>
        </p:txBody>
      </p:sp>
      <p:pic>
        <p:nvPicPr>
          <p:cNvPr id="9220" name="Picture 3" descr="D10 1334418  AER logo_landscape_RGB 300dpi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539552" y="6036468"/>
            <a:ext cx="457200" cy="365125"/>
          </a:xfrm>
        </p:spPr>
        <p:txBody>
          <a:bodyPr/>
          <a:lstStyle/>
          <a:p>
            <a:pPr>
              <a:defRPr/>
            </a:pPr>
            <a:fld id="{8E88508F-01E7-4C0A-83DF-636073255414}" type="slidenum">
              <a:rPr lang="en-AU" smtClean="0"/>
              <a:pPr>
                <a:defRPr/>
              </a:pPr>
              <a:t>4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647477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Total revenue: TransGrid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68313" y="1268761"/>
            <a:ext cx="8183562" cy="4619278"/>
          </a:xfrm>
        </p:spPr>
        <p:txBody>
          <a:bodyPr/>
          <a:lstStyle/>
          <a:p>
            <a:pPr marL="0" indent="0">
              <a:buNone/>
            </a:pPr>
            <a:r>
              <a:rPr lang="en-AU" sz="1600" b="1" dirty="0"/>
              <a:t>TransGrid's past total revenue, proposed total revenue and AER draft decision revenue allowance ($ million, 2013–14)</a:t>
            </a:r>
            <a:endParaRPr lang="en-AU" sz="1600" dirty="0"/>
          </a:p>
          <a:p>
            <a:pPr marL="0" indent="0" eaLnBrk="1" hangingPunct="1">
              <a:buNone/>
            </a:pPr>
            <a:endParaRPr lang="en-AU" altLang="en-US" dirty="0" smtClean="0"/>
          </a:p>
        </p:txBody>
      </p:sp>
      <p:pic>
        <p:nvPicPr>
          <p:cNvPr id="11268" name="Picture 3" descr="D10 1334418  AER logo_landscape_RGB 300dpi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1" y="1916832"/>
            <a:ext cx="6984775" cy="3888432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42391" y="6088949"/>
            <a:ext cx="457200" cy="365125"/>
          </a:xfrm>
        </p:spPr>
        <p:txBody>
          <a:bodyPr/>
          <a:lstStyle/>
          <a:p>
            <a:pPr>
              <a:defRPr/>
            </a:pPr>
            <a:fld id="{8E88508F-01E7-4C0A-83DF-636073255414}" type="slidenum">
              <a:rPr lang="en-AU" smtClean="0"/>
              <a:pPr>
                <a:defRPr/>
              </a:pPr>
              <a:t>5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070" y="836712"/>
            <a:ext cx="8183563" cy="575469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Total revenue: Key differences between proposal and draft decision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68313" y="1700213"/>
            <a:ext cx="2519511" cy="418782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AU" altLang="en-US" sz="1800" b="1" dirty="0" smtClean="0">
                <a:latin typeface="Lucida Fax" pitchFamily="18" charset="0"/>
              </a:rPr>
              <a:t>TransGrid:</a:t>
            </a:r>
          </a:p>
          <a:p>
            <a:pPr eaLnBrk="1" hangingPunct="1"/>
            <a:r>
              <a:rPr lang="en-AU" altLang="en-US" sz="1800" dirty="0" smtClean="0">
                <a:latin typeface="Lucida Fax" pitchFamily="18" charset="0"/>
              </a:rPr>
              <a:t>Rate </a:t>
            </a:r>
            <a:r>
              <a:rPr lang="en-AU" altLang="en-US" sz="1800" dirty="0">
                <a:latin typeface="Lucida Fax" pitchFamily="18" charset="0"/>
              </a:rPr>
              <a:t>of return</a:t>
            </a:r>
          </a:p>
          <a:p>
            <a:pPr marL="347663" lvl="1" indent="0" eaLnBrk="1" hangingPunct="1">
              <a:buNone/>
            </a:pPr>
            <a:r>
              <a:rPr lang="en-AU" altLang="en-US" sz="1600" dirty="0" smtClean="0">
                <a:latin typeface="Lucida Fax" pitchFamily="18" charset="0"/>
              </a:rPr>
              <a:t>7.24 (AER)</a:t>
            </a:r>
          </a:p>
          <a:p>
            <a:pPr marL="347663" lvl="1" indent="0" eaLnBrk="1" hangingPunct="1">
              <a:buNone/>
            </a:pPr>
            <a:r>
              <a:rPr lang="en-AU" altLang="en-US" sz="1600" dirty="0" smtClean="0">
                <a:latin typeface="Lucida Fax" pitchFamily="18" charset="0"/>
              </a:rPr>
              <a:t>vs. </a:t>
            </a:r>
          </a:p>
          <a:p>
            <a:pPr marL="347663" lvl="1" indent="0" eaLnBrk="1" hangingPunct="1">
              <a:buNone/>
            </a:pPr>
            <a:r>
              <a:rPr lang="en-AU" altLang="en-US" sz="1600" dirty="0" smtClean="0">
                <a:latin typeface="Lucida Fax" pitchFamily="18" charset="0"/>
              </a:rPr>
              <a:t>8.83 (TransGrid)</a:t>
            </a:r>
          </a:p>
          <a:p>
            <a:pPr marL="65088" indent="0" eaLnBrk="1" hangingPunct="1">
              <a:buNone/>
            </a:pPr>
            <a:endParaRPr lang="en-AU" altLang="en-US" sz="1800" dirty="0">
              <a:latin typeface="Lucida Fax" pitchFamily="18" charset="0"/>
            </a:endParaRPr>
          </a:p>
          <a:p>
            <a:pPr eaLnBrk="1" hangingPunct="1"/>
            <a:r>
              <a:rPr lang="en-AU" altLang="en-US" sz="1800" dirty="0" smtClean="0">
                <a:latin typeface="Lucida Fax" pitchFamily="18" charset="0"/>
              </a:rPr>
              <a:t>34% </a:t>
            </a:r>
            <a:r>
              <a:rPr lang="en-AU" altLang="en-US" sz="1800" dirty="0">
                <a:latin typeface="Lucida Fax" pitchFamily="18" charset="0"/>
              </a:rPr>
              <a:t>reduction to </a:t>
            </a:r>
            <a:endParaRPr lang="en-AU" altLang="en-US" sz="1800" dirty="0" smtClean="0">
              <a:latin typeface="Lucida Fax" pitchFamily="18" charset="0"/>
            </a:endParaRPr>
          </a:p>
          <a:p>
            <a:pPr marL="282575" lvl="1" indent="0" eaLnBrk="1" hangingPunct="1">
              <a:buNone/>
            </a:pPr>
            <a:r>
              <a:rPr lang="en-AU" altLang="en-US" sz="1800" dirty="0" smtClean="0">
                <a:latin typeface="Lucida Fax" pitchFamily="18" charset="0"/>
              </a:rPr>
              <a:t>proposed capex</a:t>
            </a:r>
          </a:p>
          <a:p>
            <a:pPr marL="282575" lvl="1" indent="0" eaLnBrk="1" hangingPunct="1">
              <a:buNone/>
            </a:pPr>
            <a:endParaRPr lang="en-AU" altLang="en-US" sz="1800" dirty="0">
              <a:latin typeface="Lucida Fax" pitchFamily="18" charset="0"/>
            </a:endParaRPr>
          </a:p>
          <a:p>
            <a:pPr eaLnBrk="1" hangingPunct="1"/>
            <a:r>
              <a:rPr lang="en-AU" altLang="en-US" sz="1800" dirty="0" smtClean="0">
                <a:latin typeface="Lucida Fax" pitchFamily="18" charset="0"/>
              </a:rPr>
              <a:t>16% </a:t>
            </a:r>
            <a:r>
              <a:rPr lang="en-AU" altLang="en-US" sz="1800" dirty="0">
                <a:latin typeface="Lucida Fax" pitchFamily="18" charset="0"/>
              </a:rPr>
              <a:t>reduction to </a:t>
            </a:r>
            <a:endParaRPr lang="en-AU" altLang="en-US" sz="1800" dirty="0" smtClean="0">
              <a:latin typeface="Lucida Fax" pitchFamily="18" charset="0"/>
            </a:endParaRPr>
          </a:p>
          <a:p>
            <a:pPr marL="282575" lvl="1" indent="0" eaLnBrk="1" hangingPunct="1">
              <a:buNone/>
            </a:pPr>
            <a:r>
              <a:rPr lang="en-AU" altLang="en-US" sz="1800" dirty="0" smtClean="0">
                <a:latin typeface="Lucida Fax" pitchFamily="18" charset="0"/>
              </a:rPr>
              <a:t>proposed </a:t>
            </a:r>
            <a:r>
              <a:rPr lang="en-AU" altLang="en-US" sz="1800" dirty="0">
                <a:latin typeface="Lucida Fax" pitchFamily="18" charset="0"/>
              </a:rPr>
              <a:t>opex</a:t>
            </a:r>
          </a:p>
          <a:p>
            <a:pPr marL="0" indent="0" eaLnBrk="1" hangingPunct="1">
              <a:buNone/>
            </a:pPr>
            <a:endParaRPr lang="en-AU" altLang="en-US" dirty="0" smtClean="0"/>
          </a:p>
        </p:txBody>
      </p:sp>
      <p:pic>
        <p:nvPicPr>
          <p:cNvPr id="17412" name="Picture 3" descr="D10 1334418  AER logo_landscape_RGB 300dpi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965" y="2204864"/>
            <a:ext cx="5401310" cy="3243580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3275965" y="1484784"/>
            <a:ext cx="54013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1600" dirty="0"/>
              <a:t>AER's draft decision on building block costs </a:t>
            </a:r>
            <a:endParaRPr lang="en-AU" sz="1600" dirty="0" smtClean="0"/>
          </a:p>
          <a:p>
            <a:r>
              <a:rPr lang="en-AU" sz="1600" dirty="0" smtClean="0"/>
              <a:t>($ </a:t>
            </a:r>
            <a:r>
              <a:rPr lang="en-AU" sz="1600" dirty="0"/>
              <a:t>million, 2013</a:t>
            </a:r>
            <a:r>
              <a:rPr lang="en-US" sz="1600" dirty="0"/>
              <a:t>–</a:t>
            </a:r>
            <a:r>
              <a:rPr lang="en-AU" sz="1600" dirty="0"/>
              <a:t>14)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11560" y="6036468"/>
            <a:ext cx="457200" cy="365125"/>
          </a:xfrm>
        </p:spPr>
        <p:txBody>
          <a:bodyPr/>
          <a:lstStyle/>
          <a:p>
            <a:pPr>
              <a:defRPr/>
            </a:pPr>
            <a:fld id="{8E88508F-01E7-4C0A-83DF-636073255414}" type="slidenum">
              <a:rPr lang="en-AU" smtClean="0"/>
              <a:pPr>
                <a:defRPr/>
              </a:pPr>
              <a:t>6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07977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10509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Treatment of TransGrid’s transitional year (the ‘true up’)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68313" y="1700213"/>
            <a:ext cx="8183562" cy="4187825"/>
          </a:xfrm>
        </p:spPr>
        <p:txBody>
          <a:bodyPr/>
          <a:lstStyle/>
          <a:p>
            <a:r>
              <a:rPr lang="en-AU" sz="1800" dirty="0" smtClean="0">
                <a:latin typeface="Lucida Fax" panose="02060602050505020204" pitchFamily="18" charset="0"/>
              </a:rPr>
              <a:t>For TransGrid this </a:t>
            </a:r>
            <a:r>
              <a:rPr lang="en-AU" sz="1800" dirty="0">
                <a:latin typeface="Lucida Fax" panose="02060602050505020204" pitchFamily="18" charset="0"/>
              </a:rPr>
              <a:t>regulatory period originally due to commence on 1 July 2014</a:t>
            </a:r>
          </a:p>
          <a:p>
            <a:r>
              <a:rPr lang="en-AU" sz="1800" dirty="0" smtClean="0">
                <a:latin typeface="Lucida Fax" panose="02060602050505020204" pitchFamily="18" charset="0"/>
              </a:rPr>
              <a:t>The </a:t>
            </a:r>
            <a:r>
              <a:rPr lang="en-AU" sz="1800" dirty="0">
                <a:latin typeface="Lucida Fax" panose="02060602050505020204" pitchFamily="18" charset="0"/>
              </a:rPr>
              <a:t>rules provided for a transitional regulatory </a:t>
            </a:r>
            <a:r>
              <a:rPr lang="en-AU" sz="1800" dirty="0" smtClean="0">
                <a:latin typeface="Lucida Fax" panose="02060602050505020204" pitchFamily="18" charset="0"/>
              </a:rPr>
              <a:t>decision to </a:t>
            </a:r>
            <a:r>
              <a:rPr lang="en-AU" sz="1800" dirty="0">
                <a:latin typeface="Lucida Fax" panose="02060602050505020204" pitchFamily="18" charset="0"/>
              </a:rPr>
              <a:t>allow for an expedited transition to the new rules</a:t>
            </a:r>
          </a:p>
          <a:p>
            <a:r>
              <a:rPr lang="en-AU" sz="1800" dirty="0" smtClean="0">
                <a:latin typeface="Lucida Fax" panose="02060602050505020204" pitchFamily="18" charset="0"/>
              </a:rPr>
              <a:t>Fast-tracked </a:t>
            </a:r>
            <a:r>
              <a:rPr lang="en-AU" sz="1800" dirty="0">
                <a:latin typeface="Lucida Fax" panose="02060602050505020204" pitchFamily="18" charset="0"/>
              </a:rPr>
              <a:t>placeholder determination </a:t>
            </a:r>
            <a:r>
              <a:rPr lang="en-AU" sz="1800" dirty="0" smtClean="0">
                <a:latin typeface="Lucida Fax" panose="02060602050505020204" pitchFamily="18" charset="0"/>
              </a:rPr>
              <a:t>March </a:t>
            </a:r>
            <a:r>
              <a:rPr lang="en-AU" sz="1800" dirty="0">
                <a:latin typeface="Lucida Fax" panose="02060602050505020204" pitchFamily="18" charset="0"/>
              </a:rPr>
              <a:t>2014</a:t>
            </a:r>
          </a:p>
          <a:p>
            <a:r>
              <a:rPr lang="en-AU" sz="1800" dirty="0">
                <a:latin typeface="Lucida Fax" panose="02060602050505020204" pitchFamily="18" charset="0"/>
              </a:rPr>
              <a:t>Rules provide for “true-up” as part of current </a:t>
            </a:r>
            <a:r>
              <a:rPr lang="en-AU" sz="1800" dirty="0" smtClean="0">
                <a:latin typeface="Lucida Fax" panose="02060602050505020204" pitchFamily="18" charset="0"/>
              </a:rPr>
              <a:t>determination</a:t>
            </a:r>
          </a:p>
          <a:p>
            <a:r>
              <a:rPr lang="en-AU" sz="1800" dirty="0" smtClean="0">
                <a:latin typeface="Lucida Fax" panose="02060602050505020204" pitchFamily="18" charset="0"/>
              </a:rPr>
              <a:t>$94.3m (nominal) to be returned to customers over 2015-18</a:t>
            </a:r>
            <a:endParaRPr lang="en-AU" sz="1800" dirty="0">
              <a:latin typeface="Lucida Fax" panose="02060602050505020204" pitchFamily="18" charset="0"/>
            </a:endParaRPr>
          </a:p>
          <a:p>
            <a:pPr marL="0" indent="0" eaLnBrk="1" hangingPunct="1">
              <a:buNone/>
            </a:pPr>
            <a:endParaRPr lang="en-AU" altLang="en-US" dirty="0" smtClean="0"/>
          </a:p>
        </p:txBody>
      </p:sp>
      <p:pic>
        <p:nvPicPr>
          <p:cNvPr id="11268" name="Picture 3" descr="D10 1334418  AER logo_landscape_RGB 300dpi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5918829"/>
              </p:ext>
            </p:extLst>
          </p:nvPr>
        </p:nvGraphicFramePr>
        <p:xfrm>
          <a:off x="683568" y="4005064"/>
          <a:ext cx="7823522" cy="17124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23878"/>
                <a:gridCol w="3899644"/>
              </a:tblGrid>
              <a:tr h="424526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400"/>
                        </a:spcBef>
                        <a:spcAft>
                          <a:spcPts val="600"/>
                        </a:spcAft>
                      </a:pPr>
                      <a:r>
                        <a:rPr lang="en-AU" sz="1200" dirty="0">
                          <a:effectLst/>
                        </a:rPr>
                        <a:t>TransGrid</a:t>
                      </a:r>
                      <a:endParaRPr lang="en-AU" sz="12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>
                          <a:effectLst/>
                        </a:rPr>
                        <a:t>2014–15</a:t>
                      </a:r>
                      <a:endParaRPr lang="en-AU" sz="12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24526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400"/>
                        </a:spcBef>
                        <a:spcAft>
                          <a:spcPts val="600"/>
                        </a:spcAft>
                      </a:pPr>
                      <a:r>
                        <a:rPr lang="en-AU" sz="1200" dirty="0">
                          <a:effectLst/>
                        </a:rPr>
                        <a:t>AER draft decision – notional MAR</a:t>
                      </a:r>
                      <a:endParaRPr lang="en-AU" sz="12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>
                          <a:effectLst/>
                        </a:rPr>
                        <a:t>751.1</a:t>
                      </a:r>
                      <a:endParaRPr lang="en-AU" sz="12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24526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400"/>
                        </a:spcBef>
                        <a:spcAft>
                          <a:spcPts val="600"/>
                        </a:spcAft>
                      </a:pPr>
                      <a:r>
                        <a:rPr lang="en-AU" sz="1200" dirty="0">
                          <a:effectLst/>
                        </a:rPr>
                        <a:t>AER transitional decision – placeholder revenue</a:t>
                      </a:r>
                      <a:endParaRPr lang="en-AU" sz="12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>
                          <a:effectLst/>
                        </a:rPr>
                        <a:t>845.4</a:t>
                      </a:r>
                      <a:endParaRPr lang="en-AU" sz="12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24526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400"/>
                        </a:spcBef>
                        <a:spcAft>
                          <a:spcPts val="600"/>
                        </a:spcAft>
                      </a:pPr>
                      <a:r>
                        <a:rPr lang="en-AU" sz="1200" dirty="0">
                          <a:effectLst/>
                        </a:rPr>
                        <a:t>Difference</a:t>
                      </a:r>
                      <a:endParaRPr lang="en-AU" sz="12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>
                          <a:effectLst/>
                        </a:rPr>
                        <a:t>–94.3</a:t>
                      </a:r>
                      <a:endParaRPr lang="en-AU" sz="12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39552" y="6036468"/>
            <a:ext cx="457200" cy="365125"/>
          </a:xfrm>
        </p:spPr>
        <p:txBody>
          <a:bodyPr/>
          <a:lstStyle/>
          <a:p>
            <a:pPr>
              <a:defRPr/>
            </a:pPr>
            <a:fld id="{8E88508F-01E7-4C0A-83DF-636073255414}" type="slidenum">
              <a:rPr lang="en-AU" smtClean="0"/>
              <a:pPr>
                <a:defRPr/>
              </a:pPr>
              <a:t>7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15874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647477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T</a:t>
            </a: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otal revenue: Directlink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68313" y="1268761"/>
            <a:ext cx="8183562" cy="4619278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AU" sz="1800" b="1" dirty="0"/>
              <a:t>Directlink's past total revenue, proposed total revenue and AER draft decision revenue allowance ($ million, 2014–15)</a:t>
            </a:r>
            <a:endParaRPr lang="en-AU" altLang="en-US" sz="1800" dirty="0" smtClean="0"/>
          </a:p>
        </p:txBody>
      </p:sp>
      <p:pic>
        <p:nvPicPr>
          <p:cNvPr id="11268" name="Picture 3" descr="D10 1334418  AER logo_landscape_RGB 300dpi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988840"/>
            <a:ext cx="6912768" cy="3832538"/>
          </a:xfrm>
          <a:prstGeom prst="rect">
            <a:avLst/>
          </a:prstGeom>
          <a:noFill/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539552" y="6106041"/>
            <a:ext cx="457200" cy="365125"/>
          </a:xfrm>
        </p:spPr>
        <p:txBody>
          <a:bodyPr/>
          <a:lstStyle/>
          <a:p>
            <a:pPr>
              <a:defRPr/>
            </a:pPr>
            <a:fld id="{8E88508F-01E7-4C0A-83DF-636073255414}" type="slidenum">
              <a:rPr lang="en-AU" smtClean="0"/>
              <a:pPr>
                <a:defRPr/>
              </a:pPr>
              <a:t>8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80622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070" y="836712"/>
            <a:ext cx="8183563" cy="575469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Total revenue: Key differences between proposal and draft decision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68313" y="1700213"/>
            <a:ext cx="2519511" cy="418782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AU" altLang="en-US" sz="1800" b="1" dirty="0" smtClean="0">
                <a:latin typeface="Lucida Fax" pitchFamily="18" charset="0"/>
              </a:rPr>
              <a:t>Directlink:</a:t>
            </a:r>
          </a:p>
          <a:p>
            <a:pPr eaLnBrk="1" hangingPunct="1"/>
            <a:r>
              <a:rPr lang="en-AU" altLang="en-US" sz="1800" dirty="0" smtClean="0">
                <a:latin typeface="Lucida Fax" pitchFamily="18" charset="0"/>
              </a:rPr>
              <a:t>Rate </a:t>
            </a:r>
            <a:r>
              <a:rPr lang="en-AU" altLang="en-US" sz="1800" dirty="0">
                <a:latin typeface="Lucida Fax" pitchFamily="18" charset="0"/>
              </a:rPr>
              <a:t>of return</a:t>
            </a:r>
          </a:p>
          <a:p>
            <a:pPr marL="347663" lvl="1" indent="0" eaLnBrk="1" hangingPunct="1">
              <a:buNone/>
            </a:pPr>
            <a:r>
              <a:rPr lang="en-AU" altLang="en-US" sz="1600" dirty="0" smtClean="0">
                <a:latin typeface="Lucida Fax" pitchFamily="18" charset="0"/>
              </a:rPr>
              <a:t>6.80 (AER)</a:t>
            </a:r>
          </a:p>
          <a:p>
            <a:pPr marL="347663" lvl="1" indent="0" eaLnBrk="1" hangingPunct="1">
              <a:buNone/>
            </a:pPr>
            <a:r>
              <a:rPr lang="en-AU" altLang="en-US" sz="1600" dirty="0" smtClean="0">
                <a:latin typeface="Lucida Fax" pitchFamily="18" charset="0"/>
              </a:rPr>
              <a:t>vs.</a:t>
            </a:r>
          </a:p>
          <a:p>
            <a:pPr marL="347663" lvl="1" indent="0" eaLnBrk="1" hangingPunct="1">
              <a:buNone/>
            </a:pPr>
            <a:r>
              <a:rPr lang="en-AU" altLang="en-US" sz="1600" dirty="0" smtClean="0">
                <a:latin typeface="Lucida Fax" pitchFamily="18" charset="0"/>
              </a:rPr>
              <a:t>8.06 (Directlink)</a:t>
            </a:r>
          </a:p>
          <a:p>
            <a:pPr marL="347663" lvl="1" indent="0" eaLnBrk="1" hangingPunct="1">
              <a:buNone/>
            </a:pPr>
            <a:endParaRPr lang="en-AU" altLang="en-US" sz="1600" dirty="0">
              <a:latin typeface="Lucida Fax" pitchFamily="18" charset="0"/>
            </a:endParaRPr>
          </a:p>
          <a:p>
            <a:pPr eaLnBrk="1" hangingPunct="1"/>
            <a:r>
              <a:rPr lang="en-AU" altLang="en-US" sz="1800" dirty="0" smtClean="0">
                <a:latin typeface="Lucida Fax" pitchFamily="18" charset="0"/>
              </a:rPr>
              <a:t>27% </a:t>
            </a:r>
            <a:r>
              <a:rPr lang="en-AU" altLang="en-US" sz="1800" dirty="0">
                <a:latin typeface="Lucida Fax" pitchFamily="18" charset="0"/>
              </a:rPr>
              <a:t>reduction to </a:t>
            </a:r>
            <a:endParaRPr lang="en-AU" altLang="en-US" sz="1800" dirty="0" smtClean="0">
              <a:latin typeface="Lucida Fax" pitchFamily="18" charset="0"/>
            </a:endParaRPr>
          </a:p>
          <a:p>
            <a:pPr marL="282575" lvl="1" indent="0" eaLnBrk="1" hangingPunct="1">
              <a:buNone/>
            </a:pPr>
            <a:r>
              <a:rPr lang="en-AU" altLang="en-US" sz="1800" dirty="0" smtClean="0">
                <a:latin typeface="Lucida Fax" pitchFamily="18" charset="0"/>
              </a:rPr>
              <a:t>proposed capex</a:t>
            </a:r>
          </a:p>
          <a:p>
            <a:pPr marL="282575" lvl="1" indent="0" eaLnBrk="1" hangingPunct="1">
              <a:buNone/>
            </a:pPr>
            <a:endParaRPr lang="en-AU" altLang="en-US" sz="1800" dirty="0">
              <a:latin typeface="Lucida Fax" pitchFamily="18" charset="0"/>
            </a:endParaRPr>
          </a:p>
          <a:p>
            <a:pPr eaLnBrk="1" hangingPunct="1"/>
            <a:r>
              <a:rPr lang="en-AU" altLang="en-US" sz="1800" dirty="0" smtClean="0">
                <a:latin typeface="Lucida Fax" pitchFamily="18" charset="0"/>
              </a:rPr>
              <a:t>37% </a:t>
            </a:r>
            <a:r>
              <a:rPr lang="en-AU" altLang="en-US" sz="1800" dirty="0">
                <a:latin typeface="Lucida Fax" pitchFamily="18" charset="0"/>
              </a:rPr>
              <a:t>reduction to </a:t>
            </a:r>
            <a:endParaRPr lang="en-AU" altLang="en-US" sz="1800" dirty="0" smtClean="0">
              <a:latin typeface="Lucida Fax" pitchFamily="18" charset="0"/>
            </a:endParaRPr>
          </a:p>
          <a:p>
            <a:pPr marL="282575" lvl="1" indent="0" eaLnBrk="1" hangingPunct="1">
              <a:buNone/>
            </a:pPr>
            <a:r>
              <a:rPr lang="en-AU" altLang="en-US" sz="1800" dirty="0" smtClean="0">
                <a:latin typeface="Lucida Fax" pitchFamily="18" charset="0"/>
              </a:rPr>
              <a:t>proposed </a:t>
            </a:r>
            <a:r>
              <a:rPr lang="en-AU" altLang="en-US" sz="1800" dirty="0">
                <a:latin typeface="Lucida Fax" pitchFamily="18" charset="0"/>
              </a:rPr>
              <a:t>opex</a:t>
            </a:r>
          </a:p>
          <a:p>
            <a:pPr marL="0" indent="0" eaLnBrk="1" hangingPunct="1">
              <a:buNone/>
            </a:pPr>
            <a:endParaRPr lang="en-AU" altLang="en-US" dirty="0" smtClean="0"/>
          </a:p>
        </p:txBody>
      </p:sp>
      <p:pic>
        <p:nvPicPr>
          <p:cNvPr id="17412" name="Picture 3" descr="D10 1334418  AER logo_landscape_RGB 300dpi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5665" y="2204864"/>
            <a:ext cx="5261610" cy="3237230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3563889" y="1484784"/>
            <a:ext cx="511338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dirty="0"/>
              <a:t>AER's draft decision on building block costs </a:t>
            </a:r>
          </a:p>
          <a:p>
            <a:r>
              <a:rPr lang="en-AU" dirty="0"/>
              <a:t>($ million, </a:t>
            </a:r>
            <a:r>
              <a:rPr lang="en-AU" dirty="0" smtClean="0"/>
              <a:t>2014</a:t>
            </a:r>
            <a:r>
              <a:rPr lang="en-US" dirty="0" smtClean="0"/>
              <a:t>–</a:t>
            </a:r>
            <a:r>
              <a:rPr lang="en-AU" dirty="0" smtClean="0"/>
              <a:t>15)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39552" y="6036468"/>
            <a:ext cx="457200" cy="365125"/>
          </a:xfrm>
        </p:spPr>
        <p:txBody>
          <a:bodyPr/>
          <a:lstStyle/>
          <a:p>
            <a:pPr>
              <a:defRPr/>
            </a:pPr>
            <a:fld id="{8E88508F-01E7-4C0A-83DF-636073255414}" type="slidenum">
              <a:rPr lang="en-AU" smtClean="0"/>
              <a:pPr>
                <a:defRPr/>
              </a:pPr>
              <a:t>9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92854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1024</TotalTime>
  <Words>1564</Words>
  <Application>Microsoft Office PowerPoint</Application>
  <PresentationFormat>On-screen Show (4:3)</PresentationFormat>
  <Paragraphs>348</Paragraphs>
  <Slides>23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Aspect</vt:lpstr>
      <vt:lpstr>The Australian Energy Regulator</vt:lpstr>
      <vt:lpstr>Today’s agenda</vt:lpstr>
      <vt:lpstr>The Australian Energy Regulator</vt:lpstr>
      <vt:lpstr>About our draft decision: context and framework</vt:lpstr>
      <vt:lpstr>Total revenue: TransGrid</vt:lpstr>
      <vt:lpstr>Total revenue: Key differences between proposal and draft decision</vt:lpstr>
      <vt:lpstr>Treatment of TransGrid’s transitional year (the ‘true up’)</vt:lpstr>
      <vt:lpstr>Total revenue: Directlink</vt:lpstr>
      <vt:lpstr>Total revenue: Key differences between proposal and draft decision</vt:lpstr>
      <vt:lpstr>Total revenue and impact on price</vt:lpstr>
      <vt:lpstr>Key drivers for these decisions</vt:lpstr>
      <vt:lpstr>Rate of return</vt:lpstr>
      <vt:lpstr>Capex: TransGrid</vt:lpstr>
      <vt:lpstr>Capex: TransGrid</vt:lpstr>
      <vt:lpstr>Key adjustments to capex: TransGrid</vt:lpstr>
      <vt:lpstr>Opex: TransGrid</vt:lpstr>
      <vt:lpstr>Key adjustments to opex: TransGrid</vt:lpstr>
      <vt:lpstr>TransGrid’s pricing methodology</vt:lpstr>
      <vt:lpstr>Capex: Directlink</vt:lpstr>
      <vt:lpstr>Key adjustments to capex: Directlink</vt:lpstr>
      <vt:lpstr>Opex: Directlink</vt:lpstr>
      <vt:lpstr>Key adjustments to opex: Directlink</vt:lpstr>
      <vt:lpstr>Next steps</vt:lpstr>
    </vt:vector>
  </TitlesOfParts>
  <Company>ACCC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Australian Energy Regulation</dc:title>
  <dc:creator>lkeog</dc:creator>
  <cp:lastModifiedBy>Minhas, Sajjad</cp:lastModifiedBy>
  <cp:revision>85</cp:revision>
  <cp:lastPrinted>2014-12-03T04:04:00Z</cp:lastPrinted>
  <dcterms:created xsi:type="dcterms:W3CDTF">2013-02-26T03:21:25Z</dcterms:created>
  <dcterms:modified xsi:type="dcterms:W3CDTF">2014-12-07T20:46:44Z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urrfile">
    <vt:lpwstr>C:\Documents and Settings\sminh\Local Settings\Temporary Internet Files\Content.Outlook\LS72T3P3\20141208 - AER pre determination conference presentation - TransGrid and   .pptx</vt:lpwstr>
  </property>
</Properties>
</file>