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1"/>
  </p:notesMasterIdLst>
  <p:handoutMasterIdLst>
    <p:handoutMasterId r:id="rId22"/>
  </p:handoutMasterIdLst>
  <p:sldIdLst>
    <p:sldId id="282" r:id="rId2"/>
    <p:sldId id="305" r:id="rId3"/>
    <p:sldId id="299" r:id="rId4"/>
    <p:sldId id="303" r:id="rId5"/>
    <p:sldId id="289" r:id="rId6"/>
    <p:sldId id="291" r:id="rId7"/>
    <p:sldId id="290" r:id="rId8"/>
    <p:sldId id="300" r:id="rId9"/>
    <p:sldId id="301" r:id="rId10"/>
    <p:sldId id="288" r:id="rId11"/>
    <p:sldId id="298" r:id="rId12"/>
    <p:sldId id="292" r:id="rId13"/>
    <p:sldId id="293" r:id="rId14"/>
    <p:sldId id="294" r:id="rId15"/>
    <p:sldId id="304" r:id="rId16"/>
    <p:sldId id="295" r:id="rId17"/>
    <p:sldId id="296" r:id="rId18"/>
    <p:sldId id="297" r:id="rId19"/>
    <p:sldId id="302" r:id="rId20"/>
  </p:sldIdLst>
  <p:sldSz cx="9144000" cy="6858000" type="screen4x3"/>
  <p:notesSz cx="6731000" cy="9863138"/>
  <p:defaultTextStyle>
    <a:defPPr>
      <a:defRPr lang="en-US"/>
    </a:defPPr>
    <a:lvl1pPr algn="l" rtl="0" fontAlgn="base">
      <a:spcBef>
        <a:spcPct val="0"/>
      </a:spcBef>
      <a:spcAft>
        <a:spcPct val="0"/>
      </a:spcAft>
      <a:defRPr sz="14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14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14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14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1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1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1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1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1400"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DDEBFB"/>
    <a:srgbClr val="CCFFFF"/>
    <a:srgbClr val="008000"/>
    <a:srgbClr val="CCFF99"/>
    <a:srgbClr val="FFCC99"/>
    <a:srgbClr val="FF9933"/>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02" y="-52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defTabSz="912813">
              <a:defRPr sz="1200">
                <a:ea typeface="ＭＳ Ｐゴシック" charset="-128"/>
                <a:cs typeface="ＭＳ Ｐゴシック" charset="-128"/>
              </a:defRPr>
            </a:lvl1pPr>
          </a:lstStyle>
          <a:p>
            <a:pPr>
              <a:defRPr/>
            </a:pPr>
            <a:endParaRPr lang="en-US"/>
          </a:p>
        </p:txBody>
      </p:sp>
      <p:sp>
        <p:nvSpPr>
          <p:cNvPr id="136195" name="Rectangle 3"/>
          <p:cNvSpPr>
            <a:spLocks noGrp="1" noChangeArrowheads="1"/>
          </p:cNvSpPr>
          <p:nvPr>
            <p:ph type="dt" sz="quarter" idx="1"/>
          </p:nvPr>
        </p:nvSpPr>
        <p:spPr bwMode="auto">
          <a:xfrm>
            <a:off x="3811588" y="0"/>
            <a:ext cx="2917825" cy="493713"/>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algn="r" defTabSz="912813">
              <a:defRPr sz="1200">
                <a:ea typeface="ＭＳ Ｐゴシック" charset="-128"/>
                <a:cs typeface="ＭＳ Ｐゴシック" charset="-128"/>
              </a:defRPr>
            </a:lvl1pPr>
          </a:lstStyle>
          <a:p>
            <a:pPr>
              <a:defRPr/>
            </a:pPr>
            <a:endParaRPr lang="en-US"/>
          </a:p>
        </p:txBody>
      </p:sp>
      <p:sp>
        <p:nvSpPr>
          <p:cNvPr id="136196" name="Rectangle 4"/>
          <p:cNvSpPr>
            <a:spLocks noGrp="1" noChangeArrowheads="1"/>
          </p:cNvSpPr>
          <p:nvPr>
            <p:ph type="ftr" sz="quarter" idx="2"/>
          </p:nvPr>
        </p:nvSpPr>
        <p:spPr bwMode="auto">
          <a:xfrm>
            <a:off x="0" y="9367838"/>
            <a:ext cx="2917825" cy="493712"/>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defTabSz="912813">
              <a:defRPr sz="1200">
                <a:ea typeface="ＭＳ Ｐゴシック" charset="-128"/>
                <a:cs typeface="ＭＳ Ｐゴシック" charset="-128"/>
              </a:defRPr>
            </a:lvl1pPr>
          </a:lstStyle>
          <a:p>
            <a:pPr>
              <a:defRPr/>
            </a:pPr>
            <a:endParaRPr lang="en-US"/>
          </a:p>
        </p:txBody>
      </p:sp>
      <p:sp>
        <p:nvSpPr>
          <p:cNvPr id="136197" name="Rectangle 5"/>
          <p:cNvSpPr>
            <a:spLocks noGrp="1" noChangeArrowheads="1"/>
          </p:cNvSpPr>
          <p:nvPr>
            <p:ph type="sldNum" sz="quarter" idx="3"/>
          </p:nvPr>
        </p:nvSpPr>
        <p:spPr bwMode="auto">
          <a:xfrm>
            <a:off x="3811588" y="9367838"/>
            <a:ext cx="2917825" cy="493712"/>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algn="r" defTabSz="912813">
              <a:defRPr sz="1200" smtClean="0"/>
            </a:lvl1pPr>
          </a:lstStyle>
          <a:p>
            <a:pPr>
              <a:defRPr/>
            </a:pPr>
            <a:fld id="{BF836259-9C85-7C45-94BC-F9E82C04B7D3}" type="slidenum">
              <a:rPr lang="en-AU"/>
              <a:pPr>
                <a:defRPr/>
              </a:pPr>
              <a:t>‹#›</a:t>
            </a:fld>
            <a:endParaRPr lang="en-AU"/>
          </a:p>
        </p:txBody>
      </p:sp>
    </p:spTree>
    <p:extLst>
      <p:ext uri="{BB962C8B-B14F-4D97-AF65-F5344CB8AC3E}">
        <p14:creationId xmlns:p14="http://schemas.microsoft.com/office/powerpoint/2010/main" val="41400174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defTabSz="912813">
              <a:defRPr sz="1200">
                <a:ea typeface="ＭＳ Ｐゴシック" charset="-128"/>
                <a:cs typeface="ＭＳ Ｐゴシック" charset="-128"/>
              </a:defRPr>
            </a:lvl1pPr>
          </a:lstStyle>
          <a:p>
            <a:pPr>
              <a:defRPr/>
            </a:pPr>
            <a:endParaRPr lang="en-US"/>
          </a:p>
        </p:txBody>
      </p:sp>
      <p:sp>
        <p:nvSpPr>
          <p:cNvPr id="10243" name="Rectangle 3"/>
          <p:cNvSpPr>
            <a:spLocks noGrp="1" noChangeArrowheads="1"/>
          </p:cNvSpPr>
          <p:nvPr>
            <p:ph type="dt" idx="1"/>
          </p:nvPr>
        </p:nvSpPr>
        <p:spPr bwMode="auto">
          <a:xfrm>
            <a:off x="3811588" y="0"/>
            <a:ext cx="2917825" cy="493713"/>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algn="r" defTabSz="912813">
              <a:defRPr sz="1200">
                <a:ea typeface="ＭＳ Ｐゴシック" charset="-128"/>
                <a:cs typeface="ＭＳ Ｐゴシック" charset="-128"/>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901700" y="739775"/>
            <a:ext cx="4929188" cy="36972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245" name="Rectangle 5"/>
          <p:cNvSpPr>
            <a:spLocks noGrp="1" noChangeArrowheads="1"/>
          </p:cNvSpPr>
          <p:nvPr>
            <p:ph type="body" sz="quarter" idx="3"/>
          </p:nvPr>
        </p:nvSpPr>
        <p:spPr bwMode="auto">
          <a:xfrm>
            <a:off x="673100" y="4684713"/>
            <a:ext cx="5384800" cy="4438650"/>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0246" name="Rectangle 6"/>
          <p:cNvSpPr>
            <a:spLocks noGrp="1" noChangeArrowheads="1"/>
          </p:cNvSpPr>
          <p:nvPr>
            <p:ph type="ftr" sz="quarter" idx="4"/>
          </p:nvPr>
        </p:nvSpPr>
        <p:spPr bwMode="auto">
          <a:xfrm>
            <a:off x="0" y="9367838"/>
            <a:ext cx="2917825" cy="493712"/>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defTabSz="912813">
              <a:defRPr sz="1200">
                <a:ea typeface="ＭＳ Ｐゴシック" charset="-128"/>
                <a:cs typeface="ＭＳ Ｐゴシック" charset="-128"/>
              </a:defRPr>
            </a:lvl1pPr>
          </a:lstStyle>
          <a:p>
            <a:pPr>
              <a:defRPr/>
            </a:pPr>
            <a:endParaRPr lang="en-US"/>
          </a:p>
        </p:txBody>
      </p:sp>
      <p:sp>
        <p:nvSpPr>
          <p:cNvPr id="10247" name="Rectangle 7"/>
          <p:cNvSpPr>
            <a:spLocks noGrp="1" noChangeArrowheads="1"/>
          </p:cNvSpPr>
          <p:nvPr>
            <p:ph type="sldNum" sz="quarter" idx="5"/>
          </p:nvPr>
        </p:nvSpPr>
        <p:spPr bwMode="auto">
          <a:xfrm>
            <a:off x="3811588" y="9367838"/>
            <a:ext cx="2917825" cy="493712"/>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algn="r" defTabSz="912813">
              <a:defRPr sz="1200" smtClean="0"/>
            </a:lvl1pPr>
          </a:lstStyle>
          <a:p>
            <a:pPr>
              <a:defRPr/>
            </a:pPr>
            <a:fld id="{07260DA7-2366-DA4C-B064-479E5A8A27E8}" type="slidenum">
              <a:rPr lang="en-AU"/>
              <a:pPr>
                <a:defRPr/>
              </a:pPr>
              <a:t>‹#›</a:t>
            </a:fld>
            <a:endParaRPr lang="en-AU"/>
          </a:p>
        </p:txBody>
      </p:sp>
    </p:spTree>
    <p:extLst>
      <p:ext uri="{BB962C8B-B14F-4D97-AF65-F5344CB8AC3E}">
        <p14:creationId xmlns:p14="http://schemas.microsoft.com/office/powerpoint/2010/main" val="4819495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pitchFamily="-110"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sz="1400">
                <a:solidFill>
                  <a:schemeClr val="tx1"/>
                </a:solidFill>
                <a:latin typeface="Arial" charset="0"/>
                <a:ea typeface="ＭＳ Ｐゴシック" charset="0"/>
                <a:cs typeface="ＭＳ Ｐゴシック" charset="0"/>
              </a:defRPr>
            </a:lvl1pPr>
            <a:lvl2pPr marL="742950" indent="-285750" defTabSz="912813" eaLnBrk="0" hangingPunct="0">
              <a:defRPr sz="1400">
                <a:solidFill>
                  <a:schemeClr val="tx1"/>
                </a:solidFill>
                <a:latin typeface="Arial" charset="0"/>
                <a:ea typeface="ＭＳ Ｐゴシック" charset="0"/>
              </a:defRPr>
            </a:lvl2pPr>
            <a:lvl3pPr marL="1143000" indent="-228600" defTabSz="912813" eaLnBrk="0" hangingPunct="0">
              <a:defRPr sz="1400">
                <a:solidFill>
                  <a:schemeClr val="tx1"/>
                </a:solidFill>
                <a:latin typeface="Arial" charset="0"/>
                <a:ea typeface="ＭＳ Ｐゴシック" charset="0"/>
              </a:defRPr>
            </a:lvl3pPr>
            <a:lvl4pPr marL="1600200" indent="-228600" defTabSz="912813" eaLnBrk="0" hangingPunct="0">
              <a:defRPr sz="1400">
                <a:solidFill>
                  <a:schemeClr val="tx1"/>
                </a:solidFill>
                <a:latin typeface="Arial" charset="0"/>
                <a:ea typeface="ＭＳ Ｐゴシック" charset="0"/>
              </a:defRPr>
            </a:lvl4pPr>
            <a:lvl5pPr marL="2057400" indent="-228600" defTabSz="912813" eaLnBrk="0" hangingPunct="0">
              <a:defRPr sz="1400">
                <a:solidFill>
                  <a:schemeClr val="tx1"/>
                </a:solidFill>
                <a:latin typeface="Arial" charset="0"/>
                <a:ea typeface="ＭＳ Ｐゴシック" charset="0"/>
              </a:defRPr>
            </a:lvl5pPr>
            <a:lvl6pPr marL="2514600" indent="-228600" defTabSz="912813" eaLnBrk="0" fontAlgn="base" hangingPunct="0">
              <a:spcBef>
                <a:spcPct val="0"/>
              </a:spcBef>
              <a:spcAft>
                <a:spcPct val="0"/>
              </a:spcAft>
              <a:defRPr sz="1400">
                <a:solidFill>
                  <a:schemeClr val="tx1"/>
                </a:solidFill>
                <a:latin typeface="Arial" charset="0"/>
                <a:ea typeface="ＭＳ Ｐゴシック" charset="0"/>
              </a:defRPr>
            </a:lvl6pPr>
            <a:lvl7pPr marL="2971800" indent="-228600" defTabSz="912813" eaLnBrk="0" fontAlgn="base" hangingPunct="0">
              <a:spcBef>
                <a:spcPct val="0"/>
              </a:spcBef>
              <a:spcAft>
                <a:spcPct val="0"/>
              </a:spcAft>
              <a:defRPr sz="1400">
                <a:solidFill>
                  <a:schemeClr val="tx1"/>
                </a:solidFill>
                <a:latin typeface="Arial" charset="0"/>
                <a:ea typeface="ＭＳ Ｐゴシック" charset="0"/>
              </a:defRPr>
            </a:lvl7pPr>
            <a:lvl8pPr marL="3429000" indent="-228600" defTabSz="912813" eaLnBrk="0" fontAlgn="base" hangingPunct="0">
              <a:spcBef>
                <a:spcPct val="0"/>
              </a:spcBef>
              <a:spcAft>
                <a:spcPct val="0"/>
              </a:spcAft>
              <a:defRPr sz="1400">
                <a:solidFill>
                  <a:schemeClr val="tx1"/>
                </a:solidFill>
                <a:latin typeface="Arial" charset="0"/>
                <a:ea typeface="ＭＳ Ｐゴシック" charset="0"/>
              </a:defRPr>
            </a:lvl8pPr>
            <a:lvl9pPr marL="3886200" indent="-228600" defTabSz="912813" eaLnBrk="0" fontAlgn="base" hangingPunct="0">
              <a:spcBef>
                <a:spcPct val="0"/>
              </a:spcBef>
              <a:spcAft>
                <a:spcPct val="0"/>
              </a:spcAft>
              <a:defRPr sz="1400">
                <a:solidFill>
                  <a:schemeClr val="tx1"/>
                </a:solidFill>
                <a:latin typeface="Arial" charset="0"/>
                <a:ea typeface="ＭＳ Ｐゴシック" charset="0"/>
              </a:defRPr>
            </a:lvl9pPr>
          </a:lstStyle>
          <a:p>
            <a:pPr eaLnBrk="1" hangingPunct="1"/>
            <a:fld id="{0120C6A2-ADA0-4348-95F7-77695884AA11}" type="slidenum">
              <a:rPr lang="en-US" sz="1200"/>
              <a:pPr eaLnBrk="1" hangingPunct="1"/>
              <a:t>1</a:t>
            </a:fld>
            <a:endParaRPr lang="en-US" sz="1200"/>
          </a:p>
        </p:txBody>
      </p:sp>
      <p:sp>
        <p:nvSpPr>
          <p:cNvPr id="16386" name="Rectangle 2"/>
          <p:cNvSpPr>
            <a:spLocks noGrp="1" noRot="1" noChangeAspect="1" noChangeArrowheads="1" noTextEdit="1"/>
          </p:cNvSpPr>
          <p:nvPr>
            <p:ph type="sldImg"/>
          </p:nvPr>
        </p:nvSpPr>
        <p:spPr>
          <a:solidFill>
            <a:srgbClr val="FFFFFF"/>
          </a:solidFill>
          <a:ln/>
        </p:spPr>
      </p:sp>
      <p:sp>
        <p:nvSpPr>
          <p:cNvPr id="1638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smtClean="0"/>
              <a:t>Click to edit Master subtitle style</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endParaRPr lang="en-AU"/>
          </a:p>
          <a:p>
            <a:pPr>
              <a:defRPr/>
            </a:pPr>
            <a:fld id="{24F8B4E5-8A48-274B-B1BE-32E8E06BB55F}" type="slidenum">
              <a:rPr lang="en-AU"/>
              <a:pPr>
                <a:defRPr/>
              </a:pPr>
              <a:t>‹#›</a:t>
            </a:fld>
            <a:endParaRPr lang="en-AU"/>
          </a:p>
        </p:txBody>
      </p:sp>
    </p:spTree>
    <p:extLst>
      <p:ext uri="{BB962C8B-B14F-4D97-AF65-F5344CB8AC3E}">
        <p14:creationId xmlns:p14="http://schemas.microsoft.com/office/powerpoint/2010/main" val="2622299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endParaRPr lang="en-AU"/>
          </a:p>
          <a:p>
            <a:pPr>
              <a:defRPr/>
            </a:pPr>
            <a:fld id="{879C8DBE-0D48-714F-AD91-B43ADD413FF9}" type="slidenum">
              <a:rPr lang="en-AU"/>
              <a:pPr>
                <a:defRPr/>
              </a:pPr>
              <a:t>‹#›</a:t>
            </a:fld>
            <a:endParaRPr lang="en-AU"/>
          </a:p>
        </p:txBody>
      </p:sp>
    </p:spTree>
    <p:extLst>
      <p:ext uri="{BB962C8B-B14F-4D97-AF65-F5344CB8AC3E}">
        <p14:creationId xmlns:p14="http://schemas.microsoft.com/office/powerpoint/2010/main" val="2540365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476250"/>
            <a:ext cx="2058988" cy="5649913"/>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476250"/>
            <a:ext cx="6029325" cy="5649913"/>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endParaRPr lang="en-AU"/>
          </a:p>
          <a:p>
            <a:pPr>
              <a:defRPr/>
            </a:pPr>
            <a:fld id="{9A300968-842E-8048-8194-66D22442F4A8}" type="slidenum">
              <a:rPr lang="en-AU"/>
              <a:pPr>
                <a:defRPr/>
              </a:pPr>
              <a:t>‹#›</a:t>
            </a:fld>
            <a:endParaRPr lang="en-AU"/>
          </a:p>
        </p:txBody>
      </p:sp>
    </p:spTree>
    <p:extLst>
      <p:ext uri="{BB962C8B-B14F-4D97-AF65-F5344CB8AC3E}">
        <p14:creationId xmlns:p14="http://schemas.microsoft.com/office/powerpoint/2010/main" val="3828445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endParaRPr lang="en-AU"/>
          </a:p>
          <a:p>
            <a:pPr>
              <a:defRPr/>
            </a:pPr>
            <a:fld id="{C253D442-5C25-F04A-9439-9FF40F428506}" type="slidenum">
              <a:rPr lang="en-AU"/>
              <a:pPr>
                <a:defRPr/>
              </a:pPr>
              <a:t>‹#›</a:t>
            </a:fld>
            <a:endParaRPr lang="en-AU"/>
          </a:p>
        </p:txBody>
      </p:sp>
    </p:spTree>
    <p:extLst>
      <p:ext uri="{BB962C8B-B14F-4D97-AF65-F5344CB8AC3E}">
        <p14:creationId xmlns:p14="http://schemas.microsoft.com/office/powerpoint/2010/main" val="2260301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endParaRPr lang="en-AU"/>
          </a:p>
          <a:p>
            <a:pPr>
              <a:defRPr/>
            </a:pPr>
            <a:fld id="{FFC2DDDC-BA10-1446-815E-5B9F26BC9A2A}" type="slidenum">
              <a:rPr lang="en-AU"/>
              <a:pPr>
                <a:defRPr/>
              </a:pPr>
              <a:t>‹#›</a:t>
            </a:fld>
            <a:endParaRPr lang="en-AU"/>
          </a:p>
        </p:txBody>
      </p:sp>
    </p:spTree>
    <p:extLst>
      <p:ext uri="{BB962C8B-B14F-4D97-AF65-F5344CB8AC3E}">
        <p14:creationId xmlns:p14="http://schemas.microsoft.com/office/powerpoint/2010/main" val="2936039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pPr>
              <a:defRPr/>
            </a:pPr>
            <a:endParaRPr lang="en-AU"/>
          </a:p>
          <a:p>
            <a:pPr>
              <a:defRPr/>
            </a:pPr>
            <a:fld id="{4FAA14AB-1208-3548-B5F1-1C7F25A2B26A}" type="slidenum">
              <a:rPr lang="en-AU"/>
              <a:pPr>
                <a:defRPr/>
              </a:pPr>
              <a:t>‹#›</a:t>
            </a:fld>
            <a:endParaRPr lang="en-AU"/>
          </a:p>
        </p:txBody>
      </p:sp>
    </p:spTree>
    <p:extLst>
      <p:ext uri="{BB962C8B-B14F-4D97-AF65-F5344CB8AC3E}">
        <p14:creationId xmlns:p14="http://schemas.microsoft.com/office/powerpoint/2010/main" val="3873390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Rectangle 8"/>
          <p:cNvSpPr>
            <a:spLocks noGrp="1" noChangeArrowheads="1"/>
          </p:cNvSpPr>
          <p:nvPr>
            <p:ph type="sldNum" sz="quarter" idx="10"/>
          </p:nvPr>
        </p:nvSpPr>
        <p:spPr>
          <a:ln/>
        </p:spPr>
        <p:txBody>
          <a:bodyPr/>
          <a:lstStyle>
            <a:lvl1pPr>
              <a:defRPr/>
            </a:lvl1pPr>
          </a:lstStyle>
          <a:p>
            <a:pPr>
              <a:defRPr/>
            </a:pPr>
            <a:endParaRPr lang="en-AU"/>
          </a:p>
          <a:p>
            <a:pPr>
              <a:defRPr/>
            </a:pPr>
            <a:fld id="{4588B703-0C18-D848-B09A-50C074A043B7}" type="slidenum">
              <a:rPr lang="en-AU"/>
              <a:pPr>
                <a:defRPr/>
              </a:pPr>
              <a:t>‹#›</a:t>
            </a:fld>
            <a:endParaRPr lang="en-AU"/>
          </a:p>
        </p:txBody>
      </p:sp>
    </p:spTree>
    <p:extLst>
      <p:ext uri="{BB962C8B-B14F-4D97-AF65-F5344CB8AC3E}">
        <p14:creationId xmlns:p14="http://schemas.microsoft.com/office/powerpoint/2010/main" val="958741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Rectangle 8"/>
          <p:cNvSpPr>
            <a:spLocks noGrp="1" noChangeArrowheads="1"/>
          </p:cNvSpPr>
          <p:nvPr>
            <p:ph type="sldNum" sz="quarter" idx="10"/>
          </p:nvPr>
        </p:nvSpPr>
        <p:spPr>
          <a:ln/>
        </p:spPr>
        <p:txBody>
          <a:bodyPr/>
          <a:lstStyle>
            <a:lvl1pPr>
              <a:defRPr/>
            </a:lvl1pPr>
          </a:lstStyle>
          <a:p>
            <a:pPr>
              <a:defRPr/>
            </a:pPr>
            <a:endParaRPr lang="en-AU"/>
          </a:p>
          <a:p>
            <a:pPr>
              <a:defRPr/>
            </a:pPr>
            <a:fld id="{A15CA82C-EC47-654B-8ACB-A17BB1C8E504}" type="slidenum">
              <a:rPr lang="en-AU"/>
              <a:pPr>
                <a:defRPr/>
              </a:pPr>
              <a:t>‹#›</a:t>
            </a:fld>
            <a:endParaRPr lang="en-AU"/>
          </a:p>
        </p:txBody>
      </p:sp>
    </p:spTree>
    <p:extLst>
      <p:ext uri="{BB962C8B-B14F-4D97-AF65-F5344CB8AC3E}">
        <p14:creationId xmlns:p14="http://schemas.microsoft.com/office/powerpoint/2010/main" val="891577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endParaRPr lang="en-AU"/>
          </a:p>
          <a:p>
            <a:pPr>
              <a:defRPr/>
            </a:pPr>
            <a:fld id="{57AA782A-EA77-AD40-AA3A-1029ACD5844F}" type="slidenum">
              <a:rPr lang="en-AU"/>
              <a:pPr>
                <a:defRPr/>
              </a:pPr>
              <a:t>‹#›</a:t>
            </a:fld>
            <a:endParaRPr lang="en-AU"/>
          </a:p>
        </p:txBody>
      </p:sp>
    </p:spTree>
    <p:extLst>
      <p:ext uri="{BB962C8B-B14F-4D97-AF65-F5344CB8AC3E}">
        <p14:creationId xmlns:p14="http://schemas.microsoft.com/office/powerpoint/2010/main" val="3158539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endParaRPr lang="en-AU"/>
          </a:p>
          <a:p>
            <a:pPr>
              <a:defRPr/>
            </a:pPr>
            <a:fld id="{0099AEFD-A1E9-CD43-8807-7B6BD5ADBD27}" type="slidenum">
              <a:rPr lang="en-AU"/>
              <a:pPr>
                <a:defRPr/>
              </a:pPr>
              <a:t>‹#›</a:t>
            </a:fld>
            <a:endParaRPr lang="en-AU"/>
          </a:p>
        </p:txBody>
      </p:sp>
    </p:spTree>
    <p:extLst>
      <p:ext uri="{BB962C8B-B14F-4D97-AF65-F5344CB8AC3E}">
        <p14:creationId xmlns:p14="http://schemas.microsoft.com/office/powerpoint/2010/main" val="12855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AU"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endParaRPr lang="en-AU"/>
          </a:p>
          <a:p>
            <a:pPr>
              <a:defRPr/>
            </a:pPr>
            <a:fld id="{80E99344-25EB-994F-AAF1-66AD14C77B53}" type="slidenum">
              <a:rPr lang="en-AU"/>
              <a:pPr>
                <a:defRPr/>
              </a:pPr>
              <a:t>‹#›</a:t>
            </a:fld>
            <a:endParaRPr lang="en-AU"/>
          </a:p>
        </p:txBody>
      </p:sp>
    </p:spTree>
    <p:extLst>
      <p:ext uri="{BB962C8B-B14F-4D97-AF65-F5344CB8AC3E}">
        <p14:creationId xmlns:p14="http://schemas.microsoft.com/office/powerpoint/2010/main" val="158011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476250"/>
            <a:ext cx="822960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AU" smtClean="0"/>
              <a:t>Click to edit Master title style</a:t>
            </a:r>
            <a:endParaRPr lang="en-US"/>
          </a:p>
        </p:txBody>
      </p:sp>
      <p:sp>
        <p:nvSpPr>
          <p:cNvPr id="1027" name="Rectangle 3"/>
          <p:cNvSpPr>
            <a:spLocks noGrp="1" noChangeArrowheads="1"/>
          </p:cNvSpPr>
          <p:nvPr>
            <p:ph type="body" idx="1"/>
          </p:nvPr>
        </p:nvSpPr>
        <p:spPr bwMode="auto">
          <a:xfrm>
            <a:off x="457200" y="1600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1032" name="Rectangle 8"/>
          <p:cNvSpPr>
            <a:spLocks noGrp="1" noChangeArrowheads="1"/>
          </p:cNvSpPr>
          <p:nvPr>
            <p:ph type="sldNum" sz="quarter" idx="4"/>
          </p:nvPr>
        </p:nvSpPr>
        <p:spPr bwMode="auto">
          <a:xfrm>
            <a:off x="454025" y="6157913"/>
            <a:ext cx="7334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AU"/>
          </a:p>
          <a:p>
            <a:pPr>
              <a:defRPr/>
            </a:pPr>
            <a:fld id="{5BACF879-4698-A949-BA5C-EF8332E06ABD}" type="slidenum">
              <a:rPr lang="en-AU"/>
              <a:pPr>
                <a:defRPr/>
              </a:pPr>
              <a:t>‹#›</a:t>
            </a:fld>
            <a:endParaRPr lang="en-AU"/>
          </a:p>
        </p:txBody>
      </p:sp>
      <p:sp>
        <p:nvSpPr>
          <p:cNvPr id="1029" name="Line 9"/>
          <p:cNvSpPr>
            <a:spLocks noChangeShapeType="1"/>
          </p:cNvSpPr>
          <p:nvPr/>
        </p:nvSpPr>
        <p:spPr bwMode="auto">
          <a:xfrm>
            <a:off x="452438" y="1125538"/>
            <a:ext cx="8239125" cy="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0" name="AutoShape 11" descr="cid:812224603@27012008-0041"/>
          <p:cNvSpPr>
            <a:spLocks noChangeAspect="1" noChangeArrowheads="1"/>
          </p:cNvSpPr>
          <p:nvPr/>
        </p:nvSpPr>
        <p:spPr bwMode="auto">
          <a:xfrm>
            <a:off x="4424363" y="3281363"/>
            <a:ext cx="296862"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800"/>
          </a:p>
        </p:txBody>
      </p:sp>
      <p:sp>
        <p:nvSpPr>
          <p:cNvPr id="1031" name="AutoShape 13" descr="cid:812224603@27012008-0041"/>
          <p:cNvSpPr>
            <a:spLocks noChangeAspect="1" noChangeArrowheads="1"/>
          </p:cNvSpPr>
          <p:nvPr/>
        </p:nvSpPr>
        <p:spPr bwMode="auto">
          <a:xfrm>
            <a:off x="4424363" y="3281363"/>
            <a:ext cx="296862"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8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sz="2000">
          <a:solidFill>
            <a:schemeClr val="tx1"/>
          </a:solidFill>
          <a:latin typeface="+mj-lt"/>
          <a:ea typeface="ＭＳ Ｐゴシック" charset="-128"/>
          <a:cs typeface="ＭＳ Ｐゴシック" pitchFamily="-110" charset="-128"/>
        </a:defRPr>
      </a:lvl1pPr>
      <a:lvl2pPr algn="ctr" rtl="0" eaLnBrk="1" fontAlgn="base" hangingPunct="1">
        <a:spcBef>
          <a:spcPct val="0"/>
        </a:spcBef>
        <a:spcAft>
          <a:spcPct val="0"/>
        </a:spcAft>
        <a:defRPr sz="2000">
          <a:solidFill>
            <a:schemeClr val="tx1"/>
          </a:solidFill>
          <a:latin typeface="Arial" charset="0"/>
          <a:ea typeface="ＭＳ Ｐゴシック" charset="-128"/>
          <a:cs typeface="ＭＳ Ｐゴシック" pitchFamily="-110" charset="-128"/>
        </a:defRPr>
      </a:lvl2pPr>
      <a:lvl3pPr algn="ctr" rtl="0" eaLnBrk="1" fontAlgn="base" hangingPunct="1">
        <a:spcBef>
          <a:spcPct val="0"/>
        </a:spcBef>
        <a:spcAft>
          <a:spcPct val="0"/>
        </a:spcAft>
        <a:defRPr sz="2000">
          <a:solidFill>
            <a:schemeClr val="tx1"/>
          </a:solidFill>
          <a:latin typeface="Arial" charset="0"/>
          <a:ea typeface="ＭＳ Ｐゴシック" charset="-128"/>
          <a:cs typeface="ＭＳ Ｐゴシック" pitchFamily="-110" charset="-128"/>
        </a:defRPr>
      </a:lvl3pPr>
      <a:lvl4pPr algn="ctr" rtl="0" eaLnBrk="1" fontAlgn="base" hangingPunct="1">
        <a:spcBef>
          <a:spcPct val="0"/>
        </a:spcBef>
        <a:spcAft>
          <a:spcPct val="0"/>
        </a:spcAft>
        <a:defRPr sz="2000">
          <a:solidFill>
            <a:schemeClr val="tx1"/>
          </a:solidFill>
          <a:latin typeface="Arial" charset="0"/>
          <a:ea typeface="ＭＳ Ｐゴシック" charset="-128"/>
          <a:cs typeface="ＭＳ Ｐゴシック" pitchFamily="-110" charset="-128"/>
        </a:defRPr>
      </a:lvl4pPr>
      <a:lvl5pPr algn="ctr" rtl="0" eaLnBrk="1" fontAlgn="base" hangingPunct="1">
        <a:spcBef>
          <a:spcPct val="0"/>
        </a:spcBef>
        <a:spcAft>
          <a:spcPct val="0"/>
        </a:spcAft>
        <a:defRPr sz="2000">
          <a:solidFill>
            <a:schemeClr val="tx1"/>
          </a:solidFill>
          <a:latin typeface="Arial" charset="0"/>
          <a:ea typeface="ＭＳ Ｐゴシック" charset="-128"/>
          <a:cs typeface="ＭＳ Ｐゴシック" pitchFamily="-110" charset="-128"/>
        </a:defRPr>
      </a:lvl5pPr>
      <a:lvl6pPr marL="457200" algn="ctr" rtl="0" eaLnBrk="1" fontAlgn="base" hangingPunct="1">
        <a:spcBef>
          <a:spcPct val="0"/>
        </a:spcBef>
        <a:spcAft>
          <a:spcPct val="0"/>
        </a:spcAft>
        <a:defRPr sz="2000">
          <a:solidFill>
            <a:schemeClr val="tx1"/>
          </a:solidFill>
          <a:latin typeface="Arial" charset="0"/>
        </a:defRPr>
      </a:lvl6pPr>
      <a:lvl7pPr marL="914400" algn="ctr" rtl="0" eaLnBrk="1" fontAlgn="base" hangingPunct="1">
        <a:spcBef>
          <a:spcPct val="0"/>
        </a:spcBef>
        <a:spcAft>
          <a:spcPct val="0"/>
        </a:spcAft>
        <a:defRPr sz="2000">
          <a:solidFill>
            <a:schemeClr val="tx1"/>
          </a:solidFill>
          <a:latin typeface="Arial" charset="0"/>
        </a:defRPr>
      </a:lvl7pPr>
      <a:lvl8pPr marL="1371600" algn="ctr" rtl="0" eaLnBrk="1" fontAlgn="base" hangingPunct="1">
        <a:spcBef>
          <a:spcPct val="0"/>
        </a:spcBef>
        <a:spcAft>
          <a:spcPct val="0"/>
        </a:spcAft>
        <a:defRPr sz="2000">
          <a:solidFill>
            <a:schemeClr val="tx1"/>
          </a:solidFill>
          <a:latin typeface="Arial" charset="0"/>
        </a:defRPr>
      </a:lvl8pPr>
      <a:lvl9pPr marL="1828800" algn="ctr" rtl="0" eaLnBrk="1" fontAlgn="base" hangingPunct="1">
        <a:spcBef>
          <a:spcPct val="0"/>
        </a:spcBef>
        <a:spcAft>
          <a:spcPct val="0"/>
        </a:spcAft>
        <a:defRPr sz="2000">
          <a:solidFill>
            <a:schemeClr val="tx1"/>
          </a:solidFill>
          <a:latin typeface="Arial" charset="0"/>
        </a:defRPr>
      </a:lvl9pPr>
    </p:titleStyle>
    <p:bodyStyle>
      <a:lvl1pPr marL="342900" indent="-342900" algn="l" rtl="0" eaLnBrk="1" fontAlgn="base" hangingPunct="1">
        <a:spcBef>
          <a:spcPct val="20000"/>
        </a:spcBef>
        <a:spcAft>
          <a:spcPct val="0"/>
        </a:spcAft>
        <a:buChar char="•"/>
        <a:defRPr sz="1400">
          <a:solidFill>
            <a:schemeClr val="tx1"/>
          </a:solidFill>
          <a:latin typeface="+mn-lt"/>
          <a:ea typeface="ＭＳ Ｐゴシック" charset="-128"/>
          <a:cs typeface="ＭＳ Ｐゴシック" pitchFamily="-110" charset="-128"/>
        </a:defRPr>
      </a:lvl1pPr>
      <a:lvl2pPr marL="742950" indent="-285750" algn="l" rtl="0" eaLnBrk="1" fontAlgn="base" hangingPunct="1">
        <a:spcBef>
          <a:spcPct val="20000"/>
        </a:spcBef>
        <a:spcAft>
          <a:spcPct val="0"/>
        </a:spcAft>
        <a:buChar char="–"/>
        <a:defRPr sz="1400">
          <a:solidFill>
            <a:schemeClr val="tx1"/>
          </a:solidFill>
          <a:latin typeface="+mn-lt"/>
          <a:ea typeface="ＭＳ Ｐゴシック" charset="-128"/>
        </a:defRPr>
      </a:lvl2pPr>
      <a:lvl3pPr marL="1143000" indent="-228600" algn="l" rtl="0" eaLnBrk="1" fontAlgn="base" hangingPunct="1">
        <a:spcBef>
          <a:spcPct val="20000"/>
        </a:spcBef>
        <a:spcAft>
          <a:spcPct val="0"/>
        </a:spcAft>
        <a:buChar char="•"/>
        <a:defRPr sz="1400">
          <a:solidFill>
            <a:schemeClr val="tx1"/>
          </a:solidFill>
          <a:latin typeface="+mn-lt"/>
          <a:ea typeface="ＭＳ Ｐゴシック" charset="-128"/>
        </a:defRPr>
      </a:lvl3pPr>
      <a:lvl4pPr marL="1600200" indent="-228600" algn="l" rtl="0" eaLnBrk="1" fontAlgn="base" hangingPunct="1">
        <a:spcBef>
          <a:spcPct val="20000"/>
        </a:spcBef>
        <a:spcAft>
          <a:spcPct val="0"/>
        </a:spcAft>
        <a:buChar char="–"/>
        <a:defRPr sz="1400">
          <a:solidFill>
            <a:schemeClr val="tx1"/>
          </a:solidFill>
          <a:latin typeface="+mn-lt"/>
          <a:ea typeface="ＭＳ Ｐゴシック" charset="-128"/>
        </a:defRPr>
      </a:lvl4pPr>
      <a:lvl5pPr marL="2057400" indent="-228600" algn="l" rtl="0" eaLnBrk="1" fontAlgn="base" hangingPunct="1">
        <a:spcBef>
          <a:spcPct val="20000"/>
        </a:spcBef>
        <a:spcAft>
          <a:spcPct val="0"/>
        </a:spcAft>
        <a:buChar char="»"/>
        <a:defRPr sz="1400">
          <a:solidFill>
            <a:schemeClr val="tx1"/>
          </a:solidFill>
          <a:latin typeface="+mn-lt"/>
          <a:ea typeface="ＭＳ Ｐゴシック" charset="-128"/>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827584" y="3501008"/>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400" dirty="0" smtClean="0"/>
          </a:p>
          <a:p>
            <a:pPr algn="ctr"/>
            <a:r>
              <a:rPr lang="en-US" sz="2400" dirty="0" smtClean="0"/>
              <a:t>AER’s Draft Decision for NSW distributors 2015-2019 </a:t>
            </a:r>
          </a:p>
          <a:p>
            <a:pPr algn="ctr"/>
            <a:endParaRPr lang="en-US" sz="2400" dirty="0" smtClean="0"/>
          </a:p>
          <a:p>
            <a:pPr algn="ctr"/>
            <a:endParaRPr lang="en-US" sz="2400" dirty="0"/>
          </a:p>
          <a:p>
            <a:pPr algn="ctr"/>
            <a:r>
              <a:rPr lang="en-US" sz="2400" dirty="0" smtClean="0"/>
              <a:t>Consumer Challenge Panel Response</a:t>
            </a:r>
          </a:p>
          <a:p>
            <a:pPr algn="ctr"/>
            <a:endParaRPr lang="en-US" sz="2400" dirty="0" smtClean="0"/>
          </a:p>
          <a:p>
            <a:pPr algn="ctr"/>
            <a:endParaRPr lang="en-US" sz="2400" dirty="0"/>
          </a:p>
          <a:p>
            <a:pPr algn="ctr"/>
            <a:r>
              <a:rPr lang="en-US" sz="2400" dirty="0" smtClean="0"/>
              <a:t>AER Pre-determination Conference</a:t>
            </a:r>
          </a:p>
          <a:p>
            <a:pPr algn="ctr"/>
            <a:endParaRPr lang="en-US" sz="2400" dirty="0"/>
          </a:p>
          <a:p>
            <a:pPr algn="ctr"/>
            <a:r>
              <a:rPr lang="en-US" sz="2400" dirty="0"/>
              <a:t>8 December 2014 </a:t>
            </a:r>
          </a:p>
          <a:p>
            <a:pPr algn="ctr"/>
            <a:endParaRPr lang="en-US" sz="2400" dirty="0" smtClean="0"/>
          </a:p>
          <a:p>
            <a:pPr algn="ctr"/>
            <a:endParaRPr lang="en-US" sz="2400" dirty="0"/>
          </a:p>
          <a:p>
            <a:pPr algn="ctr"/>
            <a:endParaRPr lang="en-US" sz="2400" dirty="0" smtClean="0"/>
          </a:p>
          <a:p>
            <a:pPr algn="ctr"/>
            <a:r>
              <a:rPr lang="en-US" sz="1600" dirty="0" smtClean="0"/>
              <a:t>Bruce Mountain </a:t>
            </a:r>
          </a:p>
          <a:p>
            <a:pPr algn="ctr"/>
            <a:endParaRPr lang="en-US" sz="1600" dirty="0"/>
          </a:p>
          <a:p>
            <a:pPr algn="ctr"/>
            <a:endParaRPr lang="en-US" sz="2400" dirty="0" smtClean="0"/>
          </a:p>
          <a:p>
            <a:pPr algn="ctr"/>
            <a:endParaRPr lang="en-US" sz="2400" dirty="0">
              <a:latin typeface="Book Antiqua"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29600" cy="666750"/>
          </a:xfrm>
        </p:spPr>
        <p:txBody>
          <a:bodyPr/>
          <a:lstStyle/>
          <a:p>
            <a:r>
              <a:rPr lang="en-US" dirty="0" smtClean="0"/>
              <a:t>Following DD, NSW Regulated Asset Bases don’t decline in real terms</a:t>
            </a:r>
            <a:endParaRPr lang="en-US" dirty="0"/>
          </a:p>
        </p:txBody>
      </p:sp>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10</a:t>
            </a:fld>
            <a:endParaRPr lang="en-AU"/>
          </a:p>
        </p:txBody>
      </p:sp>
      <p:pic>
        <p:nvPicPr>
          <p:cNvPr id="5" name="Picture 4"/>
          <p:cNvPicPr>
            <a:picLocks noChangeAspect="1"/>
          </p:cNvPicPr>
          <p:nvPr/>
        </p:nvPicPr>
        <p:blipFill>
          <a:blip r:embed="rId2"/>
          <a:stretch>
            <a:fillRect/>
          </a:stretch>
        </p:blipFill>
        <p:spPr>
          <a:xfrm>
            <a:off x="1187624" y="1556792"/>
            <a:ext cx="6667500" cy="4406900"/>
          </a:xfrm>
          <a:prstGeom prst="rect">
            <a:avLst/>
          </a:prstGeom>
        </p:spPr>
      </p:pic>
    </p:spTree>
    <p:extLst>
      <p:ext uri="{BB962C8B-B14F-4D97-AF65-F5344CB8AC3E}">
        <p14:creationId xmlns:p14="http://schemas.microsoft.com/office/powerpoint/2010/main" val="1688629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11</a:t>
            </a:fld>
            <a:endParaRPr lang="en-AU"/>
          </a:p>
        </p:txBody>
      </p:sp>
      <p:sp>
        <p:nvSpPr>
          <p:cNvPr id="2" name="TextBox 1"/>
          <p:cNvSpPr txBox="1"/>
          <p:nvPr/>
        </p:nvSpPr>
        <p:spPr>
          <a:xfrm>
            <a:off x="683568" y="188640"/>
            <a:ext cx="7848872" cy="646331"/>
          </a:xfrm>
          <a:prstGeom prst="rect">
            <a:avLst/>
          </a:prstGeom>
          <a:noFill/>
        </p:spPr>
        <p:txBody>
          <a:bodyPr wrap="square" rtlCol="0">
            <a:spAutoFit/>
          </a:bodyPr>
          <a:lstStyle/>
          <a:p>
            <a:pPr algn="ctr"/>
            <a:r>
              <a:rPr lang="en-US" sz="1800" dirty="0" smtClean="0"/>
              <a:t>And after DD, the gap between asset values in NSW, VIC and GB is still very large</a:t>
            </a:r>
          </a:p>
        </p:txBody>
      </p:sp>
      <p:pic>
        <p:nvPicPr>
          <p:cNvPr id="3" name="Picture 2"/>
          <p:cNvPicPr>
            <a:picLocks noChangeAspect="1"/>
          </p:cNvPicPr>
          <p:nvPr/>
        </p:nvPicPr>
        <p:blipFill>
          <a:blip r:embed="rId2"/>
          <a:stretch>
            <a:fillRect/>
          </a:stretch>
        </p:blipFill>
        <p:spPr>
          <a:xfrm>
            <a:off x="1259632" y="1484784"/>
            <a:ext cx="6819900" cy="4813300"/>
          </a:xfrm>
          <a:prstGeom prst="rect">
            <a:avLst/>
          </a:prstGeom>
        </p:spPr>
      </p:pic>
    </p:spTree>
    <p:extLst>
      <p:ext uri="{BB962C8B-B14F-4D97-AF65-F5344CB8AC3E}">
        <p14:creationId xmlns:p14="http://schemas.microsoft.com/office/powerpoint/2010/main" val="2845587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12</a:t>
            </a:fld>
            <a:endParaRPr lang="en-AU"/>
          </a:p>
        </p:txBody>
      </p:sp>
      <p:pic>
        <p:nvPicPr>
          <p:cNvPr id="2" name="Picture 1"/>
          <p:cNvPicPr>
            <a:picLocks noChangeAspect="1"/>
          </p:cNvPicPr>
          <p:nvPr/>
        </p:nvPicPr>
        <p:blipFill>
          <a:blip r:embed="rId2"/>
          <a:stretch>
            <a:fillRect/>
          </a:stretch>
        </p:blipFill>
        <p:spPr>
          <a:xfrm>
            <a:off x="647700" y="1409700"/>
            <a:ext cx="7848600" cy="4025900"/>
          </a:xfrm>
          <a:prstGeom prst="rect">
            <a:avLst/>
          </a:prstGeom>
        </p:spPr>
      </p:pic>
      <p:sp>
        <p:nvSpPr>
          <p:cNvPr id="3" name="TextBox 2"/>
          <p:cNvSpPr txBox="1"/>
          <p:nvPr/>
        </p:nvSpPr>
        <p:spPr>
          <a:xfrm>
            <a:off x="1043608" y="404664"/>
            <a:ext cx="7092506" cy="369332"/>
          </a:xfrm>
          <a:prstGeom prst="rect">
            <a:avLst/>
          </a:prstGeom>
          <a:noFill/>
        </p:spPr>
        <p:txBody>
          <a:bodyPr wrap="none" rtlCol="0">
            <a:spAutoFit/>
          </a:bodyPr>
          <a:lstStyle/>
          <a:p>
            <a:r>
              <a:rPr lang="en-US" sz="1800" dirty="0" smtClean="0"/>
              <a:t>Progress has been made in respect of Endeavour’s opex allowance</a:t>
            </a:r>
          </a:p>
        </p:txBody>
      </p:sp>
    </p:spTree>
    <p:extLst>
      <p:ext uri="{BB962C8B-B14F-4D97-AF65-F5344CB8AC3E}">
        <p14:creationId xmlns:p14="http://schemas.microsoft.com/office/powerpoint/2010/main" val="3296239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13</a:t>
            </a:fld>
            <a:endParaRPr lang="en-AU"/>
          </a:p>
        </p:txBody>
      </p:sp>
      <p:pic>
        <p:nvPicPr>
          <p:cNvPr id="2" name="Picture 1"/>
          <p:cNvPicPr>
            <a:picLocks noChangeAspect="1"/>
          </p:cNvPicPr>
          <p:nvPr/>
        </p:nvPicPr>
        <p:blipFill>
          <a:blip r:embed="rId2"/>
          <a:stretch>
            <a:fillRect/>
          </a:stretch>
        </p:blipFill>
        <p:spPr>
          <a:xfrm>
            <a:off x="647700" y="1409700"/>
            <a:ext cx="7848600" cy="4025900"/>
          </a:xfrm>
          <a:prstGeom prst="rect">
            <a:avLst/>
          </a:prstGeom>
        </p:spPr>
      </p:pic>
      <p:sp>
        <p:nvSpPr>
          <p:cNvPr id="3" name="TextBox 2"/>
          <p:cNvSpPr txBox="1"/>
          <p:nvPr/>
        </p:nvSpPr>
        <p:spPr>
          <a:xfrm>
            <a:off x="251520" y="404664"/>
            <a:ext cx="8640960" cy="369332"/>
          </a:xfrm>
          <a:prstGeom prst="rect">
            <a:avLst/>
          </a:prstGeom>
          <a:noFill/>
        </p:spPr>
        <p:txBody>
          <a:bodyPr wrap="square" rtlCol="0">
            <a:spAutoFit/>
          </a:bodyPr>
          <a:lstStyle/>
          <a:p>
            <a:pPr algn="ctr"/>
            <a:r>
              <a:rPr lang="en-US" sz="1800" dirty="0" err="1" smtClean="0"/>
              <a:t>AusGrid</a:t>
            </a:r>
            <a:r>
              <a:rPr lang="en-US" sz="1800" dirty="0" smtClean="0"/>
              <a:t> is being allowed to charge users for as much opex as IPART allowed</a:t>
            </a:r>
          </a:p>
        </p:txBody>
      </p:sp>
    </p:spTree>
    <p:extLst>
      <p:ext uri="{BB962C8B-B14F-4D97-AF65-F5344CB8AC3E}">
        <p14:creationId xmlns:p14="http://schemas.microsoft.com/office/powerpoint/2010/main" val="1552210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14</a:t>
            </a:fld>
            <a:endParaRPr lang="en-AU"/>
          </a:p>
        </p:txBody>
      </p:sp>
      <p:pic>
        <p:nvPicPr>
          <p:cNvPr id="2" name="Picture 1"/>
          <p:cNvPicPr>
            <a:picLocks noChangeAspect="1"/>
          </p:cNvPicPr>
          <p:nvPr/>
        </p:nvPicPr>
        <p:blipFill>
          <a:blip r:embed="rId2"/>
          <a:stretch>
            <a:fillRect/>
          </a:stretch>
        </p:blipFill>
        <p:spPr>
          <a:xfrm>
            <a:off x="647700" y="1409700"/>
            <a:ext cx="7848600" cy="4025900"/>
          </a:xfrm>
          <a:prstGeom prst="rect">
            <a:avLst/>
          </a:prstGeom>
        </p:spPr>
      </p:pic>
      <p:sp>
        <p:nvSpPr>
          <p:cNvPr id="3" name="TextBox 2"/>
          <p:cNvSpPr txBox="1"/>
          <p:nvPr/>
        </p:nvSpPr>
        <p:spPr>
          <a:xfrm>
            <a:off x="3419872" y="476672"/>
            <a:ext cx="2814756" cy="369332"/>
          </a:xfrm>
          <a:prstGeom prst="rect">
            <a:avLst/>
          </a:prstGeom>
          <a:noFill/>
        </p:spPr>
        <p:txBody>
          <a:bodyPr wrap="none" rtlCol="0">
            <a:spAutoFit/>
          </a:bodyPr>
          <a:lstStyle/>
          <a:p>
            <a:r>
              <a:rPr lang="en-US" sz="1800" dirty="0" smtClean="0"/>
              <a:t>And likewise for Essential </a:t>
            </a:r>
          </a:p>
        </p:txBody>
      </p:sp>
    </p:spTree>
    <p:extLst>
      <p:ext uri="{BB962C8B-B14F-4D97-AF65-F5344CB8AC3E}">
        <p14:creationId xmlns:p14="http://schemas.microsoft.com/office/powerpoint/2010/main" val="2734492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666750"/>
          </a:xfrm>
        </p:spPr>
        <p:txBody>
          <a:bodyPr/>
          <a:lstStyle/>
          <a:p>
            <a:r>
              <a:rPr lang="en-US" dirty="0" smtClean="0"/>
              <a:t>Compared to Vic DNSPs, the per customer DD opex allowances are still higher</a:t>
            </a:r>
            <a:endParaRPr lang="en-US" dirty="0"/>
          </a:p>
        </p:txBody>
      </p:sp>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15</a:t>
            </a:fld>
            <a:endParaRPr lang="en-AU"/>
          </a:p>
        </p:txBody>
      </p:sp>
      <p:pic>
        <p:nvPicPr>
          <p:cNvPr id="7" name="Picture 6"/>
          <p:cNvPicPr>
            <a:picLocks noChangeAspect="1"/>
          </p:cNvPicPr>
          <p:nvPr/>
        </p:nvPicPr>
        <p:blipFill>
          <a:blip r:embed="rId2"/>
          <a:stretch>
            <a:fillRect/>
          </a:stretch>
        </p:blipFill>
        <p:spPr>
          <a:xfrm>
            <a:off x="395536" y="1196752"/>
            <a:ext cx="4511800" cy="2664296"/>
          </a:xfrm>
          <a:prstGeom prst="rect">
            <a:avLst/>
          </a:prstGeom>
        </p:spPr>
      </p:pic>
      <p:pic>
        <p:nvPicPr>
          <p:cNvPr id="8" name="Picture 7"/>
          <p:cNvPicPr>
            <a:picLocks noChangeAspect="1"/>
          </p:cNvPicPr>
          <p:nvPr/>
        </p:nvPicPr>
        <p:blipFill>
          <a:blip r:embed="rId3"/>
          <a:stretch>
            <a:fillRect/>
          </a:stretch>
        </p:blipFill>
        <p:spPr>
          <a:xfrm>
            <a:off x="4211960" y="3861048"/>
            <a:ext cx="4752528" cy="2858404"/>
          </a:xfrm>
          <a:prstGeom prst="rect">
            <a:avLst/>
          </a:prstGeom>
        </p:spPr>
      </p:pic>
      <p:sp>
        <p:nvSpPr>
          <p:cNvPr id="9" name="TextBox 8"/>
          <p:cNvSpPr txBox="1"/>
          <p:nvPr/>
        </p:nvSpPr>
        <p:spPr>
          <a:xfrm>
            <a:off x="1547664" y="5373216"/>
            <a:ext cx="1212529" cy="307777"/>
          </a:xfrm>
          <a:prstGeom prst="rect">
            <a:avLst/>
          </a:prstGeom>
          <a:noFill/>
        </p:spPr>
        <p:txBody>
          <a:bodyPr wrap="none" rtlCol="0">
            <a:spAutoFit/>
          </a:bodyPr>
          <a:lstStyle/>
          <a:p>
            <a:r>
              <a:rPr lang="en-US" sz="1400" dirty="0" smtClean="0"/>
              <a:t>Mainly urban</a:t>
            </a:r>
          </a:p>
        </p:txBody>
      </p:sp>
      <p:sp>
        <p:nvSpPr>
          <p:cNvPr id="10" name="TextBox 9"/>
          <p:cNvSpPr txBox="1"/>
          <p:nvPr/>
        </p:nvSpPr>
        <p:spPr>
          <a:xfrm>
            <a:off x="6084168" y="2060848"/>
            <a:ext cx="1351652" cy="307777"/>
          </a:xfrm>
          <a:prstGeom prst="rect">
            <a:avLst/>
          </a:prstGeom>
          <a:noFill/>
        </p:spPr>
        <p:txBody>
          <a:bodyPr wrap="none" rtlCol="0">
            <a:spAutoFit/>
          </a:bodyPr>
          <a:lstStyle/>
          <a:p>
            <a:r>
              <a:rPr lang="en-US" sz="1400" dirty="0" smtClean="0"/>
              <a:t>Mainly country</a:t>
            </a:r>
          </a:p>
        </p:txBody>
      </p:sp>
      <p:cxnSp>
        <p:nvCxnSpPr>
          <p:cNvPr id="12" name="Straight Arrow Connector 11"/>
          <p:cNvCxnSpPr>
            <a:stCxn id="10" idx="1"/>
          </p:cNvCxnSpPr>
          <p:nvPr/>
        </p:nvCxnSpPr>
        <p:spPr bwMode="auto">
          <a:xfrm flipH="1" flipV="1">
            <a:off x="5004048" y="2204864"/>
            <a:ext cx="1080120" cy="9873"/>
          </a:xfrm>
          <a:prstGeom prst="straightConnector1">
            <a:avLst/>
          </a:prstGeom>
          <a:noFill/>
          <a:ln w="9525" cap="flat" cmpd="sng" algn="ctr">
            <a:solidFill>
              <a:schemeClr val="tx1"/>
            </a:solidFill>
            <a:prstDash val="solid"/>
            <a:round/>
            <a:headEnd type="none" w="med" len="med"/>
            <a:tailEnd type="arrow"/>
          </a:ln>
          <a:effectLst/>
        </p:spPr>
      </p:cxnSp>
      <p:cxnSp>
        <p:nvCxnSpPr>
          <p:cNvPr id="14" name="Straight Arrow Connector 13"/>
          <p:cNvCxnSpPr>
            <a:stCxn id="9" idx="3"/>
          </p:cNvCxnSpPr>
          <p:nvPr/>
        </p:nvCxnSpPr>
        <p:spPr bwMode="auto">
          <a:xfrm flipV="1">
            <a:off x="2760193" y="5517232"/>
            <a:ext cx="1307751" cy="9873"/>
          </a:xfrm>
          <a:prstGeom prst="straightConnector1">
            <a:avLst/>
          </a:prstGeom>
          <a:no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31647218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16</a:t>
            </a:fld>
            <a:endParaRPr lang="en-AU"/>
          </a:p>
        </p:txBody>
      </p:sp>
      <p:pic>
        <p:nvPicPr>
          <p:cNvPr id="2" name="Picture 1"/>
          <p:cNvPicPr>
            <a:picLocks noChangeAspect="1"/>
          </p:cNvPicPr>
          <p:nvPr/>
        </p:nvPicPr>
        <p:blipFill>
          <a:blip r:embed="rId2"/>
          <a:stretch>
            <a:fillRect/>
          </a:stretch>
        </p:blipFill>
        <p:spPr>
          <a:xfrm>
            <a:off x="647700" y="1409700"/>
            <a:ext cx="7848600" cy="4025900"/>
          </a:xfrm>
          <a:prstGeom prst="rect">
            <a:avLst/>
          </a:prstGeom>
        </p:spPr>
      </p:pic>
      <p:sp>
        <p:nvSpPr>
          <p:cNvPr id="3" name="TextBox 2"/>
          <p:cNvSpPr txBox="1"/>
          <p:nvPr/>
        </p:nvSpPr>
        <p:spPr>
          <a:xfrm>
            <a:off x="323529" y="332656"/>
            <a:ext cx="8568952" cy="646331"/>
          </a:xfrm>
          <a:prstGeom prst="rect">
            <a:avLst/>
          </a:prstGeom>
          <a:noFill/>
        </p:spPr>
        <p:txBody>
          <a:bodyPr wrap="square" rtlCol="0">
            <a:spAutoFit/>
          </a:bodyPr>
          <a:lstStyle/>
          <a:p>
            <a:pPr algn="ctr"/>
            <a:r>
              <a:rPr lang="en-US" sz="1800" dirty="0" smtClean="0"/>
              <a:t>Endeavour capex now back to first IPART control period allowance. This seems reasonable.</a:t>
            </a:r>
          </a:p>
        </p:txBody>
      </p:sp>
    </p:spTree>
    <p:extLst>
      <p:ext uri="{BB962C8B-B14F-4D97-AF65-F5344CB8AC3E}">
        <p14:creationId xmlns:p14="http://schemas.microsoft.com/office/powerpoint/2010/main" val="10248343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17</a:t>
            </a:fld>
            <a:endParaRPr lang="en-AU"/>
          </a:p>
        </p:txBody>
      </p:sp>
      <p:pic>
        <p:nvPicPr>
          <p:cNvPr id="2" name="Picture 1"/>
          <p:cNvPicPr>
            <a:picLocks noChangeAspect="1"/>
          </p:cNvPicPr>
          <p:nvPr/>
        </p:nvPicPr>
        <p:blipFill>
          <a:blip r:embed="rId2"/>
          <a:stretch>
            <a:fillRect/>
          </a:stretch>
        </p:blipFill>
        <p:spPr>
          <a:xfrm>
            <a:off x="647700" y="1409700"/>
            <a:ext cx="7848600" cy="4025900"/>
          </a:xfrm>
          <a:prstGeom prst="rect">
            <a:avLst/>
          </a:prstGeom>
        </p:spPr>
      </p:pic>
      <p:sp>
        <p:nvSpPr>
          <p:cNvPr id="3" name="TextBox 2"/>
          <p:cNvSpPr txBox="1"/>
          <p:nvPr/>
        </p:nvSpPr>
        <p:spPr>
          <a:xfrm>
            <a:off x="1331640" y="404664"/>
            <a:ext cx="6954861" cy="369332"/>
          </a:xfrm>
          <a:prstGeom prst="rect">
            <a:avLst/>
          </a:prstGeom>
          <a:noFill/>
        </p:spPr>
        <p:txBody>
          <a:bodyPr wrap="none" rtlCol="0">
            <a:spAutoFit/>
          </a:bodyPr>
          <a:lstStyle/>
          <a:p>
            <a:r>
              <a:rPr lang="en-US" sz="1800" dirty="0" err="1" smtClean="0"/>
              <a:t>AusGrid</a:t>
            </a:r>
            <a:r>
              <a:rPr lang="en-US" sz="1800" dirty="0" smtClean="0"/>
              <a:t> capex back to IPART allowances. </a:t>
            </a:r>
            <a:r>
              <a:rPr lang="en-US" sz="1800" dirty="0"/>
              <a:t>This seems reasonable</a:t>
            </a:r>
            <a:endParaRPr lang="en-US" sz="1800" dirty="0" smtClean="0"/>
          </a:p>
        </p:txBody>
      </p:sp>
    </p:spTree>
    <p:extLst>
      <p:ext uri="{BB962C8B-B14F-4D97-AF65-F5344CB8AC3E}">
        <p14:creationId xmlns:p14="http://schemas.microsoft.com/office/powerpoint/2010/main" val="4052751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18</a:t>
            </a:fld>
            <a:endParaRPr lang="en-AU"/>
          </a:p>
        </p:txBody>
      </p:sp>
      <p:pic>
        <p:nvPicPr>
          <p:cNvPr id="2" name="Picture 1"/>
          <p:cNvPicPr>
            <a:picLocks noChangeAspect="1"/>
          </p:cNvPicPr>
          <p:nvPr/>
        </p:nvPicPr>
        <p:blipFill>
          <a:blip r:embed="rId2"/>
          <a:stretch>
            <a:fillRect/>
          </a:stretch>
        </p:blipFill>
        <p:spPr>
          <a:xfrm>
            <a:off x="647700" y="1409700"/>
            <a:ext cx="7848600" cy="4025900"/>
          </a:xfrm>
          <a:prstGeom prst="rect">
            <a:avLst/>
          </a:prstGeom>
        </p:spPr>
      </p:pic>
      <p:sp>
        <p:nvSpPr>
          <p:cNvPr id="3" name="Rectangle 2"/>
          <p:cNvSpPr/>
          <p:nvPr/>
        </p:nvSpPr>
        <p:spPr>
          <a:xfrm>
            <a:off x="467544" y="404664"/>
            <a:ext cx="8136904" cy="369332"/>
          </a:xfrm>
          <a:prstGeom prst="rect">
            <a:avLst/>
          </a:prstGeom>
        </p:spPr>
        <p:txBody>
          <a:bodyPr wrap="square">
            <a:spAutoFit/>
          </a:bodyPr>
          <a:lstStyle/>
          <a:p>
            <a:pPr algn="ctr"/>
            <a:r>
              <a:rPr lang="en-US" sz="1800" dirty="0" smtClean="0"/>
              <a:t>Likewise for Essential </a:t>
            </a:r>
            <a:endParaRPr lang="en-US" sz="1800" dirty="0"/>
          </a:p>
        </p:txBody>
      </p:sp>
    </p:spTree>
    <p:extLst>
      <p:ext uri="{BB962C8B-B14F-4D97-AF65-F5344CB8AC3E}">
        <p14:creationId xmlns:p14="http://schemas.microsoft.com/office/powerpoint/2010/main" val="3749378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666750"/>
          </a:xfrm>
        </p:spPr>
        <p:txBody>
          <a:bodyPr/>
          <a:lstStyle/>
          <a:p>
            <a:r>
              <a:rPr lang="en-US" dirty="0" smtClean="0"/>
              <a:t>Summary of key points</a:t>
            </a:r>
            <a:endParaRPr lang="en-US" dirty="0"/>
          </a:p>
        </p:txBody>
      </p:sp>
      <p:sp>
        <p:nvSpPr>
          <p:cNvPr id="3" name="Content Placeholder 2"/>
          <p:cNvSpPr>
            <a:spLocks noGrp="1"/>
          </p:cNvSpPr>
          <p:nvPr>
            <p:ph idx="1"/>
          </p:nvPr>
        </p:nvSpPr>
        <p:spPr>
          <a:xfrm>
            <a:off x="467544" y="1268760"/>
            <a:ext cx="8229600" cy="4752528"/>
          </a:xfrm>
        </p:spPr>
        <p:txBody>
          <a:bodyPr/>
          <a:lstStyle/>
          <a:p>
            <a:r>
              <a:rPr lang="en-US" sz="1600" dirty="0" smtClean="0"/>
              <a:t>From CCP’s perspective, AER DD should set the high water mark for revenues, assets, WACC and expenditure. </a:t>
            </a:r>
            <a:r>
              <a:rPr lang="en-US" sz="1600" dirty="0"/>
              <a:t>C</a:t>
            </a:r>
            <a:r>
              <a:rPr lang="en-US" sz="1600" dirty="0" smtClean="0"/>
              <a:t>ompromises have already been made and </a:t>
            </a:r>
            <a:r>
              <a:rPr lang="en-US" sz="1600" dirty="0"/>
              <a:t>b</a:t>
            </a:r>
            <a:r>
              <a:rPr lang="en-US" sz="1600" dirty="0" smtClean="0"/>
              <a:t>ack-tracking from here would be unwise.  </a:t>
            </a:r>
          </a:p>
          <a:p>
            <a:endParaRPr lang="en-US" sz="1600" dirty="0"/>
          </a:p>
          <a:p>
            <a:r>
              <a:rPr lang="en-US" sz="1600" dirty="0"/>
              <a:t>O</a:t>
            </a:r>
            <a:r>
              <a:rPr lang="en-US" sz="1600" dirty="0" smtClean="0"/>
              <a:t>pex and capex allowance seem roughly reasonable although some “adjustments” to the benchmarking to narrow the VIC-NSW gap is problematic and needs to be addressed.</a:t>
            </a:r>
          </a:p>
          <a:p>
            <a:endParaRPr lang="en-US" sz="1600" dirty="0"/>
          </a:p>
          <a:p>
            <a:r>
              <a:rPr lang="en-US" sz="1600" dirty="0" smtClean="0"/>
              <a:t>Allowance for Debt is too high. BBB calculations that do not reflect actual DNSP borrowing costs are flawed. The AER must have regard to actual borrowing costs.</a:t>
            </a:r>
          </a:p>
          <a:p>
            <a:endParaRPr lang="en-US" sz="1600" dirty="0"/>
          </a:p>
          <a:p>
            <a:r>
              <a:rPr lang="en-US" sz="1600" dirty="0" smtClean="0"/>
              <a:t>NSW DNSPs have </a:t>
            </a:r>
            <a:r>
              <a:rPr lang="en-US" sz="1600" dirty="0" err="1" smtClean="0"/>
              <a:t>recognised</a:t>
            </a:r>
            <a:r>
              <a:rPr lang="en-US" sz="1600" dirty="0" smtClean="0"/>
              <a:t> the significant inefficiencies that consumers have been pointing to for years. However,  despite excessive costs, the regulatory outcomes have nonetheless delivered excessive profits. This must end. Shareholders, not consumers, must bear the consequence of inefficiency.</a:t>
            </a:r>
            <a:endParaRPr lang="en-US" sz="1600" dirty="0"/>
          </a:p>
        </p:txBody>
      </p:sp>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19</a:t>
            </a:fld>
            <a:endParaRPr lang="en-AU"/>
          </a:p>
        </p:txBody>
      </p:sp>
    </p:spTree>
    <p:extLst>
      <p:ext uri="{BB962C8B-B14F-4D97-AF65-F5344CB8AC3E}">
        <p14:creationId xmlns:p14="http://schemas.microsoft.com/office/powerpoint/2010/main" val="1743246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Prices (from 1 July 2015)</a:t>
            </a:r>
          </a:p>
          <a:p>
            <a:endParaRPr lang="en-US" dirty="0"/>
          </a:p>
          <a:p>
            <a:r>
              <a:rPr lang="en-US" dirty="0" smtClean="0"/>
              <a:t>Profits</a:t>
            </a:r>
          </a:p>
          <a:p>
            <a:endParaRPr lang="en-US" dirty="0"/>
          </a:p>
          <a:p>
            <a:r>
              <a:rPr lang="en-US" dirty="0" smtClean="0"/>
              <a:t>Revenue</a:t>
            </a:r>
          </a:p>
          <a:p>
            <a:endParaRPr lang="en-US" dirty="0"/>
          </a:p>
          <a:p>
            <a:r>
              <a:rPr lang="en-US" dirty="0" smtClean="0"/>
              <a:t>WACC</a:t>
            </a:r>
          </a:p>
          <a:p>
            <a:endParaRPr lang="en-US" dirty="0" smtClean="0"/>
          </a:p>
          <a:p>
            <a:r>
              <a:rPr lang="en-US" dirty="0" smtClean="0"/>
              <a:t>RAB</a:t>
            </a:r>
          </a:p>
          <a:p>
            <a:endParaRPr lang="en-US" dirty="0"/>
          </a:p>
          <a:p>
            <a:r>
              <a:rPr lang="en-US" dirty="0" smtClean="0"/>
              <a:t>Opex </a:t>
            </a:r>
          </a:p>
          <a:p>
            <a:endParaRPr lang="en-US" dirty="0"/>
          </a:p>
          <a:p>
            <a:r>
              <a:rPr lang="en-US" dirty="0" smtClean="0"/>
              <a:t>Capex</a:t>
            </a:r>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2</a:t>
            </a:fld>
            <a:endParaRPr lang="en-AU"/>
          </a:p>
        </p:txBody>
      </p:sp>
    </p:spTree>
    <p:extLst>
      <p:ext uri="{BB962C8B-B14F-4D97-AF65-F5344CB8AC3E}">
        <p14:creationId xmlns:p14="http://schemas.microsoft.com/office/powerpoint/2010/main" val="4242064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666750"/>
          </a:xfrm>
        </p:spPr>
        <p:txBody>
          <a:bodyPr/>
          <a:lstStyle/>
          <a:p>
            <a:r>
              <a:rPr lang="en-US" dirty="0" smtClean="0"/>
              <a:t>Average network charges for households in NSW from 1 July 2015 will still be above Victoria average and compare poorly internationally</a:t>
            </a:r>
            <a:endParaRPr lang="en-US" dirty="0"/>
          </a:p>
        </p:txBody>
      </p:sp>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3</a:t>
            </a:fld>
            <a:endParaRPr lang="en-AU"/>
          </a:p>
        </p:txBody>
      </p:sp>
      <p:sp>
        <p:nvSpPr>
          <p:cNvPr id="7" name="TextBox 6"/>
          <p:cNvSpPr txBox="1"/>
          <p:nvPr/>
        </p:nvSpPr>
        <p:spPr>
          <a:xfrm>
            <a:off x="251520" y="6021288"/>
            <a:ext cx="6885184" cy="253916"/>
          </a:xfrm>
          <a:prstGeom prst="rect">
            <a:avLst/>
          </a:prstGeom>
          <a:noFill/>
        </p:spPr>
        <p:txBody>
          <a:bodyPr wrap="none" rtlCol="0">
            <a:spAutoFit/>
          </a:bodyPr>
          <a:lstStyle/>
          <a:p>
            <a:r>
              <a:rPr lang="en-US" sz="1050" i="1" dirty="0" smtClean="0"/>
              <a:t>Source: EPRI, AER Draft Decision, Ofgem RIIO ED1 proposals, OECD (for PPP exchange rates), CME analysis</a:t>
            </a:r>
          </a:p>
        </p:txBody>
      </p:sp>
      <p:pic>
        <p:nvPicPr>
          <p:cNvPr id="3" name="Picture 2"/>
          <p:cNvPicPr>
            <a:picLocks noChangeAspect="1"/>
          </p:cNvPicPr>
          <p:nvPr/>
        </p:nvPicPr>
        <p:blipFill>
          <a:blip r:embed="rId2"/>
          <a:stretch>
            <a:fillRect/>
          </a:stretch>
        </p:blipFill>
        <p:spPr>
          <a:xfrm>
            <a:off x="467544" y="1268759"/>
            <a:ext cx="7128792" cy="4806247"/>
          </a:xfrm>
          <a:prstGeom prst="rect">
            <a:avLst/>
          </a:prstGeom>
        </p:spPr>
      </p:pic>
    </p:spTree>
    <p:extLst>
      <p:ext uri="{BB962C8B-B14F-4D97-AF65-F5344CB8AC3E}">
        <p14:creationId xmlns:p14="http://schemas.microsoft.com/office/powerpoint/2010/main" val="29538577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666750"/>
          </a:xfrm>
        </p:spPr>
        <p:txBody>
          <a:bodyPr/>
          <a:lstStyle/>
          <a:p>
            <a:r>
              <a:rPr lang="en-US" dirty="0" smtClean="0"/>
              <a:t>NSW’s DNSPs have delivered remarkable pecuniary gains to their owner</a:t>
            </a:r>
            <a:endParaRPr lang="en-US" dirty="0"/>
          </a:p>
        </p:txBody>
      </p:sp>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4</a:t>
            </a:fld>
            <a:endParaRPr lang="en-AU"/>
          </a:p>
        </p:txBody>
      </p:sp>
      <p:pic>
        <p:nvPicPr>
          <p:cNvPr id="5" name="Picture 4"/>
          <p:cNvPicPr>
            <a:picLocks noChangeAspect="1"/>
          </p:cNvPicPr>
          <p:nvPr/>
        </p:nvPicPr>
        <p:blipFill>
          <a:blip r:embed="rId2"/>
          <a:stretch>
            <a:fillRect/>
          </a:stretch>
        </p:blipFill>
        <p:spPr>
          <a:xfrm>
            <a:off x="467544" y="1268760"/>
            <a:ext cx="6371998" cy="4320480"/>
          </a:xfrm>
          <a:prstGeom prst="rect">
            <a:avLst/>
          </a:prstGeom>
        </p:spPr>
      </p:pic>
      <p:sp>
        <p:nvSpPr>
          <p:cNvPr id="6" name="TextBox 5"/>
          <p:cNvSpPr txBox="1"/>
          <p:nvPr/>
        </p:nvSpPr>
        <p:spPr>
          <a:xfrm>
            <a:off x="251520" y="6093296"/>
            <a:ext cx="8072417" cy="276999"/>
          </a:xfrm>
          <a:prstGeom prst="rect">
            <a:avLst/>
          </a:prstGeom>
          <a:noFill/>
        </p:spPr>
        <p:txBody>
          <a:bodyPr wrap="none" rtlCol="0">
            <a:spAutoFit/>
          </a:bodyPr>
          <a:lstStyle/>
          <a:p>
            <a:r>
              <a:rPr lang="en-US" sz="1200" dirty="0" smtClean="0"/>
              <a:t>* 2013/14 not included because interest rate data needed to calculate competitive neutrality fees no longer available</a:t>
            </a:r>
          </a:p>
        </p:txBody>
      </p:sp>
      <p:sp>
        <p:nvSpPr>
          <p:cNvPr id="7" name="TextBox 6"/>
          <p:cNvSpPr txBox="1"/>
          <p:nvPr/>
        </p:nvSpPr>
        <p:spPr>
          <a:xfrm>
            <a:off x="7020272" y="2420888"/>
            <a:ext cx="1800200" cy="2031325"/>
          </a:xfrm>
          <a:prstGeom prst="rect">
            <a:avLst/>
          </a:prstGeom>
          <a:solidFill>
            <a:srgbClr val="FFCC99"/>
          </a:solidFill>
        </p:spPr>
        <p:txBody>
          <a:bodyPr wrap="square" rtlCol="0">
            <a:spAutoFit/>
          </a:bodyPr>
          <a:lstStyle/>
          <a:p>
            <a:pPr algn="ctr"/>
            <a:r>
              <a:rPr lang="en-US" sz="1400" dirty="0" smtClean="0"/>
              <a:t>In 2012/13 NSW distributors’ pecuniary benefit per connection was 5.6 times higher than UK Power Networks’ pre-tax profit per connection.</a:t>
            </a:r>
          </a:p>
        </p:txBody>
      </p:sp>
    </p:spTree>
    <p:extLst>
      <p:ext uri="{BB962C8B-B14F-4D97-AF65-F5344CB8AC3E}">
        <p14:creationId xmlns:p14="http://schemas.microsoft.com/office/powerpoint/2010/main" val="2474515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5</a:t>
            </a:fld>
            <a:endParaRPr lang="en-AU"/>
          </a:p>
        </p:txBody>
      </p:sp>
      <p:pic>
        <p:nvPicPr>
          <p:cNvPr id="2" name="Picture 1"/>
          <p:cNvPicPr>
            <a:picLocks noChangeAspect="1"/>
          </p:cNvPicPr>
          <p:nvPr/>
        </p:nvPicPr>
        <p:blipFill>
          <a:blip r:embed="rId2"/>
          <a:stretch>
            <a:fillRect/>
          </a:stretch>
        </p:blipFill>
        <p:spPr>
          <a:xfrm>
            <a:off x="467544" y="1412776"/>
            <a:ext cx="7848600" cy="4025900"/>
          </a:xfrm>
          <a:prstGeom prst="rect">
            <a:avLst/>
          </a:prstGeom>
        </p:spPr>
      </p:pic>
      <p:sp>
        <p:nvSpPr>
          <p:cNvPr id="3" name="TextBox 2"/>
          <p:cNvSpPr txBox="1"/>
          <p:nvPr/>
        </p:nvSpPr>
        <p:spPr>
          <a:xfrm>
            <a:off x="251520" y="260648"/>
            <a:ext cx="8874783" cy="646331"/>
          </a:xfrm>
          <a:prstGeom prst="rect">
            <a:avLst/>
          </a:prstGeom>
          <a:noFill/>
        </p:spPr>
        <p:txBody>
          <a:bodyPr wrap="none" rtlCol="0">
            <a:spAutoFit/>
          </a:bodyPr>
          <a:lstStyle/>
          <a:p>
            <a:r>
              <a:rPr lang="en-US" sz="1800" dirty="0" smtClean="0"/>
              <a:t>After the AER’s DD, </a:t>
            </a:r>
            <a:r>
              <a:rPr lang="en-US" sz="1800" dirty="0" err="1" smtClean="0"/>
              <a:t>AusGrid’s</a:t>
            </a:r>
            <a:r>
              <a:rPr lang="en-US" sz="1800" dirty="0" smtClean="0"/>
              <a:t> revenues will still be (much) higher than IPART allowed</a:t>
            </a:r>
          </a:p>
          <a:p>
            <a:endParaRPr lang="en-US" sz="1800" dirty="0" smtClean="0"/>
          </a:p>
        </p:txBody>
      </p:sp>
      <p:sp>
        <p:nvSpPr>
          <p:cNvPr id="5" name="TextBox 4"/>
          <p:cNvSpPr txBox="1"/>
          <p:nvPr/>
        </p:nvSpPr>
        <p:spPr>
          <a:xfrm>
            <a:off x="2987824" y="5877272"/>
            <a:ext cx="693557" cy="307777"/>
          </a:xfrm>
          <a:prstGeom prst="rect">
            <a:avLst/>
          </a:prstGeom>
          <a:noFill/>
        </p:spPr>
        <p:txBody>
          <a:bodyPr wrap="none" rtlCol="0">
            <a:spAutoFit/>
          </a:bodyPr>
          <a:lstStyle/>
          <a:p>
            <a:r>
              <a:rPr lang="en-US" sz="1400" dirty="0" smtClean="0"/>
              <a:t>IPART</a:t>
            </a:r>
          </a:p>
        </p:txBody>
      </p:sp>
      <p:sp>
        <p:nvSpPr>
          <p:cNvPr id="6" name="TextBox 5"/>
          <p:cNvSpPr txBox="1"/>
          <p:nvPr/>
        </p:nvSpPr>
        <p:spPr>
          <a:xfrm>
            <a:off x="6228184" y="5877272"/>
            <a:ext cx="556563" cy="307777"/>
          </a:xfrm>
          <a:prstGeom prst="rect">
            <a:avLst/>
          </a:prstGeom>
          <a:noFill/>
        </p:spPr>
        <p:txBody>
          <a:bodyPr wrap="none" rtlCol="0">
            <a:spAutoFit/>
          </a:bodyPr>
          <a:lstStyle/>
          <a:p>
            <a:r>
              <a:rPr lang="en-US" sz="1400" dirty="0" smtClean="0"/>
              <a:t>AER</a:t>
            </a:r>
          </a:p>
        </p:txBody>
      </p:sp>
      <p:cxnSp>
        <p:nvCxnSpPr>
          <p:cNvPr id="8" name="Straight Arrow Connector 7"/>
          <p:cNvCxnSpPr>
            <a:stCxn id="5" idx="0"/>
          </p:cNvCxnSpPr>
          <p:nvPr/>
        </p:nvCxnSpPr>
        <p:spPr bwMode="auto">
          <a:xfrm flipV="1">
            <a:off x="3334603" y="5301208"/>
            <a:ext cx="661333" cy="576064"/>
          </a:xfrm>
          <a:prstGeom prst="straightConnector1">
            <a:avLst/>
          </a:prstGeom>
          <a:noFill/>
          <a:ln w="9525" cap="flat" cmpd="sng" algn="ctr">
            <a:solidFill>
              <a:schemeClr val="tx1"/>
            </a:solidFill>
            <a:prstDash val="solid"/>
            <a:round/>
            <a:headEnd type="none" w="med" len="med"/>
            <a:tailEnd type="arrow"/>
          </a:ln>
          <a:effectLst/>
        </p:spPr>
      </p:cxnSp>
      <p:cxnSp>
        <p:nvCxnSpPr>
          <p:cNvPr id="10" name="Straight Arrow Connector 9"/>
          <p:cNvCxnSpPr>
            <a:stCxn id="5" idx="0"/>
          </p:cNvCxnSpPr>
          <p:nvPr/>
        </p:nvCxnSpPr>
        <p:spPr bwMode="auto">
          <a:xfrm flipH="1" flipV="1">
            <a:off x="2411760" y="5301208"/>
            <a:ext cx="922843" cy="576064"/>
          </a:xfrm>
          <a:prstGeom prst="straightConnector1">
            <a:avLst/>
          </a:prstGeom>
          <a:noFill/>
          <a:ln w="9525" cap="flat" cmpd="sng" algn="ctr">
            <a:solidFill>
              <a:schemeClr val="tx1"/>
            </a:solidFill>
            <a:prstDash val="solid"/>
            <a:round/>
            <a:headEnd type="none" w="med" len="med"/>
            <a:tailEnd type="arrow"/>
          </a:ln>
          <a:effectLst/>
        </p:spPr>
      </p:cxnSp>
      <p:cxnSp>
        <p:nvCxnSpPr>
          <p:cNvPr id="12" name="Straight Arrow Connector 11"/>
          <p:cNvCxnSpPr>
            <a:stCxn id="6" idx="0"/>
          </p:cNvCxnSpPr>
          <p:nvPr/>
        </p:nvCxnSpPr>
        <p:spPr bwMode="auto">
          <a:xfrm flipV="1">
            <a:off x="6506466" y="5301208"/>
            <a:ext cx="801838" cy="576064"/>
          </a:xfrm>
          <a:prstGeom prst="straightConnector1">
            <a:avLst/>
          </a:prstGeom>
          <a:noFill/>
          <a:ln w="9525" cap="flat" cmpd="sng" algn="ctr">
            <a:solidFill>
              <a:schemeClr val="tx1"/>
            </a:solidFill>
            <a:prstDash val="solid"/>
            <a:round/>
            <a:headEnd type="none" w="med" len="med"/>
            <a:tailEnd type="arrow"/>
          </a:ln>
          <a:effectLst/>
        </p:spPr>
      </p:cxnSp>
      <p:cxnSp>
        <p:nvCxnSpPr>
          <p:cNvPr id="14" name="Straight Arrow Connector 13"/>
          <p:cNvCxnSpPr>
            <a:stCxn id="6" idx="0"/>
          </p:cNvCxnSpPr>
          <p:nvPr/>
        </p:nvCxnSpPr>
        <p:spPr bwMode="auto">
          <a:xfrm flipH="1" flipV="1">
            <a:off x="5724128" y="5301208"/>
            <a:ext cx="782338" cy="576064"/>
          </a:xfrm>
          <a:prstGeom prst="straightConnector1">
            <a:avLst/>
          </a:prstGeom>
          <a:no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1119581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6</a:t>
            </a:fld>
            <a:endParaRPr lang="en-AU"/>
          </a:p>
        </p:txBody>
      </p:sp>
      <p:pic>
        <p:nvPicPr>
          <p:cNvPr id="2" name="Picture 1"/>
          <p:cNvPicPr>
            <a:picLocks noChangeAspect="1"/>
          </p:cNvPicPr>
          <p:nvPr/>
        </p:nvPicPr>
        <p:blipFill>
          <a:blip r:embed="rId2"/>
          <a:stretch>
            <a:fillRect/>
          </a:stretch>
        </p:blipFill>
        <p:spPr>
          <a:xfrm>
            <a:off x="647700" y="1409700"/>
            <a:ext cx="7848600" cy="4025900"/>
          </a:xfrm>
          <a:prstGeom prst="rect">
            <a:avLst/>
          </a:prstGeom>
        </p:spPr>
      </p:pic>
      <p:sp>
        <p:nvSpPr>
          <p:cNvPr id="3" name="TextBox 2"/>
          <p:cNvSpPr txBox="1"/>
          <p:nvPr/>
        </p:nvSpPr>
        <p:spPr>
          <a:xfrm>
            <a:off x="2051720" y="404664"/>
            <a:ext cx="5856403" cy="369332"/>
          </a:xfrm>
          <a:prstGeom prst="rect">
            <a:avLst/>
          </a:prstGeom>
          <a:noFill/>
        </p:spPr>
        <p:txBody>
          <a:bodyPr wrap="none" rtlCol="0">
            <a:spAutoFit/>
          </a:bodyPr>
          <a:lstStyle/>
          <a:p>
            <a:r>
              <a:rPr lang="en-US" sz="1800" dirty="0" smtClean="0"/>
              <a:t>Likewise for Endeavour too  (although gap not as large)</a:t>
            </a:r>
          </a:p>
        </p:txBody>
      </p:sp>
    </p:spTree>
    <p:extLst>
      <p:ext uri="{BB962C8B-B14F-4D97-AF65-F5344CB8AC3E}">
        <p14:creationId xmlns:p14="http://schemas.microsoft.com/office/powerpoint/2010/main" val="2833499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666750"/>
          </a:xfrm>
        </p:spPr>
        <p:txBody>
          <a:bodyPr/>
          <a:lstStyle/>
          <a:p>
            <a:r>
              <a:rPr lang="en-US" dirty="0" smtClean="0"/>
              <a:t>And Essential’s increases relative to IPART’s last decision, much like </a:t>
            </a:r>
            <a:r>
              <a:rPr lang="en-US" dirty="0" err="1" smtClean="0"/>
              <a:t>AusGrid</a:t>
            </a:r>
            <a:endParaRPr lang="en-US" dirty="0"/>
          </a:p>
        </p:txBody>
      </p:sp>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7</a:t>
            </a:fld>
            <a:endParaRPr lang="en-AU"/>
          </a:p>
        </p:txBody>
      </p:sp>
      <p:pic>
        <p:nvPicPr>
          <p:cNvPr id="3" name="Picture 2"/>
          <p:cNvPicPr>
            <a:picLocks noChangeAspect="1"/>
          </p:cNvPicPr>
          <p:nvPr/>
        </p:nvPicPr>
        <p:blipFill>
          <a:blip r:embed="rId2"/>
          <a:stretch>
            <a:fillRect/>
          </a:stretch>
        </p:blipFill>
        <p:spPr>
          <a:xfrm>
            <a:off x="647700" y="1409700"/>
            <a:ext cx="7848600" cy="4025900"/>
          </a:xfrm>
          <a:prstGeom prst="rect">
            <a:avLst/>
          </a:prstGeom>
        </p:spPr>
      </p:pic>
    </p:spTree>
    <p:extLst>
      <p:ext uri="{BB962C8B-B14F-4D97-AF65-F5344CB8AC3E}">
        <p14:creationId xmlns:p14="http://schemas.microsoft.com/office/powerpoint/2010/main" val="3320709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666750"/>
          </a:xfrm>
        </p:spPr>
        <p:txBody>
          <a:bodyPr/>
          <a:lstStyle/>
          <a:p>
            <a:r>
              <a:rPr lang="en-US" dirty="0" smtClean="0"/>
              <a:t>WACC: some progress, but still higher than IPART and even more so Ofgem. Why ? </a:t>
            </a:r>
            <a:endParaRPr lang="en-US" dirty="0"/>
          </a:p>
        </p:txBody>
      </p:sp>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8</a:t>
            </a:fld>
            <a:endParaRPr lang="en-AU"/>
          </a:p>
        </p:txBody>
      </p:sp>
      <p:sp>
        <p:nvSpPr>
          <p:cNvPr id="6" name="TextBox 5"/>
          <p:cNvSpPr txBox="1"/>
          <p:nvPr/>
        </p:nvSpPr>
        <p:spPr>
          <a:xfrm>
            <a:off x="899592" y="5517232"/>
            <a:ext cx="5922991" cy="307777"/>
          </a:xfrm>
          <a:prstGeom prst="rect">
            <a:avLst/>
          </a:prstGeom>
          <a:noFill/>
        </p:spPr>
        <p:txBody>
          <a:bodyPr wrap="none" rtlCol="0">
            <a:spAutoFit/>
          </a:bodyPr>
          <a:lstStyle/>
          <a:p>
            <a:r>
              <a:rPr lang="en-US" sz="1400" dirty="0" smtClean="0"/>
              <a:t>* All Australian decisions rebased to use consistent 2014 Risk Free Rate</a:t>
            </a:r>
          </a:p>
        </p:txBody>
      </p:sp>
      <p:pic>
        <p:nvPicPr>
          <p:cNvPr id="7" name="Picture 6"/>
          <p:cNvPicPr>
            <a:picLocks noChangeAspect="1"/>
          </p:cNvPicPr>
          <p:nvPr/>
        </p:nvPicPr>
        <p:blipFill>
          <a:blip r:embed="rId2"/>
          <a:stretch>
            <a:fillRect/>
          </a:stretch>
        </p:blipFill>
        <p:spPr>
          <a:xfrm>
            <a:off x="889000" y="1727200"/>
            <a:ext cx="7366000" cy="3403600"/>
          </a:xfrm>
          <a:prstGeom prst="rect">
            <a:avLst/>
          </a:prstGeom>
        </p:spPr>
      </p:pic>
    </p:spTree>
    <p:extLst>
      <p:ext uri="{BB962C8B-B14F-4D97-AF65-F5344CB8AC3E}">
        <p14:creationId xmlns:p14="http://schemas.microsoft.com/office/powerpoint/2010/main" val="1742442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666750"/>
          </a:xfrm>
        </p:spPr>
        <p:txBody>
          <a:bodyPr/>
          <a:lstStyle/>
          <a:p>
            <a:r>
              <a:rPr lang="en-US" dirty="0" smtClean="0"/>
              <a:t>DD Debt allowance is particularly problematic</a:t>
            </a:r>
            <a:endParaRPr lang="en-US" dirty="0"/>
          </a:p>
        </p:txBody>
      </p:sp>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9</a:t>
            </a:fld>
            <a:endParaRPr lang="en-AU"/>
          </a:p>
        </p:txBody>
      </p:sp>
      <p:pic>
        <p:nvPicPr>
          <p:cNvPr id="7" name="Picture 6"/>
          <p:cNvPicPr>
            <a:picLocks noChangeAspect="1"/>
          </p:cNvPicPr>
          <p:nvPr/>
        </p:nvPicPr>
        <p:blipFill>
          <a:blip r:embed="rId2"/>
          <a:stretch>
            <a:fillRect/>
          </a:stretch>
        </p:blipFill>
        <p:spPr>
          <a:xfrm>
            <a:off x="584200" y="1485900"/>
            <a:ext cx="7962900" cy="3886200"/>
          </a:xfrm>
          <a:prstGeom prst="rect">
            <a:avLst/>
          </a:prstGeom>
        </p:spPr>
      </p:pic>
    </p:spTree>
    <p:extLst>
      <p:ext uri="{BB962C8B-B14F-4D97-AF65-F5344CB8AC3E}">
        <p14:creationId xmlns:p14="http://schemas.microsoft.com/office/powerpoint/2010/main" val="1090046426"/>
      </p:ext>
    </p:extLst>
  </p:cSld>
  <p:clrMapOvr>
    <a:masterClrMapping/>
  </p:clrMapOvr>
</p:sld>
</file>

<file path=ppt/theme/theme1.xml><?xml version="1.0" encoding="utf-8"?>
<a:theme xmlns:a="http://schemas.openxmlformats.org/drawingml/2006/main" name="CME LOGO OPTIONS 18.6.11">
  <a:themeElements>
    <a:clrScheme name="Firecone 20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irecone 200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defRPr sz="1400" dirty="0" smtClean="0"/>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lnDef>
    <a:txDef>
      <a:spPr>
        <a:noFill/>
      </a:spPr>
      <a:bodyPr wrap="none" rtlCol="0">
        <a:spAutoFit/>
      </a:bodyPr>
      <a:lstStyle>
        <a:defPPr>
          <a:defRPr sz="1400" dirty="0" smtClean="0"/>
        </a:defPPr>
      </a:lstStyle>
    </a:txDef>
  </a:objectDefaults>
  <a:extraClrSchemeLst>
    <a:extraClrScheme>
      <a:clrScheme name="Firecone 20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irecone 2007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irecone 2007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irecone 2007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irecone 2007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irecone 2007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irecone 2007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irecone 2007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irecone 2007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irecone 2007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irecone 2007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irecone 2007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Firecone 2007 13">
        <a:dk1>
          <a:srgbClr val="000000"/>
        </a:dk1>
        <a:lt1>
          <a:srgbClr val="FFFFFF"/>
        </a:lt1>
        <a:dk2>
          <a:srgbClr val="000000"/>
        </a:dk2>
        <a:lt2>
          <a:srgbClr val="969696"/>
        </a:lt2>
        <a:accent1>
          <a:srgbClr val="EAEAEA"/>
        </a:accent1>
        <a:accent2>
          <a:srgbClr val="FFCC99"/>
        </a:accent2>
        <a:accent3>
          <a:srgbClr val="FFFFFF"/>
        </a:accent3>
        <a:accent4>
          <a:srgbClr val="000000"/>
        </a:accent4>
        <a:accent5>
          <a:srgbClr val="F3F3F3"/>
        </a:accent5>
        <a:accent6>
          <a:srgbClr val="E7B98A"/>
        </a:accent6>
        <a:hlink>
          <a:srgbClr val="990000"/>
        </a:hlink>
        <a:folHlink>
          <a:srgbClr val="FFFFCC"/>
        </a:folHlink>
      </a:clrScheme>
      <a:clrMap bg1="lt1" tx1="dk1" bg2="lt2" tx2="dk2" accent1="accent1" accent2="accent2" accent3="accent3" accent4="accent4" accent5="accent5" accent6="accent6" hlink="hlink" folHlink="folHlink"/>
    </a:extraClrScheme>
    <a:extraClrScheme>
      <a:clrScheme name="Firecone 2007 14">
        <a:dk1>
          <a:srgbClr val="000000"/>
        </a:dk1>
        <a:lt1>
          <a:srgbClr val="FFFFFF"/>
        </a:lt1>
        <a:dk2>
          <a:srgbClr val="000000"/>
        </a:dk2>
        <a:lt2>
          <a:srgbClr val="C0C0C0"/>
        </a:lt2>
        <a:accent1>
          <a:srgbClr val="EAEAEA"/>
        </a:accent1>
        <a:accent2>
          <a:srgbClr val="FFCC99"/>
        </a:accent2>
        <a:accent3>
          <a:srgbClr val="FFFFFF"/>
        </a:accent3>
        <a:accent4>
          <a:srgbClr val="000000"/>
        </a:accent4>
        <a:accent5>
          <a:srgbClr val="F3F3F3"/>
        </a:accent5>
        <a:accent6>
          <a:srgbClr val="E7B98A"/>
        </a:accent6>
        <a:hlink>
          <a:srgbClr val="990000"/>
        </a:hlink>
        <a:folHlink>
          <a:srgbClr val="FFFF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CME LOGO OPTIONS 18.6.11.pot</Template>
  <TotalTime>26318</TotalTime>
  <Words>471</Words>
  <Application>Microsoft Office PowerPoint</Application>
  <PresentationFormat>On-screen Show (4:3)</PresentationFormat>
  <Paragraphs>98</Paragraphs>
  <Slides>19</Slides>
  <Notes>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CME LOGO OPTIONS 18.6.11</vt:lpstr>
      <vt:lpstr>PowerPoint Presentation</vt:lpstr>
      <vt:lpstr>Outline</vt:lpstr>
      <vt:lpstr>Average network charges for households in NSW from 1 July 2015 will still be above Victoria average and compare poorly internationally</vt:lpstr>
      <vt:lpstr>NSW’s DNSPs have delivered remarkable pecuniary gains to their owner</vt:lpstr>
      <vt:lpstr>PowerPoint Presentation</vt:lpstr>
      <vt:lpstr>PowerPoint Presentation</vt:lpstr>
      <vt:lpstr>And Essential’s increases relative to IPART’s last decision, much like AusGrid</vt:lpstr>
      <vt:lpstr>WACC: some progress, but still higher than IPART and even more so Ofgem. Why ? </vt:lpstr>
      <vt:lpstr>DD Debt allowance is particularly problematic</vt:lpstr>
      <vt:lpstr>Following DD, NSW Regulated Asset Bases don’t decline in real terms</vt:lpstr>
      <vt:lpstr>PowerPoint Presentation</vt:lpstr>
      <vt:lpstr>PowerPoint Presentation</vt:lpstr>
      <vt:lpstr>PowerPoint Presentation</vt:lpstr>
      <vt:lpstr>PowerPoint Presentation</vt:lpstr>
      <vt:lpstr>Compared to Vic DNSPs, the per customer DD opex allowances are still higher</vt:lpstr>
      <vt:lpstr>PowerPoint Presentation</vt:lpstr>
      <vt:lpstr>PowerPoint Presentation</vt:lpstr>
      <vt:lpstr>PowerPoint Presentation</vt:lpstr>
      <vt:lpstr>Summary of key points</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Firecone</dc:creator>
  <cp:lastModifiedBy>Minhas, Sajjad</cp:lastModifiedBy>
  <cp:revision>331</cp:revision>
  <dcterms:created xsi:type="dcterms:W3CDTF">2010-11-22T22:27:00Z</dcterms:created>
  <dcterms:modified xsi:type="dcterms:W3CDTF">2014-12-07T20:46:05Z</dcterms:modified>
</cp:coreProperties>
</file>