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2" r:id="rId6"/>
    <p:sldId id="261"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BF382-8EBD-4B8B-80D5-D3D724C53272}" type="datetimeFigureOut">
              <a:rPr lang="en-AU" smtClean="0"/>
              <a:t>8/12/2014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403DD9-A256-4F00-8BBA-C3B11727CD8D}" type="slidenum">
              <a:rPr lang="en-AU" smtClean="0"/>
              <a:t>‹#›</a:t>
            </a:fld>
            <a:endParaRPr lang="en-AU"/>
          </a:p>
        </p:txBody>
      </p:sp>
    </p:spTree>
    <p:extLst>
      <p:ext uri="{BB962C8B-B14F-4D97-AF65-F5344CB8AC3E}">
        <p14:creationId xmlns:p14="http://schemas.microsoft.com/office/powerpoint/2010/main" val="147512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D96BB3C-BD79-44B7-9F1F-BA4D71C540AE}" type="datetime1">
              <a:rPr lang="en-AU" smtClean="0"/>
              <a:t>8/12/2014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82FC484-0BDB-470F-BB56-326E617761E5}" type="datetime1">
              <a:rPr lang="en-AU" smtClean="0"/>
              <a:t>8/12/2014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AAE8588-38E3-4F5E-8016-EC7DDF31940C}" type="datetime1">
              <a:rPr lang="en-AU" smtClean="0"/>
              <a:t>8/12/2014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7B70798-AABD-46A7-869D-CD65F71774A7}" type="datetime1">
              <a:rPr lang="en-AU" smtClean="0"/>
              <a:t>8/12/2014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4E681-93CE-40A1-8F72-72B8F858AD90}" type="datetime1">
              <a:rPr lang="en-AU" smtClean="0"/>
              <a:t>8/12/2014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FFAE3EC-52A7-4ED8-B8E2-F030FB38AC82}" type="datetime1">
              <a:rPr lang="en-AU" smtClean="0"/>
              <a:t>8/12/2014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77548B0-C4E7-41B6-8E6B-1BB91E6BC5B7}" type="datetime1">
              <a:rPr lang="en-AU" smtClean="0"/>
              <a:t>8/12/2014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E8FA668E-3802-4A31-A71E-5A1A23E3739B}" type="datetime1">
              <a:rPr lang="en-AU" smtClean="0"/>
              <a:t>8/12/2014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64040-DD35-43F2-99EE-E5BEFBC1220A}" type="datetime1">
              <a:rPr lang="en-AU" smtClean="0"/>
              <a:t>8/12/2014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6054D-5490-44E2-BE58-0F1B5EB2D282}" type="datetime1">
              <a:rPr lang="en-AU" smtClean="0"/>
              <a:t>8/12/2014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CBDC2-E4B3-4E38-94AA-FCDC62AB8FB4}" type="datetime1">
              <a:rPr lang="en-AU" smtClean="0"/>
              <a:t>8/12/2014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7CCAB3-810B-48D8-9ED2-3326D153A3DC}"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32C84-8D43-4E1C-8396-58FC5B005936}" type="datetime1">
              <a:rPr lang="en-AU" smtClean="0"/>
              <a:t>8/12/2014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7CCAB3-810B-48D8-9ED2-3326D153A3DC}"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t>Consumer Challenge Panel 6</a:t>
            </a:r>
            <a:br>
              <a:rPr lang="en-AU" dirty="0" smtClean="0"/>
            </a:br>
            <a:r>
              <a:rPr lang="en-AU" dirty="0" smtClean="0"/>
              <a:t/>
            </a:r>
            <a:br>
              <a:rPr lang="en-AU" dirty="0" smtClean="0"/>
            </a:br>
            <a:r>
              <a:rPr lang="en-AU" dirty="0" smtClean="0"/>
              <a:t>response to AER draft decision on </a:t>
            </a:r>
            <a:r>
              <a:rPr lang="en-AU" dirty="0" smtClean="0"/>
              <a:t>TNSPs</a:t>
            </a:r>
            <a:r>
              <a:rPr lang="en-AU" dirty="0" smtClean="0"/>
              <a:t/>
            </a:r>
            <a:br>
              <a:rPr lang="en-AU" dirty="0" smtClean="0"/>
            </a:br>
            <a:endParaRPr lang="en-AU" dirty="0"/>
          </a:p>
        </p:txBody>
      </p:sp>
      <p:sp>
        <p:nvSpPr>
          <p:cNvPr id="3" name="Subtitle 2"/>
          <p:cNvSpPr>
            <a:spLocks noGrp="1"/>
          </p:cNvSpPr>
          <p:nvPr>
            <p:ph type="subTitle" idx="1"/>
          </p:nvPr>
        </p:nvSpPr>
        <p:spPr/>
        <p:txBody>
          <a:bodyPr/>
          <a:lstStyle/>
          <a:p>
            <a:r>
              <a:rPr lang="en-AU" dirty="0" smtClean="0"/>
              <a:t>December 2014</a:t>
            </a:r>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1</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CCP subpanel 6</a:t>
            </a:r>
            <a:endParaRPr lang="en-AU" dirty="0"/>
          </a:p>
        </p:txBody>
      </p:sp>
      <p:sp>
        <p:nvSpPr>
          <p:cNvPr id="3" name="Content Placeholder 2"/>
          <p:cNvSpPr>
            <a:spLocks noGrp="1"/>
          </p:cNvSpPr>
          <p:nvPr>
            <p:ph idx="1"/>
          </p:nvPr>
        </p:nvSpPr>
        <p:spPr/>
        <p:txBody>
          <a:bodyPr/>
          <a:lstStyle/>
          <a:p>
            <a:r>
              <a:rPr lang="en-AU" dirty="0" err="1" smtClean="0"/>
              <a:t>TransGrid</a:t>
            </a:r>
            <a:r>
              <a:rPr lang="en-AU" dirty="0" smtClean="0"/>
              <a:t>, </a:t>
            </a:r>
            <a:r>
              <a:rPr lang="en-AU" dirty="0" err="1" smtClean="0"/>
              <a:t>TasNetworks</a:t>
            </a:r>
            <a:r>
              <a:rPr lang="en-AU" dirty="0" smtClean="0"/>
              <a:t> transmission and </a:t>
            </a:r>
            <a:r>
              <a:rPr lang="en-AU" dirty="0" err="1" smtClean="0"/>
              <a:t>DirectLink</a:t>
            </a:r>
            <a:endParaRPr lang="en-AU" dirty="0" smtClean="0"/>
          </a:p>
          <a:p>
            <a:r>
              <a:rPr lang="en-AU" dirty="0" smtClean="0"/>
              <a:t>Comprises Hugh Grant and Ruth </a:t>
            </a:r>
            <a:r>
              <a:rPr lang="en-AU" dirty="0" err="1" smtClean="0"/>
              <a:t>Lavery</a:t>
            </a:r>
            <a:r>
              <a:rPr lang="en-AU" dirty="0" smtClean="0"/>
              <a:t> 	</a:t>
            </a:r>
            <a:r>
              <a:rPr lang="en-AU" sz="2000" dirty="0" smtClean="0"/>
              <a:t>(contact through </a:t>
            </a:r>
            <a:r>
              <a:rPr lang="en-AU" sz="2000" dirty="0" err="1" smtClean="0"/>
              <a:t>Lynley</a:t>
            </a:r>
            <a:r>
              <a:rPr lang="en-AU" sz="2000" dirty="0" smtClean="0"/>
              <a:t> Jorgensen at AER)</a:t>
            </a:r>
          </a:p>
          <a:p>
            <a:r>
              <a:rPr lang="en-AU" dirty="0" smtClean="0"/>
              <a:t>Our views will not always coincide</a:t>
            </a:r>
          </a:p>
          <a:p>
            <a:r>
              <a:rPr lang="en-AU" dirty="0" smtClean="0"/>
              <a:t>In general we are in agreement</a:t>
            </a:r>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2</a:t>
            </a:fld>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general we are in agreement:</a:t>
            </a:r>
            <a:endParaRPr lang="en-AU" dirty="0"/>
          </a:p>
        </p:txBody>
      </p:sp>
      <p:sp>
        <p:nvSpPr>
          <p:cNvPr id="3" name="Content Placeholder 2"/>
          <p:cNvSpPr>
            <a:spLocks noGrp="1"/>
          </p:cNvSpPr>
          <p:nvPr>
            <p:ph idx="1"/>
          </p:nvPr>
        </p:nvSpPr>
        <p:spPr/>
        <p:txBody>
          <a:bodyPr/>
          <a:lstStyle/>
          <a:p>
            <a:r>
              <a:rPr lang="en-AU" dirty="0" err="1" smtClean="0"/>
              <a:t>TransGrid’s</a:t>
            </a:r>
            <a:r>
              <a:rPr lang="en-AU" dirty="0" smtClean="0"/>
              <a:t> revenue proposal was excessive</a:t>
            </a:r>
          </a:p>
          <a:p>
            <a:r>
              <a:rPr lang="en-AU" dirty="0" smtClean="0"/>
              <a:t>Rate of return (risk free rate) accounts for a great deal of the allowed revenue reduction</a:t>
            </a:r>
          </a:p>
          <a:p>
            <a:r>
              <a:rPr lang="en-AU" dirty="0" smtClean="0"/>
              <a:t>AER has gone some way to re-dressing high capital and operating expenditure allowances in previous periods</a:t>
            </a:r>
          </a:p>
          <a:p>
            <a:r>
              <a:rPr lang="en-AU" dirty="0" smtClean="0"/>
              <a:t>There is room for further reductions</a:t>
            </a:r>
          </a:p>
          <a:p>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3</a:t>
            </a:fld>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r>
              <a:rPr lang="en-AU" dirty="0" smtClean="0"/>
              <a:t>The AER has applied its guidelines</a:t>
            </a:r>
          </a:p>
          <a:p>
            <a:pPr lvl="1"/>
            <a:r>
              <a:rPr lang="en-AU" dirty="0" smtClean="0"/>
              <a:t>2 years of consultation</a:t>
            </a:r>
          </a:p>
          <a:p>
            <a:pPr lvl="1"/>
            <a:endParaRPr lang="en-AU" dirty="0" smtClean="0"/>
          </a:p>
          <a:p>
            <a:r>
              <a:rPr lang="en-AU" dirty="0" smtClean="0"/>
              <a:t>Recognise that the AER has not applied its own benchmarking</a:t>
            </a:r>
          </a:p>
          <a:p>
            <a:pPr lvl="1"/>
            <a:r>
              <a:rPr lang="en-AU" dirty="0" smtClean="0"/>
              <a:t>Insufficient observations</a:t>
            </a:r>
          </a:p>
          <a:p>
            <a:endParaRPr lang="en-AU" dirty="0" smtClean="0"/>
          </a:p>
          <a:p>
            <a:pPr lvl="1"/>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4</a:t>
            </a:fld>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Customer Consultation</a:t>
            </a:r>
            <a:endParaRPr lang="en-AU" dirty="0"/>
          </a:p>
        </p:txBody>
      </p:sp>
      <p:sp>
        <p:nvSpPr>
          <p:cNvPr id="3" name="Content Placeholder 2"/>
          <p:cNvSpPr>
            <a:spLocks noGrp="1"/>
          </p:cNvSpPr>
          <p:nvPr>
            <p:ph idx="1"/>
          </p:nvPr>
        </p:nvSpPr>
        <p:spPr/>
        <p:txBody>
          <a:bodyPr>
            <a:normAutofit/>
          </a:bodyPr>
          <a:lstStyle/>
          <a:p>
            <a:r>
              <a:rPr lang="en-AU" dirty="0" smtClean="0"/>
              <a:t>Reiterate the views of the CCP in advice of 8 September 2014</a:t>
            </a:r>
          </a:p>
          <a:p>
            <a:r>
              <a:rPr lang="en-AU" dirty="0" smtClean="0"/>
              <a:t>AER is rightly not specific about what customer consultation should be undertaken</a:t>
            </a:r>
          </a:p>
          <a:p>
            <a:r>
              <a:rPr lang="en-AU" dirty="0" err="1" smtClean="0"/>
              <a:t>TransGrid</a:t>
            </a:r>
            <a:r>
              <a:rPr lang="en-AU" dirty="0" smtClean="0"/>
              <a:t> must consult to effectively elicit the sort of information that can be used to justify expenditures that are explicit to its own business</a:t>
            </a:r>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5</a:t>
            </a:fld>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Rate of Return and Gamma</a:t>
            </a:r>
            <a:endParaRPr lang="en-AU" dirty="0"/>
          </a:p>
        </p:txBody>
      </p:sp>
      <p:sp>
        <p:nvSpPr>
          <p:cNvPr id="3" name="Content Placeholder 2"/>
          <p:cNvSpPr>
            <a:spLocks noGrp="1"/>
          </p:cNvSpPr>
          <p:nvPr>
            <p:ph idx="1"/>
          </p:nvPr>
        </p:nvSpPr>
        <p:spPr/>
        <p:txBody>
          <a:bodyPr/>
          <a:lstStyle/>
          <a:p>
            <a:r>
              <a:rPr lang="en-AU" dirty="0" smtClean="0"/>
              <a:t>Equity beta</a:t>
            </a:r>
          </a:p>
          <a:p>
            <a:r>
              <a:rPr lang="en-AU" dirty="0" smtClean="0"/>
              <a:t>Market Risk Premium</a:t>
            </a:r>
          </a:p>
          <a:p>
            <a:r>
              <a:rPr lang="en-AU" dirty="0" smtClean="0"/>
              <a:t>Cost of debt</a:t>
            </a:r>
          </a:p>
          <a:p>
            <a:endParaRPr lang="en-AU" dirty="0" smtClean="0"/>
          </a:p>
          <a:p>
            <a:r>
              <a:rPr lang="en-AU" dirty="0" smtClean="0"/>
              <a:t>Gamma</a:t>
            </a:r>
          </a:p>
          <a:p>
            <a:endParaRPr lang="en-AU" dirty="0" smtClean="0"/>
          </a:p>
          <a:p>
            <a:r>
              <a:rPr lang="en-AU" dirty="0" smtClean="0"/>
              <a:t>Applied guidelines but still room to move</a:t>
            </a:r>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6</a:t>
            </a:fld>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TransGrid’s</a:t>
            </a:r>
            <a:r>
              <a:rPr lang="en-AU" dirty="0" smtClean="0"/>
              <a:t> response</a:t>
            </a:r>
            <a:endParaRPr lang="en-AU" dirty="0"/>
          </a:p>
        </p:txBody>
      </p:sp>
      <p:sp>
        <p:nvSpPr>
          <p:cNvPr id="3" name="Content Placeholder 2"/>
          <p:cNvSpPr>
            <a:spLocks noGrp="1"/>
          </p:cNvSpPr>
          <p:nvPr>
            <p:ph idx="1"/>
          </p:nvPr>
        </p:nvSpPr>
        <p:spPr/>
        <p:txBody>
          <a:bodyPr>
            <a:normAutofit lnSpcReduction="10000"/>
          </a:bodyPr>
          <a:lstStyle/>
          <a:p>
            <a:r>
              <a:rPr lang="en-AU" dirty="0" smtClean="0"/>
              <a:t>“The reality is that these proposed cuts may come at the cost of some of our existing programs such as innovation to expand the demand management market, replacement projects and consumer engagement. Weighing up which initiatives provide the most benefit to consumers is a </a:t>
            </a:r>
            <a:r>
              <a:rPr lang="en-AU" b="1" dirty="0" smtClean="0"/>
              <a:t>tough decision </a:t>
            </a:r>
            <a:r>
              <a:rPr lang="en-AU" dirty="0" smtClean="0"/>
              <a:t>and something that we will be </a:t>
            </a:r>
            <a:r>
              <a:rPr lang="en-AU" sz="2800" dirty="0" smtClean="0"/>
              <a:t>[</a:t>
            </a:r>
            <a:r>
              <a:rPr lang="en-AU" sz="2800" i="1" dirty="0" smtClean="0"/>
              <a:t>sic</a:t>
            </a:r>
            <a:r>
              <a:rPr lang="en-AU" sz="2800" dirty="0" smtClean="0"/>
              <a:t>] </a:t>
            </a:r>
            <a:r>
              <a:rPr lang="en-AU" dirty="0" smtClean="0"/>
              <a:t>attendees to help us with at the December Engagement Workshop.”</a:t>
            </a:r>
          </a:p>
          <a:p>
            <a:pPr>
              <a:buNone/>
            </a:pPr>
            <a:endParaRPr lang="en-AU" dirty="0"/>
          </a:p>
        </p:txBody>
      </p:sp>
      <p:sp>
        <p:nvSpPr>
          <p:cNvPr id="4" name="Slide Number Placeholder 3"/>
          <p:cNvSpPr>
            <a:spLocks noGrp="1"/>
          </p:cNvSpPr>
          <p:nvPr>
            <p:ph type="sldNum" sz="quarter" idx="12"/>
          </p:nvPr>
        </p:nvSpPr>
        <p:spPr/>
        <p:txBody>
          <a:bodyPr/>
          <a:lstStyle/>
          <a:p>
            <a:fld id="{7B7CCAB3-810B-48D8-9ED2-3326D153A3DC}" type="slidenum">
              <a:rPr lang="en-AU" smtClean="0"/>
              <a:pPr/>
              <a:t>7</a:t>
            </a:fld>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1343</TotalTime>
  <Words>244</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Consumer Challenge Panel 6  response to AER draft decision on TNSPs </vt:lpstr>
      <vt:lpstr>CCP subpanel 6</vt:lpstr>
      <vt:lpstr>In general we are in agreement:</vt:lpstr>
      <vt:lpstr>PowerPoint Presentation</vt:lpstr>
      <vt:lpstr>Customer Consultation</vt:lpstr>
      <vt:lpstr>Rate of Return and Gamma</vt:lpstr>
      <vt:lpstr>TransGrid’s response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Challenge Panel 6  response to AER draft decision on NSW DNSPs</dc:title>
  <dc:creator>Ruth</dc:creator>
  <cp:lastModifiedBy>acccess</cp:lastModifiedBy>
  <cp:revision>96</cp:revision>
  <dcterms:created xsi:type="dcterms:W3CDTF">2014-12-03T04:19:06Z</dcterms:created>
  <dcterms:modified xsi:type="dcterms:W3CDTF">2014-12-08T01:07:19Z</dcterms:modified>
</cp:coreProperties>
</file>