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74" r:id="rId4"/>
    <p:sldId id="279" r:id="rId5"/>
    <p:sldId id="278" r:id="rId6"/>
    <p:sldId id="273" r:id="rId7"/>
    <p:sldId id="258" r:id="rId8"/>
    <p:sldId id="271" r:id="rId9"/>
    <p:sldId id="272" r:id="rId10"/>
    <p:sldId id="280" r:id="rId11"/>
    <p:sldId id="275" r:id="rId12"/>
    <p:sldId id="276" r:id="rId13"/>
    <p:sldId id="277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4" autoAdjust="0"/>
  </p:normalViewPr>
  <p:slideViewPr>
    <p:cSldViewPr>
      <p:cViewPr varScale="1">
        <p:scale>
          <a:sx n="105" d="100"/>
          <a:sy n="105" d="100"/>
        </p:scale>
        <p:origin x="-102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E68A9-22A5-4552-B2A4-9B81CA99BEEF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D7926-F9EE-4DD2-AA24-11CEEDC37BD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4178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CDEC76-79D8-4EE2-B47A-CE6C5B9725DE}" type="datetimeFigureOut">
              <a:rPr lang="en-AU" smtClean="0"/>
              <a:pPr/>
              <a:t>8/12/2014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5C25874-9595-4766-B7B5-EF3235B341A0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944215"/>
          </a:xfrm>
        </p:spPr>
        <p:txBody>
          <a:bodyPr>
            <a:normAutofit/>
          </a:bodyPr>
          <a:lstStyle/>
          <a:p>
            <a:pPr algn="ctr"/>
            <a:r>
              <a:rPr lang="en-AU" sz="2400" dirty="0" smtClean="0"/>
              <a:t>Australian Energy Regulator (AER)</a:t>
            </a:r>
            <a:br>
              <a:rPr lang="en-AU" sz="2400" dirty="0" smtClean="0"/>
            </a:br>
            <a:r>
              <a:rPr lang="en-AU" sz="2400" dirty="0" err="1" smtClean="0"/>
              <a:t>Jemena</a:t>
            </a:r>
            <a:r>
              <a:rPr lang="en-AU" sz="2400" dirty="0" smtClean="0"/>
              <a:t> Gas Networks (JGN)</a:t>
            </a:r>
            <a:br>
              <a:rPr lang="en-AU" sz="2400" dirty="0" smtClean="0"/>
            </a:br>
            <a:r>
              <a:rPr lang="en-AU" sz="2400" dirty="0" smtClean="0"/>
              <a:t>Access Arrangement 2015-20</a:t>
            </a:r>
            <a:br>
              <a:rPr lang="en-AU" sz="2400" dirty="0" smtClean="0"/>
            </a:br>
            <a:r>
              <a:rPr lang="en-AU" sz="2400" dirty="0" smtClean="0"/>
              <a:t>Draft Decision</a:t>
            </a:r>
            <a:br>
              <a:rPr lang="en-AU" sz="2400" dirty="0" smtClean="0"/>
            </a:br>
            <a:r>
              <a:rPr lang="en-AU" sz="2400" dirty="0" smtClean="0"/>
              <a:t>Public forum – 8 December 2014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356992"/>
            <a:ext cx="7772400" cy="165618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AU" dirty="0" smtClean="0"/>
              <a:t>Presentation by AER’s Consumer Challenge Panel (CCP) sub-panel 7</a:t>
            </a:r>
          </a:p>
          <a:p>
            <a:pPr algn="ctr"/>
            <a:endParaRPr lang="en-AU" dirty="0" smtClean="0"/>
          </a:p>
          <a:p>
            <a:pPr algn="ctr"/>
            <a:r>
              <a:rPr lang="en-AU" dirty="0" smtClean="0"/>
              <a:t>David Prins and Robyn Robinson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Restructuring of tariffs</a:t>
            </a:r>
          </a:p>
          <a:p>
            <a:endParaRPr lang="en-AU" dirty="0" smtClean="0"/>
          </a:p>
          <a:p>
            <a:r>
              <a:rPr lang="en-AU" dirty="0"/>
              <a:t>Rebalancing of tariffs between residential, commercial and industrial customer </a:t>
            </a:r>
            <a:r>
              <a:rPr lang="en-AU" dirty="0" smtClean="0"/>
              <a:t>segments</a:t>
            </a:r>
          </a:p>
          <a:p>
            <a:endParaRPr lang="en-AU" dirty="0" smtClean="0"/>
          </a:p>
          <a:p>
            <a:r>
              <a:rPr lang="en-AU" dirty="0" smtClean="0"/>
              <a:t>Tariff </a:t>
            </a:r>
            <a:r>
              <a:rPr lang="en-AU" dirty="0"/>
              <a:t>design to take into account </a:t>
            </a:r>
            <a:r>
              <a:rPr lang="en-AU" dirty="0" smtClean="0"/>
              <a:t>affordability</a:t>
            </a:r>
          </a:p>
          <a:p>
            <a:endParaRPr lang="en-AU" dirty="0" smtClean="0"/>
          </a:p>
          <a:p>
            <a:r>
              <a:rPr lang="en-AU" dirty="0" smtClean="0"/>
              <a:t>Presentation of tariff information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New </a:t>
            </a:r>
            <a:r>
              <a:rPr lang="en-AU" dirty="0"/>
              <a:t>tariffs for energy </a:t>
            </a:r>
            <a:r>
              <a:rPr lang="en-AU" dirty="0" smtClean="0"/>
              <a:t>intermediaries: ensure </a:t>
            </a:r>
            <a:r>
              <a:rPr lang="en-AU" dirty="0"/>
              <a:t>that appropriate consumer protections are in place for customers of gas intermediaries, particularly users of energy supplied in the form of gas hot water</a:t>
            </a:r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Tariffs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98866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420332"/>
              </p:ext>
            </p:extLst>
          </p:nvPr>
        </p:nvGraphicFramePr>
        <p:xfrm>
          <a:off x="457200" y="1506538"/>
          <a:ext cx="8003232" cy="3690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3232"/>
              </a:tblGrid>
              <a:tr h="672524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CCP overall</a:t>
                      </a:r>
                      <a:r>
                        <a:rPr lang="en-AU" baseline="0" dirty="0" smtClean="0"/>
                        <a:t> a</a:t>
                      </a:r>
                      <a:r>
                        <a:rPr lang="en-AU" dirty="0" smtClean="0"/>
                        <a:t>dvice on consumer engagement</a:t>
                      </a:r>
                      <a:endParaRPr lang="en-AU" dirty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JGN demonstrated a genuine commitment to customer engagement taking account of CE Guidelines and other sources</a:t>
                      </a:r>
                    </a:p>
                    <a:p>
                      <a:endParaRPr lang="en-AU" dirty="0" smtClean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Most consumer engagement was at the ‘inform’ level, with some attempts at ‘consult’ and ‘involve’ levels.  (The next levels</a:t>
                      </a:r>
                      <a:r>
                        <a:rPr lang="en-AU" baseline="0" dirty="0" smtClean="0"/>
                        <a:t> are ‘collaborate’ and ‘empower’)</a:t>
                      </a:r>
                    </a:p>
                    <a:p>
                      <a:endParaRPr lang="en-AU" dirty="0" smtClean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Commended JGN for new initiatives, including commitment to assist vulnerable customers</a:t>
                      </a:r>
                    </a:p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Consumer </a:t>
            </a:r>
            <a:r>
              <a:rPr lang="en-AU" sz="2800" dirty="0"/>
              <a:t>e</a:t>
            </a:r>
            <a:r>
              <a:rPr lang="en-AU" sz="2800" dirty="0" smtClean="0"/>
              <a:t>ngagement (1)</a:t>
            </a:r>
            <a:br>
              <a:rPr lang="en-AU" sz="2800" dirty="0" smtClean="0"/>
            </a:b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581329"/>
              </p:ext>
            </p:extLst>
          </p:nvPr>
        </p:nvGraphicFramePr>
        <p:xfrm>
          <a:off x="457200" y="1506538"/>
          <a:ext cx="8003232" cy="4330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3232"/>
              </a:tblGrid>
              <a:tr h="672524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Opportunities for improvement identified</a:t>
                      </a:r>
                      <a:r>
                        <a:rPr lang="en-AU" baseline="0" dirty="0" smtClean="0"/>
                        <a:t> by the</a:t>
                      </a:r>
                      <a:r>
                        <a:rPr lang="en-AU" dirty="0" smtClean="0"/>
                        <a:t> CCP</a:t>
                      </a:r>
                      <a:endParaRPr lang="en-AU" dirty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Customer Council – Extend areas where the Customer Council can add value and fully participate at the ‘consult’ level and beyond</a:t>
                      </a:r>
                    </a:p>
                    <a:p>
                      <a:endParaRPr lang="en-AU" dirty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Stakeholder workshops – improvement in design of ‘Willingness to Pay’ surveys</a:t>
                      </a:r>
                    </a:p>
                    <a:p>
                      <a:endParaRPr lang="en-AU" dirty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More comprehensive engagement with large industrial customers and retailers</a:t>
                      </a:r>
                    </a:p>
                    <a:p>
                      <a:endParaRPr lang="en-AU" dirty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Community engagement – has been largely centred on JGN’s website, and registration to receive email updates</a:t>
                      </a:r>
                    </a:p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Consumer </a:t>
            </a:r>
            <a:r>
              <a:rPr lang="en-AU" sz="2800" dirty="0"/>
              <a:t>e</a:t>
            </a:r>
            <a:r>
              <a:rPr lang="en-AU" sz="2800" dirty="0" smtClean="0"/>
              <a:t>ngagement (2)</a:t>
            </a:r>
            <a:br>
              <a:rPr lang="en-AU" sz="2800" dirty="0" smtClean="0"/>
            </a:b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784375"/>
              </p:ext>
            </p:extLst>
          </p:nvPr>
        </p:nvGraphicFramePr>
        <p:xfrm>
          <a:off x="457200" y="1124744"/>
          <a:ext cx="8003232" cy="4900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3232"/>
              </a:tblGrid>
              <a:tr h="694153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Opportunities for improvement  - AER</a:t>
                      </a:r>
                      <a:endParaRPr lang="en-AU" dirty="0"/>
                    </a:p>
                  </a:txBody>
                  <a:tcPr/>
                </a:tc>
              </a:tr>
              <a:tr h="4058375">
                <a:tc>
                  <a:txBody>
                    <a:bodyPr/>
                    <a:lstStyle/>
                    <a:p>
                      <a:r>
                        <a:rPr lang="en-AU" dirty="0" smtClean="0"/>
                        <a:t>The AER</a:t>
                      </a:r>
                      <a:r>
                        <a:rPr lang="en-AU" baseline="0" dirty="0" smtClean="0"/>
                        <a:t> might provide c</a:t>
                      </a:r>
                      <a:r>
                        <a:rPr lang="en-AU" dirty="0" smtClean="0"/>
                        <a:t>learer explanation of how consumer engagement by the network business has influenced the outcome of the (draft) determination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For example: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- $6.59m step change in </a:t>
                      </a:r>
                      <a:r>
                        <a:rPr lang="en-AU" dirty="0" err="1" smtClean="0"/>
                        <a:t>opex</a:t>
                      </a:r>
                      <a:r>
                        <a:rPr lang="en-AU" dirty="0" smtClean="0"/>
                        <a:t> for Marketing was supported by customers.</a:t>
                      </a:r>
                      <a:r>
                        <a:rPr lang="en-AU" baseline="0" dirty="0" smtClean="0"/>
                        <a:t>  What bearing did that have on the AER’s (draft) decision to include that in total </a:t>
                      </a:r>
                      <a:r>
                        <a:rPr lang="en-AU" baseline="0" dirty="0" err="1" smtClean="0"/>
                        <a:t>opex</a:t>
                      </a:r>
                      <a:r>
                        <a:rPr lang="en-AU" baseline="0" dirty="0" smtClean="0"/>
                        <a:t>?</a:t>
                      </a:r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r>
                        <a:rPr lang="en-AU" dirty="0" smtClean="0"/>
                        <a:t>- Customers supported a proposal to ‘equalise service levels for all existing customers’ for an additional cost of $0.60 per year for 5 years, and $0.90 per year for the following 15 years.  How has this support been reflected in the draft determination?   </a:t>
                      </a:r>
                    </a:p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Consumer </a:t>
            </a:r>
            <a:r>
              <a:rPr lang="en-AU" sz="2800" dirty="0"/>
              <a:t>e</a:t>
            </a:r>
            <a:r>
              <a:rPr lang="en-AU" sz="2800" dirty="0" smtClean="0"/>
              <a:t>ngagement (3)</a:t>
            </a:r>
            <a:br>
              <a:rPr lang="en-AU" sz="2800" dirty="0" smtClean="0"/>
            </a:b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pPr algn="ctr">
              <a:buNone/>
            </a:pPr>
            <a:r>
              <a:rPr lang="en-AU" sz="3200" b="1" dirty="0" smtClean="0">
                <a:solidFill>
                  <a:schemeClr val="tx2"/>
                </a:solidFill>
              </a:rPr>
              <a:t>THANK YOU</a:t>
            </a:r>
            <a:endParaRPr lang="en-AU" sz="3200" b="1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en-AU" dirty="0" smtClean="0"/>
              <a:t>Role of the Consumer Challenge Panel (CCP)</a:t>
            </a:r>
          </a:p>
          <a:p>
            <a:endParaRPr lang="en-AU" dirty="0" smtClean="0"/>
          </a:p>
          <a:p>
            <a:r>
              <a:rPr lang="en-AU" dirty="0" smtClean="0"/>
              <a:t>AER overall view on CCP advice in the Draft Decision</a:t>
            </a:r>
          </a:p>
          <a:p>
            <a:endParaRPr lang="en-AU" dirty="0"/>
          </a:p>
          <a:p>
            <a:r>
              <a:rPr lang="en-AU" dirty="0" smtClean="0"/>
              <a:t>Environmental considerations</a:t>
            </a:r>
          </a:p>
          <a:p>
            <a:endParaRPr lang="en-AU" dirty="0"/>
          </a:p>
          <a:p>
            <a:r>
              <a:rPr lang="en-AU" dirty="0" smtClean="0"/>
              <a:t>Rate of return</a:t>
            </a:r>
          </a:p>
          <a:p>
            <a:endParaRPr lang="en-AU" dirty="0"/>
          </a:p>
          <a:p>
            <a:r>
              <a:rPr lang="en-AU" dirty="0" smtClean="0"/>
              <a:t>Capital expenditure (capex)</a:t>
            </a:r>
          </a:p>
          <a:p>
            <a:endParaRPr lang="en-AU" dirty="0"/>
          </a:p>
          <a:p>
            <a:r>
              <a:rPr lang="en-AU" dirty="0" smtClean="0"/>
              <a:t>Operating expenditure (</a:t>
            </a:r>
            <a:r>
              <a:rPr lang="en-AU" dirty="0" err="1" smtClean="0"/>
              <a:t>opex</a:t>
            </a:r>
            <a:r>
              <a:rPr lang="en-AU" dirty="0" smtClean="0"/>
              <a:t>)</a:t>
            </a:r>
          </a:p>
          <a:p>
            <a:endParaRPr lang="en-AU" dirty="0"/>
          </a:p>
          <a:p>
            <a:r>
              <a:rPr lang="en-AU" dirty="0" smtClean="0"/>
              <a:t>Pipeline services</a:t>
            </a:r>
          </a:p>
          <a:p>
            <a:endParaRPr lang="en-AU" dirty="0"/>
          </a:p>
          <a:p>
            <a:r>
              <a:rPr lang="en-AU" dirty="0" smtClean="0"/>
              <a:t>Tariffs</a:t>
            </a:r>
          </a:p>
          <a:p>
            <a:endParaRPr lang="en-AU" dirty="0"/>
          </a:p>
          <a:p>
            <a:r>
              <a:rPr lang="en-AU" dirty="0" smtClean="0"/>
              <a:t>Consumer engagement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AU" sz="2800" dirty="0" smtClean="0"/>
              <a:t>AGENDA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Challenge the businesses and the AER</a:t>
            </a:r>
          </a:p>
          <a:p>
            <a:endParaRPr lang="en-AU" dirty="0" smtClean="0"/>
          </a:p>
          <a:p>
            <a:r>
              <a:rPr lang="en-AU" dirty="0" smtClean="0"/>
              <a:t>Reviewed documentation, met with the AER and JGN, met with JGN’s Customer Council and with individual large customers, presented to a public forum organised by JGN, and toured JGN gas facilities</a:t>
            </a:r>
          </a:p>
          <a:p>
            <a:endParaRPr lang="en-AU" dirty="0" smtClean="0"/>
          </a:p>
          <a:p>
            <a:r>
              <a:rPr lang="en-AU" dirty="0" smtClean="0"/>
              <a:t>Provided formal (published) advice to the AER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Role of the Consumer Challenge Panel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newly formed Consumer Challenge Panel (CCP) played a significant role in our processes </a:t>
            </a:r>
            <a:r>
              <a:rPr lang="en-AU" dirty="0" smtClean="0"/>
              <a:t>of assessing </a:t>
            </a:r>
            <a:r>
              <a:rPr lang="en-AU" dirty="0"/>
              <a:t>the proposal before </a:t>
            </a:r>
            <a:r>
              <a:rPr lang="en-AU" dirty="0" smtClean="0"/>
              <a:t>us.</a:t>
            </a:r>
          </a:p>
          <a:p>
            <a:endParaRPr lang="en-AU" dirty="0"/>
          </a:p>
          <a:p>
            <a:r>
              <a:rPr lang="en-AU" dirty="0" smtClean="0"/>
              <a:t>The </a:t>
            </a:r>
            <a:r>
              <a:rPr lang="en-AU" dirty="0"/>
              <a:t>panel advised us on issues that are important to </a:t>
            </a:r>
            <a:r>
              <a:rPr lang="en-AU" dirty="0" smtClean="0"/>
              <a:t>consumers and </a:t>
            </a:r>
            <a:r>
              <a:rPr lang="en-AU" dirty="0"/>
              <a:t>provided consumer perspectives, particularly those of residential and small business consumers</a:t>
            </a:r>
            <a:r>
              <a:rPr lang="en-AU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AER </a:t>
            </a:r>
            <a:r>
              <a:rPr lang="en-AU" sz="2800" dirty="0" smtClean="0"/>
              <a:t>overall </a:t>
            </a:r>
            <a:r>
              <a:rPr lang="en-AU" sz="2800" dirty="0"/>
              <a:t>v</a:t>
            </a:r>
            <a:r>
              <a:rPr lang="en-AU" sz="2800" dirty="0" smtClean="0"/>
              <a:t>iew on </a:t>
            </a:r>
            <a:r>
              <a:rPr lang="en-AU" sz="2800" dirty="0"/>
              <a:t>CCP advice in the Draft Decision</a:t>
            </a:r>
          </a:p>
        </p:txBody>
      </p:sp>
    </p:spTree>
    <p:extLst>
      <p:ext uri="{BB962C8B-B14F-4D97-AF65-F5344CB8AC3E}">
        <p14:creationId xmlns:p14="http://schemas.microsoft.com/office/powerpoint/2010/main" val="56776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Previous decision made during a period of Global Financial Crisis (GFC) concerns</a:t>
            </a:r>
          </a:p>
          <a:p>
            <a:pPr lvl="1"/>
            <a:r>
              <a:rPr lang="en-AU" dirty="0" smtClean="0"/>
              <a:t>Consumers expecting network prices to reduce</a:t>
            </a:r>
          </a:p>
          <a:p>
            <a:endParaRPr lang="en-AU" dirty="0" smtClean="0"/>
          </a:p>
          <a:p>
            <a:r>
              <a:rPr lang="en-AU" dirty="0" smtClean="0"/>
              <a:t>Forecast increase in domestic wholesale gas prices</a:t>
            </a:r>
          </a:p>
          <a:p>
            <a:endParaRPr lang="en-AU" dirty="0"/>
          </a:p>
          <a:p>
            <a:r>
              <a:rPr lang="en-AU" dirty="0" smtClean="0"/>
              <a:t>Overall demand falling / flat</a:t>
            </a:r>
          </a:p>
          <a:p>
            <a:endParaRPr lang="en-AU" dirty="0"/>
          </a:p>
          <a:p>
            <a:r>
              <a:rPr lang="en-AU" dirty="0" smtClean="0"/>
              <a:t>Full </a:t>
            </a:r>
            <a:r>
              <a:rPr lang="en-AU" dirty="0"/>
              <a:t>implementation of the National Energy Customer Framework (NECF) in New South Wales </a:t>
            </a:r>
            <a:r>
              <a:rPr lang="en-AU" dirty="0" smtClean="0"/>
              <a:t>from </a:t>
            </a:r>
            <a:r>
              <a:rPr lang="en-AU" dirty="0"/>
              <a:t>1 July </a:t>
            </a:r>
            <a:r>
              <a:rPr lang="en-AU" dirty="0" smtClean="0"/>
              <a:t>2013</a:t>
            </a:r>
          </a:p>
          <a:p>
            <a:endParaRPr lang="en-AU" dirty="0"/>
          </a:p>
          <a:p>
            <a:r>
              <a:rPr lang="en-AU" dirty="0"/>
              <a:t>New </a:t>
            </a:r>
            <a:r>
              <a:rPr lang="en-AU" dirty="0" smtClean="0"/>
              <a:t>AER Guidelines </a:t>
            </a:r>
            <a:r>
              <a:rPr lang="en-AU" dirty="0"/>
              <a:t>have been introduced </a:t>
            </a:r>
            <a:r>
              <a:rPr lang="en-AU" dirty="0" smtClean="0"/>
              <a:t>as </a:t>
            </a:r>
            <a:r>
              <a:rPr lang="en-AU" dirty="0"/>
              <a:t>part of </a:t>
            </a:r>
            <a:r>
              <a:rPr lang="en-AU" dirty="0" smtClean="0"/>
              <a:t>the </a:t>
            </a:r>
            <a:r>
              <a:rPr lang="en-AU" dirty="0"/>
              <a:t>Better Regulation </a:t>
            </a:r>
            <a:r>
              <a:rPr lang="en-AU" dirty="0" smtClean="0"/>
              <a:t>program</a:t>
            </a:r>
          </a:p>
          <a:p>
            <a:endParaRPr lang="en-AU" dirty="0" smtClean="0"/>
          </a:p>
          <a:p>
            <a:r>
              <a:rPr lang="en-AU" dirty="0" smtClean="0"/>
              <a:t>Much greater involvement of consumers than ever before – a new process for all parties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Environmental considerations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156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905996"/>
              </p:ext>
            </p:extLst>
          </p:nvPr>
        </p:nvGraphicFramePr>
        <p:xfrm>
          <a:off x="457200" y="1506538"/>
          <a:ext cx="8229600" cy="1706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53219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CCP advice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AER Draft Decision</a:t>
                      </a:r>
                      <a:endParaRPr lang="en-AU" dirty="0"/>
                    </a:p>
                  </a:txBody>
                  <a:tcPr/>
                </a:tc>
              </a:tr>
              <a:tr h="85321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AU" dirty="0" smtClean="0"/>
                        <a:t>Considered proposed rate of return too high at 8.67%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Reduced rate of return to 6.8%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AU" sz="3100" dirty="0" smtClean="0"/>
              <a:t/>
            </a:r>
            <a:br>
              <a:rPr lang="en-AU" sz="3100" dirty="0" smtClean="0"/>
            </a:br>
            <a:r>
              <a:rPr lang="en-AU" sz="3100" dirty="0" smtClean="0"/>
              <a:t>Rate of return</a:t>
            </a: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17456" y="442782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There may be scope for further reduction</a:t>
            </a:r>
          </a:p>
          <a:p>
            <a:endParaRPr lang="en-AU" dirty="0"/>
          </a:p>
          <a:p>
            <a:r>
              <a:rPr lang="en-AU" dirty="0" smtClean="0"/>
              <a:t>CCP has provided ‘whole of CCP’ advice to AER on rate of return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56946"/>
              </p:ext>
            </p:extLst>
          </p:nvPr>
        </p:nvGraphicFramePr>
        <p:xfrm>
          <a:off x="457200" y="1052738"/>
          <a:ext cx="8229600" cy="5636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5698976"/>
              </a:tblGrid>
              <a:tr h="738342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CCP advice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AER Draft Decision</a:t>
                      </a:r>
                      <a:endParaRPr lang="en-AU" dirty="0"/>
                    </a:p>
                  </a:txBody>
                  <a:tcPr/>
                </a:tc>
              </a:tr>
              <a:tr h="1003890">
                <a:tc>
                  <a:txBody>
                    <a:bodyPr/>
                    <a:lstStyle/>
                    <a:p>
                      <a:r>
                        <a:rPr lang="en-AU" dirty="0" smtClean="0"/>
                        <a:t>Concern about forecast 30% increase over approved </a:t>
                      </a:r>
                      <a:r>
                        <a:rPr lang="en-AU" dirty="0" err="1" smtClean="0"/>
                        <a:t>capex</a:t>
                      </a:r>
                      <a:r>
                        <a:rPr lang="en-AU" dirty="0" smtClean="0"/>
                        <a:t> for 2010-14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Total capex reduced by 18.7%</a:t>
                      </a:r>
                      <a:r>
                        <a:rPr lang="en-AU" baseline="0" dirty="0" smtClean="0"/>
                        <a:t> from </a:t>
                      </a:r>
                      <a:r>
                        <a:rPr kumimoji="0"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$1,130.4 million to $918.6 million ($2014–15)</a:t>
                      </a:r>
                      <a:endParaRPr lang="en-AU" dirty="0"/>
                    </a:p>
                  </a:txBody>
                  <a:tcPr/>
                </a:tc>
              </a:tr>
              <a:tr h="1606224">
                <a:tc>
                  <a:txBody>
                    <a:bodyPr/>
                    <a:lstStyle/>
                    <a:p>
                      <a:r>
                        <a:rPr lang="en-AU" dirty="0" smtClean="0"/>
                        <a:t>Examine higher delivery costs for market expansion </a:t>
                      </a:r>
                      <a:r>
                        <a:rPr lang="en-AU" dirty="0" err="1" smtClean="0"/>
                        <a:t>capex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22% reduction in capex for new connections</a:t>
                      </a:r>
                    </a:p>
                    <a:p>
                      <a:r>
                        <a:rPr lang="en-AU" dirty="0" smtClean="0"/>
                        <a:t>Driven by reduction in unit rates and a slight reduction in estimated new connections</a:t>
                      </a:r>
                    </a:p>
                    <a:p>
                      <a:r>
                        <a:rPr lang="en-AU" dirty="0" smtClean="0"/>
                        <a:t>Capex reduced from $384.1 million to 299.6 million ($2014–15)</a:t>
                      </a:r>
                      <a:endParaRPr lang="en-AU" dirty="0"/>
                    </a:p>
                  </a:txBody>
                  <a:tcPr/>
                </a:tc>
              </a:tr>
              <a:tr h="1003890">
                <a:tc>
                  <a:txBody>
                    <a:bodyPr/>
                    <a:lstStyle/>
                    <a:p>
                      <a:r>
                        <a:rPr lang="en-AU" dirty="0" smtClean="0"/>
                        <a:t>Examine justification of reinforcement / renewal projects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8</a:t>
                      </a:r>
                      <a:r>
                        <a:rPr lang="en-AU" baseline="0" dirty="0" smtClean="0"/>
                        <a:t> renewal and upgrade</a:t>
                      </a:r>
                      <a:r>
                        <a:rPr lang="en-AU" dirty="0" smtClean="0"/>
                        <a:t> projects not ‘prudent and efficient’. Capex reduction $19.7</a:t>
                      </a:r>
                      <a:r>
                        <a:rPr lang="en-AU" baseline="0" dirty="0" smtClean="0"/>
                        <a:t> million.</a:t>
                      </a:r>
                    </a:p>
                    <a:p>
                      <a:r>
                        <a:rPr lang="en-AU" baseline="0" dirty="0" smtClean="0"/>
                        <a:t>11 augmentation </a:t>
                      </a:r>
                      <a:r>
                        <a:rPr lang="en-AU" dirty="0" smtClean="0"/>
                        <a:t>projects not ‘prudent and efficient’. Capex reduction $8.1 million.</a:t>
                      </a:r>
                      <a:endParaRPr lang="en-AU" dirty="0"/>
                    </a:p>
                  </a:txBody>
                  <a:tcPr/>
                </a:tc>
              </a:tr>
              <a:tr h="616204">
                <a:tc>
                  <a:txBody>
                    <a:bodyPr/>
                    <a:lstStyle/>
                    <a:p>
                      <a:r>
                        <a:rPr lang="en-AU" dirty="0" smtClean="0"/>
                        <a:t>Examine justification of IT projects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All $127.9 million is accepted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err="1" smtClean="0"/>
              <a:t>Capex</a:t>
            </a: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871237"/>
              </p:ext>
            </p:extLst>
          </p:nvPr>
        </p:nvGraphicFramePr>
        <p:xfrm>
          <a:off x="457200" y="1506538"/>
          <a:ext cx="8229600" cy="2931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72524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CCP advice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AER Draft Decision</a:t>
                      </a:r>
                      <a:endParaRPr lang="en-AU" dirty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Reasonably comfortable with proposed </a:t>
                      </a:r>
                      <a:r>
                        <a:rPr lang="en-AU" dirty="0" err="1" smtClean="0"/>
                        <a:t>opex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1.2% reduction in </a:t>
                      </a:r>
                      <a:r>
                        <a:rPr lang="en-AU" dirty="0" err="1" smtClean="0"/>
                        <a:t>opex</a:t>
                      </a:r>
                      <a:r>
                        <a:rPr lang="en-AU" dirty="0" smtClean="0"/>
                        <a:t> from $789.3 million to $779.7 million ($2014–15)</a:t>
                      </a:r>
                      <a:endParaRPr lang="en-AU" dirty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Conditional</a:t>
                      </a:r>
                      <a:r>
                        <a:rPr lang="en-AU" baseline="0" dirty="0" smtClean="0"/>
                        <a:t> s</a:t>
                      </a:r>
                      <a:r>
                        <a:rPr lang="en-AU" dirty="0" smtClean="0"/>
                        <a:t>upport for Efficiency Benefit Sharing Scheme (EBSS)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Efficiency</a:t>
                      </a:r>
                      <a:r>
                        <a:rPr lang="en-AU" baseline="0" dirty="0" smtClean="0"/>
                        <a:t> carryover mechanism</a:t>
                      </a:r>
                      <a:r>
                        <a:rPr lang="en-AU" dirty="0" smtClean="0"/>
                        <a:t> accepted</a:t>
                      </a:r>
                      <a:endParaRPr lang="en-AU" dirty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Consider Capital Expenditure Sharing Scheme (CESS)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Not proposed by JGN</a:t>
                      </a:r>
                      <a:r>
                        <a:rPr lang="en-AU" baseline="0" dirty="0" smtClean="0"/>
                        <a:t> or by AER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err="1" smtClean="0"/>
              <a:t>Opex</a:t>
            </a: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5085184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We accept that a CESS is not necessary if AER is satisfied that JGN’s </a:t>
            </a:r>
            <a:r>
              <a:rPr lang="en-AU" dirty="0" err="1" smtClean="0"/>
              <a:t>opex</a:t>
            </a:r>
            <a:r>
              <a:rPr lang="en-AU" dirty="0" smtClean="0"/>
              <a:t> is efficient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946368"/>
              </p:ext>
            </p:extLst>
          </p:nvPr>
        </p:nvGraphicFramePr>
        <p:xfrm>
          <a:off x="457200" y="1506538"/>
          <a:ext cx="8229600" cy="2684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4720"/>
                <a:gridCol w="4834880"/>
              </a:tblGrid>
              <a:tr h="672524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CCP advice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AER Draft Decision</a:t>
                      </a:r>
                      <a:endParaRPr lang="en-AU" dirty="0"/>
                    </a:p>
                  </a:txBody>
                  <a:tcPr/>
                </a:tc>
              </a:tr>
              <a:tr h="672524">
                <a:tc>
                  <a:txBody>
                    <a:bodyPr/>
                    <a:lstStyle/>
                    <a:p>
                      <a:r>
                        <a:rPr lang="en-AU" dirty="0" smtClean="0"/>
                        <a:t>Bundling of meter data services will present a potential barrier to future contestability of meter data services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The AER found no compelling reasons not to approve JGN’s Proposal</a:t>
                      </a:r>
                    </a:p>
                    <a:p>
                      <a:r>
                        <a:rPr lang="en-AU" dirty="0" smtClean="0"/>
                        <a:t>The AER may review its draft decision in its final decision should stakeholder submissions provide compelling reasons not to merge metering data services into a single reference service*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Pipeline services</a:t>
            </a:r>
            <a:br>
              <a:rPr lang="en-AU" sz="2800" dirty="0" smtClean="0"/>
            </a:br>
            <a:endParaRPr lang="en-A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39890" y="494116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* We continue to hold concerns regarding barriers to future contestability of meter data services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642</TotalTime>
  <Words>908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Australian Energy Regulator (AER) Jemena Gas Networks (JGN) Access Arrangement 2015-20 Draft Decision Public forum – 8 December 2014</vt:lpstr>
      <vt:lpstr>AGENDA</vt:lpstr>
      <vt:lpstr>Role of the Consumer Challenge Panel</vt:lpstr>
      <vt:lpstr>AER overall view on CCP advice in the Draft Decision</vt:lpstr>
      <vt:lpstr>Environmental considerations</vt:lpstr>
      <vt:lpstr> Rate of return </vt:lpstr>
      <vt:lpstr>Capex </vt:lpstr>
      <vt:lpstr>Opex </vt:lpstr>
      <vt:lpstr>Pipeline services </vt:lpstr>
      <vt:lpstr>Tariffs</vt:lpstr>
      <vt:lpstr>Consumer engagement (1) </vt:lpstr>
      <vt:lpstr>Consumer engagement (2) </vt:lpstr>
      <vt:lpstr>Consumer engagement (3) </vt:lpstr>
      <vt:lpstr> </vt:lpstr>
    </vt:vector>
  </TitlesOfParts>
  <Company>Etrog Consulting Pty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CCP sub-panel 7 presentation 8 December 2014</dc:title>
  <dc:subject>JGN gas access arrangements</dc:subject>
  <dc:creator>David Prins</dc:creator>
  <cp:keywords>gas, NSW, Australian Energy Regulator, AER, Consumer Challenge Panel, CCP, Jemena Gas Networks, JGN</cp:keywords>
  <cp:lastModifiedBy>Minhas, Sajjad</cp:lastModifiedBy>
  <cp:revision>66</cp:revision>
  <dcterms:created xsi:type="dcterms:W3CDTF">2014-08-13T04:15:44Z</dcterms:created>
  <dcterms:modified xsi:type="dcterms:W3CDTF">2014-12-07T20:48:56Z</dcterms:modified>
</cp:coreProperties>
</file>