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36" r:id="rId3"/>
    <p:sldId id="375" r:id="rId4"/>
    <p:sldId id="395" r:id="rId5"/>
    <p:sldId id="394" r:id="rId6"/>
    <p:sldId id="377" r:id="rId7"/>
    <p:sldId id="405" r:id="rId8"/>
    <p:sldId id="399" r:id="rId9"/>
    <p:sldId id="401" r:id="rId10"/>
    <p:sldId id="409" r:id="rId11"/>
    <p:sldId id="410" r:id="rId12"/>
    <p:sldId id="402" r:id="rId13"/>
    <p:sldId id="408" r:id="rId14"/>
    <p:sldId id="403" r:id="rId15"/>
    <p:sldId id="404" r:id="rId16"/>
  </p:sldIdLst>
  <p:sldSz cx="9144000" cy="6858000" type="screen4x3"/>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65268" autoAdjust="0"/>
  </p:normalViewPr>
  <p:slideViewPr>
    <p:cSldViewPr>
      <p:cViewPr>
        <p:scale>
          <a:sx n="66" d="100"/>
          <a:sy n="66" d="100"/>
        </p:scale>
        <p:origin x="-1416" y="-264"/>
      </p:cViewPr>
      <p:guideLst>
        <p:guide orient="horz" pos="2160"/>
        <p:guide pos="2880"/>
      </p:guideLst>
    </p:cSldViewPr>
  </p:slideViewPr>
  <p:outlineViewPr>
    <p:cViewPr>
      <p:scale>
        <a:sx n="33" d="100"/>
        <a:sy n="33" d="100"/>
      </p:scale>
      <p:origin x="0" y="0"/>
    </p:cViewPr>
  </p:outlineViewPr>
  <p:notesTextViewPr>
    <p:cViewPr>
      <p:scale>
        <a:sx n="1" d="1"/>
        <a:sy n="1" d="1"/>
      </p:scale>
      <p:origin x="12" y="0"/>
    </p:cViewPr>
  </p:notesTextViewPr>
  <p:sorterViewPr>
    <p:cViewPr>
      <p:scale>
        <a:sx n="100" d="100"/>
        <a:sy n="100" d="100"/>
      </p:scale>
      <p:origin x="0" y="0"/>
    </p:cViewPr>
  </p:sorterViewPr>
  <p:notesViewPr>
    <p:cSldViewPr>
      <p:cViewPr>
        <p:scale>
          <a:sx n="80" d="100"/>
          <a:sy n="80" d="100"/>
        </p:scale>
        <p:origin x="-2076" y="-84"/>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5300"/>
          </a:xfrm>
          <a:prstGeom prst="rect">
            <a:avLst/>
          </a:prstGeom>
        </p:spPr>
        <p:txBody>
          <a:bodyPr vert="horz" lIns="91440" tIns="45720" rIns="91440" bIns="45720" rtlCol="0"/>
          <a:lstStyle>
            <a:lvl1pPr algn="r">
              <a:defRPr sz="1200"/>
            </a:lvl1pPr>
          </a:lstStyle>
          <a:p>
            <a:fld id="{985B817B-98A4-4F80-A2C5-93D54C0F6E86}" type="datetimeFigureOut">
              <a:rPr lang="en-AU" smtClean="0"/>
              <a:t>8/12/2014</a:t>
            </a:fld>
            <a:endParaRPr lang="en-AU"/>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05350"/>
            <a:ext cx="544576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981"/>
            <a:ext cx="2949787"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08981"/>
            <a:ext cx="2949787" cy="495300"/>
          </a:xfrm>
          <a:prstGeom prst="rect">
            <a:avLst/>
          </a:prstGeom>
        </p:spPr>
        <p:txBody>
          <a:bodyPr vert="horz" lIns="91440" tIns="45720" rIns="91440" bIns="45720" rtlCol="0" anchor="b"/>
          <a:lstStyle>
            <a:lvl1pPr algn="r">
              <a:defRPr sz="1200"/>
            </a:lvl1pPr>
          </a:lstStyle>
          <a:p>
            <a:fld id="{6FA2B0A7-7B8D-408D-BEFF-D0D619945261}" type="slidenum">
              <a:rPr lang="en-AU" smtClean="0"/>
              <a:t>‹#›</a:t>
            </a:fld>
            <a:endParaRPr lang="en-AU"/>
          </a:p>
        </p:txBody>
      </p:sp>
    </p:spTree>
    <p:extLst>
      <p:ext uri="{BB962C8B-B14F-4D97-AF65-F5344CB8AC3E}">
        <p14:creationId xmlns:p14="http://schemas.microsoft.com/office/powerpoint/2010/main" val="29520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A0F392-9B07-4C71-9B11-9FF383C8078F}" type="slidenum">
              <a:rPr lang="en-AU" smtClean="0"/>
              <a:t>1</a:t>
            </a:fld>
            <a:endParaRPr lang="en-AU" dirty="0"/>
          </a:p>
        </p:txBody>
      </p:sp>
    </p:spTree>
    <p:extLst>
      <p:ext uri="{BB962C8B-B14F-4D97-AF65-F5344CB8AC3E}">
        <p14:creationId xmlns:p14="http://schemas.microsoft.com/office/powerpoint/2010/main" val="169525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The AER’s general approach is to cast each piece of additional evidence as producing a wide range of outcomes that encompasses the AER’s allowed return on equity.  The effect is that none of the additional evidence leads the AER to reconsider its original estimate of the allowed return on equity.  This applies to models as well.  It appears that when the AER does not want to give weight to a model or piece of evidence, it comes up with varied estimates and says that there is instability and no clear direction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The AER’s presumes that the Sharpe-Lintner CAPM is superior to all other cost of equity models.  This does not hold when tested in the real world, and therefore relying on it without adjusting for known problems risks setting the cost of equity so that it does not promote efficient investment.</a:t>
            </a:r>
          </a:p>
        </p:txBody>
      </p:sp>
      <p:sp>
        <p:nvSpPr>
          <p:cNvPr id="4" name="Slide Number Placeholder 3"/>
          <p:cNvSpPr>
            <a:spLocks noGrp="1"/>
          </p:cNvSpPr>
          <p:nvPr>
            <p:ph type="sldNum" sz="quarter" idx="10"/>
          </p:nvPr>
        </p:nvSpPr>
        <p:spPr/>
        <p:txBody>
          <a:bodyPr/>
          <a:lstStyle/>
          <a:p>
            <a:fld id="{6FA2B0A7-7B8D-408D-BEFF-D0D619945261}" type="slidenum">
              <a:rPr lang="en-AU" smtClean="0"/>
              <a:t>10</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The key question is whether gamma is a market value or a redemption rate.  If gamma is a </a:t>
            </a:r>
            <a:r>
              <a:rPr lang="en-AU" sz="1200" i="1" baseline="0" dirty="0" smtClean="0">
                <a:cs typeface="Arial" pitchFamily="34" charset="0"/>
              </a:rPr>
              <a:t>market value</a:t>
            </a:r>
            <a:r>
              <a:rPr lang="en-AU" sz="1200" baseline="0" dirty="0" smtClean="0">
                <a:cs typeface="Arial" pitchFamily="34" charset="0"/>
              </a:rPr>
              <a:t>, then tax redemption and equity ownership statistics provide upper bound estimates of theta at best.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Dividend drop off studies are the primary evidence of market value, and have been endorsed by the Australian Competition Tribunal.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The AER approach is a little mixed here because it combines estimates of both market value and redemption, even though it considers the latter the correct definition.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11</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200" dirty="0" smtClean="0"/>
              <a:t>AER argues that economic growth drives residential consumption.</a:t>
            </a:r>
          </a:p>
          <a:p>
            <a:pPr marL="285750" indent="-285750">
              <a:buFont typeface="Arial" panose="020B0604020202020204" pitchFamily="34" charset="0"/>
              <a:buChar char="•"/>
            </a:pPr>
            <a:endParaRPr lang="en-AU" sz="1200" dirty="0" smtClean="0"/>
          </a:p>
          <a:p>
            <a:pPr marL="285750" indent="-285750">
              <a:buFont typeface="Arial" panose="020B0604020202020204" pitchFamily="34" charset="0"/>
              <a:buChar char="•"/>
            </a:pPr>
            <a:r>
              <a:rPr lang="en-AU" sz="1200" dirty="0" smtClean="0"/>
              <a:t>Do people cook more, have more hot showers, or heat their homes more based on the state of the economy</a:t>
            </a:r>
            <a:r>
              <a:rPr lang="en-AU" sz="1200" dirty="0" smtClean="0"/>
              <a:t>?  However,</a:t>
            </a:r>
            <a:r>
              <a:rPr lang="en-AU" sz="1200" baseline="0" dirty="0" smtClean="0"/>
              <a:t> households will respond to rising gas prices.</a:t>
            </a:r>
            <a:endParaRPr lang="en-AU"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12</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Cost of connecting new customers: its not reasonable or sustainable for us to re-negotiate efficient, market-based contracts (which are acknowledged by the AER as such) but then have the AER set our allowances with no regard to these </a:t>
            </a:r>
            <a:r>
              <a:rPr lang="en-AU" sz="1200" baseline="0" smtClean="0">
                <a:cs typeface="Arial" pitchFamily="34" charset="0"/>
              </a:rPr>
              <a:t>contracts. </a:t>
            </a:r>
            <a:endParaRPr lang="en-AU" sz="12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Major projects: Our initial review suggests that the AER’s assessment was rushed and has resulted in a number of key errors.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cs typeface="Arial" pitchFamily="34" charset="0"/>
              </a:rPr>
              <a:t>We are keen to work with the AER over coming months to ensure our revised proposal is targeted and focussed.</a:t>
            </a:r>
          </a:p>
        </p:txBody>
      </p:sp>
      <p:sp>
        <p:nvSpPr>
          <p:cNvPr id="4" name="Slide Number Placeholder 3"/>
          <p:cNvSpPr>
            <a:spLocks noGrp="1"/>
          </p:cNvSpPr>
          <p:nvPr>
            <p:ph type="sldNum" sz="quarter" idx="10"/>
          </p:nvPr>
        </p:nvSpPr>
        <p:spPr/>
        <p:txBody>
          <a:bodyPr/>
          <a:lstStyle/>
          <a:p>
            <a:fld id="{6FA2B0A7-7B8D-408D-BEFF-D0D619945261}" type="slidenum">
              <a:rPr lang="en-AU" smtClean="0"/>
              <a:t>13</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A2B0A7-7B8D-408D-BEFF-D0D619945261}" type="slidenum">
              <a:rPr lang="en-AU" smtClean="0"/>
              <a:t>14</a:t>
            </a:fld>
            <a:endParaRPr lang="en-AU"/>
          </a:p>
        </p:txBody>
      </p:sp>
    </p:spTree>
    <p:extLst>
      <p:ext uri="{BB962C8B-B14F-4D97-AF65-F5344CB8AC3E}">
        <p14:creationId xmlns:p14="http://schemas.microsoft.com/office/powerpoint/2010/main" val="69337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15</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A2B0A7-7B8D-408D-BEFF-D0D619945261}" type="slidenum">
              <a:rPr lang="en-AU" smtClean="0"/>
              <a:t>2</a:t>
            </a:fld>
            <a:endParaRPr lang="en-AU"/>
          </a:p>
        </p:txBody>
      </p:sp>
    </p:spTree>
    <p:extLst>
      <p:ext uri="{BB962C8B-B14F-4D97-AF65-F5344CB8AC3E}">
        <p14:creationId xmlns:p14="http://schemas.microsoft.com/office/powerpoint/2010/main" val="315485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A2B0A7-7B8D-408D-BEFF-D0D619945261}" type="slidenum">
              <a:rPr lang="en-AU" smtClean="0"/>
              <a:t>3</a:t>
            </a:fld>
            <a:endParaRPr lang="en-AU"/>
          </a:p>
        </p:txBody>
      </p:sp>
    </p:spTree>
    <p:extLst>
      <p:ext uri="{BB962C8B-B14F-4D97-AF65-F5344CB8AC3E}">
        <p14:creationId xmlns:p14="http://schemas.microsoft.com/office/powerpoint/2010/main" val="136608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changes</a:t>
            </a:r>
            <a:r>
              <a:rPr lang="en-AU" baseline="0" dirty="0" smtClean="0"/>
              <a:t> in the</a:t>
            </a:r>
            <a:r>
              <a:rPr lang="en-AU" dirty="0" smtClean="0"/>
              <a:t> gas market are primarily</a:t>
            </a:r>
            <a:r>
              <a:rPr lang="en-AU" baseline="0" dirty="0" smtClean="0"/>
              <a:t> being caused by external factors – the international LNG market (especially in Asia) with its strong demand and high prices are driving a significant structural shift as our domestic gas markets as producers and owners of gas look to new markets – this affects transmission and distribution owners, and of course customers.</a:t>
            </a:r>
          </a:p>
          <a:p>
            <a:endParaRPr lang="en-AU" baseline="0" dirty="0" smtClean="0"/>
          </a:p>
          <a:p>
            <a:r>
              <a:rPr lang="en-AU" baseline="0" dirty="0" smtClean="0"/>
              <a:t>Rises in wholesale gas costs (&gt;$4/GJ, $2015 real) will add $100 (small gas consumers) -$200 (regional gas customers) </a:t>
            </a:r>
            <a:r>
              <a:rPr lang="en-AU" baseline="0" dirty="0" err="1" smtClean="0"/>
              <a:t>p.a</a:t>
            </a:r>
            <a:r>
              <a:rPr lang="en-AU" baseline="0" dirty="0" smtClean="0"/>
              <a:t> in nominal terms to typical household bills by 2020.</a:t>
            </a:r>
          </a:p>
          <a:p>
            <a:endParaRPr lang="en-AU" baseline="0" dirty="0" smtClean="0"/>
          </a:p>
          <a:p>
            <a:r>
              <a:rPr lang="en-AU" baseline="0" dirty="0" smtClean="0"/>
              <a:t>Potential to become a highly political and media focused sector – will we see the same sort of focus on the gas regulatory framework as we have in electricity?</a:t>
            </a:r>
            <a:endParaRPr lang="en-AU" dirty="0"/>
          </a:p>
        </p:txBody>
      </p:sp>
      <p:sp>
        <p:nvSpPr>
          <p:cNvPr id="4" name="Slide Number Placeholder 3"/>
          <p:cNvSpPr>
            <a:spLocks noGrp="1"/>
          </p:cNvSpPr>
          <p:nvPr>
            <p:ph type="sldNum" sz="quarter" idx="10"/>
          </p:nvPr>
        </p:nvSpPr>
        <p:spPr/>
        <p:txBody>
          <a:bodyPr/>
          <a:lstStyle/>
          <a:p>
            <a:fld id="{DBA0F392-9B07-4C71-9B11-9FF383C8078F}" type="slidenum">
              <a:rPr lang="en-AU" smtClean="0"/>
              <a:t>4</a:t>
            </a:fld>
            <a:endParaRPr lang="en-AU"/>
          </a:p>
        </p:txBody>
      </p:sp>
    </p:spTree>
    <p:extLst>
      <p:ext uri="{BB962C8B-B14F-4D97-AF65-F5344CB8AC3E}">
        <p14:creationId xmlns:p14="http://schemas.microsoft.com/office/powerpoint/2010/main" val="42584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t>A typical residential retail customer bill</a:t>
            </a:r>
            <a:r>
              <a:rPr lang="en-AU" sz="1100" baseline="0" dirty="0" smtClean="0"/>
              <a:t> is around $1000 per year. </a:t>
            </a:r>
            <a:r>
              <a:rPr lang="en-AU" sz="1100" dirty="0" smtClean="0"/>
              <a:t>Non-network</a:t>
            </a:r>
            <a:r>
              <a:rPr lang="en-AU" sz="1100" baseline="0" dirty="0" smtClean="0"/>
              <a:t> costs account for around 50% of a typical customer bill.</a:t>
            </a:r>
          </a:p>
          <a:p>
            <a:endParaRPr lang="en-AU" sz="1100" baseline="0" dirty="0" smtClean="0"/>
          </a:p>
          <a:p>
            <a:r>
              <a:rPr lang="en-AU" sz="1100" baseline="0" dirty="0" smtClean="0"/>
              <a:t>These costs are forecast to add almost $200 to a typical gas customer bill over the 5 years. This is primarily the result of the increasing demand for gas in </a:t>
            </a:r>
            <a:r>
              <a:rPr lang="en-AU" sz="1100" baseline="0" dirty="0" err="1" smtClean="0"/>
              <a:t>australia’s</a:t>
            </a:r>
            <a:r>
              <a:rPr lang="en-AU" sz="1100" baseline="0" dirty="0" smtClean="0"/>
              <a:t> domestic gas market.</a:t>
            </a:r>
          </a:p>
          <a:p>
            <a:endParaRPr lang="en-AU" sz="1100" baseline="0" dirty="0" smtClean="0"/>
          </a:p>
          <a:p>
            <a:r>
              <a:rPr lang="en-AU" sz="1100" b="1" dirty="0" smtClean="0"/>
              <a:t>Assuming our network prices are unchanged</a:t>
            </a:r>
            <a:r>
              <a:rPr lang="en-AU" sz="1100" baseline="0" dirty="0" smtClean="0"/>
              <a:t>, a typical customer bill could increase from $1000 to around $1200</a:t>
            </a:r>
            <a:endParaRPr lang="en-AU" sz="1100" dirty="0" smtClean="0"/>
          </a:p>
          <a:p>
            <a:endParaRPr lang="en-AU" sz="1100" dirty="0" smtClean="0"/>
          </a:p>
          <a:p>
            <a:r>
              <a:rPr lang="en-US" sz="1100" dirty="0" smtClean="0"/>
              <a:t>Gas is not an essential service natural gas has always completed against other types of fuels such as:</a:t>
            </a:r>
          </a:p>
          <a:p>
            <a:pPr marL="171450" indent="-171450">
              <a:buFont typeface="Arial" pitchFamily="34" charset="0"/>
              <a:buChar char="•"/>
            </a:pPr>
            <a:r>
              <a:rPr lang="en-US" sz="1100" dirty="0" smtClean="0"/>
              <a:t>Electricity</a:t>
            </a:r>
          </a:p>
          <a:p>
            <a:pPr marL="171450" indent="-171450">
              <a:buFont typeface="Arial" pitchFamily="34" charset="0"/>
              <a:buChar char="•"/>
            </a:pPr>
            <a:r>
              <a:rPr lang="en-US" sz="1100" dirty="0" smtClean="0"/>
              <a:t>LPG or bottled gas</a:t>
            </a:r>
          </a:p>
          <a:p>
            <a:pPr marL="171450" indent="-171450">
              <a:buFont typeface="Arial" pitchFamily="34" charset="0"/>
              <a:buChar char="•"/>
            </a:pPr>
            <a:r>
              <a:rPr lang="en-US" sz="1100" dirty="0" smtClean="0"/>
              <a:t>wood for heating and coal and oil for industrial applications</a:t>
            </a:r>
          </a:p>
          <a:p>
            <a:pPr marL="171450" indent="-171450">
              <a:buFont typeface="Arial" pitchFamily="34" charset="0"/>
              <a:buChar char="•"/>
            </a:pPr>
            <a:endParaRPr lang="en-US" sz="1100" dirty="0" smtClean="0"/>
          </a:p>
          <a:p>
            <a:r>
              <a:rPr lang="en-US" sz="1100" dirty="0" smtClean="0"/>
              <a:t>As homes and appliances become more efficient it means that less gas is used reducing average loads. You may think this is a good thing from your point of view but the more customers we have means that we can spread the fixed costs of running and maintaining the gas network across a greater number of customers and puts downward pressure on prices</a:t>
            </a:r>
          </a:p>
          <a:p>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100" dirty="0" smtClean="0">
                <a:cs typeface="Arial" pitchFamily="34" charset="0"/>
              </a:rPr>
              <a:t>Like in any competitive market,</a:t>
            </a:r>
            <a:r>
              <a:rPr lang="en-AU" sz="1100" baseline="0" dirty="0" smtClean="0">
                <a:cs typeface="Arial" pitchFamily="34" charset="0"/>
              </a:rPr>
              <a:t> we need to be proactive in marketing our product and offering a service customers value. </a:t>
            </a:r>
            <a:r>
              <a:rPr lang="en-AU" sz="1100" dirty="0" smtClean="0">
                <a:cs typeface="Arial" pitchFamily="34" charset="0"/>
              </a:rPr>
              <a:t>If we were not</a:t>
            </a:r>
            <a:r>
              <a:rPr lang="en-AU" sz="1100" baseline="0" dirty="0" smtClean="0">
                <a:cs typeface="Arial" pitchFamily="34" charset="0"/>
              </a:rPr>
              <a:t> proactive we could expect ongoing decreases in gas usage, which would put upward pressure on gas prices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Like in any competitive market, we need to be proactive in marketing our product and offering a service customers value. If we were not proactive we could expect ongoing decreases in gas usage, which would put upward pressure on gas prices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Some relevant considerations that are impacting our competitive environment include: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Gas is a fuel of choice in NSW – not an essential fuel like energy. Customers have a range of fuel choices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NSW has low residential gas penetration rates compared with colder climates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JGN always privately owned and rolled out based on incremental economic return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NSW not as cold as some other states </a:t>
            </a:r>
            <a:r>
              <a:rPr lang="en-US" sz="1100" baseline="0" dirty="0" err="1" smtClean="0">
                <a:cs typeface="Arial" pitchFamily="34" charset="0"/>
              </a:rPr>
              <a:t>eg</a:t>
            </a:r>
            <a:r>
              <a:rPr lang="en-US" sz="1100" baseline="0" dirty="0" smtClean="0">
                <a:cs typeface="Arial" pitchFamily="34" charset="0"/>
              </a:rPr>
              <a:t>. Victoria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Average NSW residential gas consumption is declining as customers increasingly take up R/C air conditioning and energy efficiency increases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Need to reverse decline in market share by increasing the take up of gas appliances. For example, convincing a household with gas hot water to switch their heating and cooking to gas as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There is a dislocation of gas and electricity prices that is expected to continue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cs typeface="Arial" pitchFamily="34" charset="0"/>
              </a:rPr>
              <a:t>Delivered price of gas is expected to increase at a higher rate than electricity over the next few 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cs typeface="Arial" pitchFamily="34" charset="0"/>
              </a:rPr>
              <a:t>All of these factors combine to put pressure on the competitive position of gas in NSW and increase the importance of growing the gas culture in NSW, increasing customer numbers and natural gas appliance sales.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100" baseline="0" dirty="0" smtClean="0">
              <a:cs typeface="Arial" pitchFamily="34" charset="0"/>
            </a:endParaRPr>
          </a:p>
          <a:p>
            <a:r>
              <a:rPr lang="en-US" sz="1100" baseline="0" dirty="0" smtClean="0"/>
              <a:t>Over the past 10 years :</a:t>
            </a:r>
          </a:p>
          <a:p>
            <a:pPr marL="171450" indent="-171450">
              <a:buFont typeface="Arial" pitchFamily="34" charset="0"/>
              <a:buChar char="•"/>
            </a:pPr>
            <a:r>
              <a:rPr lang="en-US" sz="1100" baseline="0" dirty="0" smtClean="0"/>
              <a:t>Residential and small business market (Volume market) has grown on average by just under 2% pa from 31 to around 36 PJ pa</a:t>
            </a:r>
          </a:p>
          <a:p>
            <a:pPr marL="171450" indent="-171450">
              <a:buFont typeface="Arial" pitchFamily="34" charset="0"/>
              <a:buChar char="•"/>
            </a:pPr>
            <a:r>
              <a:rPr lang="en-US" sz="1100" baseline="0" dirty="0" smtClean="0"/>
              <a:t>Demand market has hovered around mid- 60 PJ mark.</a:t>
            </a:r>
          </a:p>
          <a:p>
            <a:pPr marL="0" indent="0">
              <a:buFont typeface="Arial" pitchFamily="34" charset="0"/>
              <a:buNone/>
            </a:pPr>
            <a:endParaRPr lang="en-US" sz="1100" baseline="0" dirty="0" smtClean="0"/>
          </a:p>
          <a:p>
            <a:pPr marL="0" indent="0">
              <a:buFont typeface="Arial" pitchFamily="34" charset="0"/>
              <a:buNone/>
            </a:pPr>
            <a:r>
              <a:rPr lang="en-US" sz="1100" baseline="0" dirty="0" smtClean="0"/>
              <a:t>These dynamics are changing primarily because of changes in the wholesale gas market.</a:t>
            </a:r>
          </a:p>
          <a:p>
            <a:pPr marL="171450" indent="-171450">
              <a:buFont typeface="Arial" pitchFamily="34" charset="0"/>
              <a:buChar char="•"/>
            </a:pPr>
            <a:r>
              <a:rPr lang="en-US" sz="1100" baseline="0" dirty="0" smtClean="0"/>
              <a:t>We see the Volume market declining over the next 2 years and then hovering around the 34 PJ mark – growth in customer numbers of over 2% pa is offset by declining use per customer (rising gas prices, declining electricity prices driving appliance substitution, and general improvements in appliance efficiency)</a:t>
            </a:r>
          </a:p>
          <a:p>
            <a:pPr marL="457200" lvl="1" indent="0">
              <a:buFont typeface="Arial" pitchFamily="34" charset="0"/>
              <a:buNone/>
            </a:pPr>
            <a:endParaRPr lang="en-US" sz="1100" baseline="0" dirty="0" smtClean="0"/>
          </a:p>
          <a:p>
            <a:pPr marL="171450" indent="-171450">
              <a:buFont typeface="Arial" pitchFamily="34" charset="0"/>
              <a:buChar char="•"/>
            </a:pPr>
            <a:r>
              <a:rPr lang="en-US" sz="1100" baseline="0" dirty="0" smtClean="0"/>
              <a:t>Demand market declining significantly reflecting the closer of several large customers, and then hovering around the mid-40 PJ mark.</a:t>
            </a:r>
          </a:p>
          <a:p>
            <a:pPr marL="0" indent="0">
              <a:buFont typeface="Arial" pitchFamily="34" charset="0"/>
              <a:buNone/>
            </a:pPr>
            <a:endParaRPr lang="en-US" sz="1100" baseline="0" dirty="0" smtClean="0"/>
          </a:p>
          <a:p>
            <a:pPr marL="0" indent="0">
              <a:buFont typeface="Arial" pitchFamily="34" charset="0"/>
              <a:buNone/>
            </a:pPr>
            <a:r>
              <a:rPr lang="en-US" sz="1100" baseline="0" dirty="0" smtClean="0"/>
              <a:t>In total a loss of over 20PJ by the end of the </a:t>
            </a:r>
            <a:r>
              <a:rPr lang="en-US" sz="1100" baseline="0" dirty="0" smtClean="0"/>
              <a:t>period</a:t>
            </a:r>
            <a:endParaRPr lang="en-AU" sz="11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5</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A2B0A7-7B8D-408D-BEFF-D0D619945261}" type="slidenum">
              <a:rPr lang="en-AU" smtClean="0"/>
              <a:t>6</a:t>
            </a:fld>
            <a:endParaRPr lang="en-AU"/>
          </a:p>
        </p:txBody>
      </p:sp>
    </p:spTree>
    <p:extLst>
      <p:ext uri="{BB962C8B-B14F-4D97-AF65-F5344CB8AC3E}">
        <p14:creationId xmlns:p14="http://schemas.microsoft.com/office/powerpoint/2010/main" val="119826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7</a:t>
            </a:fld>
            <a:endParaRPr lang="en-AU"/>
          </a:p>
        </p:txBody>
      </p:sp>
    </p:spTree>
    <p:extLst>
      <p:ext uri="{BB962C8B-B14F-4D97-AF65-F5344CB8AC3E}">
        <p14:creationId xmlns:p14="http://schemas.microsoft.com/office/powerpoint/2010/main" val="280456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A2B0A7-7B8D-408D-BEFF-D0D619945261}" type="slidenum">
              <a:rPr lang="en-AU" smtClean="0"/>
              <a:t>8</a:t>
            </a:fld>
            <a:endParaRPr lang="en-AU"/>
          </a:p>
        </p:txBody>
      </p:sp>
    </p:spTree>
    <p:extLst>
      <p:ext uri="{BB962C8B-B14F-4D97-AF65-F5344CB8AC3E}">
        <p14:creationId xmlns:p14="http://schemas.microsoft.com/office/powerpoint/2010/main" val="12529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6FA2B0A7-7B8D-408D-BEFF-D0D619945261}" type="slidenum">
              <a:rPr lang="en-AU" smtClean="0"/>
              <a:t>9</a:t>
            </a:fld>
            <a:endParaRPr lang="en-AU"/>
          </a:p>
        </p:txBody>
      </p:sp>
    </p:spTree>
    <p:extLst>
      <p:ext uri="{BB962C8B-B14F-4D97-AF65-F5344CB8AC3E}">
        <p14:creationId xmlns:p14="http://schemas.microsoft.com/office/powerpoint/2010/main" val="280456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F69F30E-3F12-496E-B1FE-A3A331AB4937}" type="datetimeFigureOut">
              <a:rPr lang="en-AU" smtClean="0"/>
              <a:t>8/12/2014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18578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69F30E-3F12-496E-B1FE-A3A331AB4937}" type="datetimeFigureOut">
              <a:rPr lang="en-AU" smtClean="0"/>
              <a:t>8/12/2014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10184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69F30E-3F12-496E-B1FE-A3A331AB4937}" type="datetimeFigureOut">
              <a:rPr lang="en-AU" smtClean="0"/>
              <a:t>8/12/2014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106031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Cove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userDrawn="1"/>
        </p:nvSpPr>
        <p:spPr>
          <a:xfrm>
            <a:off x="495946" y="5548394"/>
            <a:ext cx="1425844" cy="1030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09" y="5634189"/>
            <a:ext cx="1264042" cy="778235"/>
          </a:xfrm>
          <a:prstGeom prst="rect">
            <a:avLst/>
          </a:prstGeom>
        </p:spPr>
      </p:pic>
    </p:spTree>
    <p:extLst>
      <p:ext uri="{BB962C8B-B14F-4D97-AF65-F5344CB8AC3E}">
        <p14:creationId xmlns:p14="http://schemas.microsoft.com/office/powerpoint/2010/main" val="4783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templat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410704" y="5873858"/>
            <a:ext cx="1162374" cy="823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rgbClr val="FFFFFF"/>
                </a:solidFill>
                <a:latin typeface="Arial"/>
                <a:cs typeface="Arial"/>
              </a:rPr>
              <a:pPr/>
              <a:t>‹#›</a:t>
            </a:fld>
            <a:endParaRPr lang="en-US" dirty="0">
              <a:solidFill>
                <a:srgbClr val="FFFFFF"/>
              </a:solidFill>
              <a:latin typeface="Arial"/>
              <a:cs typeface="Aria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171" y="5958384"/>
            <a:ext cx="942917" cy="580528"/>
          </a:xfrm>
          <a:prstGeom prst="rect">
            <a:avLst/>
          </a:prstGeom>
        </p:spPr>
      </p:pic>
    </p:spTree>
    <p:extLst>
      <p:ext uri="{BB962C8B-B14F-4D97-AF65-F5344CB8AC3E}">
        <p14:creationId xmlns:p14="http://schemas.microsoft.com/office/powerpoint/2010/main" val="38849896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descr="templat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410704" y="5873858"/>
            <a:ext cx="1162374" cy="823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Slide Number Placeholder 5"/>
          <p:cNvSpPr txBox="1">
            <a:spLocks/>
          </p:cNvSpPr>
          <p:nvPr userDrawn="1"/>
        </p:nvSpPr>
        <p:spPr>
          <a:xfrm>
            <a:off x="69378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26F30-B365-884F-8BCA-C8C84EF74AA2}" type="slidenum">
              <a:rPr lang="en-US" smtClean="0">
                <a:solidFill>
                  <a:srgbClr val="FFFFFF"/>
                </a:solidFill>
                <a:latin typeface="Arial"/>
                <a:cs typeface="Arial"/>
              </a:rPr>
              <a:pPr/>
              <a:t>‹#›</a:t>
            </a:fld>
            <a:endParaRPr lang="en-US" dirty="0">
              <a:solidFill>
                <a:srgbClr val="FFFFFF"/>
              </a:solidFill>
              <a:latin typeface="Arial"/>
              <a:cs typeface="Aria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171" y="5958384"/>
            <a:ext cx="942917" cy="580528"/>
          </a:xfrm>
          <a:prstGeom prst="rect">
            <a:avLst/>
          </a:prstGeom>
        </p:spPr>
      </p:pic>
    </p:spTree>
    <p:extLst>
      <p:ext uri="{BB962C8B-B14F-4D97-AF65-F5344CB8AC3E}">
        <p14:creationId xmlns:p14="http://schemas.microsoft.com/office/powerpoint/2010/main" val="32105269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69F30E-3F12-496E-B1FE-A3A331AB4937}" type="datetimeFigureOut">
              <a:rPr lang="en-AU" smtClean="0"/>
              <a:t>8/12/2014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38635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9F30E-3F12-496E-B1FE-A3A331AB4937}" type="datetimeFigureOut">
              <a:rPr lang="en-AU" smtClean="0"/>
              <a:t>8/12/2014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1711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F69F30E-3F12-496E-B1FE-A3A331AB4937}" type="datetimeFigureOut">
              <a:rPr lang="en-AU" smtClean="0"/>
              <a:t>8/12/2014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171642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F69F30E-3F12-496E-B1FE-A3A331AB4937}" type="datetimeFigureOut">
              <a:rPr lang="en-AU" smtClean="0"/>
              <a:t>8/12/2014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257849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F69F30E-3F12-496E-B1FE-A3A331AB4937}" type="datetimeFigureOut">
              <a:rPr lang="en-AU" smtClean="0"/>
              <a:t>8/12/2014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365991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9F30E-3F12-496E-B1FE-A3A331AB4937}" type="datetimeFigureOut">
              <a:rPr lang="en-AU" smtClean="0"/>
              <a:t>8/12/2014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90744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9F30E-3F12-496E-B1FE-A3A331AB4937}" type="datetimeFigureOut">
              <a:rPr lang="en-AU" smtClean="0"/>
              <a:t>8/12/2014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270996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9F30E-3F12-496E-B1FE-A3A331AB4937}" type="datetimeFigureOut">
              <a:rPr lang="en-AU" smtClean="0"/>
              <a:t>8/12/2014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93A97E6-C49C-4F13-84A6-2EA752CD0526}" type="slidenum">
              <a:rPr lang="en-AU" smtClean="0"/>
              <a:t>‹#›</a:t>
            </a:fld>
            <a:endParaRPr lang="en-AU"/>
          </a:p>
        </p:txBody>
      </p:sp>
    </p:spTree>
    <p:extLst>
      <p:ext uri="{BB962C8B-B14F-4D97-AF65-F5344CB8AC3E}">
        <p14:creationId xmlns:p14="http://schemas.microsoft.com/office/powerpoint/2010/main" val="26987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9F30E-3F12-496E-B1FE-A3A331AB4937}" type="datetimeFigureOut">
              <a:rPr lang="en-AU" smtClean="0"/>
              <a:t>8/12/2014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A97E6-C49C-4F13-84A6-2EA752CD0526}" type="slidenum">
              <a:rPr lang="en-AU" smtClean="0"/>
              <a:t>‹#›</a:t>
            </a:fld>
            <a:endParaRPr lang="en-AU"/>
          </a:p>
        </p:txBody>
      </p:sp>
    </p:spTree>
    <p:extLst>
      <p:ext uri="{BB962C8B-B14F-4D97-AF65-F5344CB8AC3E}">
        <p14:creationId xmlns:p14="http://schemas.microsoft.com/office/powerpoint/2010/main" val="393937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1.bp.blogspot.com/-qVTyAZXuYAA/T8Z8LyeNw8I/AAAAAAAAOLw/ToFqJ-BYLVo/s1600/Tax-Credits-1.jp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7629" y="1759628"/>
            <a:ext cx="5384169" cy="1927860"/>
          </a:xfrm>
          <a:prstGeom prst="rect">
            <a:avLst/>
          </a:prstGeom>
        </p:spPr>
        <p:txBody>
          <a:bodyPr anchor="ctr"/>
          <a:lstStyle>
            <a:lvl1pPr marL="0" indent="0" algn="l" defTabSz="457200" rtl="0" eaLnBrk="1" latinLnBrk="0" hangingPunct="1">
              <a:lnSpc>
                <a:spcPct val="80000"/>
              </a:lnSpc>
              <a:spcBef>
                <a:spcPct val="20000"/>
              </a:spcBef>
              <a:buFont typeface="Arial"/>
              <a:buNone/>
              <a:defRPr sz="5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AU" sz="4000" dirty="0" smtClean="0"/>
              <a:t>Draft decision – initial views</a:t>
            </a:r>
            <a:endParaRPr lang="en-AU" sz="4000" dirty="0"/>
          </a:p>
          <a:p>
            <a:endParaRPr lang="en-AU" sz="2400" dirty="0" smtClean="0">
              <a:solidFill>
                <a:srgbClr val="234C8E"/>
              </a:solidFill>
              <a:latin typeface="Arial" charset="0"/>
            </a:endParaRPr>
          </a:p>
          <a:p>
            <a:r>
              <a:rPr lang="en-AU" sz="2400" dirty="0" smtClean="0">
                <a:solidFill>
                  <a:srgbClr val="234C8E"/>
                </a:solidFill>
                <a:latin typeface="Arial" charset="0"/>
              </a:rPr>
              <a:t>Rob McMillan</a:t>
            </a:r>
            <a:endParaRPr lang="en-US" sz="2400" dirty="0" smtClean="0">
              <a:solidFill>
                <a:srgbClr val="234C8E"/>
              </a:solidFill>
            </a:endParaRPr>
          </a:p>
          <a:p>
            <a:pPr lvl="0">
              <a:lnSpc>
                <a:spcPct val="100000"/>
              </a:lnSpc>
              <a:spcBef>
                <a:spcPts val="0"/>
              </a:spcBef>
            </a:pPr>
            <a:endParaRPr lang="en-US" sz="1800" dirty="0" smtClean="0">
              <a:solidFill>
                <a:srgbClr val="234C8E"/>
              </a:solidFill>
            </a:endParaRPr>
          </a:p>
          <a:p>
            <a:pPr lvl="0">
              <a:lnSpc>
                <a:spcPct val="100000"/>
              </a:lnSpc>
              <a:spcBef>
                <a:spcPts val="0"/>
              </a:spcBef>
            </a:pPr>
            <a:r>
              <a:rPr lang="en-US" sz="1800" dirty="0" smtClean="0">
                <a:solidFill>
                  <a:srgbClr val="234C8E"/>
                </a:solidFill>
              </a:rPr>
              <a:t>December 2014</a:t>
            </a:r>
            <a:endParaRPr lang="en-US" sz="1800" dirty="0">
              <a:solidFill>
                <a:srgbClr val="234C8E"/>
              </a:solidFill>
            </a:endParaRPr>
          </a:p>
        </p:txBody>
      </p:sp>
    </p:spTree>
    <p:extLst>
      <p:ext uri="{BB962C8B-B14F-4D97-AF65-F5344CB8AC3E}">
        <p14:creationId xmlns:p14="http://schemas.microsoft.com/office/powerpoint/2010/main" val="155365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85738" y="1221283"/>
            <a:ext cx="4196954"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Pick a winner or use a consensus </a:t>
            </a:r>
            <a:endParaRPr lang="en-US" sz="1600" b="1" dirty="0">
              <a:solidFill>
                <a:schemeClr val="bg1"/>
              </a:solidFill>
              <a:latin typeface="Arial" pitchFamily="34" charset="0"/>
            </a:endParaRPr>
          </a:p>
        </p:txBody>
      </p:sp>
      <p:sp>
        <p:nvSpPr>
          <p:cNvPr id="3" name="Rectangle 4"/>
          <p:cNvSpPr>
            <a:spLocks noChangeArrowheads="1"/>
          </p:cNvSpPr>
          <p:nvPr/>
        </p:nvSpPr>
        <p:spPr bwMode="auto">
          <a:xfrm>
            <a:off x="4783034" y="3646689"/>
            <a:ext cx="4094485" cy="408860"/>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600" b="1" dirty="0" smtClean="0">
                <a:solidFill>
                  <a:schemeClr val="bg1"/>
                </a:solidFill>
                <a:latin typeface="Arial" pitchFamily="34" charset="0"/>
              </a:rPr>
              <a:t>Questions</a:t>
            </a:r>
            <a:endParaRPr lang="en-US" sz="1600" b="1" dirty="0">
              <a:solidFill>
                <a:schemeClr val="bg1"/>
              </a:solidFill>
              <a:latin typeface="Arial" pitchFamily="34" charset="0"/>
            </a:endParaRPr>
          </a:p>
        </p:txBody>
      </p:sp>
      <p:sp>
        <p:nvSpPr>
          <p:cNvPr id="4" name="Rectangle 4"/>
          <p:cNvSpPr>
            <a:spLocks noChangeArrowheads="1"/>
          </p:cNvSpPr>
          <p:nvPr/>
        </p:nvSpPr>
        <p:spPr bwMode="auto">
          <a:xfrm>
            <a:off x="185738" y="3659120"/>
            <a:ext cx="4196953" cy="396429"/>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AER approach </a:t>
            </a:r>
            <a:endParaRPr lang="en-US" sz="1600" b="1" dirty="0">
              <a:solidFill>
                <a:schemeClr val="bg1"/>
              </a:solidFill>
              <a:latin typeface="Arial" pitchFamily="34" charset="0"/>
            </a:endParaRPr>
          </a:p>
        </p:txBody>
      </p:sp>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215600"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a:t>Areas we will question – cost of equity</a:t>
            </a:r>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9" name="Rectangle 8"/>
          <p:cNvSpPr>
            <a:spLocks noChangeArrowheads="1"/>
          </p:cNvSpPr>
          <p:nvPr/>
        </p:nvSpPr>
        <p:spPr bwMode="auto">
          <a:xfrm>
            <a:off x="338138" y="1725216"/>
            <a:ext cx="4295775" cy="170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smtClean="0">
                <a:latin typeface="Arial" pitchFamily="34" charset="0"/>
              </a:rPr>
              <a:t>AER picked one model as its foundation—the Sharpe-Lintner CAPM—and used it to filter other relevant evidence</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An alternative is to use a consensus approach to estimating the cost of equity</a:t>
            </a:r>
          </a:p>
        </p:txBody>
      </p:sp>
      <p:sp>
        <p:nvSpPr>
          <p:cNvPr id="10" name="Rectangle 9"/>
          <p:cNvSpPr>
            <a:spLocks noChangeArrowheads="1"/>
          </p:cNvSpPr>
          <p:nvPr/>
        </p:nvSpPr>
        <p:spPr bwMode="auto">
          <a:xfrm>
            <a:off x="185738" y="4180610"/>
            <a:ext cx="429577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smtClean="0">
                <a:latin typeface="Arial" pitchFamily="34" charset="0"/>
              </a:rPr>
              <a:t>By filtering evidence, AER constrains its effect on the cost of equity</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AER also makes other evidence meaningless by either not using it or by suggesting it produces wide ranges that cannot force a rethink of its estimate</a:t>
            </a:r>
          </a:p>
        </p:txBody>
      </p:sp>
      <p:sp>
        <p:nvSpPr>
          <p:cNvPr id="11" name="Rectangle 10"/>
          <p:cNvSpPr>
            <a:spLocks noChangeArrowheads="1"/>
          </p:cNvSpPr>
          <p:nvPr/>
        </p:nvSpPr>
        <p:spPr bwMode="auto">
          <a:xfrm>
            <a:off x="4757952" y="4183247"/>
            <a:ext cx="429577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smtClean="0">
                <a:latin typeface="Arial" pitchFamily="34" charset="0"/>
              </a:rPr>
              <a:t>How should various pieces of evidence be combined?</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Does the AER approach lead to more or less stable cost of equity estimates over time?</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Does the AER approach support efficient investment?</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pic>
        <p:nvPicPr>
          <p:cNvPr id="1026" name="Picture 2" descr="http://www.ipo.gov.uk/blogs/ipofacto/wp-content/uploads/sites/2/2013/06/02J45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54" y="1221283"/>
            <a:ext cx="3061933" cy="203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3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85738" y="1221283"/>
            <a:ext cx="4196954"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Value or redemption</a:t>
            </a:r>
            <a:endParaRPr lang="en-US" sz="1600" b="1" dirty="0">
              <a:solidFill>
                <a:schemeClr val="bg1"/>
              </a:solidFill>
              <a:latin typeface="Arial" pitchFamily="34" charset="0"/>
            </a:endParaRPr>
          </a:p>
        </p:txBody>
      </p:sp>
      <p:sp>
        <p:nvSpPr>
          <p:cNvPr id="3" name="Rectangle 4"/>
          <p:cNvSpPr>
            <a:spLocks noChangeArrowheads="1"/>
          </p:cNvSpPr>
          <p:nvPr/>
        </p:nvSpPr>
        <p:spPr bwMode="auto">
          <a:xfrm>
            <a:off x="4783034" y="3646689"/>
            <a:ext cx="4094485" cy="408860"/>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600" b="1" dirty="0" smtClean="0">
                <a:solidFill>
                  <a:schemeClr val="bg1"/>
                </a:solidFill>
                <a:latin typeface="Arial" pitchFamily="34" charset="0"/>
              </a:rPr>
              <a:t>Questions</a:t>
            </a:r>
            <a:endParaRPr lang="en-US" sz="1600" b="1" dirty="0">
              <a:solidFill>
                <a:schemeClr val="bg1"/>
              </a:solidFill>
              <a:latin typeface="Arial" pitchFamily="34" charset="0"/>
            </a:endParaRPr>
          </a:p>
        </p:txBody>
      </p:sp>
      <p:sp>
        <p:nvSpPr>
          <p:cNvPr id="4" name="Rectangle 4"/>
          <p:cNvSpPr>
            <a:spLocks noChangeArrowheads="1"/>
          </p:cNvSpPr>
          <p:nvPr/>
        </p:nvSpPr>
        <p:spPr bwMode="auto">
          <a:xfrm>
            <a:off x="185738" y="3659120"/>
            <a:ext cx="4196953" cy="396429"/>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AER approach</a:t>
            </a:r>
            <a:endParaRPr lang="en-US" sz="1600" b="1" dirty="0">
              <a:solidFill>
                <a:schemeClr val="bg1"/>
              </a:solidFill>
              <a:latin typeface="Arial" pitchFamily="34" charset="0"/>
            </a:endParaRPr>
          </a:p>
        </p:txBody>
      </p:sp>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185738"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a:t>Areas we will question – </a:t>
            </a:r>
            <a:r>
              <a:rPr lang="en-US" sz="2800" dirty="0" smtClean="0"/>
              <a:t>gamma</a:t>
            </a:r>
            <a:endParaRPr lang="en-US" sz="2800" dirty="0"/>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9" name="Rectangle 8"/>
          <p:cNvSpPr>
            <a:spLocks noChangeArrowheads="1"/>
          </p:cNvSpPr>
          <p:nvPr/>
        </p:nvSpPr>
        <p:spPr bwMode="auto">
          <a:xfrm>
            <a:off x="338139" y="1725216"/>
            <a:ext cx="4044554" cy="177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smtClean="0">
                <a:latin typeface="Arial" pitchFamily="34" charset="0"/>
              </a:rPr>
              <a:t>AER estimates gamma by looking at how much imputation credits are </a:t>
            </a:r>
            <a:r>
              <a:rPr lang="en-US" sz="1400" i="1" dirty="0" smtClean="0">
                <a:latin typeface="Arial" pitchFamily="34" charset="0"/>
              </a:rPr>
              <a:t>used</a:t>
            </a:r>
            <a:r>
              <a:rPr lang="en-US" sz="1400" dirty="0" smtClean="0">
                <a:latin typeface="Arial" pitchFamily="34" charset="0"/>
              </a:rPr>
              <a:t> (or redeemed), or are assumed to be used</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An alternative is to look at how much they are </a:t>
            </a:r>
            <a:r>
              <a:rPr lang="en-US" sz="1400" i="1" dirty="0" smtClean="0">
                <a:latin typeface="Arial" pitchFamily="34" charset="0"/>
              </a:rPr>
              <a:t>valued</a:t>
            </a:r>
            <a:r>
              <a:rPr lang="en-US" sz="1400" dirty="0" smtClean="0">
                <a:latin typeface="Arial" pitchFamily="34" charset="0"/>
              </a:rPr>
              <a:t> by the market, much like stocks and bonds</a:t>
            </a:r>
          </a:p>
          <a:p>
            <a:pPr>
              <a:lnSpc>
                <a:spcPct val="120000"/>
              </a:lnSpc>
              <a:spcBef>
                <a:spcPct val="20000"/>
              </a:spcBef>
              <a:buSzPct val="120000"/>
            </a:pPr>
            <a:endParaRPr lang="en-US" sz="1400" dirty="0">
              <a:latin typeface="Arial" pitchFamily="34" charset="0"/>
            </a:endParaRPr>
          </a:p>
        </p:txBody>
      </p:sp>
      <p:sp>
        <p:nvSpPr>
          <p:cNvPr id="10" name="Rectangle 9"/>
          <p:cNvSpPr>
            <a:spLocks noChangeArrowheads="1"/>
          </p:cNvSpPr>
          <p:nvPr/>
        </p:nvSpPr>
        <p:spPr bwMode="auto">
          <a:xfrm>
            <a:off x="185738" y="4180610"/>
            <a:ext cx="429577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a:latin typeface="Arial" pitchFamily="34" charset="0"/>
              </a:rPr>
              <a:t>AER </a:t>
            </a:r>
            <a:r>
              <a:rPr lang="en-US" sz="1400" dirty="0" smtClean="0">
                <a:latin typeface="Arial" pitchFamily="34" charset="0"/>
              </a:rPr>
              <a:t>looks primarily at tax redemption and equity ownership statistics to estimate gamma</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AER places limited weight on studies of how much investors value imputation credits, which leads to a higher estimate of gamma (and lower allowed tax)</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sp>
        <p:nvSpPr>
          <p:cNvPr id="11" name="Rectangle 10"/>
          <p:cNvSpPr>
            <a:spLocks noChangeArrowheads="1"/>
          </p:cNvSpPr>
          <p:nvPr/>
        </p:nvSpPr>
        <p:spPr bwMode="auto">
          <a:xfrm>
            <a:off x="4757952" y="4183247"/>
            <a:ext cx="429577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400" dirty="0" smtClean="0">
                <a:latin typeface="Arial" pitchFamily="34" charset="0"/>
              </a:rPr>
              <a:t>Does it matter whether investors value imputation credits or not?</a:t>
            </a:r>
          </a:p>
          <a:p>
            <a:pPr marL="174625" indent="-174625">
              <a:lnSpc>
                <a:spcPct val="120000"/>
              </a:lnSpc>
              <a:spcBef>
                <a:spcPct val="20000"/>
              </a:spcBef>
              <a:buSzPct val="120000"/>
              <a:buFontTx/>
              <a:buChar char="•"/>
            </a:pPr>
            <a:endParaRPr lang="en-US" sz="1400" dirty="0" smtClean="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If investors that can or do use credits are </a:t>
            </a:r>
            <a:r>
              <a:rPr lang="en-US" sz="1400" i="1" dirty="0" smtClean="0">
                <a:latin typeface="Arial" pitchFamily="34" charset="0"/>
              </a:rPr>
              <a:t>assumed</a:t>
            </a:r>
            <a:r>
              <a:rPr lang="en-US" sz="1400" dirty="0" smtClean="0">
                <a:latin typeface="Arial" pitchFamily="34" charset="0"/>
              </a:rPr>
              <a:t> to value them fully, then does this affect their incentives to invest efficiently if they do not?</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Should gamma be estimated consistently with how the cost of equity is?</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pic>
        <p:nvPicPr>
          <p:cNvPr id="2116" name="Picture 68" descr="http://1.bp.blogspot.com/-qVTyAZXuYAA/T8Z8LyeNw8I/AAAAAAAAOLw/ToFqJ-BYLVo/s200/Tax-Credits-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170" y="1221283"/>
            <a:ext cx="3297337" cy="21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9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5738" y="188640"/>
            <a:ext cx="8958261"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Areas we will question – demand forecasts</a:t>
            </a:r>
            <a:endParaRPr lang="en-US" sz="2800" dirty="0"/>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15" name="Rounded Rectangle 14"/>
          <p:cNvSpPr>
            <a:spLocks noChangeArrowheads="1"/>
          </p:cNvSpPr>
          <p:nvPr/>
        </p:nvSpPr>
        <p:spPr bwMode="auto">
          <a:xfrm>
            <a:off x="157567" y="1086727"/>
            <a:ext cx="8681316"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Demand forecasts – reality check</a:t>
            </a:r>
            <a:endParaRPr lang="en-US" sz="1600" b="1" dirty="0">
              <a:solidFill>
                <a:schemeClr val="bg1"/>
              </a:solidFill>
              <a:latin typeface="Arial" pitchFamily="34" charset="0"/>
            </a:endParaRPr>
          </a:p>
        </p:txBody>
      </p:sp>
      <p:sp>
        <p:nvSpPr>
          <p:cNvPr id="14" name="Rectangle 13"/>
          <p:cNvSpPr>
            <a:spLocks noChangeArrowheads="1"/>
          </p:cNvSpPr>
          <p:nvPr/>
        </p:nvSpPr>
        <p:spPr bwMode="auto">
          <a:xfrm>
            <a:off x="5903456" y="1699757"/>
            <a:ext cx="3266622" cy="202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endParaRPr lang="en-US" sz="1400" i="1" dirty="0" smtClean="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endParaRPr lang="en-AU" sz="1500" dirty="0"/>
          </a:p>
          <a:p>
            <a:endParaRPr lang="en-US" sz="1400" dirty="0" smtClean="0"/>
          </a:p>
          <a:p>
            <a:pPr lvl="1">
              <a:lnSpc>
                <a:spcPct val="120000"/>
              </a:lnSpc>
              <a:spcBef>
                <a:spcPct val="20000"/>
              </a:spcBef>
              <a:buSzPct val="120000"/>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631825" lvl="1"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smtClean="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smtClean="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smtClean="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smtClean="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a:latin typeface="Arial" pitchFamily="34" charset="0"/>
            </a:endParaRPr>
          </a:p>
          <a:p>
            <a:pPr marL="174625" indent="-174625">
              <a:lnSpc>
                <a:spcPct val="120000"/>
              </a:lnSpc>
              <a:spcBef>
                <a:spcPct val="20000"/>
              </a:spcBef>
              <a:buSzPct val="120000"/>
              <a:buFontTx/>
              <a:buChar char="•"/>
            </a:pPr>
            <a:endParaRPr lang="en-US" sz="1600" dirty="0" smtClean="0">
              <a:latin typeface="Arial" pitchFamily="34" charset="0"/>
            </a:endParaRPr>
          </a:p>
          <a:p>
            <a:pPr lvl="1">
              <a:spcBef>
                <a:spcPct val="20000"/>
              </a:spcBef>
              <a:buSzPct val="120000"/>
            </a:pPr>
            <a:endParaRPr lang="en-US" sz="1600" dirty="0">
              <a:solidFill>
                <a:srgbClr val="000099"/>
              </a:solidFill>
              <a:latin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56" y="4227242"/>
            <a:ext cx="3876579" cy="259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346" y="1556792"/>
            <a:ext cx="7042150" cy="417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99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438542"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Areas we will question – capital expenditure</a:t>
            </a:r>
            <a:endParaRPr lang="en-US" sz="2800" dirty="0"/>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11" name="Rectangle 10"/>
          <p:cNvSpPr>
            <a:spLocks noChangeArrowheads="1"/>
          </p:cNvSpPr>
          <p:nvPr/>
        </p:nvSpPr>
        <p:spPr bwMode="auto">
          <a:xfrm>
            <a:off x="134145" y="1641226"/>
            <a:ext cx="87287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JGN established new contracts </a:t>
            </a:r>
            <a:r>
              <a:rPr lang="en-US" sz="1400" i="1" dirty="0">
                <a:latin typeface="Arial" panose="020B0604020202020204" pitchFamily="34" charset="0"/>
                <a:cs typeface="Arial" panose="020B0604020202020204" pitchFamily="34" charset="0"/>
              </a:rPr>
              <a:t>for routine </a:t>
            </a:r>
            <a:r>
              <a:rPr lang="en-US" sz="1400" i="1" dirty="0" smtClean="0">
                <a:latin typeface="Arial" panose="020B0604020202020204" pitchFamily="34" charset="0"/>
                <a:cs typeface="Arial" panose="020B0604020202020204" pitchFamily="34" charset="0"/>
              </a:rPr>
              <a:t>construction in October 2012. As </a:t>
            </a:r>
            <a:r>
              <a:rPr lang="en-US" sz="1400" i="1" dirty="0">
                <a:latin typeface="Arial" panose="020B0604020202020204" pitchFamily="34" charset="0"/>
                <a:cs typeface="Arial" panose="020B0604020202020204" pitchFamily="34" charset="0"/>
              </a:rPr>
              <a:t>it was a competitive </a:t>
            </a:r>
            <a:r>
              <a:rPr lang="en-US" sz="1400" i="1" dirty="0" smtClean="0">
                <a:latin typeface="Arial" panose="020B0604020202020204" pitchFamily="34" charset="0"/>
                <a:cs typeface="Arial" panose="020B0604020202020204" pitchFamily="34" charset="0"/>
              </a:rPr>
              <a:t>tender price</a:t>
            </a:r>
            <a:r>
              <a:rPr lang="en-US" sz="1400" i="1" dirty="0">
                <a:latin typeface="Arial" panose="020B0604020202020204" pitchFamily="34" charset="0"/>
                <a:cs typeface="Arial" panose="020B0604020202020204" pitchFamily="34" charset="0"/>
              </a:rPr>
              <a:t>, we are satisfied that the unit </a:t>
            </a:r>
            <a:r>
              <a:rPr lang="en-US" sz="1400" i="1" dirty="0" smtClean="0">
                <a:latin typeface="Arial" panose="020B0604020202020204" pitchFamily="34" charset="0"/>
                <a:cs typeface="Arial" panose="020B0604020202020204" pitchFamily="34" charset="0"/>
              </a:rPr>
              <a:t>rates drawn </a:t>
            </a:r>
            <a:r>
              <a:rPr lang="en-US" sz="1400" i="1" dirty="0">
                <a:latin typeface="Arial" panose="020B0604020202020204" pitchFamily="34" charset="0"/>
                <a:cs typeface="Arial" panose="020B0604020202020204" pitchFamily="34" charset="0"/>
              </a:rPr>
              <a:t>from these </a:t>
            </a:r>
            <a:r>
              <a:rPr lang="en-US" sz="1400" i="1" dirty="0" smtClean="0">
                <a:latin typeface="Arial" panose="020B0604020202020204" pitchFamily="34" charset="0"/>
                <a:cs typeface="Arial" panose="020B0604020202020204" pitchFamily="34" charset="0"/>
              </a:rPr>
              <a:t>contracts which </a:t>
            </a:r>
            <a:r>
              <a:rPr lang="en-US" sz="1400" i="1" dirty="0">
                <a:latin typeface="Arial" panose="020B0604020202020204" pitchFamily="34" charset="0"/>
                <a:cs typeface="Arial" panose="020B0604020202020204" pitchFamily="34" charset="0"/>
              </a:rPr>
              <a:t>form the basis of estimates used in JGN's proposed </a:t>
            </a:r>
            <a:r>
              <a:rPr lang="en-US" sz="1400" i="1" dirty="0" err="1">
                <a:latin typeface="Arial" panose="020B0604020202020204" pitchFamily="34" charset="0"/>
                <a:cs typeface="Arial" panose="020B0604020202020204" pitchFamily="34" charset="0"/>
              </a:rPr>
              <a:t>capex</a:t>
            </a:r>
            <a:r>
              <a:rPr lang="en-US" sz="1400" i="1" dirty="0">
                <a:latin typeface="Arial" panose="020B0604020202020204" pitchFamily="34" charset="0"/>
                <a:cs typeface="Arial" panose="020B0604020202020204" pitchFamily="34" charset="0"/>
              </a:rPr>
              <a:t> are efficient</a:t>
            </a:r>
            <a:r>
              <a:rPr lang="en-US" sz="1400" i="1" dirty="0" smtClean="0">
                <a:latin typeface="Arial" panose="020B0604020202020204" pitchFamily="34" charset="0"/>
                <a:cs typeface="Arial" panose="020B0604020202020204" pitchFamily="34" charset="0"/>
              </a:rPr>
              <a:t>.</a:t>
            </a:r>
          </a:p>
          <a:p>
            <a:endParaRPr lang="en-US" sz="1400" i="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Versus</a:t>
            </a:r>
          </a:p>
          <a:p>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We therefore calculated the </a:t>
            </a:r>
            <a:r>
              <a:rPr lang="en-US" sz="1400" i="1" dirty="0" smtClean="0">
                <a:latin typeface="Arial" panose="020B0604020202020204" pitchFamily="34" charset="0"/>
                <a:cs typeface="Arial" panose="020B0604020202020204" pitchFamily="34" charset="0"/>
              </a:rPr>
              <a:t>connection unit </a:t>
            </a:r>
            <a:r>
              <a:rPr lang="en-US" sz="1400" i="1" dirty="0">
                <a:latin typeface="Arial" panose="020B0604020202020204" pitchFamily="34" charset="0"/>
                <a:cs typeface="Arial" panose="020B0604020202020204" pitchFamily="34" charset="0"/>
              </a:rPr>
              <a:t>rates using actual data between </a:t>
            </a:r>
            <a:r>
              <a:rPr lang="en-US" sz="1400" i="1" dirty="0" smtClean="0">
                <a:latin typeface="Arial" panose="020B0604020202020204" pitchFamily="34" charset="0"/>
                <a:cs typeface="Arial" panose="020B0604020202020204" pitchFamily="34" charset="0"/>
              </a:rPr>
              <a:t>2008 </a:t>
            </a:r>
            <a:r>
              <a:rPr lang="en-AU" sz="1400" i="1" dirty="0" smtClean="0">
                <a:latin typeface="Arial" panose="020B0604020202020204" pitchFamily="34" charset="0"/>
                <a:cs typeface="Arial" panose="020B0604020202020204" pitchFamily="34" charset="0"/>
              </a:rPr>
              <a:t>and </a:t>
            </a:r>
            <a:r>
              <a:rPr lang="en-AU" sz="1400" i="1" dirty="0">
                <a:latin typeface="Arial" panose="020B0604020202020204" pitchFamily="34" charset="0"/>
                <a:cs typeface="Arial" panose="020B0604020202020204" pitchFamily="34" charset="0"/>
              </a:rPr>
              <a:t>2013.</a:t>
            </a:r>
            <a:endParaRPr lang="en-US" sz="1400" i="1" dirty="0" smtClean="0">
              <a:latin typeface="Arial" panose="020B0604020202020204" pitchFamily="34" charset="0"/>
              <a:cs typeface="Arial" panose="020B0604020202020204" pitchFamily="34" charset="0"/>
            </a:endParaRPr>
          </a:p>
          <a:p>
            <a:pPr lvl="1">
              <a:lnSpc>
                <a:spcPct val="120000"/>
              </a:lnSpc>
              <a:spcBef>
                <a:spcPct val="20000"/>
              </a:spcBef>
              <a:buSzPct val="120000"/>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631825" lvl="1"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smtClean="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smtClean="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smtClean="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smtClean="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a:latin typeface="Arial" pitchFamily="34" charset="0"/>
              <a:cs typeface="Arial" panose="020B0604020202020204" pitchFamily="34" charset="0"/>
            </a:endParaRPr>
          </a:p>
          <a:p>
            <a:pPr marL="174625" indent="-174625">
              <a:lnSpc>
                <a:spcPct val="120000"/>
              </a:lnSpc>
              <a:spcBef>
                <a:spcPct val="20000"/>
              </a:spcBef>
              <a:buSzPct val="120000"/>
              <a:buFontTx/>
              <a:buChar char="•"/>
            </a:pPr>
            <a:endParaRPr lang="en-US" sz="1400" dirty="0" smtClean="0">
              <a:latin typeface="Arial" pitchFamily="34" charset="0"/>
              <a:cs typeface="Arial" panose="020B0604020202020204" pitchFamily="34" charset="0"/>
            </a:endParaRPr>
          </a:p>
          <a:p>
            <a:pPr lvl="1">
              <a:spcBef>
                <a:spcPct val="20000"/>
              </a:spcBef>
              <a:buSzPct val="120000"/>
            </a:pPr>
            <a:endParaRPr lang="en-US" sz="1400" dirty="0">
              <a:solidFill>
                <a:srgbClr val="000099"/>
              </a:solidFill>
              <a:latin typeface="Arial" pitchFamily="34" charset="0"/>
              <a:cs typeface="Arial" panose="020B0604020202020204" pitchFamily="34" charset="0"/>
            </a:endParaRPr>
          </a:p>
        </p:txBody>
      </p:sp>
      <p:sp>
        <p:nvSpPr>
          <p:cNvPr id="12" name="Rectangle 11"/>
          <p:cNvSpPr>
            <a:spLocks noChangeArrowheads="1"/>
          </p:cNvSpPr>
          <p:nvPr/>
        </p:nvSpPr>
        <p:spPr bwMode="auto">
          <a:xfrm>
            <a:off x="256659" y="4437112"/>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9" name="Rounded Rectangle 8"/>
          <p:cNvSpPr>
            <a:spLocks noChangeArrowheads="1"/>
          </p:cNvSpPr>
          <p:nvPr/>
        </p:nvSpPr>
        <p:spPr bwMode="auto">
          <a:xfrm>
            <a:off x="185737" y="1221283"/>
            <a:ext cx="8677163" cy="479525"/>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Connections – concerning inconsistencies</a:t>
            </a:r>
            <a:endParaRPr lang="en-US" sz="1600" b="1" dirty="0">
              <a:solidFill>
                <a:schemeClr val="bg1"/>
              </a:solidFill>
              <a:latin typeface="Arial" pitchFamily="34" charset="0"/>
            </a:endParaRPr>
          </a:p>
        </p:txBody>
      </p:sp>
      <p:sp>
        <p:nvSpPr>
          <p:cNvPr id="10" name="Rounded Rectangle 9"/>
          <p:cNvSpPr>
            <a:spLocks noChangeArrowheads="1"/>
          </p:cNvSpPr>
          <p:nvPr/>
        </p:nvSpPr>
        <p:spPr bwMode="auto">
          <a:xfrm>
            <a:off x="4285054" y="3621284"/>
            <a:ext cx="4597297"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a:solidFill>
                  <a:schemeClr val="bg1"/>
                </a:solidFill>
                <a:latin typeface="Arial" pitchFamily="34" charset="0"/>
              </a:rPr>
              <a:t>Major projects</a:t>
            </a:r>
          </a:p>
        </p:txBody>
      </p:sp>
      <p:sp>
        <p:nvSpPr>
          <p:cNvPr id="14" name="Rectangle 13"/>
          <p:cNvSpPr>
            <a:spLocks noChangeArrowheads="1"/>
          </p:cNvSpPr>
          <p:nvPr/>
        </p:nvSpPr>
        <p:spPr bwMode="auto">
          <a:xfrm>
            <a:off x="4439954" y="4077072"/>
            <a:ext cx="409931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20 page consultant report to challenge almost $100M worth of projects that deliver important customer outcomes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Technical errors in engineering assessments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Explanatory documentation ‘missed’, leading to rejection of costs</a:t>
            </a:r>
            <a:endParaRPr lang="en-US" sz="1400" dirty="0">
              <a:solidFill>
                <a:srgbClr val="000099"/>
              </a:solidFill>
              <a:latin typeface="Arial" pitchFamily="34" charset="0"/>
              <a:cs typeface="Arial" panose="020B0604020202020204" pitchFamily="34" charset="0"/>
            </a:endParaRP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42" y="3621284"/>
            <a:ext cx="3405394" cy="22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2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2409" y="2348880"/>
            <a:ext cx="8223366" cy="1077218"/>
          </a:xfrm>
          <a:prstGeom prst="rect">
            <a:avLst/>
          </a:prstGeom>
          <a:noFill/>
          <a:ln w="9525">
            <a:noFill/>
            <a:miter lim="800000"/>
            <a:headEnd/>
            <a:tailEnd/>
          </a:ln>
        </p:spPr>
        <p:txBody>
          <a:bodyPr wrap="square">
            <a:spAutoFit/>
          </a:bodyPr>
          <a:lstStyle/>
          <a:p>
            <a:pPr marL="0" lvl="1" indent="6350" eaLnBrk="0" hangingPunct="0">
              <a:lnSpc>
                <a:spcPct val="100000"/>
              </a:lnSpc>
              <a:spcBef>
                <a:spcPct val="0"/>
              </a:spcBef>
            </a:pPr>
            <a:r>
              <a:rPr lang="en-AU" sz="3200" dirty="0" smtClean="0">
                <a:latin typeface="Arial" charset="0"/>
              </a:rPr>
              <a:t>Your views</a:t>
            </a:r>
            <a:endParaRPr lang="en-AU" sz="3200" dirty="0" smtClean="0">
              <a:latin typeface="Arial" charset="0"/>
              <a:cs typeface="Arial" charset="0"/>
            </a:endParaRPr>
          </a:p>
          <a:p>
            <a:pPr marL="174625" indent="-174625" eaLnBrk="0" hangingPunct="0">
              <a:lnSpc>
                <a:spcPct val="100000"/>
              </a:lnSpc>
              <a:spcBef>
                <a:spcPct val="0"/>
              </a:spcBef>
            </a:pPr>
            <a:endParaRPr lang="en-AU" sz="3200" dirty="0" smtClean="0">
              <a:latin typeface="Arial" charset="0"/>
              <a:cs typeface="Arial" charset="0"/>
            </a:endParaRPr>
          </a:p>
        </p:txBody>
      </p:sp>
    </p:spTree>
    <p:extLst>
      <p:ext uri="{BB962C8B-B14F-4D97-AF65-F5344CB8AC3E}">
        <p14:creationId xmlns:p14="http://schemas.microsoft.com/office/powerpoint/2010/main" val="136322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85738" y="1221283"/>
            <a:ext cx="4305300"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Preparing our revised proposal</a:t>
            </a:r>
            <a:endParaRPr lang="en-US" sz="1600" b="1" dirty="0">
              <a:solidFill>
                <a:schemeClr val="bg1"/>
              </a:solidFill>
              <a:latin typeface="Arial" pitchFamily="34" charset="0"/>
            </a:endParaRPr>
          </a:p>
        </p:txBody>
      </p:sp>
      <p:sp>
        <p:nvSpPr>
          <p:cNvPr id="3" name="Rectangle 4"/>
          <p:cNvSpPr>
            <a:spLocks noChangeArrowheads="1"/>
          </p:cNvSpPr>
          <p:nvPr/>
        </p:nvSpPr>
        <p:spPr bwMode="auto">
          <a:xfrm>
            <a:off x="4670425" y="1254125"/>
            <a:ext cx="4356100" cy="327521"/>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600" b="1" dirty="0" smtClean="0">
                <a:solidFill>
                  <a:schemeClr val="bg1"/>
                </a:solidFill>
                <a:latin typeface="Arial" pitchFamily="34" charset="0"/>
              </a:rPr>
              <a:t>Have your say</a:t>
            </a:r>
            <a:endParaRPr lang="en-US" sz="1600" b="1" dirty="0">
              <a:solidFill>
                <a:schemeClr val="bg1"/>
              </a:solidFill>
              <a:latin typeface="Arial" pitchFamily="34" charset="0"/>
            </a:endParaRPr>
          </a:p>
        </p:txBody>
      </p:sp>
      <p:sp>
        <p:nvSpPr>
          <p:cNvPr id="7" name="Rectangle 6"/>
          <p:cNvSpPr>
            <a:spLocks noChangeArrowheads="1"/>
          </p:cNvSpPr>
          <p:nvPr/>
        </p:nvSpPr>
        <p:spPr bwMode="auto">
          <a:xfrm>
            <a:off x="185738" y="1700808"/>
            <a:ext cx="448468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400" dirty="0" smtClean="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Review the AER’s draft decision</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Customer Council meeting on 8 Dec 14, and potentially another in late Jan/Feb 15</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Engage with customers and stakeholders Jan/Feb 15</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r>
              <a:rPr lang="en-US" sz="1400" dirty="0" smtClean="0">
                <a:latin typeface="Arial" pitchFamily="34" charset="0"/>
              </a:rPr>
              <a:t>Prepare our revised proposal and lodge by 27 Feb 15</a:t>
            </a:r>
            <a:endParaRPr lang="en-US" sz="1400" dirty="0">
              <a:latin typeface="Arial" pitchFamily="34" charset="0"/>
            </a:endParaRPr>
          </a:p>
        </p:txBody>
      </p:sp>
      <p:sp>
        <p:nvSpPr>
          <p:cNvPr id="8" name="Title 1"/>
          <p:cNvSpPr txBox="1">
            <a:spLocks/>
          </p:cNvSpPr>
          <p:nvPr/>
        </p:nvSpPr>
        <p:spPr>
          <a:xfrm>
            <a:off x="438542"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Our revised proposal</a:t>
            </a:r>
            <a:endParaRPr lang="en-US" sz="2800" dirty="0"/>
          </a:p>
        </p:txBody>
      </p:sp>
      <p:sp>
        <p:nvSpPr>
          <p:cNvPr id="10" name="Rectangle 9"/>
          <p:cNvSpPr>
            <a:spLocks noChangeArrowheads="1"/>
          </p:cNvSpPr>
          <p:nvPr/>
        </p:nvSpPr>
        <p:spPr bwMode="auto">
          <a:xfrm>
            <a:off x="4697349" y="1681673"/>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a:lnSpc>
                <a:spcPct val="120000"/>
              </a:lnSpc>
              <a:spcBef>
                <a:spcPct val="20000"/>
              </a:spcBef>
              <a:buSzPct val="120000"/>
            </a:pPr>
            <a:endParaRPr lang="en-US" sz="1400" dirty="0">
              <a:latin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062" y="1704729"/>
            <a:ext cx="4164826" cy="2906373"/>
          </a:xfrm>
          <a:prstGeom prst="rect">
            <a:avLst/>
          </a:prstGeom>
        </p:spPr>
      </p:pic>
      <p:sp>
        <p:nvSpPr>
          <p:cNvPr id="11" name="Rectangle 10"/>
          <p:cNvSpPr>
            <a:spLocks noChangeArrowheads="1"/>
          </p:cNvSpPr>
          <p:nvPr/>
        </p:nvSpPr>
        <p:spPr bwMode="auto">
          <a:xfrm>
            <a:off x="5004048" y="4869160"/>
            <a:ext cx="17280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a:lnSpc>
                <a:spcPct val="120000"/>
              </a:lnSpc>
              <a:spcBef>
                <a:spcPct val="20000"/>
              </a:spcBef>
              <a:buSzPct val="120000"/>
            </a:pPr>
            <a:r>
              <a:rPr lang="en-US" sz="1600" b="1" dirty="0" smtClean="0">
                <a:solidFill>
                  <a:srgbClr val="0070C0"/>
                </a:solidFill>
                <a:latin typeface="Arial" pitchFamily="34" charset="0"/>
              </a:rPr>
              <a:t>www.aer.gov.au</a:t>
            </a:r>
            <a:endParaRPr lang="en-US" sz="1600" b="1" dirty="0">
              <a:solidFill>
                <a:srgbClr val="0070C0"/>
              </a:solidFill>
              <a:latin typeface="Arial" pitchFamily="34" charset="0"/>
            </a:endParaRPr>
          </a:p>
        </p:txBody>
      </p:sp>
    </p:spTree>
    <p:extLst>
      <p:ext uri="{BB962C8B-B14F-4D97-AF65-F5344CB8AC3E}">
        <p14:creationId xmlns:p14="http://schemas.microsoft.com/office/powerpoint/2010/main" val="2972478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55" y="232137"/>
            <a:ext cx="8352928" cy="523220"/>
          </a:xfrm>
          <a:prstGeom prst="rect">
            <a:avLst/>
          </a:prstGeom>
          <a:noFill/>
        </p:spPr>
        <p:txBody>
          <a:bodyPr wrap="square" rtlCol="0">
            <a:spAutoFit/>
          </a:bodyPr>
          <a:lstStyle/>
          <a:p>
            <a:r>
              <a:rPr lang="en-AU" sz="2800" dirty="0">
                <a:solidFill>
                  <a:schemeClr val="bg1"/>
                </a:solidFill>
                <a:latin typeface="Arial"/>
                <a:ea typeface="+mj-ea"/>
                <a:cs typeface="Arial"/>
              </a:rPr>
              <a:t>Agenda</a:t>
            </a:r>
          </a:p>
        </p:txBody>
      </p:sp>
      <p:sp>
        <p:nvSpPr>
          <p:cNvPr id="3" name="Rounded Rectangle 2"/>
          <p:cNvSpPr>
            <a:spLocks noChangeArrowheads="1"/>
          </p:cNvSpPr>
          <p:nvPr/>
        </p:nvSpPr>
        <p:spPr bwMode="auto">
          <a:xfrm>
            <a:off x="4716016" y="1118519"/>
            <a:ext cx="4305300"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2000" b="1" dirty="0" smtClean="0">
                <a:solidFill>
                  <a:schemeClr val="bg1"/>
                </a:solidFill>
                <a:latin typeface="Arial" pitchFamily="34" charset="0"/>
              </a:rPr>
              <a:t>In a nutshell…</a:t>
            </a:r>
            <a:endParaRPr lang="en-US" sz="2000" b="1" dirty="0">
              <a:solidFill>
                <a:schemeClr val="bg1"/>
              </a:solidFill>
              <a:latin typeface="Arial" pitchFamily="34" charset="0"/>
            </a:endParaRPr>
          </a:p>
        </p:txBody>
      </p:sp>
      <p:sp>
        <p:nvSpPr>
          <p:cNvPr id="6" name="Rectangle 5"/>
          <p:cNvSpPr>
            <a:spLocks noChangeArrowheads="1"/>
          </p:cNvSpPr>
          <p:nvPr/>
        </p:nvSpPr>
        <p:spPr bwMode="auto">
          <a:xfrm>
            <a:off x="4752305" y="1990754"/>
            <a:ext cx="4232721"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spcBef>
                <a:spcPct val="20000"/>
              </a:spcBef>
              <a:buSzPct val="120000"/>
              <a:buFontTx/>
              <a:buChar char="•"/>
            </a:pPr>
            <a:r>
              <a:rPr lang="en-US" sz="1600" dirty="0" smtClean="0">
                <a:latin typeface="Arial" pitchFamily="34" charset="0"/>
              </a:rPr>
              <a:t>Many areas of agreement, some important areas we will question</a:t>
            </a:r>
            <a:endParaRPr lang="en-US" sz="1600" dirty="0">
              <a:latin typeface="Arial" pitchFamily="34" charset="0"/>
            </a:endParaRPr>
          </a:p>
        </p:txBody>
      </p:sp>
      <p:sp>
        <p:nvSpPr>
          <p:cNvPr id="7" name="Rectangle 4"/>
          <p:cNvSpPr>
            <a:spLocks noChangeArrowheads="1"/>
          </p:cNvSpPr>
          <p:nvPr/>
        </p:nvSpPr>
        <p:spPr bwMode="auto">
          <a:xfrm>
            <a:off x="92249" y="1164568"/>
            <a:ext cx="4356100" cy="327521"/>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2000" b="1" dirty="0" smtClean="0">
                <a:solidFill>
                  <a:schemeClr val="bg1"/>
                </a:solidFill>
                <a:latin typeface="Arial" pitchFamily="34" charset="0"/>
              </a:rPr>
              <a:t>Presentation agenda</a:t>
            </a:r>
            <a:endParaRPr lang="en-US" sz="2000" b="1" dirty="0">
              <a:solidFill>
                <a:schemeClr val="bg1"/>
              </a:solidFill>
              <a:latin typeface="Arial" pitchFamily="34" charset="0"/>
            </a:endParaRPr>
          </a:p>
        </p:txBody>
      </p:sp>
      <p:sp>
        <p:nvSpPr>
          <p:cNvPr id="9" name="TextBox 8"/>
          <p:cNvSpPr txBox="1"/>
          <p:nvPr/>
        </p:nvSpPr>
        <p:spPr>
          <a:xfrm>
            <a:off x="153910" y="1990754"/>
            <a:ext cx="4310509" cy="2948499"/>
          </a:xfrm>
          <a:prstGeom prst="rect">
            <a:avLst/>
          </a:prstGeom>
          <a:noFill/>
        </p:spPr>
        <p:txBody>
          <a:bodyPr wrap="square" rtlCol="0">
            <a:spAutoFit/>
          </a:bodyPr>
          <a:lstStyle/>
          <a:p>
            <a:pPr marL="174625" indent="-174625">
              <a:spcBef>
                <a:spcPct val="20000"/>
              </a:spcBef>
              <a:buSzPct val="120000"/>
              <a:buFontTx/>
              <a:buChar char="•"/>
            </a:pPr>
            <a:r>
              <a:rPr lang="en-US" sz="1600" b="1" dirty="0" smtClean="0">
                <a:latin typeface="Arial" pitchFamily="34" charset="0"/>
              </a:rPr>
              <a:t>NSW gas market  </a:t>
            </a:r>
            <a:r>
              <a:rPr lang="en-US" sz="1600" dirty="0" smtClean="0">
                <a:latin typeface="Arial" pitchFamily="34" charset="0"/>
              </a:rPr>
              <a:t>– our perspectives</a:t>
            </a:r>
          </a:p>
          <a:p>
            <a:pPr marL="174625" indent="-174625">
              <a:spcBef>
                <a:spcPct val="20000"/>
              </a:spcBef>
              <a:buSzPct val="120000"/>
              <a:buFontTx/>
              <a:buChar char="•"/>
            </a:pPr>
            <a:endParaRPr lang="en-US" sz="1600" dirty="0">
              <a:latin typeface="Arial" pitchFamily="34" charset="0"/>
            </a:endParaRPr>
          </a:p>
          <a:p>
            <a:pPr marL="174625" indent="-174625">
              <a:spcBef>
                <a:spcPct val="20000"/>
              </a:spcBef>
              <a:buSzPct val="120000"/>
              <a:buFontTx/>
              <a:buChar char="•"/>
            </a:pPr>
            <a:r>
              <a:rPr lang="en-US" sz="1600" b="1" dirty="0" smtClean="0">
                <a:latin typeface="Arial" pitchFamily="34" charset="0"/>
              </a:rPr>
              <a:t>Customer engagement </a:t>
            </a:r>
            <a:r>
              <a:rPr lang="en-US" sz="1600" dirty="0" smtClean="0">
                <a:latin typeface="Arial" pitchFamily="34" charset="0"/>
              </a:rPr>
              <a:t>– building on a positive start</a:t>
            </a:r>
          </a:p>
          <a:p>
            <a:pPr marL="174625" indent="-174625">
              <a:spcBef>
                <a:spcPct val="20000"/>
              </a:spcBef>
              <a:buSzPct val="120000"/>
              <a:buFontTx/>
              <a:buChar char="•"/>
            </a:pPr>
            <a:endParaRPr lang="en-US" sz="1600" dirty="0">
              <a:latin typeface="Arial" pitchFamily="34" charset="0"/>
            </a:endParaRPr>
          </a:p>
          <a:p>
            <a:pPr marL="174625" indent="-174625">
              <a:spcBef>
                <a:spcPct val="20000"/>
              </a:spcBef>
              <a:buSzPct val="120000"/>
              <a:buFontTx/>
              <a:buChar char="•"/>
            </a:pPr>
            <a:r>
              <a:rPr lang="en-US" sz="1600" b="1" dirty="0" smtClean="0">
                <a:latin typeface="Arial" pitchFamily="34" charset="0"/>
              </a:rPr>
              <a:t>Draft decision  </a:t>
            </a:r>
            <a:r>
              <a:rPr lang="en-US" sz="1600" dirty="0">
                <a:latin typeface="Arial" pitchFamily="34" charset="0"/>
              </a:rPr>
              <a:t>– </a:t>
            </a:r>
            <a:r>
              <a:rPr lang="en-US" sz="1600" dirty="0" smtClean="0">
                <a:latin typeface="Arial" pitchFamily="34" charset="0"/>
              </a:rPr>
              <a:t>areas we agree </a:t>
            </a:r>
          </a:p>
          <a:p>
            <a:pPr marL="174625" indent="-174625">
              <a:spcBef>
                <a:spcPct val="20000"/>
              </a:spcBef>
              <a:buSzPct val="120000"/>
              <a:buFontTx/>
              <a:buChar char="•"/>
            </a:pPr>
            <a:endParaRPr lang="en-US" sz="1600" dirty="0">
              <a:latin typeface="Arial" pitchFamily="34" charset="0"/>
            </a:endParaRPr>
          </a:p>
          <a:p>
            <a:pPr marL="174625" indent="-174625">
              <a:spcBef>
                <a:spcPct val="20000"/>
              </a:spcBef>
              <a:buSzPct val="120000"/>
              <a:buFontTx/>
              <a:buChar char="•"/>
            </a:pPr>
            <a:r>
              <a:rPr lang="en-US" sz="1600" b="1" dirty="0" smtClean="0">
                <a:latin typeface="Arial" pitchFamily="34" charset="0"/>
              </a:rPr>
              <a:t>Draft decision </a:t>
            </a:r>
            <a:r>
              <a:rPr lang="en-US" sz="1600" dirty="0" smtClean="0">
                <a:latin typeface="Arial" pitchFamily="34" charset="0"/>
              </a:rPr>
              <a:t>– areas we will question</a:t>
            </a:r>
          </a:p>
          <a:p>
            <a:pPr marL="174625" indent="-174625">
              <a:spcBef>
                <a:spcPct val="20000"/>
              </a:spcBef>
              <a:buSzPct val="120000"/>
              <a:buFontTx/>
              <a:buChar char="•"/>
            </a:pPr>
            <a:endParaRPr lang="en-US" sz="1600" dirty="0">
              <a:latin typeface="Arial" pitchFamily="34" charset="0"/>
            </a:endParaRPr>
          </a:p>
          <a:p>
            <a:pPr marL="174625" indent="-174625">
              <a:spcBef>
                <a:spcPct val="20000"/>
              </a:spcBef>
              <a:buSzPct val="120000"/>
              <a:buFontTx/>
              <a:buChar char="•"/>
            </a:pPr>
            <a:r>
              <a:rPr lang="en-US" sz="1600" b="1" dirty="0" smtClean="0">
                <a:latin typeface="Arial" pitchFamily="34" charset="0"/>
              </a:rPr>
              <a:t>Your views </a:t>
            </a:r>
            <a:r>
              <a:rPr lang="en-US" sz="1600" dirty="0" smtClean="0">
                <a:latin typeface="Arial" pitchFamily="34" charset="0"/>
              </a:rPr>
              <a:t>– our contact details</a:t>
            </a:r>
            <a:endParaRPr lang="en-US" sz="1600" dirty="0">
              <a:latin typeface="Arial" pitchFamily="34" charset="0"/>
            </a:endParaRPr>
          </a:p>
        </p:txBody>
      </p:sp>
    </p:spTree>
    <p:extLst>
      <p:ext uri="{BB962C8B-B14F-4D97-AF65-F5344CB8AC3E}">
        <p14:creationId xmlns:p14="http://schemas.microsoft.com/office/powerpoint/2010/main" val="150832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2409" y="2348880"/>
            <a:ext cx="8223366" cy="1077218"/>
          </a:xfrm>
          <a:prstGeom prst="rect">
            <a:avLst/>
          </a:prstGeom>
          <a:noFill/>
          <a:ln w="9525">
            <a:noFill/>
            <a:miter lim="800000"/>
            <a:headEnd/>
            <a:tailEnd/>
          </a:ln>
        </p:spPr>
        <p:txBody>
          <a:bodyPr wrap="square">
            <a:spAutoFit/>
          </a:bodyPr>
          <a:lstStyle/>
          <a:p>
            <a:pPr marL="0" lvl="1" indent="6350" eaLnBrk="0" hangingPunct="0">
              <a:lnSpc>
                <a:spcPct val="100000"/>
              </a:lnSpc>
              <a:spcBef>
                <a:spcPct val="0"/>
              </a:spcBef>
            </a:pPr>
            <a:r>
              <a:rPr lang="en-AU" sz="3200" dirty="0" smtClean="0">
                <a:latin typeface="Arial" charset="0"/>
              </a:rPr>
              <a:t>Gas market changes</a:t>
            </a:r>
            <a:endParaRPr lang="en-AU" sz="3200" dirty="0" smtClean="0">
              <a:latin typeface="Arial" charset="0"/>
              <a:cs typeface="Arial" charset="0"/>
            </a:endParaRPr>
          </a:p>
          <a:p>
            <a:pPr marL="174625" indent="-174625" eaLnBrk="0" hangingPunct="0">
              <a:lnSpc>
                <a:spcPct val="100000"/>
              </a:lnSpc>
              <a:spcBef>
                <a:spcPct val="0"/>
              </a:spcBef>
            </a:pPr>
            <a:endParaRPr lang="en-AU" sz="3200" dirty="0" smtClean="0">
              <a:latin typeface="Arial" charset="0"/>
              <a:cs typeface="Arial" charset="0"/>
            </a:endParaRPr>
          </a:p>
        </p:txBody>
      </p:sp>
    </p:spTree>
    <p:extLst>
      <p:ext uri="{BB962C8B-B14F-4D97-AF65-F5344CB8AC3E}">
        <p14:creationId xmlns:p14="http://schemas.microsoft.com/office/powerpoint/2010/main" val="2379644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58" y="1844824"/>
            <a:ext cx="6074957" cy="40752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727" y="1196752"/>
            <a:ext cx="6936967" cy="2557552"/>
          </a:xfrm>
          <a:prstGeom prst="rect">
            <a:avLst/>
          </a:prstGeom>
        </p:spPr>
      </p:pic>
      <p:sp>
        <p:nvSpPr>
          <p:cNvPr id="4" name="Title 1"/>
          <p:cNvSpPr txBox="1">
            <a:spLocks/>
          </p:cNvSpPr>
          <p:nvPr/>
        </p:nvSpPr>
        <p:spPr>
          <a:xfrm>
            <a:off x="438541" y="223464"/>
            <a:ext cx="8235195"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AU" dirty="0" smtClean="0"/>
              <a:t>The gas market is changing</a:t>
            </a:r>
            <a:endParaRPr lang="en-US" dirty="0"/>
          </a:p>
        </p:txBody>
      </p:sp>
    </p:spTree>
    <p:extLst>
      <p:ext uri="{BB962C8B-B14F-4D97-AF65-F5344CB8AC3E}">
        <p14:creationId xmlns:p14="http://schemas.microsoft.com/office/powerpoint/2010/main" val="419049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85738" y="1221283"/>
            <a:ext cx="4305300"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A potential future</a:t>
            </a:r>
            <a:endParaRPr lang="en-US" sz="1600" b="1" dirty="0">
              <a:solidFill>
                <a:schemeClr val="bg1"/>
              </a:solidFill>
              <a:latin typeface="Arial" pitchFamily="34" charset="0"/>
            </a:endParaRPr>
          </a:p>
        </p:txBody>
      </p:sp>
      <p:sp>
        <p:nvSpPr>
          <p:cNvPr id="3" name="Rectangle 4"/>
          <p:cNvSpPr>
            <a:spLocks noChangeArrowheads="1"/>
          </p:cNvSpPr>
          <p:nvPr/>
        </p:nvSpPr>
        <p:spPr bwMode="auto">
          <a:xfrm>
            <a:off x="4670425" y="1254125"/>
            <a:ext cx="4356100" cy="25241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200" b="1" dirty="0">
                <a:solidFill>
                  <a:schemeClr val="bg1"/>
                </a:solidFill>
                <a:latin typeface="Arial" pitchFamily="34" charset="0"/>
              </a:rPr>
              <a:t>Actual and forecast gas demand in the JGN (PJ per year)</a:t>
            </a:r>
          </a:p>
        </p:txBody>
      </p:sp>
      <p:sp>
        <p:nvSpPr>
          <p:cNvPr id="4" name="Rectangle 4"/>
          <p:cNvSpPr>
            <a:spLocks noChangeArrowheads="1"/>
          </p:cNvSpPr>
          <p:nvPr/>
        </p:nvSpPr>
        <p:spPr bwMode="auto">
          <a:xfrm>
            <a:off x="4752872" y="4221088"/>
            <a:ext cx="4356100" cy="25241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200" b="1" dirty="0" smtClean="0">
                <a:solidFill>
                  <a:schemeClr val="bg1"/>
                </a:solidFill>
                <a:latin typeface="Arial" pitchFamily="34" charset="0"/>
              </a:rPr>
              <a:t>JGN’s response</a:t>
            </a:r>
            <a:endParaRPr lang="en-US" sz="1200" b="1" dirty="0">
              <a:solidFill>
                <a:schemeClr val="bg1"/>
              </a:solidFill>
              <a:latin typeface="Arial" pitchFamily="34" charset="0"/>
            </a:endParaRPr>
          </a:p>
        </p:txBody>
      </p:sp>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200" dirty="0">
                <a:latin typeface="Arial" pitchFamily="34" charset="0"/>
              </a:rPr>
              <a:t>Currently a typical residential gas bill is around $</a:t>
            </a:r>
            <a:r>
              <a:rPr lang="en-US" sz="1200" dirty="0" smtClean="0">
                <a:latin typeface="Arial" pitchFamily="34" charset="0"/>
              </a:rPr>
              <a:t>1000, but a </a:t>
            </a:r>
            <a:r>
              <a:rPr lang="en-US" sz="1200" dirty="0">
                <a:latin typeface="Arial" pitchFamily="34" charset="0"/>
              </a:rPr>
              <a:t>typical gas bill could be $200 more expensive by 2019/20 (incl. inflation</a:t>
            </a:r>
            <a:r>
              <a:rPr lang="en-US" sz="1200" dirty="0" smtClean="0">
                <a:latin typeface="Arial" pitchFamily="34" charset="0"/>
              </a:rPr>
              <a:t>) due to higher wholesale gas prices</a:t>
            </a:r>
            <a:endParaRPr lang="en-US" sz="1200" dirty="0">
              <a:latin typeface="Arial" pitchFamily="34" charset="0"/>
            </a:endParaRPr>
          </a:p>
          <a:p>
            <a:pPr marL="631825" lvl="1" indent="-174625">
              <a:lnSpc>
                <a:spcPct val="120000"/>
              </a:lnSpc>
              <a:spcBef>
                <a:spcPct val="20000"/>
              </a:spcBef>
              <a:buSzPct val="120000"/>
              <a:buFontTx/>
              <a:buChar char="•"/>
            </a:pPr>
            <a:endParaRPr lang="en-US" sz="1000" dirty="0" smtClean="0">
              <a:latin typeface="Arial" pitchFamily="34" charset="0"/>
            </a:endParaRPr>
          </a:p>
          <a:p>
            <a:pPr marL="174625" indent="-174625">
              <a:lnSpc>
                <a:spcPct val="120000"/>
              </a:lnSpc>
              <a:spcBef>
                <a:spcPct val="20000"/>
              </a:spcBef>
              <a:buSzPct val="120000"/>
              <a:buFontTx/>
              <a:buChar char="•"/>
            </a:pPr>
            <a:r>
              <a:rPr lang="en-US" sz="1200" dirty="0" smtClean="0">
                <a:latin typeface="Arial" pitchFamily="34" charset="0"/>
              </a:rPr>
              <a:t>Our concern:</a:t>
            </a:r>
          </a:p>
          <a:p>
            <a:pPr marL="631825" lvl="1" indent="-174625">
              <a:spcBef>
                <a:spcPct val="20000"/>
              </a:spcBef>
              <a:buSzPct val="120000"/>
              <a:buFont typeface="Arial" pitchFamily="34" charset="0"/>
              <a:buChar char="–"/>
            </a:pPr>
            <a:r>
              <a:rPr lang="en-US" sz="1200" dirty="0" smtClean="0">
                <a:latin typeface="Arial" pitchFamily="34" charset="0"/>
              </a:rPr>
              <a:t>Rising retail gas </a:t>
            </a:r>
            <a:r>
              <a:rPr lang="en-US" sz="1200" dirty="0">
                <a:latin typeface="Arial" pitchFamily="34" charset="0"/>
              </a:rPr>
              <a:t>prices make people look for value for money </a:t>
            </a:r>
            <a:r>
              <a:rPr lang="en-US" sz="1200" dirty="0" smtClean="0">
                <a:latin typeface="Arial" pitchFamily="34" charset="0"/>
              </a:rPr>
              <a:t>options… </a:t>
            </a:r>
          </a:p>
          <a:p>
            <a:pPr marL="631825" lvl="1" indent="-174625">
              <a:spcBef>
                <a:spcPct val="20000"/>
              </a:spcBef>
              <a:buSzPct val="120000"/>
              <a:buFont typeface="Arial" pitchFamily="34" charset="0"/>
              <a:buChar char="–"/>
            </a:pPr>
            <a:r>
              <a:rPr lang="en-US" sz="1200" dirty="0" smtClean="0">
                <a:latin typeface="Arial" pitchFamily="34" charset="0"/>
              </a:rPr>
              <a:t>…and </a:t>
            </a:r>
            <a:r>
              <a:rPr lang="en-US" sz="1200" dirty="0">
                <a:latin typeface="Arial" pitchFamily="34" charset="0"/>
              </a:rPr>
              <a:t>most customers have access to a range of options for powering their homes and </a:t>
            </a:r>
            <a:r>
              <a:rPr lang="en-US" sz="1200" dirty="0" smtClean="0">
                <a:latin typeface="Arial" pitchFamily="34" charset="0"/>
              </a:rPr>
              <a:t>businesses (e.g. grid-electricity, solar PV)</a:t>
            </a:r>
          </a:p>
          <a:p>
            <a:pPr marL="631825" lvl="1" indent="-174625">
              <a:spcBef>
                <a:spcPct val="20000"/>
              </a:spcBef>
              <a:buSzPct val="120000"/>
              <a:buFont typeface="Arial" pitchFamily="34" charset="0"/>
              <a:buChar char="–"/>
            </a:pPr>
            <a:r>
              <a:rPr lang="en-US" sz="1200" dirty="0" smtClean="0">
                <a:latin typeface="Arial" pitchFamily="34" charset="0"/>
              </a:rPr>
              <a:t>…putting </a:t>
            </a:r>
            <a:r>
              <a:rPr lang="en-US" sz="1200" b="1" dirty="0">
                <a:latin typeface="Arial" pitchFamily="34" charset="0"/>
              </a:rPr>
              <a:t>downward pressure </a:t>
            </a:r>
            <a:r>
              <a:rPr lang="en-US" sz="1200" dirty="0">
                <a:latin typeface="Arial" pitchFamily="34" charset="0"/>
              </a:rPr>
              <a:t>on gas </a:t>
            </a:r>
            <a:r>
              <a:rPr lang="en-US" sz="1200" dirty="0" smtClean="0">
                <a:latin typeface="Arial" pitchFamily="34" charset="0"/>
              </a:rPr>
              <a:t>demand.</a:t>
            </a:r>
          </a:p>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438542"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What is the potential impact on retail prices?</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08" y="4147880"/>
            <a:ext cx="2479560" cy="180140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75" y="1532347"/>
            <a:ext cx="3600400" cy="246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r>
              <a:rPr lang="en-US" sz="1200" dirty="0">
                <a:latin typeface="Arial" pitchFamily="34" charset="0"/>
              </a:rPr>
              <a:t>Participating in government policy reform to seek regulatory barriers are lifted to bring new gas supply on line as soon as possible </a:t>
            </a:r>
            <a:endParaRPr lang="en-US" sz="1200" dirty="0" smtClean="0">
              <a:latin typeface="Arial" pitchFamily="34" charset="0"/>
            </a:endParaRPr>
          </a:p>
          <a:p>
            <a:pPr marL="174625" indent="-174625">
              <a:lnSpc>
                <a:spcPct val="120000"/>
              </a:lnSpc>
              <a:spcBef>
                <a:spcPct val="20000"/>
              </a:spcBef>
              <a:buSzPct val="120000"/>
              <a:buFontTx/>
              <a:buChar char="•"/>
            </a:pPr>
            <a:r>
              <a:rPr lang="en-US" sz="1200" dirty="0">
                <a:latin typeface="Arial" pitchFamily="34" charset="0"/>
              </a:rPr>
              <a:t>Continue to be proactive in attracting new customers</a:t>
            </a:r>
          </a:p>
          <a:p>
            <a:pPr marL="174625" indent="-174625">
              <a:lnSpc>
                <a:spcPct val="120000"/>
              </a:lnSpc>
              <a:spcBef>
                <a:spcPct val="20000"/>
              </a:spcBef>
              <a:buSzPct val="120000"/>
              <a:buFontTx/>
              <a:buChar char="•"/>
            </a:pPr>
            <a:r>
              <a:rPr lang="en-US" sz="1200" dirty="0">
                <a:latin typeface="Arial" pitchFamily="34" charset="0"/>
              </a:rPr>
              <a:t>Keep downward pressure on our costs and our network prices—especially for key markets</a:t>
            </a:r>
          </a:p>
          <a:p>
            <a:pPr marL="174625" indent="-174625">
              <a:lnSpc>
                <a:spcPct val="120000"/>
              </a:lnSpc>
              <a:spcBef>
                <a:spcPct val="20000"/>
              </a:spcBef>
              <a:buSzPct val="120000"/>
              <a:buFontTx/>
              <a:buChar char="•"/>
            </a:pPr>
            <a:r>
              <a:rPr lang="en-US" sz="1200" dirty="0">
                <a:latin typeface="Arial" pitchFamily="34" charset="0"/>
              </a:rPr>
              <a:t>Respond to changes in the way gas is used</a:t>
            </a:r>
          </a:p>
          <a:p>
            <a:pPr marL="174625" indent="-174625">
              <a:lnSpc>
                <a:spcPct val="120000"/>
              </a:lnSpc>
              <a:spcBef>
                <a:spcPct val="20000"/>
              </a:spcBef>
              <a:buSzPct val="120000"/>
              <a:buFontTx/>
              <a:buChar char="•"/>
            </a:pPr>
            <a:r>
              <a:rPr lang="en-US" sz="1200" dirty="0" smtClean="0">
                <a:latin typeface="Arial" pitchFamily="34" charset="0"/>
              </a:rPr>
              <a:t>Provide </a:t>
            </a:r>
            <a:r>
              <a:rPr lang="en-US" sz="1200" dirty="0">
                <a:latin typeface="Arial" pitchFamily="34" charset="0"/>
              </a:rPr>
              <a:t>a service that customers </a:t>
            </a:r>
            <a:r>
              <a:rPr lang="en-US" sz="1200" dirty="0" smtClean="0">
                <a:latin typeface="Arial" pitchFamily="34" charset="0"/>
              </a:rPr>
              <a:t>value.</a:t>
            </a:r>
            <a:endParaRPr lang="en-US" sz="1200" dirty="0">
              <a:latin typeface="Arial" pitchFamily="34" charset="0"/>
            </a:endParaRPr>
          </a:p>
        </p:txBody>
      </p:sp>
    </p:spTree>
    <p:extLst>
      <p:ext uri="{BB962C8B-B14F-4D97-AF65-F5344CB8AC3E}">
        <p14:creationId xmlns:p14="http://schemas.microsoft.com/office/powerpoint/2010/main" val="2735679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2409" y="2348880"/>
            <a:ext cx="8223366" cy="1077218"/>
          </a:xfrm>
          <a:prstGeom prst="rect">
            <a:avLst/>
          </a:prstGeom>
          <a:noFill/>
          <a:ln w="9525">
            <a:noFill/>
            <a:miter lim="800000"/>
            <a:headEnd/>
            <a:tailEnd/>
          </a:ln>
        </p:spPr>
        <p:txBody>
          <a:bodyPr wrap="square">
            <a:spAutoFit/>
          </a:bodyPr>
          <a:lstStyle/>
          <a:p>
            <a:pPr marL="0" lvl="1" indent="6350" eaLnBrk="0" hangingPunct="0">
              <a:lnSpc>
                <a:spcPct val="100000"/>
              </a:lnSpc>
              <a:spcBef>
                <a:spcPct val="0"/>
              </a:spcBef>
            </a:pPr>
            <a:r>
              <a:rPr lang="en-AU" sz="3200" dirty="0" smtClean="0">
                <a:latin typeface="Arial" charset="0"/>
              </a:rPr>
              <a:t>Customer engagement</a:t>
            </a:r>
            <a:endParaRPr lang="en-AU" sz="3200" dirty="0" smtClean="0">
              <a:latin typeface="Arial" charset="0"/>
              <a:cs typeface="Arial" charset="0"/>
            </a:endParaRPr>
          </a:p>
          <a:p>
            <a:pPr marL="174625" indent="-174625" eaLnBrk="0" hangingPunct="0">
              <a:lnSpc>
                <a:spcPct val="100000"/>
              </a:lnSpc>
              <a:spcBef>
                <a:spcPct val="0"/>
              </a:spcBef>
            </a:pPr>
            <a:endParaRPr lang="en-AU" sz="3200" dirty="0" smtClean="0">
              <a:latin typeface="Arial" charset="0"/>
              <a:cs typeface="Arial" charset="0"/>
            </a:endParaRPr>
          </a:p>
        </p:txBody>
      </p:sp>
    </p:spTree>
    <p:extLst>
      <p:ext uri="{BB962C8B-B14F-4D97-AF65-F5344CB8AC3E}">
        <p14:creationId xmlns:p14="http://schemas.microsoft.com/office/powerpoint/2010/main" val="357569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438542"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Our on-going engagement commitments</a:t>
            </a:r>
            <a:endParaRPr lang="en-US" sz="2800" dirty="0"/>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9" name="Rectangle 8"/>
          <p:cNvSpPr>
            <a:spLocks noChangeArrowheads="1"/>
          </p:cNvSpPr>
          <p:nvPr/>
        </p:nvSpPr>
        <p:spPr bwMode="auto">
          <a:xfrm>
            <a:off x="185738" y="1139415"/>
            <a:ext cx="4962326" cy="483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285750" lvl="0" indent="-285750">
              <a:buFont typeface="Arial" panose="020B0604020202020204" pitchFamily="34" charset="0"/>
              <a:buChar char="•"/>
            </a:pPr>
            <a:r>
              <a:rPr lang="en-AU" sz="1400" dirty="0" smtClean="0">
                <a:latin typeface="Arial" pitchFamily="34" charset="0"/>
              </a:rPr>
              <a:t>Help </a:t>
            </a:r>
            <a:r>
              <a:rPr lang="en-AU" sz="1400" dirty="0">
                <a:latin typeface="Arial" pitchFamily="34" charset="0"/>
              </a:rPr>
              <a:t>our customers, stakeholders and the community </a:t>
            </a:r>
            <a:r>
              <a:rPr lang="en-AU" sz="1400" b="1" dirty="0">
                <a:latin typeface="Arial" pitchFamily="34" charset="0"/>
              </a:rPr>
              <a:t>understand </a:t>
            </a:r>
            <a:r>
              <a:rPr lang="en-AU" sz="1400" dirty="0">
                <a:latin typeface="Arial" pitchFamily="34" charset="0"/>
              </a:rPr>
              <a:t>how gas services and prices are determined</a:t>
            </a:r>
          </a:p>
          <a:p>
            <a:pPr marL="285750" lvl="0" indent="-285750">
              <a:buFont typeface="Arial" panose="020B0604020202020204" pitchFamily="34" charset="0"/>
              <a:buChar char="•"/>
            </a:pPr>
            <a:endParaRPr lang="en-AU" sz="1400" dirty="0" smtClean="0">
              <a:latin typeface="Arial" pitchFamily="34" charset="0"/>
            </a:endParaRPr>
          </a:p>
          <a:p>
            <a:pPr marL="285750" lvl="0" indent="-285750">
              <a:buFont typeface="Arial" panose="020B0604020202020204" pitchFamily="34" charset="0"/>
              <a:buChar char="•"/>
            </a:pPr>
            <a:r>
              <a:rPr lang="en-AU" sz="1400" dirty="0">
                <a:latin typeface="Arial" pitchFamily="34" charset="0"/>
              </a:rPr>
              <a:t>K</a:t>
            </a:r>
            <a:r>
              <a:rPr lang="en-AU" sz="1400" dirty="0" smtClean="0">
                <a:latin typeface="Arial" pitchFamily="34" charset="0"/>
              </a:rPr>
              <a:t>eep </a:t>
            </a:r>
            <a:r>
              <a:rPr lang="en-AU" sz="1400" dirty="0">
                <a:latin typeface="Arial" pitchFamily="34" charset="0"/>
              </a:rPr>
              <a:t>our customers, stakeholders and the community </a:t>
            </a:r>
            <a:r>
              <a:rPr lang="en-AU" sz="1400" b="1" dirty="0">
                <a:latin typeface="Arial" pitchFamily="34" charset="0"/>
              </a:rPr>
              <a:t>informed</a:t>
            </a:r>
            <a:r>
              <a:rPr lang="en-AU" sz="1400" dirty="0">
                <a:latin typeface="Arial" pitchFamily="34" charset="0"/>
              </a:rPr>
              <a:t> of emerging factors that are </a:t>
            </a:r>
            <a:r>
              <a:rPr lang="en-AU" sz="1400" dirty="0" smtClean="0">
                <a:latin typeface="Arial" pitchFamily="34" charset="0"/>
              </a:rPr>
              <a:t>influencing </a:t>
            </a:r>
            <a:r>
              <a:rPr lang="en-AU" sz="1400" dirty="0">
                <a:latin typeface="Arial" pitchFamily="34" charset="0"/>
              </a:rPr>
              <a:t>the energy market (including JGN), and our customers and stakeholders</a:t>
            </a:r>
          </a:p>
          <a:p>
            <a:pPr marL="285750" lvl="0" indent="-285750">
              <a:buFont typeface="Arial" panose="020B0604020202020204" pitchFamily="34" charset="0"/>
              <a:buChar char="•"/>
            </a:pPr>
            <a:endParaRPr lang="en-AU" sz="1400" dirty="0" smtClean="0">
              <a:latin typeface="Arial" pitchFamily="34" charset="0"/>
            </a:endParaRPr>
          </a:p>
          <a:p>
            <a:pPr marL="285750" lvl="0" indent="-285750">
              <a:buFont typeface="Arial" panose="020B0604020202020204" pitchFamily="34" charset="0"/>
              <a:buChar char="•"/>
            </a:pPr>
            <a:r>
              <a:rPr lang="en-AU" sz="1400" b="1" dirty="0">
                <a:latin typeface="Arial" pitchFamily="34" charset="0"/>
              </a:rPr>
              <a:t>I</a:t>
            </a:r>
            <a:r>
              <a:rPr lang="en-AU" sz="1400" b="1" dirty="0" smtClean="0">
                <a:latin typeface="Arial" pitchFamily="34" charset="0"/>
              </a:rPr>
              <a:t>nvolve</a:t>
            </a:r>
            <a:r>
              <a:rPr lang="en-AU" sz="1400" dirty="0" smtClean="0">
                <a:latin typeface="Arial" pitchFamily="34" charset="0"/>
              </a:rPr>
              <a:t> </a:t>
            </a:r>
            <a:r>
              <a:rPr lang="en-AU" sz="1400" dirty="0">
                <a:latin typeface="Arial" pitchFamily="34" charset="0"/>
              </a:rPr>
              <a:t>our customers, stakeholders and the community in our decision making, and provide opportunities for them to provide feedback on the range of issues that are important to them  </a:t>
            </a:r>
          </a:p>
          <a:p>
            <a:pPr marL="285750" lvl="0" indent="-285750">
              <a:buFont typeface="Arial" panose="020B0604020202020204" pitchFamily="34" charset="0"/>
              <a:buChar char="•"/>
            </a:pPr>
            <a:endParaRPr lang="en-AU" sz="1400" dirty="0" smtClean="0">
              <a:latin typeface="Arial" pitchFamily="34" charset="0"/>
            </a:endParaRPr>
          </a:p>
          <a:p>
            <a:pPr marL="285750" lvl="0" indent="-285750">
              <a:buFont typeface="Arial" panose="020B0604020202020204" pitchFamily="34" charset="0"/>
              <a:buChar char="•"/>
            </a:pPr>
            <a:r>
              <a:rPr lang="en-AU" sz="1400" dirty="0" smtClean="0">
                <a:latin typeface="Arial" pitchFamily="34" charset="0"/>
              </a:rPr>
              <a:t>Acknowledge </a:t>
            </a:r>
            <a:r>
              <a:rPr lang="en-AU" sz="1400" dirty="0">
                <a:latin typeface="Arial" pitchFamily="34" charset="0"/>
              </a:rPr>
              <a:t>and </a:t>
            </a:r>
            <a:r>
              <a:rPr lang="en-AU" sz="1400" b="1" dirty="0">
                <a:latin typeface="Arial" pitchFamily="34" charset="0"/>
              </a:rPr>
              <a:t>respond</a:t>
            </a:r>
            <a:r>
              <a:rPr lang="en-AU" sz="1400" dirty="0">
                <a:latin typeface="Arial" pitchFamily="34" charset="0"/>
              </a:rPr>
              <a:t> to the feedback we receive, including how it has influenced our decision making</a:t>
            </a:r>
          </a:p>
          <a:p>
            <a:pPr marL="285750" lvl="0" indent="-285750">
              <a:buFont typeface="Arial" panose="020B0604020202020204" pitchFamily="34" charset="0"/>
              <a:buChar char="•"/>
            </a:pPr>
            <a:endParaRPr lang="en-AU" sz="1400" dirty="0" smtClean="0">
              <a:latin typeface="Arial" pitchFamily="34" charset="0"/>
            </a:endParaRPr>
          </a:p>
          <a:p>
            <a:pPr marL="285750" lvl="0" indent="-285750">
              <a:buFont typeface="Arial" panose="020B0604020202020204" pitchFamily="34" charset="0"/>
              <a:buChar char="•"/>
            </a:pPr>
            <a:r>
              <a:rPr lang="en-AU" sz="1400" dirty="0">
                <a:latin typeface="Arial" pitchFamily="34" charset="0"/>
              </a:rPr>
              <a:t>B</a:t>
            </a:r>
            <a:r>
              <a:rPr lang="en-AU" sz="1400" dirty="0" smtClean="0">
                <a:latin typeface="Arial" pitchFamily="34" charset="0"/>
              </a:rPr>
              <a:t>e </a:t>
            </a:r>
            <a:r>
              <a:rPr lang="en-AU" sz="1400" b="1" dirty="0">
                <a:latin typeface="Arial" pitchFamily="34" charset="0"/>
              </a:rPr>
              <a:t>transparent</a:t>
            </a:r>
            <a:r>
              <a:rPr lang="en-AU" sz="1400" dirty="0">
                <a:latin typeface="Arial" pitchFamily="34" charset="0"/>
              </a:rPr>
              <a:t> about what we can and cannot do to manage gas prices and services, and what customers can do</a:t>
            </a:r>
          </a:p>
          <a:p>
            <a:pPr marL="285750" lvl="0" indent="-285750">
              <a:buFont typeface="Arial" panose="020B0604020202020204" pitchFamily="34" charset="0"/>
              <a:buChar char="•"/>
            </a:pPr>
            <a:endParaRPr lang="en-AU" sz="1400" dirty="0" smtClean="0">
              <a:latin typeface="Arial" pitchFamily="34" charset="0"/>
            </a:endParaRPr>
          </a:p>
          <a:p>
            <a:pPr marL="285750" lvl="0" indent="-285750">
              <a:buFont typeface="Arial" panose="020B0604020202020204" pitchFamily="34" charset="0"/>
              <a:buChar char="•"/>
            </a:pPr>
            <a:r>
              <a:rPr lang="en-AU" sz="1400" b="1" dirty="0" smtClean="0">
                <a:latin typeface="Arial" pitchFamily="34" charset="0"/>
              </a:rPr>
              <a:t>Measure</a:t>
            </a:r>
            <a:r>
              <a:rPr lang="en-AU" sz="1400" b="1" dirty="0">
                <a:latin typeface="Arial" pitchFamily="34" charset="0"/>
              </a:rPr>
              <a:t>, report and improve </a:t>
            </a:r>
            <a:r>
              <a:rPr lang="en-AU" sz="1400" dirty="0">
                <a:latin typeface="Arial" pitchFamily="34" charset="0"/>
              </a:rPr>
              <a:t>the effectiveness of our engagement through time.</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012178"/>
            <a:ext cx="2193443" cy="146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712887"/>
            <a:ext cx="3874612" cy="1726139"/>
          </a:xfrm>
          <a:prstGeom prst="rect">
            <a:avLst/>
          </a:prstGeom>
        </p:spPr>
      </p:pic>
    </p:spTree>
    <p:extLst>
      <p:ext uri="{BB962C8B-B14F-4D97-AF65-F5344CB8AC3E}">
        <p14:creationId xmlns:p14="http://schemas.microsoft.com/office/powerpoint/2010/main" val="356361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2409" y="2348880"/>
            <a:ext cx="8223366" cy="1077218"/>
          </a:xfrm>
          <a:prstGeom prst="rect">
            <a:avLst/>
          </a:prstGeom>
          <a:noFill/>
          <a:ln w="9525">
            <a:noFill/>
            <a:miter lim="800000"/>
            <a:headEnd/>
            <a:tailEnd/>
          </a:ln>
        </p:spPr>
        <p:txBody>
          <a:bodyPr wrap="square">
            <a:spAutoFit/>
          </a:bodyPr>
          <a:lstStyle/>
          <a:p>
            <a:pPr marL="0" lvl="1" indent="6350" eaLnBrk="0" hangingPunct="0">
              <a:lnSpc>
                <a:spcPct val="100000"/>
              </a:lnSpc>
              <a:spcBef>
                <a:spcPct val="0"/>
              </a:spcBef>
            </a:pPr>
            <a:r>
              <a:rPr lang="en-AU" sz="3200" dirty="0" smtClean="0">
                <a:latin typeface="Arial" charset="0"/>
              </a:rPr>
              <a:t>AER draft decision</a:t>
            </a:r>
            <a:endParaRPr lang="en-AU" sz="3200" dirty="0" smtClean="0">
              <a:latin typeface="Arial" charset="0"/>
              <a:cs typeface="Arial" charset="0"/>
            </a:endParaRPr>
          </a:p>
          <a:p>
            <a:pPr marL="174625" indent="-174625" eaLnBrk="0" hangingPunct="0">
              <a:lnSpc>
                <a:spcPct val="100000"/>
              </a:lnSpc>
              <a:spcBef>
                <a:spcPct val="0"/>
              </a:spcBef>
            </a:pPr>
            <a:endParaRPr lang="en-AU" sz="3200" dirty="0" smtClean="0">
              <a:latin typeface="Arial" charset="0"/>
              <a:cs typeface="Arial" charset="0"/>
            </a:endParaRPr>
          </a:p>
        </p:txBody>
      </p:sp>
    </p:spTree>
    <p:extLst>
      <p:ext uri="{BB962C8B-B14F-4D97-AF65-F5344CB8AC3E}">
        <p14:creationId xmlns:p14="http://schemas.microsoft.com/office/powerpoint/2010/main" val="2710913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85737" y="1221283"/>
            <a:ext cx="4597297" cy="360363"/>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We are efficient, but can continue to improve</a:t>
            </a:r>
            <a:endParaRPr lang="en-US" sz="1600" b="1" dirty="0">
              <a:solidFill>
                <a:schemeClr val="bg1"/>
              </a:solidFill>
              <a:latin typeface="Arial" pitchFamily="34" charset="0"/>
            </a:endParaRPr>
          </a:p>
        </p:txBody>
      </p:sp>
      <p:sp>
        <p:nvSpPr>
          <p:cNvPr id="3" name="Rectangle 4"/>
          <p:cNvSpPr>
            <a:spLocks noChangeArrowheads="1"/>
          </p:cNvSpPr>
          <p:nvPr/>
        </p:nvSpPr>
        <p:spPr bwMode="auto">
          <a:xfrm>
            <a:off x="4783034" y="3646689"/>
            <a:ext cx="4094485" cy="408860"/>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r>
              <a:rPr lang="en-US" sz="1600" b="1" dirty="0" smtClean="0">
                <a:solidFill>
                  <a:schemeClr val="bg1"/>
                </a:solidFill>
                <a:latin typeface="Arial" pitchFamily="34" charset="0"/>
              </a:rPr>
              <a:t>Customer engagement highly regarded</a:t>
            </a:r>
            <a:endParaRPr lang="en-US" sz="1600" b="1" dirty="0">
              <a:solidFill>
                <a:schemeClr val="bg1"/>
              </a:solidFill>
              <a:latin typeface="Arial" pitchFamily="34" charset="0"/>
            </a:endParaRPr>
          </a:p>
        </p:txBody>
      </p:sp>
      <p:sp>
        <p:nvSpPr>
          <p:cNvPr id="4" name="Rectangle 4"/>
          <p:cNvSpPr>
            <a:spLocks noChangeArrowheads="1"/>
          </p:cNvSpPr>
          <p:nvPr/>
        </p:nvSpPr>
        <p:spPr bwMode="auto">
          <a:xfrm>
            <a:off x="185738" y="3659120"/>
            <a:ext cx="4196953" cy="396429"/>
          </a:xfrm>
          <a:prstGeom prst="roundRect">
            <a:avLst/>
          </a:prstGeom>
          <a:solidFill>
            <a:srgbClr val="4F81B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263">
              <a:buFont typeface="Wingdings" pitchFamily="2" charset="2"/>
              <a:buNone/>
            </a:pPr>
            <a:r>
              <a:rPr lang="en-US" sz="1600" b="1" dirty="0" smtClean="0">
                <a:solidFill>
                  <a:schemeClr val="bg1"/>
                </a:solidFill>
                <a:latin typeface="Arial" pitchFamily="34" charset="0"/>
              </a:rPr>
              <a:t>Efficient and equitable pricing </a:t>
            </a:r>
            <a:endParaRPr lang="en-US" sz="1600" b="1" dirty="0">
              <a:solidFill>
                <a:schemeClr val="bg1"/>
              </a:solidFill>
              <a:latin typeface="Arial" pitchFamily="34" charset="0"/>
            </a:endParaRPr>
          </a:p>
        </p:txBody>
      </p:sp>
      <p:sp>
        <p:nvSpPr>
          <p:cNvPr id="7" name="Rectangle 6"/>
          <p:cNvSpPr>
            <a:spLocks noChangeArrowheads="1"/>
          </p:cNvSpPr>
          <p:nvPr/>
        </p:nvSpPr>
        <p:spPr bwMode="auto">
          <a:xfrm>
            <a:off x="185738" y="1700808"/>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lvl="1">
              <a:spcBef>
                <a:spcPct val="20000"/>
              </a:spcBef>
              <a:buSzPct val="120000"/>
            </a:pPr>
            <a:endParaRPr lang="en-US" sz="1400" dirty="0">
              <a:solidFill>
                <a:srgbClr val="000099"/>
              </a:solidFill>
              <a:latin typeface="Arial" pitchFamily="34" charset="0"/>
            </a:endParaRPr>
          </a:p>
        </p:txBody>
      </p:sp>
      <p:sp>
        <p:nvSpPr>
          <p:cNvPr id="8" name="Title 1"/>
          <p:cNvSpPr txBox="1">
            <a:spLocks/>
          </p:cNvSpPr>
          <p:nvPr/>
        </p:nvSpPr>
        <p:spPr>
          <a:xfrm>
            <a:off x="263692" y="188640"/>
            <a:ext cx="7589842" cy="724906"/>
          </a:xfrm>
          <a:prstGeom prst="rect">
            <a:avLst/>
          </a:prstGeom>
        </p:spPr>
        <p:txBody>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800" dirty="0" smtClean="0"/>
              <a:t>Areas where we agree</a:t>
            </a:r>
            <a:endParaRPr lang="en-US" sz="2800" dirty="0"/>
          </a:p>
        </p:txBody>
      </p:sp>
      <p:sp>
        <p:nvSpPr>
          <p:cNvPr id="13" name="Rectangle 12"/>
          <p:cNvSpPr>
            <a:spLocks noChangeArrowheads="1"/>
          </p:cNvSpPr>
          <p:nvPr/>
        </p:nvSpPr>
        <p:spPr bwMode="auto">
          <a:xfrm>
            <a:off x="4783034" y="4545509"/>
            <a:ext cx="42957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marL="174625" indent="-174625">
              <a:lnSpc>
                <a:spcPct val="120000"/>
              </a:lnSpc>
              <a:spcBef>
                <a:spcPct val="20000"/>
              </a:spcBef>
              <a:buSzPct val="120000"/>
              <a:buFontTx/>
              <a:buChar char="•"/>
            </a:pPr>
            <a:endParaRPr lang="en-US" sz="1200" dirty="0">
              <a:latin typeface="Arial" pitchFamily="34" charset="0"/>
            </a:endParaRPr>
          </a:p>
        </p:txBody>
      </p:sp>
      <p:sp>
        <p:nvSpPr>
          <p:cNvPr id="9" name="Rectangle 8"/>
          <p:cNvSpPr>
            <a:spLocks noChangeArrowheads="1"/>
          </p:cNvSpPr>
          <p:nvPr/>
        </p:nvSpPr>
        <p:spPr bwMode="auto">
          <a:xfrm>
            <a:off x="497536" y="1640356"/>
            <a:ext cx="42957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a:lnSpc>
                <a:spcPct val="120000"/>
              </a:lnSpc>
              <a:spcBef>
                <a:spcPct val="20000"/>
              </a:spcBef>
              <a:buSzPct val="120000"/>
            </a:pPr>
            <a:r>
              <a:rPr lang="en-US" sz="1400" dirty="0" smtClean="0">
                <a:latin typeface="Arial" pitchFamily="34" charset="0"/>
              </a:rPr>
              <a:t>Historical capital expenditure</a:t>
            </a:r>
          </a:p>
          <a:p>
            <a:pPr marL="174625" indent="-174625">
              <a:lnSpc>
                <a:spcPct val="120000"/>
              </a:lnSpc>
              <a:spcBef>
                <a:spcPct val="20000"/>
              </a:spcBef>
              <a:buSzPct val="120000"/>
              <a:buFontTx/>
              <a:buChar char="•"/>
            </a:pPr>
            <a:endParaRPr lang="en-US" sz="1400" dirty="0">
              <a:latin typeface="Arial" pitchFamily="34" charset="0"/>
            </a:endParaRPr>
          </a:p>
          <a:p>
            <a:pPr>
              <a:lnSpc>
                <a:spcPct val="120000"/>
              </a:lnSpc>
              <a:spcBef>
                <a:spcPct val="20000"/>
              </a:spcBef>
              <a:buSzPct val="120000"/>
            </a:pPr>
            <a:r>
              <a:rPr lang="en-US" sz="1400" dirty="0" smtClean="0">
                <a:latin typeface="Arial" pitchFamily="34" charset="0"/>
              </a:rPr>
              <a:t>98.8% of JGN’s forecast operating expenditure (exc. debt raising costs)</a:t>
            </a:r>
          </a:p>
          <a:p>
            <a:pPr>
              <a:lnSpc>
                <a:spcPct val="120000"/>
              </a:lnSpc>
              <a:spcBef>
                <a:spcPct val="20000"/>
              </a:spcBef>
              <a:buSzPct val="120000"/>
            </a:pPr>
            <a:endParaRPr lang="en-US" sz="1400" dirty="0">
              <a:latin typeface="Arial" pitchFamily="34" charset="0"/>
            </a:endParaRPr>
          </a:p>
          <a:p>
            <a:pPr>
              <a:lnSpc>
                <a:spcPct val="120000"/>
              </a:lnSpc>
              <a:spcBef>
                <a:spcPct val="20000"/>
              </a:spcBef>
              <a:buSzPct val="120000"/>
            </a:pPr>
            <a:r>
              <a:rPr lang="en-US" sz="1400" dirty="0" smtClean="0">
                <a:latin typeface="Arial" pitchFamily="34" charset="0"/>
              </a:rPr>
              <a:t>5 per cent </a:t>
            </a:r>
            <a:r>
              <a:rPr lang="en-US" sz="1400" dirty="0" err="1" smtClean="0">
                <a:latin typeface="Arial" pitchFamily="34" charset="0"/>
              </a:rPr>
              <a:t>opex</a:t>
            </a:r>
            <a:r>
              <a:rPr lang="en-US" sz="1400" dirty="0" smtClean="0">
                <a:latin typeface="Arial" pitchFamily="34" charset="0"/>
              </a:rPr>
              <a:t> productivity factor for the period.</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sp>
        <p:nvSpPr>
          <p:cNvPr id="10" name="Rectangle 9"/>
          <p:cNvSpPr>
            <a:spLocks noChangeArrowheads="1"/>
          </p:cNvSpPr>
          <p:nvPr/>
        </p:nvSpPr>
        <p:spPr bwMode="auto">
          <a:xfrm>
            <a:off x="487259" y="4169228"/>
            <a:ext cx="429577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a:lnSpc>
                <a:spcPct val="120000"/>
              </a:lnSpc>
              <a:spcBef>
                <a:spcPct val="20000"/>
              </a:spcBef>
              <a:buSzPct val="120000"/>
            </a:pPr>
            <a:r>
              <a:rPr lang="en-US" sz="1400" dirty="0" smtClean="0">
                <a:latin typeface="Arial" pitchFamily="34" charset="0"/>
              </a:rPr>
              <a:t>Tariff structures, including low fixed charges to support gas connections</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a:lnSpc>
                <a:spcPct val="120000"/>
              </a:lnSpc>
              <a:spcBef>
                <a:spcPct val="20000"/>
              </a:spcBef>
              <a:buSzPct val="120000"/>
            </a:pPr>
            <a:r>
              <a:rPr lang="en-US" sz="1400" dirty="0">
                <a:latin typeface="Arial" pitchFamily="34" charset="0"/>
              </a:rPr>
              <a:t>N</a:t>
            </a:r>
            <a:r>
              <a:rPr lang="en-US" sz="1400" dirty="0" smtClean="0">
                <a:latin typeface="Arial" pitchFamily="34" charset="0"/>
              </a:rPr>
              <a:t>ew tariffs for energy intermediaries</a:t>
            </a: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sp>
        <p:nvSpPr>
          <p:cNvPr id="11" name="Rectangle 10"/>
          <p:cNvSpPr>
            <a:spLocks noChangeArrowheads="1"/>
          </p:cNvSpPr>
          <p:nvPr/>
        </p:nvSpPr>
        <p:spPr bwMode="auto">
          <a:xfrm>
            <a:off x="5076056" y="4183247"/>
            <a:ext cx="397767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7600" tIns="46038" rIns="21600" bIns="46038"/>
          <a:lstStyle/>
          <a:p>
            <a:pPr>
              <a:lnSpc>
                <a:spcPct val="120000"/>
              </a:lnSpc>
              <a:spcBef>
                <a:spcPct val="20000"/>
              </a:spcBef>
              <a:buSzPct val="120000"/>
            </a:pPr>
            <a:r>
              <a:rPr lang="en-US" sz="1400" dirty="0" smtClean="0">
                <a:latin typeface="Arial" pitchFamily="34" charset="0"/>
              </a:rPr>
              <a:t>We have taken genuine steps to engage with our customers</a:t>
            </a: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a:lnSpc>
                <a:spcPct val="120000"/>
              </a:lnSpc>
              <a:spcBef>
                <a:spcPct val="20000"/>
              </a:spcBef>
              <a:buSzPct val="120000"/>
            </a:pPr>
            <a:r>
              <a:rPr lang="en-US" sz="1400" dirty="0" smtClean="0">
                <a:latin typeface="Arial" pitchFamily="34" charset="0"/>
              </a:rPr>
              <a:t>Our proposal was strengthened by the overall quality of our engagement</a:t>
            </a:r>
          </a:p>
          <a:p>
            <a:pPr marL="174625" indent="-174625">
              <a:lnSpc>
                <a:spcPct val="120000"/>
              </a:lnSpc>
              <a:spcBef>
                <a:spcPct val="20000"/>
              </a:spcBef>
              <a:buSzPct val="120000"/>
              <a:buFontTx/>
              <a:buChar char="•"/>
            </a:pPr>
            <a:endParaRPr lang="en-US" sz="1400" dirty="0">
              <a:latin typeface="Arial" pitchFamily="34" charset="0"/>
            </a:endParaRPr>
          </a:p>
          <a:p>
            <a:pPr>
              <a:lnSpc>
                <a:spcPct val="120000"/>
              </a:lnSpc>
              <a:spcBef>
                <a:spcPct val="20000"/>
              </a:spcBef>
              <a:buSzPct val="120000"/>
            </a:pPr>
            <a:r>
              <a:rPr lang="en-US" sz="1400" dirty="0" smtClean="0">
                <a:latin typeface="Arial" pitchFamily="34" charset="0"/>
              </a:rPr>
              <a:t>Our engagement met the requirements of the AER’s guidelines</a:t>
            </a:r>
          </a:p>
          <a:p>
            <a:pPr marL="174625" indent="-174625">
              <a:lnSpc>
                <a:spcPct val="120000"/>
              </a:lnSpc>
              <a:spcBef>
                <a:spcPct val="20000"/>
              </a:spcBef>
              <a:buSzPct val="120000"/>
              <a:buFontTx/>
              <a:buChar char="•"/>
            </a:pPr>
            <a:endParaRPr lang="en-US" sz="1400" dirty="0" smtClean="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a:latin typeface="Arial" pitchFamily="34" charset="0"/>
            </a:endParaRPr>
          </a:p>
          <a:p>
            <a:pPr marL="174625" indent="-174625">
              <a:lnSpc>
                <a:spcPct val="120000"/>
              </a:lnSpc>
              <a:spcBef>
                <a:spcPct val="20000"/>
              </a:spcBef>
              <a:buSzPct val="120000"/>
              <a:buFontTx/>
              <a:buChar char="•"/>
            </a:pPr>
            <a:endParaRPr lang="en-US" sz="1400" dirty="0" smtClean="0">
              <a:latin typeface="Arial" pitchFamily="34" charset="0"/>
            </a:endParaRPr>
          </a:p>
          <a:p>
            <a:pPr lvl="1">
              <a:spcBef>
                <a:spcPct val="20000"/>
              </a:spcBef>
              <a:buSzPct val="120000"/>
            </a:pPr>
            <a:endParaRPr lang="en-US" sz="1400" dirty="0">
              <a:solidFill>
                <a:srgbClr val="000099"/>
              </a:solidFill>
              <a:latin typeface="Arial" pitchFamily="34" charset="0"/>
            </a:endParaRPr>
          </a:p>
        </p:txBody>
      </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289" y="1124744"/>
            <a:ext cx="1788364" cy="1962399"/>
          </a:xfrm>
          <a:prstGeom prst="rect">
            <a:avLst/>
          </a:prstGeom>
        </p:spPr>
      </p:pic>
      <p:pic>
        <p:nvPicPr>
          <p:cNvPr id="2050"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521" y="1647527"/>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98" y="2276872"/>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98" y="3087143"/>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20" y="4183247"/>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95" y="5075716"/>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0318" y="4229923"/>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538" y="5080787"/>
            <a:ext cx="185738" cy="1928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mcphers\Picture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538" y="5924847"/>
            <a:ext cx="185738" cy="19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9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3716</TotalTime>
  <Words>2027</Words>
  <Application>Microsoft Office PowerPoint</Application>
  <PresentationFormat>On-screen Show (4:3)</PresentationFormat>
  <Paragraphs>262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Jemena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Harding</dc:creator>
  <cp:lastModifiedBy>Ana Dijanosic</cp:lastModifiedBy>
  <cp:revision>251</cp:revision>
  <cp:lastPrinted>2014-12-08T00:51:38Z</cp:lastPrinted>
  <dcterms:created xsi:type="dcterms:W3CDTF">2014-09-16T07:33:26Z</dcterms:created>
  <dcterms:modified xsi:type="dcterms:W3CDTF">2014-12-08T00:55:27Z</dcterms:modified>
</cp:coreProperties>
</file>