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3.xml" ContentType="application/vnd.openxmlformats-officedocument.drawingml.char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sldIdLst>
    <p:sldId id="272" r:id="rId2"/>
    <p:sldId id="380" r:id="rId3"/>
    <p:sldId id="381" r:id="rId4"/>
    <p:sldId id="384" r:id="rId5"/>
    <p:sldId id="332" r:id="rId6"/>
    <p:sldId id="373" r:id="rId7"/>
    <p:sldId id="391" r:id="rId8"/>
    <p:sldId id="405" r:id="rId9"/>
    <p:sldId id="387" r:id="rId10"/>
    <p:sldId id="365" r:id="rId11"/>
    <p:sldId id="406" r:id="rId12"/>
    <p:sldId id="397" r:id="rId13"/>
    <p:sldId id="393" r:id="rId14"/>
    <p:sldId id="383" r:id="rId15"/>
    <p:sldId id="398" r:id="rId16"/>
    <p:sldId id="399" r:id="rId17"/>
    <p:sldId id="402" r:id="rId18"/>
    <p:sldId id="394" r:id="rId19"/>
    <p:sldId id="400" r:id="rId20"/>
    <p:sldId id="407" r:id="rId21"/>
  </p:sldIdLst>
  <p:sldSz cx="9144000" cy="6858000" type="screen4x3"/>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AF00"/>
    <a:srgbClr val="5E6A71"/>
    <a:srgbClr val="FFDA7D"/>
    <a:srgbClr val="006A71"/>
    <a:srgbClr val="ECECEC"/>
    <a:srgbClr val="97ABB5"/>
    <a:srgbClr val="BED600"/>
    <a:srgbClr val="209A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8" autoAdjust="0"/>
    <p:restoredTop sz="94673" autoAdjust="0"/>
  </p:normalViewPr>
  <p:slideViewPr>
    <p:cSldViewPr showGuides="1">
      <p:cViewPr>
        <p:scale>
          <a:sx n="66" d="100"/>
          <a:sy n="66" d="100"/>
        </p:scale>
        <p:origin x="-1236" y="-1386"/>
      </p:cViewPr>
      <p:guideLst>
        <p:guide orient="horz" pos="2160"/>
        <p:guide pos="2880"/>
      </p:guideLst>
    </p:cSldViewPr>
  </p:slideViewPr>
  <p:notesTextViewPr>
    <p:cViewPr>
      <p:scale>
        <a:sx n="1" d="1"/>
        <a:sy n="1" d="1"/>
      </p:scale>
      <p:origin x="0" y="0"/>
    </p:cViewPr>
  </p:notesTextViewPr>
  <p:sorterViewPr>
    <p:cViewPr>
      <p:scale>
        <a:sx n="180" d="100"/>
        <a:sy n="180" d="100"/>
      </p:scale>
      <p:origin x="0" y="306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cat>
            <c:strRef>
              <c:f>Sheet1!$A$2:$A$4</c:f>
              <c:strCache>
                <c:ptCount val="3"/>
                <c:pt idx="0">
                  <c:v>Labour</c:v>
                </c:pt>
                <c:pt idx="1">
                  <c:v>Vegetation</c:v>
                </c:pt>
                <c:pt idx="2">
                  <c:v>Other</c:v>
                </c:pt>
              </c:strCache>
            </c:strRef>
          </c:cat>
          <c:val>
            <c:numRef>
              <c:f>Sheet1!$B$2:$B$4</c:f>
              <c:numCache>
                <c:formatCode>General</c:formatCode>
                <c:ptCount val="3"/>
                <c:pt idx="0">
                  <c:v>61</c:v>
                </c:pt>
                <c:pt idx="1">
                  <c:v>19</c:v>
                </c:pt>
                <c:pt idx="2">
                  <c:v>20</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Sales</c:v>
                </c:pt>
              </c:strCache>
            </c:strRef>
          </c:tx>
          <c:dPt>
            <c:idx val="0"/>
            <c:bubble3D val="0"/>
            <c:spPr>
              <a:solidFill>
                <a:schemeClr val="accent1">
                  <a:alpha val="59000"/>
                </a:schemeClr>
              </a:solidFill>
            </c:spPr>
          </c:dPt>
          <c:dPt>
            <c:idx val="1"/>
            <c:bubble3D val="0"/>
            <c:spPr>
              <a:solidFill>
                <a:schemeClr val="accent1">
                  <a:alpha val="34000"/>
                </a:schemeClr>
              </a:solidFill>
            </c:spPr>
          </c:dPt>
          <c:cat>
            <c:strRef>
              <c:f>Sheet1!$A$2:$A$5</c:f>
              <c:strCache>
                <c:ptCount val="2"/>
                <c:pt idx="0">
                  <c:v>cut</c:v>
                </c:pt>
                <c:pt idx="1">
                  <c:v>approved</c:v>
                </c:pt>
              </c:strCache>
            </c:strRef>
          </c:cat>
          <c:val>
            <c:numRef>
              <c:f>Sheet1!$B$2:$B$5</c:f>
              <c:numCache>
                <c:formatCode>General</c:formatCode>
                <c:ptCount val="4"/>
                <c:pt idx="0">
                  <c:v>35</c:v>
                </c:pt>
                <c:pt idx="1">
                  <c:v>65</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A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2916666666666665E-2"/>
          <c:y val="3.4375000000000003E-2"/>
          <c:w val="0.9604166666666667"/>
          <c:h val="0.84852066929133863"/>
        </c:manualLayout>
      </c:layout>
      <c:barChart>
        <c:barDir val="col"/>
        <c:grouping val="clustered"/>
        <c:varyColors val="0"/>
        <c:ser>
          <c:idx val="0"/>
          <c:order val="0"/>
          <c:tx>
            <c:strRef>
              <c:f>Sheet1!$B$1</c:f>
              <c:strCache>
                <c:ptCount val="1"/>
                <c:pt idx="0">
                  <c:v>Series 1</c:v>
                </c:pt>
              </c:strCache>
            </c:strRef>
          </c:tx>
          <c:invertIfNegative val="0"/>
          <c:cat>
            <c:strRef>
              <c:f>Sheet1!$A$2:$A$6</c:f>
              <c:strCache>
                <c:ptCount val="5"/>
                <c:pt idx="0">
                  <c:v>14/15</c:v>
                </c:pt>
                <c:pt idx="1">
                  <c:v>15/16</c:v>
                </c:pt>
                <c:pt idx="2">
                  <c:v>16/17</c:v>
                </c:pt>
                <c:pt idx="3">
                  <c:v>17/18</c:v>
                </c:pt>
                <c:pt idx="4">
                  <c:v>18/19</c:v>
                </c:pt>
              </c:strCache>
            </c:strRef>
          </c:cat>
          <c:val>
            <c:numRef>
              <c:f>Sheet1!$B$2:$B$6</c:f>
              <c:numCache>
                <c:formatCode>General</c:formatCode>
                <c:ptCount val="5"/>
              </c:numCache>
            </c:numRef>
          </c:val>
        </c:ser>
        <c:ser>
          <c:idx val="1"/>
          <c:order val="1"/>
          <c:tx>
            <c:strRef>
              <c:f>Sheet1!$C$1</c:f>
              <c:strCache>
                <c:ptCount val="1"/>
                <c:pt idx="0">
                  <c:v>Series 2</c:v>
                </c:pt>
              </c:strCache>
            </c:strRef>
          </c:tx>
          <c:invertIfNegative val="0"/>
          <c:cat>
            <c:strRef>
              <c:f>Sheet1!$A$2:$A$6</c:f>
              <c:strCache>
                <c:ptCount val="5"/>
                <c:pt idx="0">
                  <c:v>14/15</c:v>
                </c:pt>
                <c:pt idx="1">
                  <c:v>15/16</c:v>
                </c:pt>
                <c:pt idx="2">
                  <c:v>16/17</c:v>
                </c:pt>
                <c:pt idx="3">
                  <c:v>17/18</c:v>
                </c:pt>
                <c:pt idx="4">
                  <c:v>18/19</c:v>
                </c:pt>
              </c:strCache>
            </c:strRef>
          </c:cat>
          <c:val>
            <c:numRef>
              <c:f>Sheet1!$C$2:$C$6</c:f>
              <c:numCache>
                <c:formatCode>General</c:formatCode>
                <c:ptCount val="5"/>
              </c:numCache>
            </c:numRef>
          </c:val>
        </c:ser>
        <c:ser>
          <c:idx val="2"/>
          <c:order val="2"/>
          <c:tx>
            <c:strRef>
              <c:f>Sheet1!$D$1</c:f>
              <c:strCache>
                <c:ptCount val="1"/>
                <c:pt idx="0">
                  <c:v>Series 3</c:v>
                </c:pt>
              </c:strCache>
            </c:strRef>
          </c:tx>
          <c:invertIfNegative val="0"/>
          <c:cat>
            <c:strRef>
              <c:f>Sheet1!$A$2:$A$6</c:f>
              <c:strCache>
                <c:ptCount val="5"/>
                <c:pt idx="0">
                  <c:v>14/15</c:v>
                </c:pt>
                <c:pt idx="1">
                  <c:v>15/16</c:v>
                </c:pt>
                <c:pt idx="2">
                  <c:v>16/17</c:v>
                </c:pt>
                <c:pt idx="3">
                  <c:v>17/18</c:v>
                </c:pt>
                <c:pt idx="4">
                  <c:v>18/19</c:v>
                </c:pt>
              </c:strCache>
            </c:strRef>
          </c:cat>
          <c:val>
            <c:numRef>
              <c:f>Sheet1!$D$2:$D$6</c:f>
              <c:numCache>
                <c:formatCode>General</c:formatCode>
                <c:ptCount val="5"/>
              </c:numCache>
            </c:numRef>
          </c:val>
        </c:ser>
        <c:dLbls>
          <c:showLegendKey val="0"/>
          <c:showVal val="0"/>
          <c:showCatName val="0"/>
          <c:showSerName val="0"/>
          <c:showPercent val="0"/>
          <c:showBubbleSize val="0"/>
        </c:dLbls>
        <c:gapWidth val="150"/>
        <c:axId val="97778304"/>
        <c:axId val="97857920"/>
      </c:barChart>
      <c:catAx>
        <c:axId val="97778304"/>
        <c:scaling>
          <c:orientation val="minMax"/>
        </c:scaling>
        <c:delete val="0"/>
        <c:axPos val="b"/>
        <c:majorTickMark val="out"/>
        <c:minorTickMark val="none"/>
        <c:tickLblPos val="nextTo"/>
        <c:crossAx val="97857920"/>
        <c:crosses val="autoZero"/>
        <c:auto val="1"/>
        <c:lblAlgn val="ctr"/>
        <c:lblOffset val="100"/>
        <c:noMultiLvlLbl val="0"/>
      </c:catAx>
      <c:valAx>
        <c:axId val="97857920"/>
        <c:scaling>
          <c:orientation val="minMax"/>
        </c:scaling>
        <c:delete val="1"/>
        <c:axPos val="l"/>
        <c:numFmt formatCode="General" sourceLinked="1"/>
        <c:majorTickMark val="out"/>
        <c:minorTickMark val="none"/>
        <c:tickLblPos val="nextTo"/>
        <c:crossAx val="97778304"/>
        <c:crosses val="autoZero"/>
        <c:crossBetween val="between"/>
      </c:valAx>
      <c:spPr>
        <a:noFill/>
        <a:ln w="25400">
          <a:noFill/>
        </a:ln>
      </c:spPr>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967"/>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49688" y="0"/>
            <a:ext cx="2946400" cy="496967"/>
          </a:xfrm>
          <a:prstGeom prst="rect">
            <a:avLst/>
          </a:prstGeom>
        </p:spPr>
        <p:txBody>
          <a:bodyPr vert="horz" lIns="91440" tIns="45720" rIns="91440" bIns="45720" rtlCol="0"/>
          <a:lstStyle>
            <a:lvl1pPr algn="r">
              <a:defRPr sz="1200"/>
            </a:lvl1pPr>
          </a:lstStyle>
          <a:p>
            <a:fld id="{3903C0FC-68E2-48CE-91DD-D04DFD6C46F8}" type="datetimeFigureOut">
              <a:rPr lang="en-AU" smtClean="0"/>
              <a:t>8/12/2014</a:t>
            </a:fld>
            <a:endParaRPr lang="en-AU"/>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79450" y="4715629"/>
            <a:ext cx="5438775" cy="446793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9429671"/>
            <a:ext cx="2946400" cy="496966"/>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49688" y="9429671"/>
            <a:ext cx="2946400" cy="496966"/>
          </a:xfrm>
          <a:prstGeom prst="rect">
            <a:avLst/>
          </a:prstGeom>
        </p:spPr>
        <p:txBody>
          <a:bodyPr vert="horz" lIns="91440" tIns="45720" rIns="91440" bIns="45720" rtlCol="0" anchor="b"/>
          <a:lstStyle>
            <a:lvl1pPr algn="r">
              <a:defRPr sz="1200"/>
            </a:lvl1pPr>
          </a:lstStyle>
          <a:p>
            <a:fld id="{CC776491-8FBC-4B62-9583-C77D3A714AF6}" type="slidenum">
              <a:rPr lang="en-AU" smtClean="0"/>
              <a:t>‹#›</a:t>
            </a:fld>
            <a:endParaRPr lang="en-AU"/>
          </a:p>
        </p:txBody>
      </p:sp>
    </p:spTree>
    <p:extLst>
      <p:ext uri="{BB962C8B-B14F-4D97-AF65-F5344CB8AC3E}">
        <p14:creationId xmlns:p14="http://schemas.microsoft.com/office/powerpoint/2010/main" val="1526282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latin typeface="Arial" charset="0"/>
            </a:endParaRPr>
          </a:p>
        </p:txBody>
      </p:sp>
      <p:sp>
        <p:nvSpPr>
          <p:cNvPr id="47108" name="Slide Number Placeholder 3"/>
          <p:cNvSpPr>
            <a:spLocks noGrp="1"/>
          </p:cNvSpPr>
          <p:nvPr>
            <p:ph type="sldNum" sz="quarter" idx="5"/>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fld id="{79AEF205-1DE9-456D-967B-EC54B4A36D07}" type="slidenum">
              <a:rPr lang="en-AU" smtClean="0"/>
              <a:pPr eaLnBrk="1" hangingPunct="1">
                <a:defRPr/>
              </a:pPr>
              <a:t>1</a:t>
            </a:fld>
            <a:endParaRPr lang="en-AU"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p>
        </p:txBody>
      </p:sp>
      <p:sp>
        <p:nvSpPr>
          <p:cNvPr id="48132" name="Slide Number Placeholder 3"/>
          <p:cNvSpPr>
            <a:spLocks noGrp="1"/>
          </p:cNvSpPr>
          <p:nvPr>
            <p:ph type="sldNum" sz="quarter" idx="5"/>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fld id="{907EE9ED-2B5E-4740-9964-56210CE445D3}" type="slidenum">
              <a:rPr lang="en-AU" smtClean="0">
                <a:solidFill>
                  <a:prstClr val="black"/>
                </a:solidFill>
              </a:rPr>
              <a:pPr eaLnBrk="1" hangingPunct="1">
                <a:defRPr/>
              </a:pPr>
              <a:t>11</a:t>
            </a:fld>
            <a:endParaRPr lang="en-AU" smtClean="0">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p>
        </p:txBody>
      </p:sp>
      <p:sp>
        <p:nvSpPr>
          <p:cNvPr id="48132" name="Slide Number Placeholder 3"/>
          <p:cNvSpPr>
            <a:spLocks noGrp="1"/>
          </p:cNvSpPr>
          <p:nvPr>
            <p:ph type="sldNum" sz="quarter" idx="5"/>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fld id="{907EE9ED-2B5E-4740-9964-56210CE445D3}" type="slidenum">
              <a:rPr lang="en-AU" smtClean="0">
                <a:solidFill>
                  <a:prstClr val="black"/>
                </a:solidFill>
              </a:rPr>
              <a:pPr eaLnBrk="1" hangingPunct="1">
                <a:defRPr/>
              </a:pPr>
              <a:t>12</a:t>
            </a:fld>
            <a:endParaRPr lang="en-AU" smtClean="0">
              <a:solidFill>
                <a:prstClr val="black"/>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p>
        </p:txBody>
      </p:sp>
      <p:sp>
        <p:nvSpPr>
          <p:cNvPr id="48132" name="Slide Number Placeholder 3"/>
          <p:cNvSpPr>
            <a:spLocks noGrp="1"/>
          </p:cNvSpPr>
          <p:nvPr>
            <p:ph type="sldNum" sz="quarter" idx="5"/>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fld id="{907EE9ED-2B5E-4740-9964-56210CE445D3}" type="slidenum">
              <a:rPr lang="en-AU" smtClean="0">
                <a:solidFill>
                  <a:prstClr val="black"/>
                </a:solidFill>
              </a:rPr>
              <a:pPr eaLnBrk="1" hangingPunct="1">
                <a:defRPr/>
              </a:pPr>
              <a:t>13</a:t>
            </a:fld>
            <a:endParaRPr lang="en-AU" smtClean="0">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p>
        </p:txBody>
      </p:sp>
      <p:sp>
        <p:nvSpPr>
          <p:cNvPr id="48132" name="Slide Number Placeholder 3"/>
          <p:cNvSpPr>
            <a:spLocks noGrp="1"/>
          </p:cNvSpPr>
          <p:nvPr>
            <p:ph type="sldNum" sz="quarter" idx="5"/>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fld id="{907EE9ED-2B5E-4740-9964-56210CE445D3}" type="slidenum">
              <a:rPr lang="en-AU" smtClean="0">
                <a:solidFill>
                  <a:prstClr val="black"/>
                </a:solidFill>
              </a:rPr>
              <a:pPr eaLnBrk="1" hangingPunct="1">
                <a:defRPr/>
              </a:pPr>
              <a:t>14</a:t>
            </a:fld>
            <a:endParaRPr lang="en-AU" smtClean="0">
              <a:solidFill>
                <a:prstClr val="black"/>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p>
        </p:txBody>
      </p:sp>
      <p:sp>
        <p:nvSpPr>
          <p:cNvPr id="48132" name="Slide Number Placeholder 3"/>
          <p:cNvSpPr>
            <a:spLocks noGrp="1"/>
          </p:cNvSpPr>
          <p:nvPr>
            <p:ph type="sldNum" sz="quarter" idx="5"/>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fld id="{907EE9ED-2B5E-4740-9964-56210CE445D3}" type="slidenum">
              <a:rPr lang="en-AU" smtClean="0">
                <a:solidFill>
                  <a:prstClr val="black"/>
                </a:solidFill>
              </a:rPr>
              <a:pPr eaLnBrk="1" hangingPunct="1">
                <a:defRPr/>
              </a:pPr>
              <a:t>15</a:t>
            </a:fld>
            <a:endParaRPr lang="en-AU" smtClean="0">
              <a:solidFill>
                <a:prstClr val="black"/>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p>
        </p:txBody>
      </p:sp>
      <p:sp>
        <p:nvSpPr>
          <p:cNvPr id="48132" name="Slide Number Placeholder 3"/>
          <p:cNvSpPr>
            <a:spLocks noGrp="1"/>
          </p:cNvSpPr>
          <p:nvPr>
            <p:ph type="sldNum" sz="quarter" idx="5"/>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fld id="{907EE9ED-2B5E-4740-9964-56210CE445D3}" type="slidenum">
              <a:rPr lang="en-AU" smtClean="0">
                <a:solidFill>
                  <a:prstClr val="black"/>
                </a:solidFill>
              </a:rPr>
              <a:pPr eaLnBrk="1" hangingPunct="1">
                <a:defRPr/>
              </a:pPr>
              <a:t>16</a:t>
            </a:fld>
            <a:endParaRPr lang="en-AU" smtClean="0">
              <a:solidFill>
                <a:prstClr val="black"/>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p>
        </p:txBody>
      </p:sp>
      <p:sp>
        <p:nvSpPr>
          <p:cNvPr id="48132" name="Slide Number Placeholder 3"/>
          <p:cNvSpPr>
            <a:spLocks noGrp="1"/>
          </p:cNvSpPr>
          <p:nvPr>
            <p:ph type="sldNum" sz="quarter" idx="5"/>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fld id="{907EE9ED-2B5E-4740-9964-56210CE445D3}" type="slidenum">
              <a:rPr lang="en-AU" smtClean="0">
                <a:solidFill>
                  <a:prstClr val="black"/>
                </a:solidFill>
              </a:rPr>
              <a:pPr eaLnBrk="1" hangingPunct="1">
                <a:defRPr/>
              </a:pPr>
              <a:t>17</a:t>
            </a:fld>
            <a:endParaRPr lang="en-AU" smtClean="0">
              <a:solidFill>
                <a:prstClr val="black"/>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p>
        </p:txBody>
      </p:sp>
      <p:sp>
        <p:nvSpPr>
          <p:cNvPr id="48132" name="Slide Number Placeholder 3"/>
          <p:cNvSpPr>
            <a:spLocks noGrp="1"/>
          </p:cNvSpPr>
          <p:nvPr>
            <p:ph type="sldNum" sz="quarter" idx="5"/>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fld id="{907EE9ED-2B5E-4740-9964-56210CE445D3}" type="slidenum">
              <a:rPr lang="en-AU" smtClean="0">
                <a:solidFill>
                  <a:prstClr val="black"/>
                </a:solidFill>
              </a:rPr>
              <a:pPr eaLnBrk="1" hangingPunct="1">
                <a:defRPr/>
              </a:pPr>
              <a:t>18</a:t>
            </a:fld>
            <a:endParaRPr lang="en-AU" smtClean="0">
              <a:solidFill>
                <a:prstClr val="black"/>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p>
        </p:txBody>
      </p:sp>
      <p:sp>
        <p:nvSpPr>
          <p:cNvPr id="48132" name="Slide Number Placeholder 3"/>
          <p:cNvSpPr>
            <a:spLocks noGrp="1"/>
          </p:cNvSpPr>
          <p:nvPr>
            <p:ph type="sldNum" sz="quarter" idx="5"/>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fld id="{907EE9ED-2B5E-4740-9964-56210CE445D3}" type="slidenum">
              <a:rPr lang="en-AU" smtClean="0">
                <a:solidFill>
                  <a:prstClr val="black"/>
                </a:solidFill>
              </a:rPr>
              <a:pPr eaLnBrk="1" hangingPunct="1">
                <a:defRPr/>
              </a:pPr>
              <a:t>19</a:t>
            </a:fld>
            <a:endParaRPr lang="en-AU" smtClean="0">
              <a:solidFill>
                <a:prstClr val="black"/>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p>
        </p:txBody>
      </p:sp>
      <p:sp>
        <p:nvSpPr>
          <p:cNvPr id="48132" name="Slide Number Placeholder 3"/>
          <p:cNvSpPr>
            <a:spLocks noGrp="1"/>
          </p:cNvSpPr>
          <p:nvPr>
            <p:ph type="sldNum" sz="quarter" idx="5"/>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fld id="{907EE9ED-2B5E-4740-9964-56210CE445D3}" type="slidenum">
              <a:rPr lang="en-AU" smtClean="0">
                <a:solidFill>
                  <a:prstClr val="black"/>
                </a:solidFill>
              </a:rPr>
              <a:pPr eaLnBrk="1" hangingPunct="1">
                <a:defRPr/>
              </a:pPr>
              <a:t>20</a:t>
            </a:fld>
            <a:endParaRPr lang="en-AU" smtClean="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p>
        </p:txBody>
      </p:sp>
      <p:sp>
        <p:nvSpPr>
          <p:cNvPr id="48132" name="Slide Number Placeholder 3"/>
          <p:cNvSpPr>
            <a:spLocks noGrp="1"/>
          </p:cNvSpPr>
          <p:nvPr>
            <p:ph type="sldNum" sz="quarter" idx="5"/>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fld id="{907EE9ED-2B5E-4740-9964-56210CE445D3}" type="slidenum">
              <a:rPr lang="en-AU" smtClean="0">
                <a:solidFill>
                  <a:prstClr val="black"/>
                </a:solidFill>
              </a:rPr>
              <a:pPr eaLnBrk="1" hangingPunct="1">
                <a:defRPr/>
              </a:pPr>
              <a:t>2</a:t>
            </a:fld>
            <a:endParaRPr lang="en-AU" smtClean="0">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p>
        </p:txBody>
      </p:sp>
      <p:sp>
        <p:nvSpPr>
          <p:cNvPr id="48132" name="Slide Number Placeholder 3"/>
          <p:cNvSpPr>
            <a:spLocks noGrp="1"/>
          </p:cNvSpPr>
          <p:nvPr>
            <p:ph type="sldNum" sz="quarter" idx="5"/>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fld id="{907EE9ED-2B5E-4740-9964-56210CE445D3}" type="slidenum">
              <a:rPr lang="en-AU" smtClean="0">
                <a:solidFill>
                  <a:prstClr val="black"/>
                </a:solidFill>
              </a:rPr>
              <a:pPr eaLnBrk="1" hangingPunct="1">
                <a:defRPr/>
              </a:pPr>
              <a:t>3</a:t>
            </a:fld>
            <a:endParaRPr lang="en-AU" smtClean="0">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p>
        </p:txBody>
      </p:sp>
      <p:sp>
        <p:nvSpPr>
          <p:cNvPr id="48132" name="Slide Number Placeholder 3"/>
          <p:cNvSpPr>
            <a:spLocks noGrp="1"/>
          </p:cNvSpPr>
          <p:nvPr>
            <p:ph type="sldNum" sz="quarter" idx="5"/>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fld id="{907EE9ED-2B5E-4740-9964-56210CE445D3}" type="slidenum">
              <a:rPr lang="en-AU" smtClean="0">
                <a:solidFill>
                  <a:prstClr val="black"/>
                </a:solidFill>
              </a:rPr>
              <a:pPr eaLnBrk="1" hangingPunct="1">
                <a:defRPr/>
              </a:pPr>
              <a:t>4</a:t>
            </a:fld>
            <a:endParaRPr lang="en-AU" smtClean="0">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p>
        </p:txBody>
      </p:sp>
      <p:sp>
        <p:nvSpPr>
          <p:cNvPr id="48132" name="Slide Number Placeholder 3"/>
          <p:cNvSpPr>
            <a:spLocks noGrp="1"/>
          </p:cNvSpPr>
          <p:nvPr>
            <p:ph type="sldNum" sz="quarter" idx="5"/>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fld id="{907EE9ED-2B5E-4740-9964-56210CE445D3}" type="slidenum">
              <a:rPr lang="en-AU" smtClean="0">
                <a:solidFill>
                  <a:prstClr val="black"/>
                </a:solidFill>
              </a:rPr>
              <a:pPr eaLnBrk="1" hangingPunct="1">
                <a:defRPr/>
              </a:pPr>
              <a:t>5</a:t>
            </a:fld>
            <a:endParaRPr lang="en-AU" smtClean="0">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p>
        </p:txBody>
      </p:sp>
      <p:sp>
        <p:nvSpPr>
          <p:cNvPr id="48132" name="Slide Number Placeholder 3"/>
          <p:cNvSpPr>
            <a:spLocks noGrp="1"/>
          </p:cNvSpPr>
          <p:nvPr>
            <p:ph type="sldNum" sz="quarter" idx="5"/>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fld id="{907EE9ED-2B5E-4740-9964-56210CE445D3}" type="slidenum">
              <a:rPr lang="en-AU" smtClean="0">
                <a:solidFill>
                  <a:prstClr val="black"/>
                </a:solidFill>
              </a:rPr>
              <a:pPr eaLnBrk="1" hangingPunct="1">
                <a:defRPr/>
              </a:pPr>
              <a:t>6</a:t>
            </a:fld>
            <a:endParaRPr lang="en-AU" smtClean="0">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p>
        </p:txBody>
      </p:sp>
      <p:sp>
        <p:nvSpPr>
          <p:cNvPr id="48132" name="Slide Number Placeholder 3"/>
          <p:cNvSpPr>
            <a:spLocks noGrp="1"/>
          </p:cNvSpPr>
          <p:nvPr>
            <p:ph type="sldNum" sz="quarter" idx="5"/>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fld id="{907EE9ED-2B5E-4740-9964-56210CE445D3}" type="slidenum">
              <a:rPr lang="en-AU" smtClean="0">
                <a:solidFill>
                  <a:prstClr val="black"/>
                </a:solidFill>
              </a:rPr>
              <a:pPr eaLnBrk="1" hangingPunct="1">
                <a:defRPr/>
              </a:pPr>
              <a:t>7</a:t>
            </a:fld>
            <a:endParaRPr lang="en-AU" smtClean="0">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p>
        </p:txBody>
      </p:sp>
      <p:sp>
        <p:nvSpPr>
          <p:cNvPr id="48132" name="Slide Number Placeholder 3"/>
          <p:cNvSpPr>
            <a:spLocks noGrp="1"/>
          </p:cNvSpPr>
          <p:nvPr>
            <p:ph type="sldNum" sz="quarter" idx="5"/>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fld id="{907EE9ED-2B5E-4740-9964-56210CE445D3}" type="slidenum">
              <a:rPr lang="en-AU" smtClean="0">
                <a:solidFill>
                  <a:prstClr val="black"/>
                </a:solidFill>
              </a:rPr>
              <a:pPr eaLnBrk="1" hangingPunct="1">
                <a:defRPr/>
              </a:pPr>
              <a:t>9</a:t>
            </a:fld>
            <a:endParaRPr lang="en-AU" smtClean="0">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p>
        </p:txBody>
      </p:sp>
      <p:sp>
        <p:nvSpPr>
          <p:cNvPr id="48132" name="Slide Number Placeholder 3"/>
          <p:cNvSpPr>
            <a:spLocks noGrp="1"/>
          </p:cNvSpPr>
          <p:nvPr>
            <p:ph type="sldNum" sz="quarter" idx="5"/>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fld id="{907EE9ED-2B5E-4740-9964-56210CE445D3}" type="slidenum">
              <a:rPr lang="en-AU" smtClean="0">
                <a:solidFill>
                  <a:prstClr val="black"/>
                </a:solidFill>
              </a:rPr>
              <a:pPr eaLnBrk="1" hangingPunct="1">
                <a:defRPr/>
              </a:pPr>
              <a:t>10</a:t>
            </a:fld>
            <a:endParaRPr lang="en-AU" smtClean="0">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lvl1pPr>
              <a:defRPr/>
            </a:lvl1pPr>
          </a:lstStyle>
          <a:p>
            <a:pPr>
              <a:defRPr/>
            </a:pPr>
            <a:endParaRPr lang="en-AU">
              <a:solidFill>
                <a:srgbClr val="000000"/>
              </a:solidFill>
            </a:endParaRPr>
          </a:p>
        </p:txBody>
      </p:sp>
      <p:sp>
        <p:nvSpPr>
          <p:cNvPr id="5" name="Footer Placeholder 4"/>
          <p:cNvSpPr>
            <a:spLocks noGrp="1"/>
          </p:cNvSpPr>
          <p:nvPr>
            <p:ph type="ftr" sz="quarter" idx="11"/>
          </p:nvPr>
        </p:nvSpPr>
        <p:spPr/>
        <p:txBody>
          <a:bodyPr/>
          <a:lstStyle>
            <a:lvl1pPr>
              <a:defRPr/>
            </a:lvl1pPr>
          </a:lstStyle>
          <a:p>
            <a:pPr>
              <a:defRPr/>
            </a:pPr>
            <a:endParaRPr lang="en-AU">
              <a:solidFill>
                <a:srgbClr val="000000"/>
              </a:solidFill>
            </a:endParaRPr>
          </a:p>
        </p:txBody>
      </p:sp>
      <p:sp>
        <p:nvSpPr>
          <p:cNvPr id="6" name="Slide Number Placeholder 5"/>
          <p:cNvSpPr>
            <a:spLocks noGrp="1"/>
          </p:cNvSpPr>
          <p:nvPr>
            <p:ph type="sldNum" sz="quarter" idx="12"/>
          </p:nvPr>
        </p:nvSpPr>
        <p:spPr>
          <a:xfrm>
            <a:off x="-738188" y="6357938"/>
            <a:ext cx="1158876" cy="311150"/>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fld id="{09A5B592-F257-4101-8A44-1CE5959B59F0}" type="slidenum">
              <a:rPr lang="en-AU">
                <a:solidFill>
                  <a:srgbClr val="000000"/>
                </a:solidFill>
              </a:rPr>
              <a:pPr fontAlgn="base">
                <a:spcBef>
                  <a:spcPct val="0"/>
                </a:spcBef>
                <a:spcAft>
                  <a:spcPct val="0"/>
                </a:spcAft>
                <a:defRPr/>
              </a:pPr>
              <a:t>‹#›</a:t>
            </a:fld>
            <a:endParaRPr lang="en-AU">
              <a:solidFill>
                <a:srgbClr val="000000"/>
              </a:solidFill>
            </a:endParaRPr>
          </a:p>
        </p:txBody>
      </p:sp>
    </p:spTree>
    <p:extLst>
      <p:ext uri="{BB962C8B-B14F-4D97-AF65-F5344CB8AC3E}">
        <p14:creationId xmlns:p14="http://schemas.microsoft.com/office/powerpoint/2010/main" val="2510606291"/>
      </p:ext>
    </p:extLst>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AU"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AU">
              <a:solidFill>
                <a:srgbClr val="000000"/>
              </a:solidFill>
            </a:endParaRPr>
          </a:p>
        </p:txBody>
      </p:sp>
      <p:sp>
        <p:nvSpPr>
          <p:cNvPr id="6" name="Footer Placeholder 5"/>
          <p:cNvSpPr>
            <a:spLocks noGrp="1"/>
          </p:cNvSpPr>
          <p:nvPr>
            <p:ph type="ftr" sz="quarter" idx="11"/>
          </p:nvPr>
        </p:nvSpPr>
        <p:spPr/>
        <p:txBody>
          <a:bodyPr/>
          <a:lstStyle>
            <a:lvl1pPr>
              <a:defRPr/>
            </a:lvl1pPr>
          </a:lstStyle>
          <a:p>
            <a:pPr>
              <a:defRPr/>
            </a:pPr>
            <a:endParaRPr lang="en-AU">
              <a:solidFill>
                <a:srgbClr val="000000"/>
              </a:solidFill>
            </a:endParaRPr>
          </a:p>
        </p:txBody>
      </p:sp>
      <p:sp>
        <p:nvSpPr>
          <p:cNvPr id="7" name="Slide Number Placeholder 6"/>
          <p:cNvSpPr>
            <a:spLocks noGrp="1"/>
          </p:cNvSpPr>
          <p:nvPr>
            <p:ph type="sldNum" sz="quarter" idx="12"/>
          </p:nvPr>
        </p:nvSpPr>
        <p:spPr>
          <a:xfrm>
            <a:off x="-738188" y="6357938"/>
            <a:ext cx="1158876" cy="311150"/>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fld id="{24650747-0E7E-4074-ADF9-7C75A6FCE909}" type="slidenum">
              <a:rPr lang="en-AU">
                <a:solidFill>
                  <a:srgbClr val="000000"/>
                </a:solidFill>
              </a:rPr>
              <a:pPr fontAlgn="base">
                <a:spcBef>
                  <a:spcPct val="0"/>
                </a:spcBef>
                <a:spcAft>
                  <a:spcPct val="0"/>
                </a:spcAft>
                <a:defRPr/>
              </a:pPr>
              <a:t>‹#›</a:t>
            </a:fld>
            <a:endParaRPr lang="en-AU">
              <a:solidFill>
                <a:srgbClr val="000000"/>
              </a:solidFill>
            </a:endParaRPr>
          </a:p>
        </p:txBody>
      </p:sp>
    </p:spTree>
    <p:extLst>
      <p:ext uri="{BB962C8B-B14F-4D97-AF65-F5344CB8AC3E}">
        <p14:creationId xmlns:p14="http://schemas.microsoft.com/office/powerpoint/2010/main" val="3840513474"/>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pPr>
              <a:defRPr/>
            </a:pPr>
            <a:endParaRPr lang="en-AU">
              <a:solidFill>
                <a:srgbClr val="000000"/>
              </a:solidFill>
            </a:endParaRPr>
          </a:p>
        </p:txBody>
      </p:sp>
      <p:sp>
        <p:nvSpPr>
          <p:cNvPr id="5" name="Footer Placeholder 4"/>
          <p:cNvSpPr>
            <a:spLocks noGrp="1"/>
          </p:cNvSpPr>
          <p:nvPr>
            <p:ph type="ftr" sz="quarter" idx="11"/>
          </p:nvPr>
        </p:nvSpPr>
        <p:spPr/>
        <p:txBody>
          <a:bodyPr/>
          <a:lstStyle>
            <a:lvl1pPr>
              <a:defRPr/>
            </a:lvl1pPr>
          </a:lstStyle>
          <a:p>
            <a:pPr>
              <a:defRPr/>
            </a:pPr>
            <a:endParaRPr lang="en-AU">
              <a:solidFill>
                <a:srgbClr val="000000"/>
              </a:solidFill>
            </a:endParaRPr>
          </a:p>
        </p:txBody>
      </p:sp>
      <p:sp>
        <p:nvSpPr>
          <p:cNvPr id="6" name="Slide Number Placeholder 5"/>
          <p:cNvSpPr>
            <a:spLocks noGrp="1"/>
          </p:cNvSpPr>
          <p:nvPr>
            <p:ph type="sldNum" sz="quarter" idx="12"/>
          </p:nvPr>
        </p:nvSpPr>
        <p:spPr>
          <a:xfrm>
            <a:off x="-738188" y="6357938"/>
            <a:ext cx="1158876" cy="311150"/>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fld id="{470924DD-804B-465F-8156-C01143BD4F9D}" type="slidenum">
              <a:rPr lang="en-AU">
                <a:solidFill>
                  <a:srgbClr val="000000"/>
                </a:solidFill>
              </a:rPr>
              <a:pPr fontAlgn="base">
                <a:spcBef>
                  <a:spcPct val="0"/>
                </a:spcBef>
                <a:spcAft>
                  <a:spcPct val="0"/>
                </a:spcAft>
                <a:defRPr/>
              </a:pPr>
              <a:t>‹#›</a:t>
            </a:fld>
            <a:endParaRPr lang="en-AU">
              <a:solidFill>
                <a:srgbClr val="000000"/>
              </a:solidFill>
            </a:endParaRPr>
          </a:p>
        </p:txBody>
      </p:sp>
    </p:spTree>
    <p:extLst>
      <p:ext uri="{BB962C8B-B14F-4D97-AF65-F5344CB8AC3E}">
        <p14:creationId xmlns:p14="http://schemas.microsoft.com/office/powerpoint/2010/main" val="2287513886"/>
      </p:ext>
    </p:extLst>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lvl1pPr>
              <a:defRPr/>
            </a:lvl1pPr>
          </a:lstStyle>
          <a:p>
            <a:pPr>
              <a:defRPr/>
            </a:pPr>
            <a:endParaRPr lang="en-AU">
              <a:solidFill>
                <a:srgbClr val="000000"/>
              </a:solidFill>
            </a:endParaRPr>
          </a:p>
        </p:txBody>
      </p:sp>
      <p:sp>
        <p:nvSpPr>
          <p:cNvPr id="5" name="Footer Placeholder 4"/>
          <p:cNvSpPr>
            <a:spLocks noGrp="1"/>
          </p:cNvSpPr>
          <p:nvPr>
            <p:ph type="ftr" sz="quarter" idx="11"/>
          </p:nvPr>
        </p:nvSpPr>
        <p:spPr/>
        <p:txBody>
          <a:bodyPr/>
          <a:lstStyle>
            <a:lvl1pPr>
              <a:defRPr/>
            </a:lvl1pPr>
          </a:lstStyle>
          <a:p>
            <a:pPr>
              <a:defRPr/>
            </a:pPr>
            <a:endParaRPr lang="en-AU">
              <a:solidFill>
                <a:srgbClr val="000000"/>
              </a:solidFill>
            </a:endParaRPr>
          </a:p>
        </p:txBody>
      </p:sp>
      <p:sp>
        <p:nvSpPr>
          <p:cNvPr id="6" name="Slide Number Placeholder 5"/>
          <p:cNvSpPr>
            <a:spLocks noGrp="1"/>
          </p:cNvSpPr>
          <p:nvPr>
            <p:ph type="sldNum" sz="quarter" idx="12"/>
          </p:nvPr>
        </p:nvSpPr>
        <p:spPr>
          <a:xfrm>
            <a:off x="-738188" y="6357938"/>
            <a:ext cx="1158876" cy="311150"/>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fld id="{3D589C78-4678-4C53-ABA3-A80AF990A255}" type="slidenum">
              <a:rPr lang="en-AU">
                <a:solidFill>
                  <a:srgbClr val="000000"/>
                </a:solidFill>
              </a:rPr>
              <a:pPr fontAlgn="base">
                <a:spcBef>
                  <a:spcPct val="0"/>
                </a:spcBef>
                <a:spcAft>
                  <a:spcPct val="0"/>
                </a:spcAft>
                <a:defRPr/>
              </a:pPr>
              <a:t>‹#›</a:t>
            </a:fld>
            <a:endParaRPr lang="en-AU">
              <a:solidFill>
                <a:srgbClr val="000000"/>
              </a:solidFill>
            </a:endParaRPr>
          </a:p>
        </p:txBody>
      </p:sp>
    </p:spTree>
    <p:extLst>
      <p:ext uri="{BB962C8B-B14F-4D97-AF65-F5344CB8AC3E}">
        <p14:creationId xmlns:p14="http://schemas.microsoft.com/office/powerpoint/2010/main" val="854096533"/>
      </p:ext>
    </p:extLst>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AU"/>
          </a:p>
        </p:txBody>
      </p:sp>
      <p:sp>
        <p:nvSpPr>
          <p:cNvPr id="3" name="Table Placeholder 2"/>
          <p:cNvSpPr>
            <a:spLocks noGrp="1"/>
          </p:cNvSpPr>
          <p:nvPr>
            <p:ph type="tbl" idx="1"/>
          </p:nvPr>
        </p:nvSpPr>
        <p:spPr>
          <a:xfrm>
            <a:off x="457200" y="1600200"/>
            <a:ext cx="8229600" cy="4525963"/>
          </a:xfrm>
        </p:spPr>
        <p:txBody>
          <a:bodyPr/>
          <a:lstStyle/>
          <a:p>
            <a:pPr lvl="0"/>
            <a:endParaRPr lang="en-AU" noProof="0"/>
          </a:p>
        </p:txBody>
      </p:sp>
      <p:sp>
        <p:nvSpPr>
          <p:cNvPr id="4" name="Date Placeholder 3"/>
          <p:cNvSpPr>
            <a:spLocks noGrp="1"/>
          </p:cNvSpPr>
          <p:nvPr>
            <p:ph type="dt" sz="half" idx="10"/>
          </p:nvPr>
        </p:nvSpPr>
        <p:spPr/>
        <p:txBody>
          <a:bodyPr/>
          <a:lstStyle>
            <a:lvl1pPr>
              <a:defRPr/>
            </a:lvl1pPr>
          </a:lstStyle>
          <a:p>
            <a:pPr>
              <a:defRPr/>
            </a:pPr>
            <a:endParaRPr lang="en-AU">
              <a:solidFill>
                <a:srgbClr val="000000"/>
              </a:solidFill>
            </a:endParaRPr>
          </a:p>
        </p:txBody>
      </p:sp>
      <p:sp>
        <p:nvSpPr>
          <p:cNvPr id="5" name="Footer Placeholder 4"/>
          <p:cNvSpPr>
            <a:spLocks noGrp="1"/>
          </p:cNvSpPr>
          <p:nvPr>
            <p:ph type="ftr" sz="quarter" idx="11"/>
          </p:nvPr>
        </p:nvSpPr>
        <p:spPr/>
        <p:txBody>
          <a:bodyPr/>
          <a:lstStyle>
            <a:lvl1pPr>
              <a:defRPr/>
            </a:lvl1pPr>
          </a:lstStyle>
          <a:p>
            <a:pPr>
              <a:defRPr/>
            </a:pPr>
            <a:endParaRPr lang="en-AU">
              <a:solidFill>
                <a:srgbClr val="000000"/>
              </a:solidFill>
            </a:endParaRPr>
          </a:p>
        </p:txBody>
      </p:sp>
      <p:sp>
        <p:nvSpPr>
          <p:cNvPr id="6" name="Slide Number Placeholder 5"/>
          <p:cNvSpPr>
            <a:spLocks noGrp="1"/>
          </p:cNvSpPr>
          <p:nvPr>
            <p:ph type="sldNum" sz="quarter" idx="12"/>
          </p:nvPr>
        </p:nvSpPr>
        <p:spPr>
          <a:xfrm>
            <a:off x="-738188" y="6357938"/>
            <a:ext cx="1158876" cy="311150"/>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fld id="{1BA8CDFB-6511-4E45-89EE-A30739CF540A}" type="slidenum">
              <a:rPr lang="en-AU">
                <a:solidFill>
                  <a:srgbClr val="000000"/>
                </a:solidFill>
              </a:rPr>
              <a:pPr fontAlgn="base">
                <a:spcBef>
                  <a:spcPct val="0"/>
                </a:spcBef>
                <a:spcAft>
                  <a:spcPct val="0"/>
                </a:spcAft>
                <a:defRPr/>
              </a:pPr>
              <a:t>‹#›</a:t>
            </a:fld>
            <a:endParaRPr lang="en-AU">
              <a:solidFill>
                <a:srgbClr val="000000"/>
              </a:solidFill>
            </a:endParaRPr>
          </a:p>
        </p:txBody>
      </p:sp>
    </p:spTree>
    <p:extLst>
      <p:ext uri="{BB962C8B-B14F-4D97-AF65-F5344CB8AC3E}">
        <p14:creationId xmlns:p14="http://schemas.microsoft.com/office/powerpoint/2010/main" val="1846167151"/>
      </p:ext>
    </p:extLst>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Rectangle 4"/>
          <p:cNvSpPr>
            <a:spLocks noGrp="1" noChangeArrowheads="1"/>
          </p:cNvSpPr>
          <p:nvPr>
            <p:ph type="dt" sz="half" idx="10"/>
          </p:nvPr>
        </p:nvSpPr>
        <p:spPr>
          <a:xfrm>
            <a:off x="611188" y="5319713"/>
            <a:ext cx="2133600" cy="476250"/>
          </a:xfrm>
        </p:spPr>
        <p:txBody>
          <a:bodyPr/>
          <a:lstStyle>
            <a:lvl1pPr>
              <a:defRPr dirty="0"/>
            </a:lvl1pPr>
          </a:lstStyle>
          <a:p>
            <a:pPr>
              <a:defRPr/>
            </a:pPr>
            <a:endParaRPr lang="en-AU">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endParaRPr lang="en-AU">
              <a:solidFill>
                <a:srgbClr val="000000"/>
              </a:solidFill>
            </a:endParaRPr>
          </a:p>
        </p:txBody>
      </p:sp>
      <p:sp>
        <p:nvSpPr>
          <p:cNvPr id="6" name="Rectangle 5"/>
          <p:cNvSpPr/>
          <p:nvPr userDrawn="1"/>
        </p:nvSpPr>
        <p:spPr>
          <a:xfrm>
            <a:off x="0" y="0"/>
            <a:ext cx="269776" cy="6858000"/>
          </a:xfrm>
          <a:prstGeom prst="rect">
            <a:avLst/>
          </a:prstGeom>
          <a:solidFill>
            <a:srgbClr val="F2A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Tree>
    <p:extLst>
      <p:ext uri="{BB962C8B-B14F-4D97-AF65-F5344CB8AC3E}">
        <p14:creationId xmlns:p14="http://schemas.microsoft.com/office/powerpoint/2010/main" val="273182313"/>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AU">
              <a:solidFill>
                <a:srgbClr val="000000"/>
              </a:solidFill>
            </a:endParaRPr>
          </a:p>
        </p:txBody>
      </p:sp>
      <p:sp>
        <p:nvSpPr>
          <p:cNvPr id="5" name="Footer Placeholder 4"/>
          <p:cNvSpPr>
            <a:spLocks noGrp="1"/>
          </p:cNvSpPr>
          <p:nvPr>
            <p:ph type="ftr" sz="quarter" idx="11"/>
          </p:nvPr>
        </p:nvSpPr>
        <p:spPr/>
        <p:txBody>
          <a:bodyPr/>
          <a:lstStyle>
            <a:lvl1pPr>
              <a:defRPr/>
            </a:lvl1pPr>
          </a:lstStyle>
          <a:p>
            <a:pPr>
              <a:defRPr/>
            </a:pPr>
            <a:endParaRPr lang="en-AU">
              <a:solidFill>
                <a:srgbClr val="000000"/>
              </a:solidFill>
            </a:endParaRPr>
          </a:p>
        </p:txBody>
      </p:sp>
      <p:sp>
        <p:nvSpPr>
          <p:cNvPr id="6" name="Slide Number Placeholder 5"/>
          <p:cNvSpPr>
            <a:spLocks noGrp="1"/>
          </p:cNvSpPr>
          <p:nvPr>
            <p:ph type="sldNum" sz="quarter" idx="12"/>
          </p:nvPr>
        </p:nvSpPr>
        <p:spPr>
          <a:xfrm>
            <a:off x="-738188" y="6357938"/>
            <a:ext cx="1158876" cy="311150"/>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fld id="{0EFEF82F-B007-4AD1-A760-633506F4F79F}" type="slidenum">
              <a:rPr lang="en-AU">
                <a:solidFill>
                  <a:srgbClr val="000000"/>
                </a:solidFill>
              </a:rPr>
              <a:pPr fontAlgn="base">
                <a:spcBef>
                  <a:spcPct val="0"/>
                </a:spcBef>
                <a:spcAft>
                  <a:spcPct val="0"/>
                </a:spcAft>
                <a:defRPr/>
              </a:pPr>
              <a:t>‹#›</a:t>
            </a:fld>
            <a:endParaRPr lang="en-AU">
              <a:solidFill>
                <a:srgbClr val="000000"/>
              </a:solidFill>
            </a:endParaRPr>
          </a:p>
        </p:txBody>
      </p:sp>
    </p:spTree>
    <p:extLst>
      <p:ext uri="{BB962C8B-B14F-4D97-AF65-F5344CB8AC3E}">
        <p14:creationId xmlns:p14="http://schemas.microsoft.com/office/powerpoint/2010/main" val="3337130537"/>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lvl1pPr>
              <a:defRPr/>
            </a:lvl1pPr>
          </a:lstStyle>
          <a:p>
            <a:pPr>
              <a:defRPr/>
            </a:pPr>
            <a:endParaRPr lang="en-AU">
              <a:solidFill>
                <a:srgbClr val="000000"/>
              </a:solidFill>
            </a:endParaRPr>
          </a:p>
        </p:txBody>
      </p:sp>
      <p:sp>
        <p:nvSpPr>
          <p:cNvPr id="6" name="Footer Placeholder 5"/>
          <p:cNvSpPr>
            <a:spLocks noGrp="1"/>
          </p:cNvSpPr>
          <p:nvPr>
            <p:ph type="ftr" sz="quarter" idx="11"/>
          </p:nvPr>
        </p:nvSpPr>
        <p:spPr/>
        <p:txBody>
          <a:bodyPr/>
          <a:lstStyle>
            <a:lvl1pPr>
              <a:defRPr/>
            </a:lvl1pPr>
          </a:lstStyle>
          <a:p>
            <a:pPr>
              <a:defRPr/>
            </a:pPr>
            <a:endParaRPr lang="en-AU">
              <a:solidFill>
                <a:srgbClr val="000000"/>
              </a:solidFill>
            </a:endParaRPr>
          </a:p>
        </p:txBody>
      </p:sp>
      <p:sp>
        <p:nvSpPr>
          <p:cNvPr id="7" name="Slide Number Placeholder 6"/>
          <p:cNvSpPr>
            <a:spLocks noGrp="1"/>
          </p:cNvSpPr>
          <p:nvPr>
            <p:ph type="sldNum" sz="quarter" idx="12"/>
          </p:nvPr>
        </p:nvSpPr>
        <p:spPr>
          <a:xfrm>
            <a:off x="-738188" y="6357938"/>
            <a:ext cx="1158876" cy="311150"/>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fld id="{4533C1BC-0C11-4A18-A61C-DEA34219AD22}" type="slidenum">
              <a:rPr lang="en-AU">
                <a:solidFill>
                  <a:srgbClr val="000000"/>
                </a:solidFill>
              </a:rPr>
              <a:pPr fontAlgn="base">
                <a:spcBef>
                  <a:spcPct val="0"/>
                </a:spcBef>
                <a:spcAft>
                  <a:spcPct val="0"/>
                </a:spcAft>
                <a:defRPr/>
              </a:pPr>
              <a:t>‹#›</a:t>
            </a:fld>
            <a:endParaRPr lang="en-AU">
              <a:solidFill>
                <a:srgbClr val="000000"/>
              </a:solidFill>
            </a:endParaRPr>
          </a:p>
        </p:txBody>
      </p:sp>
    </p:spTree>
    <p:extLst>
      <p:ext uri="{BB962C8B-B14F-4D97-AF65-F5344CB8AC3E}">
        <p14:creationId xmlns:p14="http://schemas.microsoft.com/office/powerpoint/2010/main" val="3900534115"/>
      </p:ext>
    </p:extLst>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lvl1pPr>
              <a:defRPr/>
            </a:lvl1pPr>
          </a:lstStyle>
          <a:p>
            <a:pPr>
              <a:defRPr/>
            </a:pPr>
            <a:endParaRPr lang="en-AU">
              <a:solidFill>
                <a:srgbClr val="000000"/>
              </a:solidFill>
            </a:endParaRPr>
          </a:p>
        </p:txBody>
      </p:sp>
      <p:sp>
        <p:nvSpPr>
          <p:cNvPr id="8" name="Footer Placeholder 7"/>
          <p:cNvSpPr>
            <a:spLocks noGrp="1"/>
          </p:cNvSpPr>
          <p:nvPr>
            <p:ph type="ftr" sz="quarter" idx="11"/>
          </p:nvPr>
        </p:nvSpPr>
        <p:spPr/>
        <p:txBody>
          <a:bodyPr/>
          <a:lstStyle>
            <a:lvl1pPr>
              <a:defRPr/>
            </a:lvl1pPr>
          </a:lstStyle>
          <a:p>
            <a:pPr>
              <a:defRPr/>
            </a:pPr>
            <a:endParaRPr lang="en-AU">
              <a:solidFill>
                <a:srgbClr val="000000"/>
              </a:solidFill>
            </a:endParaRPr>
          </a:p>
        </p:txBody>
      </p:sp>
      <p:sp>
        <p:nvSpPr>
          <p:cNvPr id="9" name="Slide Number Placeholder 8"/>
          <p:cNvSpPr>
            <a:spLocks noGrp="1"/>
          </p:cNvSpPr>
          <p:nvPr>
            <p:ph type="sldNum" sz="quarter" idx="12"/>
          </p:nvPr>
        </p:nvSpPr>
        <p:spPr>
          <a:xfrm>
            <a:off x="-738188" y="6357938"/>
            <a:ext cx="1158876" cy="311150"/>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fld id="{FE56E754-E220-43DC-B4EE-DAAC5181FB1B}" type="slidenum">
              <a:rPr lang="en-AU">
                <a:solidFill>
                  <a:srgbClr val="000000"/>
                </a:solidFill>
              </a:rPr>
              <a:pPr fontAlgn="base">
                <a:spcBef>
                  <a:spcPct val="0"/>
                </a:spcBef>
                <a:spcAft>
                  <a:spcPct val="0"/>
                </a:spcAft>
                <a:defRPr/>
              </a:pPr>
              <a:t>‹#›</a:t>
            </a:fld>
            <a:endParaRPr lang="en-AU">
              <a:solidFill>
                <a:srgbClr val="000000"/>
              </a:solidFill>
            </a:endParaRPr>
          </a:p>
        </p:txBody>
      </p:sp>
    </p:spTree>
    <p:extLst>
      <p:ext uri="{BB962C8B-B14F-4D97-AF65-F5344CB8AC3E}">
        <p14:creationId xmlns:p14="http://schemas.microsoft.com/office/powerpoint/2010/main" val="2121701377"/>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pPr fontAlgn="base">
              <a:spcBef>
                <a:spcPct val="0"/>
              </a:spcBef>
              <a:spcAft>
                <a:spcPct val="0"/>
              </a:spcAft>
              <a:defRPr/>
            </a:pPr>
            <a:endParaRPr lang="en-AU">
              <a:solidFill>
                <a:srgbClr val="000000"/>
              </a:solidFill>
            </a:endParaRPr>
          </a:p>
        </p:txBody>
      </p:sp>
      <p:sp>
        <p:nvSpPr>
          <p:cNvPr id="4" name="Footer Placeholder 3"/>
          <p:cNvSpPr>
            <a:spLocks noGrp="1"/>
          </p:cNvSpPr>
          <p:nvPr>
            <p:ph type="ftr" sz="quarter" idx="11"/>
          </p:nvPr>
        </p:nvSpPr>
        <p:spPr/>
        <p:txBody>
          <a:bodyPr/>
          <a:lstStyle/>
          <a:p>
            <a:pPr fontAlgn="base">
              <a:spcBef>
                <a:spcPct val="0"/>
              </a:spcBef>
              <a:spcAft>
                <a:spcPct val="0"/>
              </a:spcAft>
              <a:defRPr/>
            </a:pPr>
            <a:endParaRPr lang="en-AU">
              <a:solidFill>
                <a:srgbClr val="000000"/>
              </a:solidFill>
            </a:endParaRPr>
          </a:p>
        </p:txBody>
      </p:sp>
      <p:sp>
        <p:nvSpPr>
          <p:cNvPr id="6" name="Chart Placeholder 5"/>
          <p:cNvSpPr>
            <a:spLocks noGrp="1"/>
          </p:cNvSpPr>
          <p:nvPr>
            <p:ph type="chart" sz="quarter" idx="12"/>
          </p:nvPr>
        </p:nvSpPr>
        <p:spPr>
          <a:xfrm>
            <a:off x="251520" y="1340768"/>
            <a:ext cx="2808287" cy="3887787"/>
          </a:xfrm>
        </p:spPr>
        <p:txBody>
          <a:bodyPr/>
          <a:lstStyle/>
          <a:p>
            <a:endParaRPr lang="en-AU"/>
          </a:p>
        </p:txBody>
      </p:sp>
      <p:sp>
        <p:nvSpPr>
          <p:cNvPr id="9" name="Chart Placeholder 5"/>
          <p:cNvSpPr>
            <a:spLocks noGrp="1"/>
          </p:cNvSpPr>
          <p:nvPr>
            <p:ph type="chart" sz="quarter" idx="13"/>
          </p:nvPr>
        </p:nvSpPr>
        <p:spPr>
          <a:xfrm>
            <a:off x="3167844" y="1340768"/>
            <a:ext cx="2808287" cy="3887787"/>
          </a:xfrm>
        </p:spPr>
        <p:txBody>
          <a:bodyPr/>
          <a:lstStyle/>
          <a:p>
            <a:endParaRPr lang="en-AU"/>
          </a:p>
        </p:txBody>
      </p:sp>
      <p:sp>
        <p:nvSpPr>
          <p:cNvPr id="10" name="Chart Placeholder 5"/>
          <p:cNvSpPr>
            <a:spLocks noGrp="1"/>
          </p:cNvSpPr>
          <p:nvPr>
            <p:ph type="chart" sz="quarter" idx="14"/>
          </p:nvPr>
        </p:nvSpPr>
        <p:spPr>
          <a:xfrm>
            <a:off x="6084168" y="1340768"/>
            <a:ext cx="2808287" cy="3887787"/>
          </a:xfrm>
        </p:spPr>
        <p:txBody>
          <a:bodyPr/>
          <a:lstStyle/>
          <a:p>
            <a:endParaRPr lang="en-AU"/>
          </a:p>
        </p:txBody>
      </p:sp>
    </p:spTree>
    <p:extLst>
      <p:ext uri="{BB962C8B-B14F-4D97-AF65-F5344CB8AC3E}">
        <p14:creationId xmlns:p14="http://schemas.microsoft.com/office/powerpoint/2010/main" val="3836763504"/>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lvl1pPr>
              <a:defRPr/>
            </a:lvl1pPr>
          </a:lstStyle>
          <a:p>
            <a:pPr>
              <a:defRPr/>
            </a:pPr>
            <a:endParaRPr lang="en-AU">
              <a:solidFill>
                <a:srgbClr val="000000"/>
              </a:solidFill>
            </a:endParaRPr>
          </a:p>
        </p:txBody>
      </p:sp>
      <p:sp>
        <p:nvSpPr>
          <p:cNvPr id="4" name="Footer Placeholder 3"/>
          <p:cNvSpPr>
            <a:spLocks noGrp="1"/>
          </p:cNvSpPr>
          <p:nvPr>
            <p:ph type="ftr" sz="quarter" idx="11"/>
          </p:nvPr>
        </p:nvSpPr>
        <p:spPr/>
        <p:txBody>
          <a:bodyPr/>
          <a:lstStyle>
            <a:lvl1pPr>
              <a:defRPr/>
            </a:lvl1pPr>
          </a:lstStyle>
          <a:p>
            <a:pPr>
              <a:defRPr/>
            </a:pPr>
            <a:endParaRPr lang="en-AU">
              <a:solidFill>
                <a:srgbClr val="000000"/>
              </a:solidFill>
            </a:endParaRPr>
          </a:p>
        </p:txBody>
      </p:sp>
      <p:sp>
        <p:nvSpPr>
          <p:cNvPr id="5" name="Slide Number Placeholder 4"/>
          <p:cNvSpPr>
            <a:spLocks noGrp="1"/>
          </p:cNvSpPr>
          <p:nvPr>
            <p:ph type="sldNum" sz="quarter" idx="12"/>
          </p:nvPr>
        </p:nvSpPr>
        <p:spPr>
          <a:xfrm>
            <a:off x="-738188" y="6357938"/>
            <a:ext cx="1158876" cy="311150"/>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fld id="{5998CDCB-5C82-4A0E-8B0C-7049736FC7B8}" type="slidenum">
              <a:rPr lang="en-AU">
                <a:solidFill>
                  <a:srgbClr val="000000"/>
                </a:solidFill>
              </a:rPr>
              <a:pPr fontAlgn="base">
                <a:spcBef>
                  <a:spcPct val="0"/>
                </a:spcBef>
                <a:spcAft>
                  <a:spcPct val="0"/>
                </a:spcAft>
                <a:defRPr/>
              </a:pPr>
              <a:t>‹#›</a:t>
            </a:fld>
            <a:endParaRPr lang="en-AU">
              <a:solidFill>
                <a:srgbClr val="000000"/>
              </a:solidFill>
            </a:endParaRPr>
          </a:p>
        </p:txBody>
      </p:sp>
    </p:spTree>
    <p:extLst>
      <p:ext uri="{BB962C8B-B14F-4D97-AF65-F5344CB8AC3E}">
        <p14:creationId xmlns:p14="http://schemas.microsoft.com/office/powerpoint/2010/main" val="3289492238"/>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AU">
              <a:solidFill>
                <a:srgbClr val="000000"/>
              </a:solidFill>
            </a:endParaRPr>
          </a:p>
        </p:txBody>
      </p:sp>
      <p:sp>
        <p:nvSpPr>
          <p:cNvPr id="3" name="Footer Placeholder 2"/>
          <p:cNvSpPr>
            <a:spLocks noGrp="1"/>
          </p:cNvSpPr>
          <p:nvPr>
            <p:ph type="ftr" sz="quarter" idx="11"/>
          </p:nvPr>
        </p:nvSpPr>
        <p:spPr/>
        <p:txBody>
          <a:bodyPr/>
          <a:lstStyle>
            <a:lvl1pPr>
              <a:defRPr/>
            </a:lvl1pPr>
          </a:lstStyle>
          <a:p>
            <a:pPr>
              <a:defRPr/>
            </a:pPr>
            <a:endParaRPr lang="en-AU">
              <a:solidFill>
                <a:srgbClr val="000000"/>
              </a:solidFill>
            </a:endParaRPr>
          </a:p>
        </p:txBody>
      </p:sp>
      <p:sp>
        <p:nvSpPr>
          <p:cNvPr id="4" name="Slide Number Placeholder 3"/>
          <p:cNvSpPr>
            <a:spLocks noGrp="1"/>
          </p:cNvSpPr>
          <p:nvPr>
            <p:ph type="sldNum" sz="quarter" idx="12"/>
          </p:nvPr>
        </p:nvSpPr>
        <p:spPr>
          <a:xfrm>
            <a:off x="-738188" y="6357938"/>
            <a:ext cx="1158876" cy="311150"/>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fld id="{C29E246E-555C-4E63-B015-82E9F01CEF63}" type="slidenum">
              <a:rPr lang="en-AU">
                <a:solidFill>
                  <a:srgbClr val="000000"/>
                </a:solidFill>
              </a:rPr>
              <a:pPr fontAlgn="base">
                <a:spcBef>
                  <a:spcPct val="0"/>
                </a:spcBef>
                <a:spcAft>
                  <a:spcPct val="0"/>
                </a:spcAft>
                <a:defRPr/>
              </a:pPr>
              <a:t>‹#›</a:t>
            </a:fld>
            <a:endParaRPr lang="en-AU">
              <a:solidFill>
                <a:srgbClr val="000000"/>
              </a:solidFill>
            </a:endParaRPr>
          </a:p>
        </p:txBody>
      </p:sp>
    </p:spTree>
    <p:extLst>
      <p:ext uri="{BB962C8B-B14F-4D97-AF65-F5344CB8AC3E}">
        <p14:creationId xmlns:p14="http://schemas.microsoft.com/office/powerpoint/2010/main" val="1215575925"/>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AU">
              <a:solidFill>
                <a:srgbClr val="000000"/>
              </a:solidFill>
            </a:endParaRPr>
          </a:p>
        </p:txBody>
      </p:sp>
      <p:sp>
        <p:nvSpPr>
          <p:cNvPr id="6" name="Footer Placeholder 5"/>
          <p:cNvSpPr>
            <a:spLocks noGrp="1"/>
          </p:cNvSpPr>
          <p:nvPr>
            <p:ph type="ftr" sz="quarter" idx="11"/>
          </p:nvPr>
        </p:nvSpPr>
        <p:spPr/>
        <p:txBody>
          <a:bodyPr/>
          <a:lstStyle>
            <a:lvl1pPr>
              <a:defRPr/>
            </a:lvl1pPr>
          </a:lstStyle>
          <a:p>
            <a:pPr>
              <a:defRPr/>
            </a:pPr>
            <a:endParaRPr lang="en-AU">
              <a:solidFill>
                <a:srgbClr val="000000"/>
              </a:solidFill>
            </a:endParaRPr>
          </a:p>
        </p:txBody>
      </p:sp>
      <p:sp>
        <p:nvSpPr>
          <p:cNvPr id="7" name="Slide Number Placeholder 6"/>
          <p:cNvSpPr>
            <a:spLocks noGrp="1"/>
          </p:cNvSpPr>
          <p:nvPr>
            <p:ph type="sldNum" sz="quarter" idx="12"/>
          </p:nvPr>
        </p:nvSpPr>
        <p:spPr>
          <a:xfrm>
            <a:off x="-738188" y="6357938"/>
            <a:ext cx="1158876" cy="311150"/>
          </a:xfrm>
          <a:prstGeom prst="rect">
            <a:avLst/>
          </a:prstGeom>
        </p:spPr>
        <p:txBody>
          <a:bodyPr/>
          <a:lstStyle>
            <a:lvl1pPr>
              <a:defRPr>
                <a:latin typeface="Arial" pitchFamily="34" charset="0"/>
                <a:cs typeface="Arial" pitchFamily="34" charset="0"/>
              </a:defRPr>
            </a:lvl1pPr>
          </a:lstStyle>
          <a:p>
            <a:pPr fontAlgn="base">
              <a:spcBef>
                <a:spcPct val="0"/>
              </a:spcBef>
              <a:spcAft>
                <a:spcPct val="0"/>
              </a:spcAft>
              <a:defRPr/>
            </a:pPr>
            <a:fld id="{20FB5720-B95B-47F2-AC01-0B126ADCB01A}" type="slidenum">
              <a:rPr lang="en-AU">
                <a:solidFill>
                  <a:srgbClr val="000000"/>
                </a:solidFill>
              </a:rPr>
              <a:pPr fontAlgn="base">
                <a:spcBef>
                  <a:spcPct val="0"/>
                </a:spcBef>
                <a:spcAft>
                  <a:spcPct val="0"/>
                </a:spcAft>
                <a:defRPr/>
              </a:pPr>
              <a:t>‹#›</a:t>
            </a:fld>
            <a:endParaRPr lang="en-AU">
              <a:solidFill>
                <a:srgbClr val="000000"/>
              </a:solidFill>
            </a:endParaRPr>
          </a:p>
        </p:txBody>
      </p:sp>
    </p:spTree>
    <p:extLst>
      <p:ext uri="{BB962C8B-B14F-4D97-AF65-F5344CB8AC3E}">
        <p14:creationId xmlns:p14="http://schemas.microsoft.com/office/powerpoint/2010/main" val="1757743305"/>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AU"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p>
        </p:txBody>
      </p:sp>
      <p:sp>
        <p:nvSpPr>
          <p:cNvPr id="1028" name="Rectangle 4"/>
          <p:cNvSpPr>
            <a:spLocks noGrp="1" noChangeArrowheads="1"/>
          </p:cNvSpPr>
          <p:nvPr>
            <p:ph type="dt" sz="half" idx="2"/>
          </p:nvPr>
        </p:nvSpPr>
        <p:spPr bwMode="auto">
          <a:xfrm>
            <a:off x="520700" y="4959350"/>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dirty="0">
                <a:latin typeface="Arial" pitchFamily="34" charset="0"/>
                <a:cs typeface="+mn-cs"/>
              </a:defRPr>
            </a:lvl1pPr>
          </a:lstStyle>
          <a:p>
            <a:pPr fontAlgn="base">
              <a:spcBef>
                <a:spcPct val="0"/>
              </a:spcBef>
              <a:spcAft>
                <a:spcPct val="0"/>
              </a:spcAft>
              <a:defRPr/>
            </a:pPr>
            <a:endParaRPr lang="en-AU">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atin typeface="Arial" pitchFamily="34" charset="0"/>
                <a:cs typeface="+mn-cs"/>
              </a:defRPr>
            </a:lvl1pPr>
          </a:lstStyle>
          <a:p>
            <a:pPr fontAlgn="base">
              <a:spcBef>
                <a:spcPct val="0"/>
              </a:spcBef>
              <a:spcAft>
                <a:spcPct val="0"/>
              </a:spcAft>
              <a:defRPr/>
            </a:pPr>
            <a:endParaRPr lang="en-AU">
              <a:solidFill>
                <a:srgbClr val="000000"/>
              </a:solidFill>
            </a:endParaRPr>
          </a:p>
        </p:txBody>
      </p:sp>
      <p:sp>
        <p:nvSpPr>
          <p:cNvPr id="1030" name="Line 12"/>
          <p:cNvSpPr>
            <a:spLocks noChangeShapeType="1"/>
          </p:cNvSpPr>
          <p:nvPr userDrawn="1"/>
        </p:nvSpPr>
        <p:spPr bwMode="auto">
          <a:xfrm>
            <a:off x="431800" y="1052513"/>
            <a:ext cx="8280400" cy="0"/>
          </a:xfrm>
          <a:prstGeom prst="line">
            <a:avLst/>
          </a:prstGeom>
          <a:noFill/>
          <a:ln w="28575">
            <a:solidFill>
              <a:srgbClr val="97ABBC"/>
            </a:solidFill>
            <a:prstDash val="sysDot"/>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AU">
              <a:solidFill>
                <a:srgbClr val="000000"/>
              </a:solidFill>
              <a:cs typeface="Arial" charset="0"/>
            </a:endParaRPr>
          </a:p>
        </p:txBody>
      </p:sp>
      <p:sp>
        <p:nvSpPr>
          <p:cNvPr id="1031" name="Line 13"/>
          <p:cNvSpPr>
            <a:spLocks noChangeShapeType="1"/>
          </p:cNvSpPr>
          <p:nvPr userDrawn="1"/>
        </p:nvSpPr>
        <p:spPr bwMode="auto">
          <a:xfrm>
            <a:off x="431800" y="331788"/>
            <a:ext cx="8280400" cy="0"/>
          </a:xfrm>
          <a:prstGeom prst="line">
            <a:avLst/>
          </a:prstGeom>
          <a:noFill/>
          <a:ln w="28575">
            <a:solidFill>
              <a:srgbClr val="97ABBC"/>
            </a:solidFill>
            <a:prstDash val="sysDot"/>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AU">
              <a:solidFill>
                <a:srgbClr val="000000"/>
              </a:solidFill>
              <a:cs typeface="Arial" charset="0"/>
            </a:endParaRPr>
          </a:p>
        </p:txBody>
      </p:sp>
      <p:sp>
        <p:nvSpPr>
          <p:cNvPr id="1032" name="Line 14"/>
          <p:cNvSpPr>
            <a:spLocks noChangeShapeType="1"/>
          </p:cNvSpPr>
          <p:nvPr userDrawn="1"/>
        </p:nvSpPr>
        <p:spPr bwMode="auto">
          <a:xfrm>
            <a:off x="431800" y="6308725"/>
            <a:ext cx="8280400" cy="0"/>
          </a:xfrm>
          <a:prstGeom prst="line">
            <a:avLst/>
          </a:prstGeom>
          <a:noFill/>
          <a:ln w="28575">
            <a:solidFill>
              <a:srgbClr val="97ABBC"/>
            </a:solidFill>
            <a:prstDash val="sysDot"/>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AU">
              <a:solidFill>
                <a:srgbClr val="000000"/>
              </a:solidFill>
              <a:cs typeface="Arial" charset="0"/>
            </a:endParaRPr>
          </a:p>
        </p:txBody>
      </p:sp>
      <p:pic>
        <p:nvPicPr>
          <p:cNvPr id="1033" name="Picture 15" descr="NNSW Logos"/>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6340475" y="6391275"/>
            <a:ext cx="236855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5" name="Text Box 16"/>
          <p:cNvSpPr txBox="1">
            <a:spLocks noChangeArrowheads="1"/>
          </p:cNvSpPr>
          <p:nvPr userDrawn="1"/>
        </p:nvSpPr>
        <p:spPr bwMode="auto">
          <a:xfrm>
            <a:off x="484188" y="6365875"/>
            <a:ext cx="1338262" cy="276225"/>
          </a:xfrm>
          <a:prstGeom prst="rect">
            <a:avLst/>
          </a:prstGeom>
          <a:noFill/>
          <a:ln>
            <a:noFill/>
          </a:ln>
          <a:effectLst/>
          <a:extLst/>
        </p:spPr>
        <p:txBody>
          <a:bodyPr wrap="none">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fontAlgn="base" hangingPunct="1">
              <a:spcBef>
                <a:spcPct val="0"/>
              </a:spcBef>
              <a:spcAft>
                <a:spcPct val="0"/>
              </a:spcAft>
              <a:defRPr/>
            </a:pPr>
            <a:r>
              <a:rPr lang="en-AU" sz="1200" dirty="0" smtClean="0">
                <a:solidFill>
                  <a:srgbClr val="365F91"/>
                </a:solidFill>
                <a:latin typeface="Calibri"/>
                <a:cs typeface="Arial" pitchFamily="34" charset="0"/>
              </a:rPr>
              <a:t>│ </a:t>
            </a:r>
            <a:r>
              <a:rPr lang="en-AU" sz="1200" dirty="0" smtClean="0">
                <a:solidFill>
                  <a:srgbClr val="365F91"/>
                </a:solidFill>
                <a:cs typeface="Arial" pitchFamily="34" charset="0"/>
              </a:rPr>
              <a:t>Networks </a:t>
            </a:r>
            <a:r>
              <a:rPr lang="en-AU" sz="1200" dirty="0">
                <a:solidFill>
                  <a:srgbClr val="365F91"/>
                </a:solidFill>
                <a:cs typeface="Arial" pitchFamily="34" charset="0"/>
              </a:rPr>
              <a:t>NSW</a:t>
            </a:r>
          </a:p>
        </p:txBody>
      </p:sp>
    </p:spTree>
    <p:extLst>
      <p:ext uri="{BB962C8B-B14F-4D97-AF65-F5344CB8AC3E}">
        <p14:creationId xmlns:p14="http://schemas.microsoft.com/office/powerpoint/2010/main" val="3491014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73" r:id="rId6"/>
    <p:sldLayoutId id="2147483666" r:id="rId7"/>
    <p:sldLayoutId id="2147483667" r:id="rId8"/>
    <p:sldLayoutId id="2147483668" r:id="rId9"/>
    <p:sldLayoutId id="2147483669" r:id="rId10"/>
    <p:sldLayoutId id="2147483670" r:id="rId11"/>
    <p:sldLayoutId id="2147483671" r:id="rId12"/>
    <p:sldLayoutId id="2147483672" r:id="rId13"/>
  </p:sldLayoutIdLst>
  <p:transition spd="med">
    <p:fade/>
  </p:transition>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5"/>
          <p:cNvSpPr>
            <a:spLocks noChangeArrowheads="1"/>
          </p:cNvSpPr>
          <p:nvPr/>
        </p:nvSpPr>
        <p:spPr bwMode="auto">
          <a:xfrm>
            <a:off x="341313" y="819150"/>
            <a:ext cx="8461375" cy="36036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4339" name="Rectangle 4"/>
          <p:cNvSpPr>
            <a:spLocks noGrp="1" noChangeArrowheads="1"/>
          </p:cNvSpPr>
          <p:nvPr>
            <p:ph type="ctrTitle" idx="4294967295"/>
          </p:nvPr>
        </p:nvSpPr>
        <p:spPr>
          <a:xfrm>
            <a:off x="1677802" y="2015310"/>
            <a:ext cx="7110412" cy="1260475"/>
          </a:xfrm>
        </p:spPr>
        <p:txBody>
          <a:bodyPr/>
          <a:lstStyle/>
          <a:p>
            <a:pPr algn="l" eaLnBrk="1" hangingPunct="1"/>
            <a:r>
              <a:rPr lang="en-AU" sz="3200" b="1" dirty="0" smtClean="0">
                <a:solidFill>
                  <a:srgbClr val="365F91"/>
                </a:solidFill>
              </a:rPr>
              <a:t>Ausgrid – Endeavour - Essential</a:t>
            </a:r>
          </a:p>
        </p:txBody>
      </p:sp>
      <p:sp>
        <p:nvSpPr>
          <p:cNvPr id="14341" name="Rectangle 6"/>
          <p:cNvSpPr>
            <a:spLocks noChangeArrowheads="1"/>
          </p:cNvSpPr>
          <p:nvPr/>
        </p:nvSpPr>
        <p:spPr bwMode="auto">
          <a:xfrm>
            <a:off x="0" y="0"/>
            <a:ext cx="250825" cy="6858000"/>
          </a:xfrm>
          <a:prstGeom prst="rect">
            <a:avLst/>
          </a:prstGeom>
          <a:solidFill>
            <a:srgbClr val="FBCA49"/>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4342" name="Rectangle 7"/>
          <p:cNvSpPr>
            <a:spLocks noChangeArrowheads="1"/>
          </p:cNvSpPr>
          <p:nvPr/>
        </p:nvSpPr>
        <p:spPr bwMode="auto">
          <a:xfrm>
            <a:off x="0" y="908050"/>
            <a:ext cx="1511300" cy="5040313"/>
          </a:xfrm>
          <a:prstGeom prst="rect">
            <a:avLst/>
          </a:prstGeom>
          <a:solidFill>
            <a:srgbClr val="5E6A7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4343" name="AutoShape 10"/>
          <p:cNvSpPr>
            <a:spLocks noChangeAspect="1" noChangeArrowheads="1" noTextEdit="1"/>
          </p:cNvSpPr>
          <p:nvPr/>
        </p:nvSpPr>
        <p:spPr bwMode="auto">
          <a:xfrm>
            <a:off x="250825" y="1268413"/>
            <a:ext cx="19050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p>
        </p:txBody>
      </p:sp>
      <p:pic>
        <p:nvPicPr>
          <p:cNvPr id="14344" name="Picture 18" descr="NNSW Logo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81175" y="1449388"/>
            <a:ext cx="375285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5" name="Text Box 19"/>
          <p:cNvSpPr txBox="1">
            <a:spLocks noChangeArrowheads="1"/>
          </p:cNvSpPr>
          <p:nvPr/>
        </p:nvSpPr>
        <p:spPr bwMode="auto">
          <a:xfrm>
            <a:off x="119063" y="5380038"/>
            <a:ext cx="120097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AU" sz="1400" b="1" dirty="0" smtClean="0">
                <a:solidFill>
                  <a:srgbClr val="FBCA49"/>
                </a:solidFill>
              </a:rPr>
              <a:t>8 December</a:t>
            </a:r>
            <a:endParaRPr lang="en-AU" sz="1400" b="1" dirty="0">
              <a:solidFill>
                <a:srgbClr val="FBCA49"/>
              </a:solidFill>
            </a:endParaRPr>
          </a:p>
          <a:p>
            <a:pPr eaLnBrk="1" hangingPunct="1"/>
            <a:r>
              <a:rPr lang="en-AU" sz="1000" b="1" dirty="0">
                <a:solidFill>
                  <a:schemeClr val="bg1"/>
                </a:solidFill>
              </a:rPr>
              <a:t>2014</a:t>
            </a:r>
          </a:p>
        </p:txBody>
      </p:sp>
      <p:sp>
        <p:nvSpPr>
          <p:cNvPr id="14347" name="Text Box 23"/>
          <p:cNvSpPr txBox="1">
            <a:spLocks noChangeArrowheads="1"/>
          </p:cNvSpPr>
          <p:nvPr/>
        </p:nvSpPr>
        <p:spPr bwMode="auto">
          <a:xfrm>
            <a:off x="1658938" y="781050"/>
            <a:ext cx="32829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AU" sz="3600" dirty="0">
                <a:solidFill>
                  <a:srgbClr val="365F91"/>
                </a:solidFill>
              </a:rPr>
              <a:t>Networks NSW</a:t>
            </a:r>
          </a:p>
        </p:txBody>
      </p:sp>
      <p:sp>
        <p:nvSpPr>
          <p:cNvPr id="14348" name="Rectangle 24"/>
          <p:cNvSpPr>
            <a:spLocks noChangeArrowheads="1"/>
          </p:cNvSpPr>
          <p:nvPr/>
        </p:nvSpPr>
        <p:spPr bwMode="auto">
          <a:xfrm>
            <a:off x="341313" y="6129338"/>
            <a:ext cx="8461375" cy="63023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4349" name="Rectangle 26"/>
          <p:cNvSpPr>
            <a:spLocks noChangeArrowheads="1"/>
          </p:cNvSpPr>
          <p:nvPr/>
        </p:nvSpPr>
        <p:spPr bwMode="auto">
          <a:xfrm>
            <a:off x="341313" y="188913"/>
            <a:ext cx="8461375" cy="3603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14351" name="Text Box 21"/>
          <p:cNvSpPr txBox="1">
            <a:spLocks noChangeArrowheads="1"/>
          </p:cNvSpPr>
          <p:nvPr/>
        </p:nvSpPr>
        <p:spPr bwMode="auto">
          <a:xfrm>
            <a:off x="1658938" y="5500688"/>
            <a:ext cx="2003425"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AU" sz="1400"/>
              <a:t>VINCE GRAHAM</a:t>
            </a:r>
          </a:p>
          <a:p>
            <a:pPr eaLnBrk="1" hangingPunct="1"/>
            <a:r>
              <a:rPr lang="en-AU" sz="1400"/>
              <a:t>Chief Executive Officer</a:t>
            </a:r>
          </a:p>
        </p:txBody>
      </p:sp>
      <p:sp>
        <p:nvSpPr>
          <p:cNvPr id="14" name="Rectangle 5"/>
          <p:cNvSpPr txBox="1">
            <a:spLocks noChangeArrowheads="1"/>
          </p:cNvSpPr>
          <p:nvPr/>
        </p:nvSpPr>
        <p:spPr bwMode="auto">
          <a:xfrm>
            <a:off x="1712293" y="3023422"/>
            <a:ext cx="7773988" cy="809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eaLnBrk="1" hangingPunct="1">
              <a:buFontTx/>
              <a:buNone/>
            </a:pPr>
            <a:r>
              <a:rPr lang="en-AU" sz="2400" kern="0" dirty="0" smtClean="0"/>
              <a:t>PRESENTATION TO AER PRE-DETERMINATION</a:t>
            </a:r>
          </a:p>
          <a:p>
            <a:pPr marL="0" indent="0" eaLnBrk="1" hangingPunct="1">
              <a:buFontTx/>
              <a:buNone/>
            </a:pPr>
            <a:r>
              <a:rPr lang="en-AU" sz="2400" kern="0" dirty="0" smtClean="0"/>
              <a:t>CONFERENCE</a:t>
            </a:r>
          </a:p>
        </p:txBody>
      </p:sp>
      <p:sp>
        <p:nvSpPr>
          <p:cNvPr id="15" name="Text Box 20"/>
          <p:cNvSpPr txBox="1">
            <a:spLocks noChangeArrowheads="1"/>
          </p:cNvSpPr>
          <p:nvPr/>
        </p:nvSpPr>
        <p:spPr bwMode="auto">
          <a:xfrm>
            <a:off x="122977" y="4822426"/>
            <a:ext cx="1332416"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AU" sz="1000" dirty="0" smtClean="0">
                <a:solidFill>
                  <a:schemeClr val="bg1"/>
                </a:solidFill>
              </a:rPr>
              <a:t>Menzies Hotel</a:t>
            </a:r>
          </a:p>
          <a:p>
            <a:pPr eaLnBrk="1" hangingPunct="1"/>
            <a:r>
              <a:rPr lang="en-AU" sz="1000" dirty="0" smtClean="0">
                <a:solidFill>
                  <a:schemeClr val="bg1"/>
                </a:solidFill>
              </a:rPr>
              <a:t>Sydney</a:t>
            </a:r>
          </a:p>
          <a:p>
            <a:pPr eaLnBrk="1" hangingPunct="1"/>
            <a:r>
              <a:rPr lang="en-AU" sz="1000" dirty="0" smtClean="0">
                <a:solidFill>
                  <a:schemeClr val="bg1"/>
                </a:solidFill>
              </a:rPr>
              <a:t>14 Carrington Street</a:t>
            </a:r>
          </a:p>
        </p:txBody>
      </p:sp>
      <p:sp>
        <p:nvSpPr>
          <p:cNvPr id="3" name="TextBox 2"/>
          <p:cNvSpPr txBox="1"/>
          <p:nvPr/>
        </p:nvSpPr>
        <p:spPr>
          <a:xfrm>
            <a:off x="4191542" y="4532590"/>
            <a:ext cx="5058297" cy="1323439"/>
          </a:xfrm>
          <a:prstGeom prst="rect">
            <a:avLst/>
          </a:prstGeom>
          <a:noFill/>
        </p:spPr>
        <p:txBody>
          <a:bodyPr wrap="square" rtlCol="0">
            <a:spAutoFit/>
          </a:bodyPr>
          <a:lstStyle/>
          <a:p>
            <a:pPr marL="342900" indent="-342900">
              <a:spcAft>
                <a:spcPts val="600"/>
              </a:spcAft>
              <a:buClr>
                <a:srgbClr val="F2AF00"/>
              </a:buClr>
              <a:buFont typeface="+mj-lt"/>
              <a:buAutoNum type="arabicPeriod"/>
            </a:pPr>
            <a:r>
              <a:rPr lang="en-AU" sz="1200" dirty="0" smtClean="0"/>
              <a:t>Legislative framework for revised and final determinations</a:t>
            </a:r>
          </a:p>
          <a:p>
            <a:pPr marL="342900" indent="-342900">
              <a:spcAft>
                <a:spcPts val="600"/>
              </a:spcAft>
              <a:buClr>
                <a:srgbClr val="F2AF00"/>
              </a:buClr>
              <a:buFont typeface="+mj-lt"/>
              <a:buAutoNum type="arabicPeriod"/>
            </a:pPr>
            <a:r>
              <a:rPr lang="en-AU" sz="1200" dirty="0" smtClean="0"/>
              <a:t>NNSW / AER views on customer priorities</a:t>
            </a:r>
          </a:p>
          <a:p>
            <a:pPr marL="342900" indent="-342900">
              <a:spcAft>
                <a:spcPts val="600"/>
              </a:spcAft>
              <a:buClr>
                <a:srgbClr val="F2AF00"/>
              </a:buClr>
              <a:buFont typeface="+mj-lt"/>
              <a:buAutoNum type="arabicPeriod"/>
            </a:pPr>
            <a:r>
              <a:rPr lang="en-AU" sz="1200" dirty="0" smtClean="0"/>
              <a:t>Points of agreement</a:t>
            </a:r>
          </a:p>
          <a:p>
            <a:pPr marL="342900" indent="-342900">
              <a:spcAft>
                <a:spcPts val="600"/>
              </a:spcAft>
              <a:buClr>
                <a:srgbClr val="F2AF00"/>
              </a:buClr>
              <a:buFont typeface="+mj-lt"/>
              <a:buAutoNum type="arabicPeriod"/>
            </a:pPr>
            <a:r>
              <a:rPr lang="en-AU" sz="1200" dirty="0" smtClean="0"/>
              <a:t>NNSW issues of concern in AER Draft Determinations</a:t>
            </a:r>
          </a:p>
          <a:p>
            <a:pPr marL="342900" indent="-342900">
              <a:spcAft>
                <a:spcPts val="600"/>
              </a:spcAft>
              <a:buClr>
                <a:srgbClr val="F2AF00"/>
              </a:buClr>
              <a:buFont typeface="+mj-lt"/>
              <a:buAutoNum type="arabicPeriod"/>
            </a:pPr>
            <a:r>
              <a:rPr lang="en-AU" sz="1200" dirty="0" smtClean="0"/>
              <a:t>NNSW revised regulatory proposals</a:t>
            </a:r>
            <a:endParaRPr lang="en-AU" sz="1200" dirty="0"/>
          </a:p>
        </p:txBody>
      </p:sp>
      <p:sp>
        <p:nvSpPr>
          <p:cNvPr id="4" name="Rectangle 3"/>
          <p:cNvSpPr/>
          <p:nvPr/>
        </p:nvSpPr>
        <p:spPr>
          <a:xfrm>
            <a:off x="4051783" y="4342557"/>
            <a:ext cx="4608512" cy="1605806"/>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5" name="TextBox 4"/>
          <p:cNvSpPr txBox="1"/>
          <p:nvPr/>
        </p:nvSpPr>
        <p:spPr>
          <a:xfrm>
            <a:off x="4555838" y="4170539"/>
            <a:ext cx="1031051" cy="276999"/>
          </a:xfrm>
          <a:prstGeom prst="rect">
            <a:avLst/>
          </a:prstGeom>
          <a:solidFill>
            <a:srgbClr val="5E6A71"/>
          </a:solidFill>
        </p:spPr>
        <p:txBody>
          <a:bodyPr wrap="none" rtlCol="0">
            <a:spAutoFit/>
          </a:bodyPr>
          <a:lstStyle/>
          <a:p>
            <a:r>
              <a:rPr lang="en-AU" sz="1200" dirty="0" smtClean="0">
                <a:solidFill>
                  <a:schemeClr val="bg1"/>
                </a:solidFill>
              </a:rPr>
              <a:t>CONTENTS</a:t>
            </a:r>
            <a:endParaRPr lang="en-AU" sz="1200" dirty="0">
              <a:solidFill>
                <a:schemeClr val="bg1"/>
              </a:solidFill>
            </a:endParaRPr>
          </a:p>
        </p:txBody>
      </p:sp>
    </p:spTree>
    <p:extLst>
      <p:ext uri="{BB962C8B-B14F-4D97-AF65-F5344CB8AC3E}">
        <p14:creationId xmlns:p14="http://schemas.microsoft.com/office/powerpoint/2010/main" val="4256152412"/>
      </p:ext>
    </p:extLst>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7" name="Rectangle 6"/>
          <p:cNvSpPr txBox="1">
            <a:spLocks noChangeArrowheads="1"/>
          </p:cNvSpPr>
          <p:nvPr/>
        </p:nvSpPr>
        <p:spPr bwMode="auto">
          <a:xfrm>
            <a:off x="233363" y="6364288"/>
            <a:ext cx="420687"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fontAlgn="base" hangingPunct="1">
              <a:spcBef>
                <a:spcPct val="0"/>
              </a:spcBef>
              <a:spcAft>
                <a:spcPct val="0"/>
              </a:spcAft>
            </a:pPr>
            <a:fld id="{362D8EC2-46C2-4B6B-BF5E-DFFC5F37DA25}" type="slidenum">
              <a:rPr lang="en-AU" sz="1200">
                <a:solidFill>
                  <a:srgbClr val="365F91"/>
                </a:solidFill>
              </a:rPr>
              <a:pPr algn="r" eaLnBrk="1" fontAlgn="base" hangingPunct="1">
                <a:spcBef>
                  <a:spcPct val="0"/>
                </a:spcBef>
                <a:spcAft>
                  <a:spcPct val="0"/>
                </a:spcAft>
              </a:pPr>
              <a:t>10</a:t>
            </a:fld>
            <a:endParaRPr lang="en-AU" sz="1200">
              <a:solidFill>
                <a:srgbClr val="365F91"/>
              </a:solidFill>
            </a:endParaRPr>
          </a:p>
        </p:txBody>
      </p:sp>
      <p:grpSp>
        <p:nvGrpSpPr>
          <p:cNvPr id="8" name="Group 7"/>
          <p:cNvGrpSpPr/>
          <p:nvPr/>
        </p:nvGrpSpPr>
        <p:grpSpPr>
          <a:xfrm>
            <a:off x="179512" y="310123"/>
            <a:ext cx="8515567" cy="900112"/>
            <a:chOff x="179512" y="310123"/>
            <a:chExt cx="8515567" cy="900112"/>
          </a:xfrm>
        </p:grpSpPr>
        <p:sp>
          <p:nvSpPr>
            <p:cNvPr id="9" name="TextBox 8"/>
            <p:cNvSpPr txBox="1"/>
            <p:nvPr/>
          </p:nvSpPr>
          <p:spPr>
            <a:xfrm>
              <a:off x="450411" y="518308"/>
              <a:ext cx="8244668" cy="400110"/>
            </a:xfrm>
            <a:prstGeom prst="rect">
              <a:avLst/>
            </a:prstGeom>
            <a:solidFill>
              <a:srgbClr val="5E6A71"/>
            </a:solidFill>
          </p:spPr>
          <p:txBody>
            <a:bodyPr wrap="square" rtlCol="0">
              <a:spAutoFit/>
            </a:bodyPr>
            <a:lstStyle/>
            <a:p>
              <a:pPr algn="ctr"/>
              <a:r>
                <a:rPr lang="en-AU" sz="2000" dirty="0" smtClean="0">
                  <a:solidFill>
                    <a:srgbClr val="FFFFFF"/>
                  </a:solidFill>
                </a:rPr>
                <a:t>The benchmarking process</a:t>
              </a:r>
              <a:endParaRPr lang="en-AU" sz="2000" dirty="0">
                <a:solidFill>
                  <a:srgbClr val="FFFFFF"/>
                </a:solidFill>
              </a:endParaRPr>
            </a:p>
          </p:txBody>
        </p:sp>
        <p:sp>
          <p:nvSpPr>
            <p:cNvPr id="10" name="Freeform 8"/>
            <p:cNvSpPr>
              <a:spLocks/>
            </p:cNvSpPr>
            <p:nvPr/>
          </p:nvSpPr>
          <p:spPr bwMode="auto">
            <a:xfrm>
              <a:off x="179512" y="310123"/>
              <a:ext cx="830262" cy="900112"/>
            </a:xfrm>
            <a:custGeom>
              <a:avLst/>
              <a:gdLst>
                <a:gd name="T0" fmla="*/ 0 w 703"/>
                <a:gd name="T1" fmla="*/ 2147483647 h 612"/>
                <a:gd name="T2" fmla="*/ 2147483647 w 703"/>
                <a:gd name="T3" fmla="*/ 2147483647 h 612"/>
                <a:gd name="T4" fmla="*/ 2147483647 w 703"/>
                <a:gd name="T5" fmla="*/ 2147483647 h 612"/>
                <a:gd name="T6" fmla="*/ 2147483647 w 703"/>
                <a:gd name="T7" fmla="*/ 0 h 612"/>
                <a:gd name="T8" fmla="*/ 0 w 703"/>
                <a:gd name="T9" fmla="*/ 2147483647 h 612"/>
                <a:gd name="T10" fmla="*/ 0 60000 65536"/>
                <a:gd name="T11" fmla="*/ 0 60000 65536"/>
                <a:gd name="T12" fmla="*/ 0 60000 65536"/>
                <a:gd name="T13" fmla="*/ 0 60000 65536"/>
                <a:gd name="T14" fmla="*/ 0 60000 65536"/>
                <a:gd name="T15" fmla="*/ 0 w 703"/>
                <a:gd name="T16" fmla="*/ 0 h 612"/>
                <a:gd name="T17" fmla="*/ 703 w 703"/>
                <a:gd name="T18" fmla="*/ 612 h 612"/>
              </a:gdLst>
              <a:ahLst/>
              <a:cxnLst>
                <a:cxn ang="T10">
                  <a:pos x="T0" y="T1"/>
                </a:cxn>
                <a:cxn ang="T11">
                  <a:pos x="T2" y="T3"/>
                </a:cxn>
                <a:cxn ang="T12">
                  <a:pos x="T4" y="T5"/>
                </a:cxn>
                <a:cxn ang="T13">
                  <a:pos x="T6" y="T7"/>
                </a:cxn>
                <a:cxn ang="T14">
                  <a:pos x="T8" y="T9"/>
                </a:cxn>
              </a:cxnLst>
              <a:rect l="T15" t="T16" r="T17" b="T18"/>
              <a:pathLst>
                <a:path w="703" h="612">
                  <a:moveTo>
                    <a:pt x="0" y="525"/>
                  </a:moveTo>
                  <a:cubicBezTo>
                    <a:pt x="117" y="612"/>
                    <a:pt x="586" y="612"/>
                    <a:pt x="703" y="525"/>
                  </a:cubicBezTo>
                  <a:lnTo>
                    <a:pt x="703" y="3"/>
                  </a:lnTo>
                  <a:lnTo>
                    <a:pt x="3" y="0"/>
                  </a:lnTo>
                  <a:lnTo>
                    <a:pt x="0" y="525"/>
                  </a:lnTo>
                  <a:close/>
                </a:path>
              </a:pathLst>
            </a:custGeom>
            <a:solidFill>
              <a:srgbClr val="5E6A71"/>
            </a:solidFill>
            <a:ln w="38100">
              <a:solidFill>
                <a:schemeClr val="bg1"/>
              </a:solidFill>
              <a:miter lim="800000"/>
              <a:headEnd/>
              <a:tailEnd/>
            </a:ln>
            <a:extLst/>
          </p:spPr>
          <p:txBody>
            <a:bodyPr/>
            <a:lstStyle/>
            <a:p>
              <a:pPr algn="r" fontAlgn="base">
                <a:spcBef>
                  <a:spcPct val="0"/>
                </a:spcBef>
                <a:spcAft>
                  <a:spcPct val="0"/>
                </a:spcAft>
              </a:pPr>
              <a:r>
                <a:rPr lang="en-AU" sz="3600" dirty="0">
                  <a:solidFill>
                    <a:srgbClr val="FFFFFF"/>
                  </a:solidFill>
                  <a:cs typeface="Arial" charset="0"/>
                </a:rPr>
                <a:t>   </a:t>
              </a:r>
              <a:endParaRPr lang="en-AU" sz="4000" dirty="0">
                <a:solidFill>
                  <a:srgbClr val="000000"/>
                </a:solidFill>
                <a:cs typeface="Arial" charset="0"/>
              </a:endParaRPr>
            </a:p>
          </p:txBody>
        </p:sp>
      </p:grpSp>
      <p:sp>
        <p:nvSpPr>
          <p:cNvPr id="3" name="Rectangle 2"/>
          <p:cNvSpPr/>
          <p:nvPr/>
        </p:nvSpPr>
        <p:spPr>
          <a:xfrm>
            <a:off x="654050" y="1474303"/>
            <a:ext cx="1601093" cy="1080120"/>
          </a:xfrm>
          <a:prstGeom prst="rect">
            <a:avLst/>
          </a:prstGeom>
          <a:solidFill>
            <a:srgbClr val="F2A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dirty="0" smtClean="0">
                <a:solidFill>
                  <a:schemeClr val="tx1"/>
                </a:solidFill>
              </a:rPr>
              <a:t>Inputs</a:t>
            </a:r>
          </a:p>
        </p:txBody>
      </p:sp>
      <p:sp>
        <p:nvSpPr>
          <p:cNvPr id="12" name="Rectangle 11"/>
          <p:cNvSpPr/>
          <p:nvPr/>
        </p:nvSpPr>
        <p:spPr>
          <a:xfrm>
            <a:off x="2805190" y="1484784"/>
            <a:ext cx="1601093" cy="1080120"/>
          </a:xfrm>
          <a:prstGeom prst="rect">
            <a:avLst/>
          </a:prstGeom>
          <a:solidFill>
            <a:srgbClr val="F2A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dirty="0" smtClean="0">
                <a:solidFill>
                  <a:schemeClr val="tx1"/>
                </a:solidFill>
              </a:rPr>
              <a:t>Model</a:t>
            </a:r>
            <a:endParaRPr lang="en-AU" sz="1600" dirty="0">
              <a:solidFill>
                <a:schemeClr val="tx1"/>
              </a:solidFill>
            </a:endParaRPr>
          </a:p>
        </p:txBody>
      </p:sp>
      <p:sp>
        <p:nvSpPr>
          <p:cNvPr id="13" name="Rectangle 12"/>
          <p:cNvSpPr/>
          <p:nvPr/>
        </p:nvSpPr>
        <p:spPr>
          <a:xfrm>
            <a:off x="4956330" y="1479273"/>
            <a:ext cx="1601093" cy="1080120"/>
          </a:xfrm>
          <a:prstGeom prst="rect">
            <a:avLst/>
          </a:prstGeom>
          <a:solidFill>
            <a:srgbClr val="F2A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smtClean="0">
                <a:solidFill>
                  <a:schemeClr val="tx1"/>
                </a:solidFill>
              </a:rPr>
              <a:t>Interim “efficient</a:t>
            </a:r>
          </a:p>
          <a:p>
            <a:pPr algn="ctr"/>
            <a:r>
              <a:rPr lang="en-AU" sz="1400" dirty="0">
                <a:solidFill>
                  <a:schemeClr val="tx1"/>
                </a:solidFill>
              </a:rPr>
              <a:t>f</a:t>
            </a:r>
            <a:r>
              <a:rPr lang="en-AU" sz="1400" dirty="0" smtClean="0">
                <a:solidFill>
                  <a:schemeClr val="tx1"/>
                </a:solidFill>
              </a:rPr>
              <a:t>rontier” and FY13 adjustments</a:t>
            </a:r>
          </a:p>
        </p:txBody>
      </p:sp>
      <p:sp>
        <p:nvSpPr>
          <p:cNvPr id="14" name="Rectangle 13"/>
          <p:cNvSpPr/>
          <p:nvPr/>
        </p:nvSpPr>
        <p:spPr>
          <a:xfrm>
            <a:off x="7107469" y="1479272"/>
            <a:ext cx="1601093" cy="1080120"/>
          </a:xfrm>
          <a:prstGeom prst="rect">
            <a:avLst/>
          </a:prstGeom>
          <a:solidFill>
            <a:srgbClr val="F2A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dirty="0" smtClean="0">
                <a:solidFill>
                  <a:schemeClr val="tx1"/>
                </a:solidFill>
              </a:rPr>
              <a:t>AER Draft Determination for OPEX</a:t>
            </a:r>
          </a:p>
        </p:txBody>
      </p:sp>
      <p:sp>
        <p:nvSpPr>
          <p:cNvPr id="34" name="Rectangle 33"/>
          <p:cNvSpPr/>
          <p:nvPr/>
        </p:nvSpPr>
        <p:spPr>
          <a:xfrm>
            <a:off x="3897174" y="3370120"/>
            <a:ext cx="1632870" cy="864096"/>
          </a:xfrm>
          <a:prstGeom prst="rect">
            <a:avLst/>
          </a:prstGeom>
          <a:solidFill>
            <a:srgbClr val="006A7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dirty="0" smtClean="0">
                <a:solidFill>
                  <a:schemeClr val="bg1"/>
                </a:solidFill>
              </a:rPr>
              <a:t>Post modelling corrections</a:t>
            </a:r>
            <a:endParaRPr lang="en-AU" sz="1600" dirty="0">
              <a:solidFill>
                <a:schemeClr val="bg1"/>
              </a:solidFill>
            </a:endParaRPr>
          </a:p>
        </p:txBody>
      </p:sp>
      <p:sp>
        <p:nvSpPr>
          <p:cNvPr id="37" name="Rectangle 36"/>
          <p:cNvSpPr/>
          <p:nvPr/>
        </p:nvSpPr>
        <p:spPr>
          <a:xfrm>
            <a:off x="6048164" y="3370120"/>
            <a:ext cx="1632870" cy="864096"/>
          </a:xfrm>
          <a:prstGeom prst="rect">
            <a:avLst/>
          </a:prstGeom>
          <a:solidFill>
            <a:srgbClr val="006A7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dirty="0" smtClean="0">
                <a:solidFill>
                  <a:schemeClr val="bg1"/>
                </a:solidFill>
              </a:rPr>
              <a:t>AER’s “empirical considerations”</a:t>
            </a:r>
            <a:endParaRPr lang="en-AU" sz="1600" dirty="0">
              <a:solidFill>
                <a:schemeClr val="bg1"/>
              </a:solidFill>
            </a:endParaRPr>
          </a:p>
        </p:txBody>
      </p:sp>
      <p:sp>
        <p:nvSpPr>
          <p:cNvPr id="39" name="Down Arrow 38"/>
          <p:cNvSpPr/>
          <p:nvPr/>
        </p:nvSpPr>
        <p:spPr>
          <a:xfrm flipV="1">
            <a:off x="4389573" y="2530951"/>
            <a:ext cx="648072" cy="797599"/>
          </a:xfrm>
          <a:prstGeom prst="down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AU">
              <a:solidFill>
                <a:srgbClr val="FFFFFF"/>
              </a:solidFill>
            </a:endParaRPr>
          </a:p>
        </p:txBody>
      </p:sp>
      <p:sp>
        <p:nvSpPr>
          <p:cNvPr id="30" name="Down Arrow 29"/>
          <p:cNvSpPr/>
          <p:nvPr/>
        </p:nvSpPr>
        <p:spPr>
          <a:xfrm flipV="1">
            <a:off x="6540563" y="2530951"/>
            <a:ext cx="648072" cy="797599"/>
          </a:xfrm>
          <a:prstGeom prst="down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AU">
              <a:solidFill>
                <a:srgbClr val="FFFFFF"/>
              </a:solidFill>
            </a:endParaRPr>
          </a:p>
        </p:txBody>
      </p:sp>
      <p:sp>
        <p:nvSpPr>
          <p:cNvPr id="32" name="Down Arrow 31"/>
          <p:cNvSpPr/>
          <p:nvPr/>
        </p:nvSpPr>
        <p:spPr>
          <a:xfrm rot="5400000" flipV="1">
            <a:off x="2363142" y="1620533"/>
            <a:ext cx="648072" cy="797599"/>
          </a:xfrm>
          <a:prstGeom prst="down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AU">
              <a:solidFill>
                <a:srgbClr val="FFFFFF"/>
              </a:solidFill>
            </a:endParaRPr>
          </a:p>
        </p:txBody>
      </p:sp>
      <p:sp>
        <p:nvSpPr>
          <p:cNvPr id="35" name="Down Arrow 34"/>
          <p:cNvSpPr/>
          <p:nvPr/>
        </p:nvSpPr>
        <p:spPr>
          <a:xfrm rot="5400000" flipV="1">
            <a:off x="4389573" y="1649704"/>
            <a:ext cx="648072" cy="797599"/>
          </a:xfrm>
          <a:prstGeom prst="down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AU">
              <a:solidFill>
                <a:srgbClr val="FFFFFF"/>
              </a:solidFill>
            </a:endParaRPr>
          </a:p>
        </p:txBody>
      </p:sp>
      <p:sp>
        <p:nvSpPr>
          <p:cNvPr id="36" name="Down Arrow 35"/>
          <p:cNvSpPr/>
          <p:nvPr/>
        </p:nvSpPr>
        <p:spPr>
          <a:xfrm rot="5400000" flipV="1">
            <a:off x="6540563" y="1649705"/>
            <a:ext cx="648072" cy="797599"/>
          </a:xfrm>
          <a:prstGeom prst="down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AU">
              <a:solidFill>
                <a:srgbClr val="FFFFFF"/>
              </a:solidFill>
            </a:endParaRPr>
          </a:p>
        </p:txBody>
      </p:sp>
      <p:sp>
        <p:nvSpPr>
          <p:cNvPr id="19" name="Rectangle 18"/>
          <p:cNvSpPr/>
          <p:nvPr/>
        </p:nvSpPr>
        <p:spPr>
          <a:xfrm>
            <a:off x="654050" y="3389141"/>
            <a:ext cx="1632870" cy="864096"/>
          </a:xfrm>
          <a:prstGeom prst="rect">
            <a:avLst/>
          </a:prstGeom>
          <a:solidFill>
            <a:srgbClr val="006A7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400" dirty="0" smtClean="0">
                <a:solidFill>
                  <a:schemeClr val="bg1"/>
                </a:solidFill>
              </a:rPr>
              <a:t>Based on AER’s benchmarking RIN data</a:t>
            </a:r>
            <a:endParaRPr lang="en-AU" sz="1400" dirty="0">
              <a:solidFill>
                <a:schemeClr val="bg1"/>
              </a:solidFill>
            </a:endParaRPr>
          </a:p>
        </p:txBody>
      </p:sp>
      <p:sp>
        <p:nvSpPr>
          <p:cNvPr id="20" name="Down Arrow 19"/>
          <p:cNvSpPr/>
          <p:nvPr/>
        </p:nvSpPr>
        <p:spPr>
          <a:xfrm flipV="1">
            <a:off x="1146449" y="2549972"/>
            <a:ext cx="648072" cy="797599"/>
          </a:xfrm>
          <a:prstGeom prst="down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AU">
              <a:solidFill>
                <a:srgbClr val="FFFFFF"/>
              </a:solidFill>
            </a:endParaRPr>
          </a:p>
        </p:txBody>
      </p:sp>
      <p:sp>
        <p:nvSpPr>
          <p:cNvPr id="22" name="TextBox 21"/>
          <p:cNvSpPr txBox="1"/>
          <p:nvPr/>
        </p:nvSpPr>
        <p:spPr>
          <a:xfrm>
            <a:off x="238711" y="395196"/>
            <a:ext cx="830677" cy="646331"/>
          </a:xfrm>
          <a:prstGeom prst="rect">
            <a:avLst/>
          </a:prstGeom>
          <a:noFill/>
        </p:spPr>
        <p:txBody>
          <a:bodyPr wrap="none" rtlCol="0">
            <a:spAutoFit/>
          </a:bodyPr>
          <a:lstStyle/>
          <a:p>
            <a:r>
              <a:rPr lang="en-AU" sz="3600" b="1" dirty="0" smtClean="0">
                <a:solidFill>
                  <a:schemeClr val="bg1"/>
                </a:solidFill>
                <a:latin typeface="Century Gothic" panose="020B0502020202020204" pitchFamily="34" charset="0"/>
              </a:rPr>
              <a:t>4.2</a:t>
            </a:r>
            <a:endParaRPr lang="en-AU" sz="3600" b="1" dirty="0">
              <a:solidFill>
                <a:schemeClr val="bg1"/>
              </a:solidFill>
              <a:latin typeface="Century Gothic" panose="020B0502020202020204" pitchFamily="34" charset="0"/>
            </a:endParaRPr>
          </a:p>
        </p:txBody>
      </p:sp>
      <p:sp>
        <p:nvSpPr>
          <p:cNvPr id="23" name="Rectangle 22"/>
          <p:cNvSpPr/>
          <p:nvPr/>
        </p:nvSpPr>
        <p:spPr>
          <a:xfrm>
            <a:off x="679668" y="4405636"/>
            <a:ext cx="1632870" cy="17505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smtClean="0">
                <a:solidFill>
                  <a:srgbClr val="FF0000"/>
                </a:solidFill>
              </a:rPr>
              <a:t>Obvious and significant differences in “basis of preparation” of RIN data.</a:t>
            </a:r>
            <a:endParaRPr lang="en-AU" sz="1200" dirty="0">
              <a:solidFill>
                <a:srgbClr val="FF0000"/>
              </a:solidFill>
            </a:endParaRPr>
          </a:p>
        </p:txBody>
      </p:sp>
      <p:sp>
        <p:nvSpPr>
          <p:cNvPr id="24" name="Rectangle 23"/>
          <p:cNvSpPr/>
          <p:nvPr/>
        </p:nvSpPr>
        <p:spPr>
          <a:xfrm>
            <a:off x="3930411" y="4405636"/>
            <a:ext cx="1632870" cy="17505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smtClean="0">
                <a:solidFill>
                  <a:srgbClr val="FF0000"/>
                </a:solidFill>
              </a:rPr>
              <a:t>30% correction to model outcomes required to make sense of </a:t>
            </a:r>
            <a:r>
              <a:rPr lang="en-AU" sz="1200" dirty="0" err="1" smtClean="0">
                <a:solidFill>
                  <a:srgbClr val="FF0000"/>
                </a:solidFill>
              </a:rPr>
              <a:t>Actew</a:t>
            </a:r>
            <a:r>
              <a:rPr lang="en-AU" sz="1200" i="1" dirty="0" err="1" smtClean="0">
                <a:solidFill>
                  <a:srgbClr val="FF0000"/>
                </a:solidFill>
              </a:rPr>
              <a:t>AGL</a:t>
            </a:r>
            <a:r>
              <a:rPr lang="en-AU" sz="1200" dirty="0" smtClean="0">
                <a:solidFill>
                  <a:srgbClr val="FF0000"/>
                </a:solidFill>
              </a:rPr>
              <a:t> model outcomes.  Real problem with inconsistent RIN data.</a:t>
            </a:r>
            <a:endParaRPr lang="en-AU" sz="1200" dirty="0">
              <a:solidFill>
                <a:srgbClr val="FF0000"/>
              </a:solidFill>
            </a:endParaRPr>
          </a:p>
        </p:txBody>
      </p:sp>
      <p:sp>
        <p:nvSpPr>
          <p:cNvPr id="25" name="Rectangle 24"/>
          <p:cNvSpPr/>
          <p:nvPr/>
        </p:nvSpPr>
        <p:spPr>
          <a:xfrm>
            <a:off x="6086526" y="4414733"/>
            <a:ext cx="1632870" cy="175057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100" dirty="0" smtClean="0">
                <a:solidFill>
                  <a:srgbClr val="FF0000"/>
                </a:solidFill>
              </a:rPr>
              <a:t>NNSW cannot readily understand how AER has applied other empirical considerations to bridge benchmarking model outcomes for FY13 and draft OPEX determinations for FY15 to FY19.</a:t>
            </a:r>
            <a:endParaRPr lang="en-AU" sz="1100" dirty="0">
              <a:solidFill>
                <a:srgbClr val="FF0000"/>
              </a:solidFill>
            </a:endParaRPr>
          </a:p>
        </p:txBody>
      </p:sp>
    </p:spTree>
    <p:extLst>
      <p:ext uri="{BB962C8B-B14F-4D97-AF65-F5344CB8AC3E}">
        <p14:creationId xmlns:p14="http://schemas.microsoft.com/office/powerpoint/2010/main" val="1562392829"/>
      </p:ext>
    </p:extLst>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7" name="Rectangle 6"/>
          <p:cNvSpPr txBox="1">
            <a:spLocks noChangeArrowheads="1"/>
          </p:cNvSpPr>
          <p:nvPr/>
        </p:nvSpPr>
        <p:spPr bwMode="auto">
          <a:xfrm>
            <a:off x="233363" y="6364288"/>
            <a:ext cx="420687"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fontAlgn="base" hangingPunct="1">
              <a:spcBef>
                <a:spcPct val="0"/>
              </a:spcBef>
              <a:spcAft>
                <a:spcPct val="0"/>
              </a:spcAft>
            </a:pPr>
            <a:fld id="{362D8EC2-46C2-4B6B-BF5E-DFFC5F37DA25}" type="slidenum">
              <a:rPr lang="en-AU" sz="1200">
                <a:solidFill>
                  <a:srgbClr val="365F91"/>
                </a:solidFill>
              </a:rPr>
              <a:pPr algn="r" eaLnBrk="1" fontAlgn="base" hangingPunct="1">
                <a:spcBef>
                  <a:spcPct val="0"/>
                </a:spcBef>
                <a:spcAft>
                  <a:spcPct val="0"/>
                </a:spcAft>
              </a:pPr>
              <a:t>11</a:t>
            </a:fld>
            <a:endParaRPr lang="en-AU" sz="1200">
              <a:solidFill>
                <a:srgbClr val="365F91"/>
              </a:solidFill>
            </a:endParaRPr>
          </a:p>
        </p:txBody>
      </p:sp>
      <p:grpSp>
        <p:nvGrpSpPr>
          <p:cNvPr id="8" name="Group 7"/>
          <p:cNvGrpSpPr/>
          <p:nvPr/>
        </p:nvGrpSpPr>
        <p:grpSpPr>
          <a:xfrm>
            <a:off x="179512" y="310123"/>
            <a:ext cx="8515567" cy="900112"/>
            <a:chOff x="179512" y="310123"/>
            <a:chExt cx="8515567" cy="900112"/>
          </a:xfrm>
        </p:grpSpPr>
        <p:sp>
          <p:nvSpPr>
            <p:cNvPr id="9" name="TextBox 8"/>
            <p:cNvSpPr txBox="1"/>
            <p:nvPr/>
          </p:nvSpPr>
          <p:spPr>
            <a:xfrm>
              <a:off x="450411" y="518308"/>
              <a:ext cx="8244668" cy="400110"/>
            </a:xfrm>
            <a:prstGeom prst="rect">
              <a:avLst/>
            </a:prstGeom>
            <a:solidFill>
              <a:srgbClr val="5E6A71"/>
            </a:solidFill>
          </p:spPr>
          <p:txBody>
            <a:bodyPr wrap="square" rtlCol="0">
              <a:spAutoFit/>
            </a:bodyPr>
            <a:lstStyle/>
            <a:p>
              <a:pPr algn="ctr"/>
              <a:r>
                <a:rPr lang="en-AU" sz="2000" dirty="0" smtClean="0">
                  <a:solidFill>
                    <a:schemeClr val="bg1"/>
                  </a:solidFill>
                </a:rPr>
                <a:t>     Benchmarking anomalies</a:t>
              </a:r>
              <a:endParaRPr lang="en-AU" sz="2000" dirty="0">
                <a:solidFill>
                  <a:schemeClr val="bg1"/>
                </a:solidFill>
              </a:endParaRPr>
            </a:p>
          </p:txBody>
        </p:sp>
        <p:sp>
          <p:nvSpPr>
            <p:cNvPr id="10" name="Freeform 8"/>
            <p:cNvSpPr>
              <a:spLocks/>
            </p:cNvSpPr>
            <p:nvPr/>
          </p:nvSpPr>
          <p:spPr bwMode="auto">
            <a:xfrm>
              <a:off x="179512" y="310123"/>
              <a:ext cx="830262" cy="900112"/>
            </a:xfrm>
            <a:custGeom>
              <a:avLst/>
              <a:gdLst>
                <a:gd name="T0" fmla="*/ 0 w 703"/>
                <a:gd name="T1" fmla="*/ 2147483647 h 612"/>
                <a:gd name="T2" fmla="*/ 2147483647 w 703"/>
                <a:gd name="T3" fmla="*/ 2147483647 h 612"/>
                <a:gd name="T4" fmla="*/ 2147483647 w 703"/>
                <a:gd name="T5" fmla="*/ 2147483647 h 612"/>
                <a:gd name="T6" fmla="*/ 2147483647 w 703"/>
                <a:gd name="T7" fmla="*/ 0 h 612"/>
                <a:gd name="T8" fmla="*/ 0 w 703"/>
                <a:gd name="T9" fmla="*/ 2147483647 h 612"/>
                <a:gd name="T10" fmla="*/ 0 60000 65536"/>
                <a:gd name="T11" fmla="*/ 0 60000 65536"/>
                <a:gd name="T12" fmla="*/ 0 60000 65536"/>
                <a:gd name="T13" fmla="*/ 0 60000 65536"/>
                <a:gd name="T14" fmla="*/ 0 60000 65536"/>
                <a:gd name="T15" fmla="*/ 0 w 703"/>
                <a:gd name="T16" fmla="*/ 0 h 612"/>
                <a:gd name="T17" fmla="*/ 703 w 703"/>
                <a:gd name="T18" fmla="*/ 612 h 612"/>
              </a:gdLst>
              <a:ahLst/>
              <a:cxnLst>
                <a:cxn ang="T10">
                  <a:pos x="T0" y="T1"/>
                </a:cxn>
                <a:cxn ang="T11">
                  <a:pos x="T2" y="T3"/>
                </a:cxn>
                <a:cxn ang="T12">
                  <a:pos x="T4" y="T5"/>
                </a:cxn>
                <a:cxn ang="T13">
                  <a:pos x="T6" y="T7"/>
                </a:cxn>
                <a:cxn ang="T14">
                  <a:pos x="T8" y="T9"/>
                </a:cxn>
              </a:cxnLst>
              <a:rect l="T15" t="T16" r="T17" b="T18"/>
              <a:pathLst>
                <a:path w="703" h="612">
                  <a:moveTo>
                    <a:pt x="0" y="525"/>
                  </a:moveTo>
                  <a:cubicBezTo>
                    <a:pt x="117" y="612"/>
                    <a:pt x="586" y="612"/>
                    <a:pt x="703" y="525"/>
                  </a:cubicBezTo>
                  <a:lnTo>
                    <a:pt x="703" y="3"/>
                  </a:lnTo>
                  <a:lnTo>
                    <a:pt x="3" y="0"/>
                  </a:lnTo>
                  <a:lnTo>
                    <a:pt x="0" y="525"/>
                  </a:lnTo>
                  <a:close/>
                </a:path>
              </a:pathLst>
            </a:custGeom>
            <a:solidFill>
              <a:srgbClr val="5E6A71"/>
            </a:solidFill>
            <a:ln w="38100">
              <a:solidFill>
                <a:schemeClr val="bg1"/>
              </a:solidFill>
              <a:miter lim="800000"/>
              <a:headEnd/>
              <a:tailEnd/>
            </a:ln>
            <a:extLst/>
          </p:spPr>
          <p:txBody>
            <a:bodyPr/>
            <a:lstStyle/>
            <a:p>
              <a:pPr algn="r" fontAlgn="base">
                <a:spcBef>
                  <a:spcPct val="0"/>
                </a:spcBef>
                <a:spcAft>
                  <a:spcPct val="0"/>
                </a:spcAft>
              </a:pPr>
              <a:r>
                <a:rPr lang="en-AU" sz="3600" dirty="0">
                  <a:solidFill>
                    <a:srgbClr val="FFFFFF"/>
                  </a:solidFill>
                  <a:cs typeface="Arial" charset="0"/>
                </a:rPr>
                <a:t>   </a:t>
              </a:r>
              <a:endParaRPr lang="en-AU" sz="4000" dirty="0">
                <a:solidFill>
                  <a:srgbClr val="000000"/>
                </a:solidFill>
                <a:cs typeface="Arial" charset="0"/>
              </a:endParaRPr>
            </a:p>
          </p:txBody>
        </p:sp>
      </p:grpSp>
      <p:sp>
        <p:nvSpPr>
          <p:cNvPr id="5" name="TextBox 4"/>
          <p:cNvSpPr txBox="1"/>
          <p:nvPr/>
        </p:nvSpPr>
        <p:spPr>
          <a:xfrm>
            <a:off x="882812" y="1124744"/>
            <a:ext cx="8081675" cy="3908762"/>
          </a:xfrm>
          <a:prstGeom prst="rect">
            <a:avLst/>
          </a:prstGeom>
          <a:noFill/>
        </p:spPr>
        <p:txBody>
          <a:bodyPr wrap="square" rtlCol="0">
            <a:spAutoFit/>
          </a:bodyPr>
          <a:lstStyle/>
          <a:p>
            <a:pPr marL="285750" indent="-285750">
              <a:spcAft>
                <a:spcPts val="1200"/>
              </a:spcAft>
              <a:buClr>
                <a:srgbClr val="F2AF00"/>
              </a:buClr>
              <a:buFont typeface="Wingdings" panose="05000000000000000000" pitchFamily="2" charset="2"/>
              <a:buChar char="§"/>
            </a:pPr>
            <a:r>
              <a:rPr lang="en-AU" sz="1600" i="1" dirty="0" smtClean="0"/>
              <a:t>Economic Insights </a:t>
            </a:r>
            <a:r>
              <a:rPr lang="en-AU" sz="1600" dirty="0" smtClean="0"/>
              <a:t>reports that using </a:t>
            </a:r>
            <a:r>
              <a:rPr lang="en-AU" sz="1600" dirty="0"/>
              <a:t>only AER’s RIN data “produced </a:t>
            </a:r>
            <a:r>
              <a:rPr lang="en-AU" sz="1600" dirty="0" smtClean="0"/>
              <a:t>econometric estimates </a:t>
            </a:r>
            <a:r>
              <a:rPr lang="en-AU" sz="1600" dirty="0"/>
              <a:t>that were relatively unstable</a:t>
            </a:r>
            <a:r>
              <a:rPr lang="en-AU" sz="1600" dirty="0" smtClean="0"/>
              <a:t>” (p.28) and “all models are by definition a simplification of reality and may not capture all relevant effects</a:t>
            </a:r>
            <a:r>
              <a:rPr lang="en-AU" sz="1400" i="1" dirty="0" smtClean="0"/>
              <a:t>”.  (p.47)</a:t>
            </a:r>
          </a:p>
          <a:p>
            <a:pPr marL="285750" indent="-285750">
              <a:spcAft>
                <a:spcPts val="1200"/>
              </a:spcAft>
              <a:buClr>
                <a:srgbClr val="F2AF00"/>
              </a:buClr>
              <a:buFont typeface="Wingdings" panose="05000000000000000000" pitchFamily="2" charset="2"/>
              <a:buChar char="§"/>
            </a:pPr>
            <a:r>
              <a:rPr lang="en-AU" sz="1600" dirty="0" smtClean="0"/>
              <a:t>Vegetation control is the second largest OPEX expense after labour (33% of OPEX for Essential Energy) but is not represented at all in the benchmarking model.</a:t>
            </a:r>
          </a:p>
          <a:p>
            <a:pPr marL="285750" indent="-285750">
              <a:spcAft>
                <a:spcPts val="1200"/>
              </a:spcAft>
              <a:buClr>
                <a:srgbClr val="F2AF00"/>
              </a:buClr>
              <a:buFont typeface="Wingdings" panose="05000000000000000000" pitchFamily="2" charset="2"/>
              <a:buChar char="§"/>
            </a:pPr>
            <a:r>
              <a:rPr lang="en-AU" sz="1600" dirty="0"/>
              <a:t>Arbitrary 30% adjustment to </a:t>
            </a:r>
            <a:r>
              <a:rPr lang="en-AU" sz="1600" dirty="0" err="1"/>
              <a:t>Actew</a:t>
            </a:r>
            <a:r>
              <a:rPr lang="en-AU" sz="1600" i="1" dirty="0" err="1"/>
              <a:t>AGL</a:t>
            </a:r>
            <a:r>
              <a:rPr lang="en-AU" sz="1600" i="1" dirty="0"/>
              <a:t> </a:t>
            </a:r>
            <a:r>
              <a:rPr lang="en-AU" sz="1600" dirty="0"/>
              <a:t>OPEX benchmarking outcomes because model outcomes didn’t make sense.</a:t>
            </a:r>
          </a:p>
          <a:p>
            <a:pPr marL="285750" indent="-285750">
              <a:spcAft>
                <a:spcPts val="1200"/>
              </a:spcAft>
              <a:buClr>
                <a:srgbClr val="F2AF00"/>
              </a:buClr>
              <a:buFont typeface="Wingdings" panose="05000000000000000000" pitchFamily="2" charset="2"/>
              <a:buChar char="§"/>
            </a:pPr>
            <a:r>
              <a:rPr lang="en-AU" sz="1600" dirty="0" smtClean="0"/>
              <a:t>Excluding vegetation expense Essential Energy receives less OPEX (and similar REPEX) compared to Endeavour Energy for a network 540% longer with 450% more distribution substations.</a:t>
            </a:r>
          </a:p>
          <a:p>
            <a:pPr marL="285750" indent="-285750">
              <a:spcAft>
                <a:spcPts val="1200"/>
              </a:spcAft>
              <a:buClr>
                <a:srgbClr val="F2AF00"/>
              </a:buClr>
              <a:buFont typeface="Wingdings" panose="05000000000000000000" pitchFamily="2" charset="2"/>
              <a:buChar char="§"/>
            </a:pPr>
            <a:r>
              <a:rPr lang="en-AU" sz="1600" dirty="0" smtClean="0"/>
              <a:t>If Essential Energy was taken to the “efficient frontier” it would have approximately $50m p.a. (net of vegetation expense) of operating expenditure to maintain their network supporting approximately 10% of the current workforce.</a:t>
            </a:r>
            <a:endParaRPr lang="en-AU" sz="1600" dirty="0"/>
          </a:p>
        </p:txBody>
      </p:sp>
      <p:sp>
        <p:nvSpPr>
          <p:cNvPr id="6" name="Rectangle 5"/>
          <p:cNvSpPr/>
          <p:nvPr/>
        </p:nvSpPr>
        <p:spPr>
          <a:xfrm>
            <a:off x="1484913" y="5286838"/>
            <a:ext cx="6877471" cy="720080"/>
          </a:xfrm>
          <a:prstGeom prst="rect">
            <a:avLst/>
          </a:prstGeom>
          <a:solidFill>
            <a:schemeClr val="bg1"/>
          </a:solidFill>
          <a:ln w="63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AU" sz="1200" b="1" dirty="0" smtClean="0">
                <a:solidFill>
                  <a:srgbClr val="FF0000"/>
                </a:solidFill>
              </a:rPr>
              <a:t>THE LACK OF INDUSTRY CONSULTATON BY THE AER AND THE ILLOGICAL OUTCOMES OF THE AER’S BENCHMARKING MODEL NOW THREATEN TO DERAIL THE CREDIBILITY OF BENCHMARKING AS A REGULATORY TOOL</a:t>
            </a:r>
            <a:endParaRPr lang="en-AU" sz="1200" b="1" dirty="0">
              <a:solidFill>
                <a:srgbClr val="FF0000"/>
              </a:solidFill>
            </a:endParaRPr>
          </a:p>
        </p:txBody>
      </p:sp>
      <p:sp>
        <p:nvSpPr>
          <p:cNvPr id="16" name="TextBox 15"/>
          <p:cNvSpPr txBox="1"/>
          <p:nvPr/>
        </p:nvSpPr>
        <p:spPr>
          <a:xfrm>
            <a:off x="238711" y="395196"/>
            <a:ext cx="830677" cy="646331"/>
          </a:xfrm>
          <a:prstGeom prst="rect">
            <a:avLst/>
          </a:prstGeom>
          <a:noFill/>
        </p:spPr>
        <p:txBody>
          <a:bodyPr wrap="none" rtlCol="0">
            <a:spAutoFit/>
          </a:bodyPr>
          <a:lstStyle/>
          <a:p>
            <a:r>
              <a:rPr lang="en-AU" sz="3600" b="1" dirty="0" smtClean="0">
                <a:solidFill>
                  <a:schemeClr val="bg1"/>
                </a:solidFill>
                <a:latin typeface="Century Gothic" panose="020B0502020202020204" pitchFamily="34" charset="0"/>
              </a:rPr>
              <a:t>4.2</a:t>
            </a:r>
            <a:endParaRPr lang="en-AU" sz="3600" b="1"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569875846"/>
      </p:ext>
    </p:extLst>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7" name="Rectangle 6"/>
          <p:cNvSpPr txBox="1">
            <a:spLocks noChangeArrowheads="1"/>
          </p:cNvSpPr>
          <p:nvPr/>
        </p:nvSpPr>
        <p:spPr bwMode="auto">
          <a:xfrm>
            <a:off x="233363" y="6364288"/>
            <a:ext cx="420687"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fontAlgn="base" hangingPunct="1">
              <a:spcBef>
                <a:spcPct val="0"/>
              </a:spcBef>
              <a:spcAft>
                <a:spcPct val="0"/>
              </a:spcAft>
            </a:pPr>
            <a:fld id="{362D8EC2-46C2-4B6B-BF5E-DFFC5F37DA25}" type="slidenum">
              <a:rPr lang="en-AU" sz="1200">
                <a:solidFill>
                  <a:srgbClr val="365F91"/>
                </a:solidFill>
              </a:rPr>
              <a:pPr algn="r" eaLnBrk="1" fontAlgn="base" hangingPunct="1">
                <a:spcBef>
                  <a:spcPct val="0"/>
                </a:spcBef>
                <a:spcAft>
                  <a:spcPct val="0"/>
                </a:spcAft>
              </a:pPr>
              <a:t>12</a:t>
            </a:fld>
            <a:endParaRPr lang="en-AU" sz="1200">
              <a:solidFill>
                <a:srgbClr val="365F91"/>
              </a:solidFill>
            </a:endParaRPr>
          </a:p>
        </p:txBody>
      </p:sp>
      <p:grpSp>
        <p:nvGrpSpPr>
          <p:cNvPr id="8" name="Group 7"/>
          <p:cNvGrpSpPr/>
          <p:nvPr/>
        </p:nvGrpSpPr>
        <p:grpSpPr>
          <a:xfrm>
            <a:off x="179512" y="310123"/>
            <a:ext cx="8515567" cy="900112"/>
            <a:chOff x="179512" y="310123"/>
            <a:chExt cx="8515567" cy="900112"/>
          </a:xfrm>
        </p:grpSpPr>
        <p:sp>
          <p:nvSpPr>
            <p:cNvPr id="9" name="TextBox 8"/>
            <p:cNvSpPr txBox="1"/>
            <p:nvPr/>
          </p:nvSpPr>
          <p:spPr>
            <a:xfrm>
              <a:off x="450411" y="518308"/>
              <a:ext cx="8244668" cy="400110"/>
            </a:xfrm>
            <a:prstGeom prst="rect">
              <a:avLst/>
            </a:prstGeom>
            <a:solidFill>
              <a:srgbClr val="5E6A71"/>
            </a:solidFill>
          </p:spPr>
          <p:txBody>
            <a:bodyPr wrap="square" rtlCol="0">
              <a:spAutoFit/>
            </a:bodyPr>
            <a:lstStyle/>
            <a:p>
              <a:pPr algn="ctr"/>
              <a:r>
                <a:rPr lang="en-AU" sz="2000" dirty="0" smtClean="0">
                  <a:solidFill>
                    <a:schemeClr val="bg1"/>
                  </a:solidFill>
                </a:rPr>
                <a:t>     Benchmarking model</a:t>
              </a:r>
              <a:endParaRPr lang="en-AU" sz="2000" dirty="0">
                <a:solidFill>
                  <a:schemeClr val="bg1"/>
                </a:solidFill>
              </a:endParaRPr>
            </a:p>
          </p:txBody>
        </p:sp>
        <p:sp>
          <p:nvSpPr>
            <p:cNvPr id="10" name="Freeform 8"/>
            <p:cNvSpPr>
              <a:spLocks/>
            </p:cNvSpPr>
            <p:nvPr/>
          </p:nvSpPr>
          <p:spPr bwMode="auto">
            <a:xfrm>
              <a:off x="179512" y="310123"/>
              <a:ext cx="830262" cy="900112"/>
            </a:xfrm>
            <a:custGeom>
              <a:avLst/>
              <a:gdLst>
                <a:gd name="T0" fmla="*/ 0 w 703"/>
                <a:gd name="T1" fmla="*/ 2147483647 h 612"/>
                <a:gd name="T2" fmla="*/ 2147483647 w 703"/>
                <a:gd name="T3" fmla="*/ 2147483647 h 612"/>
                <a:gd name="T4" fmla="*/ 2147483647 w 703"/>
                <a:gd name="T5" fmla="*/ 2147483647 h 612"/>
                <a:gd name="T6" fmla="*/ 2147483647 w 703"/>
                <a:gd name="T7" fmla="*/ 0 h 612"/>
                <a:gd name="T8" fmla="*/ 0 w 703"/>
                <a:gd name="T9" fmla="*/ 2147483647 h 612"/>
                <a:gd name="T10" fmla="*/ 0 60000 65536"/>
                <a:gd name="T11" fmla="*/ 0 60000 65536"/>
                <a:gd name="T12" fmla="*/ 0 60000 65536"/>
                <a:gd name="T13" fmla="*/ 0 60000 65536"/>
                <a:gd name="T14" fmla="*/ 0 60000 65536"/>
                <a:gd name="T15" fmla="*/ 0 w 703"/>
                <a:gd name="T16" fmla="*/ 0 h 612"/>
                <a:gd name="T17" fmla="*/ 703 w 703"/>
                <a:gd name="T18" fmla="*/ 612 h 612"/>
              </a:gdLst>
              <a:ahLst/>
              <a:cxnLst>
                <a:cxn ang="T10">
                  <a:pos x="T0" y="T1"/>
                </a:cxn>
                <a:cxn ang="T11">
                  <a:pos x="T2" y="T3"/>
                </a:cxn>
                <a:cxn ang="T12">
                  <a:pos x="T4" y="T5"/>
                </a:cxn>
                <a:cxn ang="T13">
                  <a:pos x="T6" y="T7"/>
                </a:cxn>
                <a:cxn ang="T14">
                  <a:pos x="T8" y="T9"/>
                </a:cxn>
              </a:cxnLst>
              <a:rect l="T15" t="T16" r="T17" b="T18"/>
              <a:pathLst>
                <a:path w="703" h="612">
                  <a:moveTo>
                    <a:pt x="0" y="525"/>
                  </a:moveTo>
                  <a:cubicBezTo>
                    <a:pt x="117" y="612"/>
                    <a:pt x="586" y="612"/>
                    <a:pt x="703" y="525"/>
                  </a:cubicBezTo>
                  <a:lnTo>
                    <a:pt x="703" y="3"/>
                  </a:lnTo>
                  <a:lnTo>
                    <a:pt x="3" y="0"/>
                  </a:lnTo>
                  <a:lnTo>
                    <a:pt x="0" y="525"/>
                  </a:lnTo>
                  <a:close/>
                </a:path>
              </a:pathLst>
            </a:custGeom>
            <a:solidFill>
              <a:srgbClr val="5E6A71"/>
            </a:solidFill>
            <a:ln w="38100">
              <a:solidFill>
                <a:schemeClr val="bg1"/>
              </a:solidFill>
              <a:miter lim="800000"/>
              <a:headEnd/>
              <a:tailEnd/>
            </a:ln>
            <a:extLst/>
          </p:spPr>
          <p:txBody>
            <a:bodyPr/>
            <a:lstStyle/>
            <a:p>
              <a:pPr algn="r" fontAlgn="base">
                <a:spcBef>
                  <a:spcPct val="0"/>
                </a:spcBef>
                <a:spcAft>
                  <a:spcPct val="0"/>
                </a:spcAft>
              </a:pPr>
              <a:r>
                <a:rPr lang="en-AU" sz="3600" dirty="0">
                  <a:solidFill>
                    <a:srgbClr val="FFFFFF"/>
                  </a:solidFill>
                  <a:cs typeface="Arial" charset="0"/>
                </a:rPr>
                <a:t>   </a:t>
              </a:r>
              <a:endParaRPr lang="en-AU" sz="4000" dirty="0">
                <a:solidFill>
                  <a:srgbClr val="000000"/>
                </a:solidFill>
                <a:cs typeface="Arial" charset="0"/>
              </a:endParaRPr>
            </a:p>
          </p:txBody>
        </p:sp>
      </p:grpSp>
      <p:sp>
        <p:nvSpPr>
          <p:cNvPr id="5" name="TextBox 4"/>
          <p:cNvSpPr txBox="1"/>
          <p:nvPr/>
        </p:nvSpPr>
        <p:spPr>
          <a:xfrm>
            <a:off x="1069386" y="1268760"/>
            <a:ext cx="7463053" cy="2246769"/>
          </a:xfrm>
          <a:prstGeom prst="rect">
            <a:avLst/>
          </a:prstGeom>
          <a:noFill/>
        </p:spPr>
        <p:txBody>
          <a:bodyPr wrap="square" rtlCol="0">
            <a:spAutoFit/>
          </a:bodyPr>
          <a:lstStyle/>
          <a:p>
            <a:pPr>
              <a:spcAft>
                <a:spcPts val="1200"/>
              </a:spcAft>
              <a:buClr>
                <a:srgbClr val="F2AF00"/>
              </a:buClr>
            </a:pPr>
            <a:r>
              <a:rPr lang="en-AU" sz="2800" dirty="0" smtClean="0"/>
              <a:t>Networks NSW would encourage AER to have the Productivity Commission independently assess the methodology, reliability and robustness of their benchmarking model.</a:t>
            </a:r>
            <a:endParaRPr lang="en-AU" sz="2800" dirty="0"/>
          </a:p>
        </p:txBody>
      </p:sp>
      <p:sp>
        <p:nvSpPr>
          <p:cNvPr id="16" name="TextBox 15"/>
          <p:cNvSpPr txBox="1"/>
          <p:nvPr/>
        </p:nvSpPr>
        <p:spPr>
          <a:xfrm>
            <a:off x="238711" y="395196"/>
            <a:ext cx="830677" cy="646331"/>
          </a:xfrm>
          <a:prstGeom prst="rect">
            <a:avLst/>
          </a:prstGeom>
          <a:noFill/>
        </p:spPr>
        <p:txBody>
          <a:bodyPr wrap="none" rtlCol="0">
            <a:spAutoFit/>
          </a:bodyPr>
          <a:lstStyle/>
          <a:p>
            <a:r>
              <a:rPr lang="en-AU" sz="3600" b="1" dirty="0" smtClean="0">
                <a:solidFill>
                  <a:schemeClr val="bg1"/>
                </a:solidFill>
                <a:latin typeface="Century Gothic" panose="020B0502020202020204" pitchFamily="34" charset="0"/>
              </a:rPr>
              <a:t>4.2</a:t>
            </a:r>
            <a:endParaRPr lang="en-AU" sz="3600" b="1"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3765714838"/>
      </p:ext>
    </p:extLst>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15816" y="2983927"/>
            <a:ext cx="4536504" cy="517081"/>
          </a:xfrm>
          <a:prstGeom prst="rect">
            <a:avLst/>
          </a:prstGeom>
          <a:pattFill prst="dkUpDi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5367" name="Rectangle 6"/>
          <p:cNvSpPr txBox="1">
            <a:spLocks noChangeArrowheads="1"/>
          </p:cNvSpPr>
          <p:nvPr/>
        </p:nvSpPr>
        <p:spPr bwMode="auto">
          <a:xfrm>
            <a:off x="233363" y="6364288"/>
            <a:ext cx="420687"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fontAlgn="base" hangingPunct="1">
              <a:spcBef>
                <a:spcPct val="0"/>
              </a:spcBef>
              <a:spcAft>
                <a:spcPct val="0"/>
              </a:spcAft>
            </a:pPr>
            <a:fld id="{362D8EC2-46C2-4B6B-BF5E-DFFC5F37DA25}" type="slidenum">
              <a:rPr lang="en-AU" sz="1200">
                <a:solidFill>
                  <a:srgbClr val="365F91"/>
                </a:solidFill>
              </a:rPr>
              <a:pPr algn="r" eaLnBrk="1" fontAlgn="base" hangingPunct="1">
                <a:spcBef>
                  <a:spcPct val="0"/>
                </a:spcBef>
                <a:spcAft>
                  <a:spcPct val="0"/>
                </a:spcAft>
              </a:pPr>
              <a:t>13</a:t>
            </a:fld>
            <a:endParaRPr lang="en-AU" sz="1200">
              <a:solidFill>
                <a:srgbClr val="365F91"/>
              </a:solidFill>
            </a:endParaRPr>
          </a:p>
        </p:txBody>
      </p:sp>
      <p:grpSp>
        <p:nvGrpSpPr>
          <p:cNvPr id="8" name="Group 7"/>
          <p:cNvGrpSpPr/>
          <p:nvPr/>
        </p:nvGrpSpPr>
        <p:grpSpPr>
          <a:xfrm>
            <a:off x="179512" y="310123"/>
            <a:ext cx="8515567" cy="900112"/>
            <a:chOff x="179512" y="310123"/>
            <a:chExt cx="8515567" cy="900112"/>
          </a:xfrm>
        </p:grpSpPr>
        <p:sp>
          <p:nvSpPr>
            <p:cNvPr id="9" name="TextBox 8"/>
            <p:cNvSpPr txBox="1"/>
            <p:nvPr/>
          </p:nvSpPr>
          <p:spPr>
            <a:xfrm>
              <a:off x="450411" y="518308"/>
              <a:ext cx="8244668" cy="400110"/>
            </a:xfrm>
            <a:prstGeom prst="rect">
              <a:avLst/>
            </a:prstGeom>
            <a:solidFill>
              <a:srgbClr val="5E6A71"/>
            </a:solidFill>
          </p:spPr>
          <p:txBody>
            <a:bodyPr wrap="square" rtlCol="0">
              <a:spAutoFit/>
            </a:bodyPr>
            <a:lstStyle/>
            <a:p>
              <a:pPr algn="ctr"/>
              <a:r>
                <a:rPr lang="en-AU" sz="2000" dirty="0" smtClean="0">
                  <a:solidFill>
                    <a:schemeClr val="bg1"/>
                  </a:solidFill>
                </a:rPr>
                <a:t>     Retrospectivity and FY15 “true up” NNSW total</a:t>
              </a:r>
              <a:endParaRPr lang="en-AU" sz="2000" dirty="0">
                <a:solidFill>
                  <a:schemeClr val="bg1"/>
                </a:solidFill>
              </a:endParaRPr>
            </a:p>
          </p:txBody>
        </p:sp>
        <p:sp>
          <p:nvSpPr>
            <p:cNvPr id="10" name="Freeform 8"/>
            <p:cNvSpPr>
              <a:spLocks/>
            </p:cNvSpPr>
            <p:nvPr/>
          </p:nvSpPr>
          <p:spPr bwMode="auto">
            <a:xfrm>
              <a:off x="179512" y="310123"/>
              <a:ext cx="830262" cy="900112"/>
            </a:xfrm>
            <a:custGeom>
              <a:avLst/>
              <a:gdLst>
                <a:gd name="T0" fmla="*/ 0 w 703"/>
                <a:gd name="T1" fmla="*/ 2147483647 h 612"/>
                <a:gd name="T2" fmla="*/ 2147483647 w 703"/>
                <a:gd name="T3" fmla="*/ 2147483647 h 612"/>
                <a:gd name="T4" fmla="*/ 2147483647 w 703"/>
                <a:gd name="T5" fmla="*/ 2147483647 h 612"/>
                <a:gd name="T6" fmla="*/ 2147483647 w 703"/>
                <a:gd name="T7" fmla="*/ 0 h 612"/>
                <a:gd name="T8" fmla="*/ 0 w 703"/>
                <a:gd name="T9" fmla="*/ 2147483647 h 612"/>
                <a:gd name="T10" fmla="*/ 0 60000 65536"/>
                <a:gd name="T11" fmla="*/ 0 60000 65536"/>
                <a:gd name="T12" fmla="*/ 0 60000 65536"/>
                <a:gd name="T13" fmla="*/ 0 60000 65536"/>
                <a:gd name="T14" fmla="*/ 0 60000 65536"/>
                <a:gd name="T15" fmla="*/ 0 w 703"/>
                <a:gd name="T16" fmla="*/ 0 h 612"/>
                <a:gd name="T17" fmla="*/ 703 w 703"/>
                <a:gd name="T18" fmla="*/ 612 h 612"/>
              </a:gdLst>
              <a:ahLst/>
              <a:cxnLst>
                <a:cxn ang="T10">
                  <a:pos x="T0" y="T1"/>
                </a:cxn>
                <a:cxn ang="T11">
                  <a:pos x="T2" y="T3"/>
                </a:cxn>
                <a:cxn ang="T12">
                  <a:pos x="T4" y="T5"/>
                </a:cxn>
                <a:cxn ang="T13">
                  <a:pos x="T6" y="T7"/>
                </a:cxn>
                <a:cxn ang="T14">
                  <a:pos x="T8" y="T9"/>
                </a:cxn>
              </a:cxnLst>
              <a:rect l="T15" t="T16" r="T17" b="T18"/>
              <a:pathLst>
                <a:path w="703" h="612">
                  <a:moveTo>
                    <a:pt x="0" y="525"/>
                  </a:moveTo>
                  <a:cubicBezTo>
                    <a:pt x="117" y="612"/>
                    <a:pt x="586" y="612"/>
                    <a:pt x="703" y="525"/>
                  </a:cubicBezTo>
                  <a:lnTo>
                    <a:pt x="703" y="3"/>
                  </a:lnTo>
                  <a:lnTo>
                    <a:pt x="3" y="0"/>
                  </a:lnTo>
                  <a:lnTo>
                    <a:pt x="0" y="525"/>
                  </a:lnTo>
                  <a:close/>
                </a:path>
              </a:pathLst>
            </a:custGeom>
            <a:solidFill>
              <a:srgbClr val="5E6A71"/>
            </a:solidFill>
            <a:ln w="38100">
              <a:solidFill>
                <a:schemeClr val="bg1"/>
              </a:solidFill>
              <a:miter lim="800000"/>
              <a:headEnd/>
              <a:tailEnd/>
            </a:ln>
            <a:extLst/>
          </p:spPr>
          <p:txBody>
            <a:bodyPr/>
            <a:lstStyle/>
            <a:p>
              <a:pPr algn="r" fontAlgn="base">
                <a:spcBef>
                  <a:spcPct val="0"/>
                </a:spcBef>
                <a:spcAft>
                  <a:spcPct val="0"/>
                </a:spcAft>
              </a:pPr>
              <a:r>
                <a:rPr lang="en-AU" sz="3600" dirty="0">
                  <a:solidFill>
                    <a:srgbClr val="FFFFFF"/>
                  </a:solidFill>
                  <a:cs typeface="Arial" charset="0"/>
                </a:rPr>
                <a:t>   </a:t>
              </a:r>
              <a:endParaRPr lang="en-AU" sz="4000" dirty="0">
                <a:solidFill>
                  <a:srgbClr val="000000"/>
                </a:solidFill>
                <a:cs typeface="Arial" charset="0"/>
              </a:endParaRPr>
            </a:p>
          </p:txBody>
        </p:sp>
      </p:grpSp>
      <p:graphicFrame>
        <p:nvGraphicFramePr>
          <p:cNvPr id="4" name="Chart 3"/>
          <p:cNvGraphicFramePr/>
          <p:nvPr>
            <p:extLst>
              <p:ext uri="{D42A27DB-BD31-4B8C-83A1-F6EECF244321}">
                <p14:modId xmlns:p14="http://schemas.microsoft.com/office/powerpoint/2010/main" val="3689950796"/>
              </p:ext>
            </p:extLst>
          </p:nvPr>
        </p:nvGraphicFramePr>
        <p:xfrm>
          <a:off x="1524000" y="1397000"/>
          <a:ext cx="6096000" cy="4064000"/>
        </p:xfrm>
        <a:graphic>
          <a:graphicData uri="http://schemas.openxmlformats.org/drawingml/2006/chart">
            <c:chart xmlns:c="http://schemas.openxmlformats.org/drawingml/2006/chart" xmlns:r="http://schemas.openxmlformats.org/officeDocument/2006/relationships" r:id="rId3"/>
          </a:graphicData>
        </a:graphic>
      </p:graphicFrame>
      <p:cxnSp>
        <p:nvCxnSpPr>
          <p:cNvPr id="16" name="Straight Connector 15"/>
          <p:cNvCxnSpPr/>
          <p:nvPr/>
        </p:nvCxnSpPr>
        <p:spPr>
          <a:xfrm>
            <a:off x="1648147" y="1340768"/>
            <a:ext cx="0" cy="3655651"/>
          </a:xfrm>
          <a:prstGeom prst="line">
            <a:avLst/>
          </a:prstGeom>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009774" y="2977788"/>
            <a:ext cx="385042" cy="523220"/>
          </a:xfrm>
          <a:prstGeom prst="rect">
            <a:avLst/>
          </a:prstGeom>
          <a:noFill/>
        </p:spPr>
        <p:txBody>
          <a:bodyPr wrap="none" rtlCol="0">
            <a:spAutoFit/>
          </a:bodyPr>
          <a:lstStyle/>
          <a:p>
            <a:r>
              <a:rPr lang="en-AU" sz="2800" dirty="0" smtClean="0"/>
              <a:t>$</a:t>
            </a:r>
            <a:endParaRPr lang="en-AU" sz="2800" dirty="0"/>
          </a:p>
        </p:txBody>
      </p:sp>
      <p:cxnSp>
        <p:nvCxnSpPr>
          <p:cNvPr id="20" name="Straight Connector 19"/>
          <p:cNvCxnSpPr/>
          <p:nvPr/>
        </p:nvCxnSpPr>
        <p:spPr>
          <a:xfrm>
            <a:off x="1648147" y="2983927"/>
            <a:ext cx="5876181" cy="0"/>
          </a:xfrm>
          <a:prstGeom prst="line">
            <a:avLst/>
          </a:prstGeom>
          <a:ln w="15875">
            <a:solidFill>
              <a:srgbClr val="92D050"/>
            </a:solidFill>
            <a:prstDash val="dash"/>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1648147" y="1628800"/>
            <a:ext cx="1267669"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2915816" y="1628800"/>
            <a:ext cx="0" cy="187220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2915816" y="3501008"/>
            <a:ext cx="4608512"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5796136" y="2426404"/>
            <a:ext cx="2376264" cy="276999"/>
          </a:xfrm>
          <a:prstGeom prst="rect">
            <a:avLst/>
          </a:prstGeom>
          <a:noFill/>
        </p:spPr>
        <p:txBody>
          <a:bodyPr wrap="square" rtlCol="0">
            <a:spAutoFit/>
          </a:bodyPr>
          <a:lstStyle/>
          <a:p>
            <a:pPr algn="r"/>
            <a:r>
              <a:rPr lang="en-AU" sz="1200" b="1" dirty="0" smtClean="0">
                <a:solidFill>
                  <a:srgbClr val="0070C0"/>
                </a:solidFill>
              </a:rPr>
              <a:t>AER’s “efficient frontier”</a:t>
            </a:r>
            <a:endParaRPr lang="en-AU" sz="1200" b="1" dirty="0">
              <a:solidFill>
                <a:srgbClr val="0070C0"/>
              </a:solidFill>
            </a:endParaRPr>
          </a:p>
        </p:txBody>
      </p:sp>
      <p:sp>
        <p:nvSpPr>
          <p:cNvPr id="5" name="Rectangle 4"/>
          <p:cNvSpPr/>
          <p:nvPr/>
        </p:nvSpPr>
        <p:spPr>
          <a:xfrm>
            <a:off x="1668244" y="1660614"/>
            <a:ext cx="1195661" cy="1277146"/>
          </a:xfrm>
          <a:prstGeom prst="rect">
            <a:avLst/>
          </a:prstGeom>
          <a:pattFill prst="dkUpDiag">
            <a:fgClr>
              <a:schemeClr val="accent1"/>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6" name="TextBox 5"/>
          <p:cNvSpPr txBox="1"/>
          <p:nvPr/>
        </p:nvSpPr>
        <p:spPr>
          <a:xfrm>
            <a:off x="4716016" y="3057801"/>
            <a:ext cx="1008112" cy="369332"/>
          </a:xfrm>
          <a:prstGeom prst="rect">
            <a:avLst/>
          </a:prstGeom>
          <a:solidFill>
            <a:schemeClr val="bg1"/>
          </a:solidFill>
        </p:spPr>
        <p:txBody>
          <a:bodyPr wrap="square" rtlCol="0">
            <a:spAutoFit/>
          </a:bodyPr>
          <a:lstStyle/>
          <a:p>
            <a:pPr algn="ctr"/>
            <a:r>
              <a:rPr lang="en-AU" b="1" dirty="0" smtClean="0"/>
              <a:t>$913m</a:t>
            </a:r>
            <a:endParaRPr lang="en-AU" b="1" dirty="0"/>
          </a:p>
        </p:txBody>
      </p:sp>
      <p:sp>
        <p:nvSpPr>
          <p:cNvPr id="19" name="TextBox 18"/>
          <p:cNvSpPr txBox="1"/>
          <p:nvPr/>
        </p:nvSpPr>
        <p:spPr>
          <a:xfrm>
            <a:off x="1762018" y="2114521"/>
            <a:ext cx="1008112" cy="369332"/>
          </a:xfrm>
          <a:prstGeom prst="rect">
            <a:avLst/>
          </a:prstGeom>
          <a:solidFill>
            <a:schemeClr val="bg1"/>
          </a:solidFill>
        </p:spPr>
        <p:txBody>
          <a:bodyPr wrap="square" rtlCol="0">
            <a:spAutoFit/>
          </a:bodyPr>
          <a:lstStyle/>
          <a:p>
            <a:pPr algn="ctr"/>
            <a:r>
              <a:rPr lang="en-AU" b="1" dirty="0" smtClean="0"/>
              <a:t>$913m</a:t>
            </a:r>
            <a:endParaRPr lang="en-AU" b="1" dirty="0"/>
          </a:p>
        </p:txBody>
      </p:sp>
      <p:cxnSp>
        <p:nvCxnSpPr>
          <p:cNvPr id="12" name="Straight Arrow Connector 11"/>
          <p:cNvCxnSpPr>
            <a:stCxn id="14" idx="2"/>
          </p:cNvCxnSpPr>
          <p:nvPr/>
        </p:nvCxnSpPr>
        <p:spPr>
          <a:xfrm flipH="1">
            <a:off x="6660232" y="2703403"/>
            <a:ext cx="324036" cy="23435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238711" y="395196"/>
            <a:ext cx="830677" cy="646331"/>
          </a:xfrm>
          <a:prstGeom prst="rect">
            <a:avLst/>
          </a:prstGeom>
          <a:noFill/>
        </p:spPr>
        <p:txBody>
          <a:bodyPr wrap="none" rtlCol="0">
            <a:spAutoFit/>
          </a:bodyPr>
          <a:lstStyle/>
          <a:p>
            <a:r>
              <a:rPr lang="en-AU" sz="3600" b="1" dirty="0" smtClean="0">
                <a:solidFill>
                  <a:schemeClr val="bg1"/>
                </a:solidFill>
                <a:latin typeface="Century Gothic" panose="020B0502020202020204" pitchFamily="34" charset="0"/>
              </a:rPr>
              <a:t>4.3</a:t>
            </a:r>
            <a:endParaRPr lang="en-AU" sz="3600" b="1"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447144931"/>
      </p:ext>
    </p:extLst>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7" name="Rectangle 6"/>
          <p:cNvSpPr txBox="1">
            <a:spLocks noChangeArrowheads="1"/>
          </p:cNvSpPr>
          <p:nvPr/>
        </p:nvSpPr>
        <p:spPr bwMode="auto">
          <a:xfrm>
            <a:off x="233363" y="6364288"/>
            <a:ext cx="420687"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fontAlgn="base" hangingPunct="1">
              <a:spcBef>
                <a:spcPct val="0"/>
              </a:spcBef>
              <a:spcAft>
                <a:spcPct val="0"/>
              </a:spcAft>
            </a:pPr>
            <a:fld id="{362D8EC2-46C2-4B6B-BF5E-DFFC5F37DA25}" type="slidenum">
              <a:rPr lang="en-AU" sz="1200">
                <a:solidFill>
                  <a:srgbClr val="365F91"/>
                </a:solidFill>
              </a:rPr>
              <a:pPr algn="r" eaLnBrk="1" fontAlgn="base" hangingPunct="1">
                <a:spcBef>
                  <a:spcPct val="0"/>
                </a:spcBef>
                <a:spcAft>
                  <a:spcPct val="0"/>
                </a:spcAft>
              </a:pPr>
              <a:t>14</a:t>
            </a:fld>
            <a:endParaRPr lang="en-AU" sz="1200">
              <a:solidFill>
                <a:srgbClr val="365F91"/>
              </a:solidFill>
            </a:endParaRPr>
          </a:p>
        </p:txBody>
      </p:sp>
      <p:grpSp>
        <p:nvGrpSpPr>
          <p:cNvPr id="8" name="Group 7"/>
          <p:cNvGrpSpPr/>
          <p:nvPr/>
        </p:nvGrpSpPr>
        <p:grpSpPr>
          <a:xfrm>
            <a:off x="179512" y="310123"/>
            <a:ext cx="8515567" cy="900112"/>
            <a:chOff x="179512" y="310123"/>
            <a:chExt cx="8515567" cy="900112"/>
          </a:xfrm>
        </p:grpSpPr>
        <p:sp>
          <p:nvSpPr>
            <p:cNvPr id="9" name="TextBox 8"/>
            <p:cNvSpPr txBox="1"/>
            <p:nvPr/>
          </p:nvSpPr>
          <p:spPr>
            <a:xfrm>
              <a:off x="450411" y="518308"/>
              <a:ext cx="8244668" cy="400110"/>
            </a:xfrm>
            <a:prstGeom prst="rect">
              <a:avLst/>
            </a:prstGeom>
            <a:solidFill>
              <a:srgbClr val="5E6A71"/>
            </a:solidFill>
          </p:spPr>
          <p:txBody>
            <a:bodyPr wrap="square" rtlCol="0">
              <a:spAutoFit/>
            </a:bodyPr>
            <a:lstStyle/>
            <a:p>
              <a:pPr algn="ctr"/>
              <a:r>
                <a:rPr lang="en-AU" sz="2000" dirty="0" smtClean="0">
                  <a:solidFill>
                    <a:schemeClr val="bg1"/>
                  </a:solidFill>
                </a:rPr>
                <a:t>     </a:t>
              </a:r>
              <a:endParaRPr lang="en-AU" sz="2000" dirty="0">
                <a:solidFill>
                  <a:schemeClr val="bg1"/>
                </a:solidFill>
              </a:endParaRPr>
            </a:p>
          </p:txBody>
        </p:sp>
        <p:sp>
          <p:nvSpPr>
            <p:cNvPr id="10" name="Freeform 8"/>
            <p:cNvSpPr>
              <a:spLocks/>
            </p:cNvSpPr>
            <p:nvPr/>
          </p:nvSpPr>
          <p:spPr bwMode="auto">
            <a:xfrm>
              <a:off x="179512" y="310123"/>
              <a:ext cx="830262" cy="900112"/>
            </a:xfrm>
            <a:custGeom>
              <a:avLst/>
              <a:gdLst>
                <a:gd name="T0" fmla="*/ 0 w 703"/>
                <a:gd name="T1" fmla="*/ 2147483647 h 612"/>
                <a:gd name="T2" fmla="*/ 2147483647 w 703"/>
                <a:gd name="T3" fmla="*/ 2147483647 h 612"/>
                <a:gd name="T4" fmla="*/ 2147483647 w 703"/>
                <a:gd name="T5" fmla="*/ 2147483647 h 612"/>
                <a:gd name="T6" fmla="*/ 2147483647 w 703"/>
                <a:gd name="T7" fmla="*/ 0 h 612"/>
                <a:gd name="T8" fmla="*/ 0 w 703"/>
                <a:gd name="T9" fmla="*/ 2147483647 h 612"/>
                <a:gd name="T10" fmla="*/ 0 60000 65536"/>
                <a:gd name="T11" fmla="*/ 0 60000 65536"/>
                <a:gd name="T12" fmla="*/ 0 60000 65536"/>
                <a:gd name="T13" fmla="*/ 0 60000 65536"/>
                <a:gd name="T14" fmla="*/ 0 60000 65536"/>
                <a:gd name="T15" fmla="*/ 0 w 703"/>
                <a:gd name="T16" fmla="*/ 0 h 612"/>
                <a:gd name="T17" fmla="*/ 703 w 703"/>
                <a:gd name="T18" fmla="*/ 612 h 612"/>
              </a:gdLst>
              <a:ahLst/>
              <a:cxnLst>
                <a:cxn ang="T10">
                  <a:pos x="T0" y="T1"/>
                </a:cxn>
                <a:cxn ang="T11">
                  <a:pos x="T2" y="T3"/>
                </a:cxn>
                <a:cxn ang="T12">
                  <a:pos x="T4" y="T5"/>
                </a:cxn>
                <a:cxn ang="T13">
                  <a:pos x="T6" y="T7"/>
                </a:cxn>
                <a:cxn ang="T14">
                  <a:pos x="T8" y="T9"/>
                </a:cxn>
              </a:cxnLst>
              <a:rect l="T15" t="T16" r="T17" b="T18"/>
              <a:pathLst>
                <a:path w="703" h="612">
                  <a:moveTo>
                    <a:pt x="0" y="525"/>
                  </a:moveTo>
                  <a:cubicBezTo>
                    <a:pt x="117" y="612"/>
                    <a:pt x="586" y="612"/>
                    <a:pt x="703" y="525"/>
                  </a:cubicBezTo>
                  <a:lnTo>
                    <a:pt x="703" y="3"/>
                  </a:lnTo>
                  <a:lnTo>
                    <a:pt x="3" y="0"/>
                  </a:lnTo>
                  <a:lnTo>
                    <a:pt x="0" y="525"/>
                  </a:lnTo>
                  <a:close/>
                </a:path>
              </a:pathLst>
            </a:custGeom>
            <a:solidFill>
              <a:srgbClr val="5E6A71"/>
            </a:solidFill>
            <a:ln w="38100">
              <a:solidFill>
                <a:schemeClr val="bg1"/>
              </a:solidFill>
              <a:miter lim="800000"/>
              <a:headEnd/>
              <a:tailEnd/>
            </a:ln>
            <a:extLst/>
          </p:spPr>
          <p:txBody>
            <a:bodyPr/>
            <a:lstStyle/>
            <a:p>
              <a:pPr algn="r" fontAlgn="base">
                <a:spcBef>
                  <a:spcPct val="0"/>
                </a:spcBef>
                <a:spcAft>
                  <a:spcPct val="0"/>
                </a:spcAft>
              </a:pPr>
              <a:r>
                <a:rPr lang="en-AU" sz="3600" dirty="0">
                  <a:solidFill>
                    <a:srgbClr val="FFFFFF"/>
                  </a:solidFill>
                  <a:cs typeface="Arial" charset="0"/>
                </a:rPr>
                <a:t>   </a:t>
              </a:r>
              <a:endParaRPr lang="en-AU" sz="4000" dirty="0">
                <a:solidFill>
                  <a:srgbClr val="000000"/>
                </a:solidFill>
                <a:cs typeface="Arial" charset="0"/>
              </a:endParaRPr>
            </a:p>
          </p:txBody>
        </p:sp>
      </p:grpSp>
      <p:sp>
        <p:nvSpPr>
          <p:cNvPr id="12" name="TextBox 11"/>
          <p:cNvSpPr txBox="1"/>
          <p:nvPr/>
        </p:nvSpPr>
        <p:spPr>
          <a:xfrm>
            <a:off x="654050" y="1340768"/>
            <a:ext cx="3275320" cy="369332"/>
          </a:xfrm>
          <a:prstGeom prst="rect">
            <a:avLst/>
          </a:prstGeom>
          <a:solidFill>
            <a:srgbClr val="FFDA7D"/>
          </a:solidFill>
        </p:spPr>
        <p:txBody>
          <a:bodyPr wrap="none" rtlCol="0">
            <a:spAutoFit/>
          </a:bodyPr>
          <a:lstStyle/>
          <a:p>
            <a:r>
              <a:rPr lang="en-AU" dirty="0" smtClean="0"/>
              <a:t>CAPEX Prioritisation - Ausgrid</a:t>
            </a:r>
            <a:endParaRPr lang="en-AU" dirty="0"/>
          </a:p>
        </p:txBody>
      </p:sp>
      <p:sp>
        <p:nvSpPr>
          <p:cNvPr id="24" name="TextBox 23"/>
          <p:cNvSpPr txBox="1"/>
          <p:nvPr/>
        </p:nvSpPr>
        <p:spPr>
          <a:xfrm>
            <a:off x="238711" y="395196"/>
            <a:ext cx="830677" cy="646331"/>
          </a:xfrm>
          <a:prstGeom prst="rect">
            <a:avLst/>
          </a:prstGeom>
          <a:noFill/>
        </p:spPr>
        <p:txBody>
          <a:bodyPr wrap="none" rtlCol="0">
            <a:spAutoFit/>
          </a:bodyPr>
          <a:lstStyle/>
          <a:p>
            <a:r>
              <a:rPr lang="en-AU" sz="3600" b="1" dirty="0" smtClean="0">
                <a:solidFill>
                  <a:schemeClr val="bg1"/>
                </a:solidFill>
                <a:latin typeface="Century Gothic" panose="020B0502020202020204" pitchFamily="34" charset="0"/>
              </a:rPr>
              <a:t>4.5</a:t>
            </a:r>
            <a:endParaRPr lang="en-AU" sz="3600" b="1" dirty="0">
              <a:solidFill>
                <a:schemeClr val="bg1"/>
              </a:solidFill>
              <a:latin typeface="Century Gothic" panose="020B0502020202020204" pitchFamily="34" charset="0"/>
            </a:endParaRPr>
          </a:p>
        </p:txBody>
      </p:sp>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7186" y="1710911"/>
            <a:ext cx="8261127" cy="45711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50972395"/>
      </p:ext>
    </p:extLst>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7" name="Rectangle 6"/>
          <p:cNvSpPr txBox="1">
            <a:spLocks noChangeArrowheads="1"/>
          </p:cNvSpPr>
          <p:nvPr/>
        </p:nvSpPr>
        <p:spPr bwMode="auto">
          <a:xfrm>
            <a:off x="233363" y="6364288"/>
            <a:ext cx="420687"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fontAlgn="base" hangingPunct="1">
              <a:spcBef>
                <a:spcPct val="0"/>
              </a:spcBef>
              <a:spcAft>
                <a:spcPct val="0"/>
              </a:spcAft>
            </a:pPr>
            <a:fld id="{362D8EC2-46C2-4B6B-BF5E-DFFC5F37DA25}" type="slidenum">
              <a:rPr lang="en-AU" sz="1200">
                <a:solidFill>
                  <a:srgbClr val="365F91"/>
                </a:solidFill>
              </a:rPr>
              <a:pPr algn="r" eaLnBrk="1" fontAlgn="base" hangingPunct="1">
                <a:spcBef>
                  <a:spcPct val="0"/>
                </a:spcBef>
                <a:spcAft>
                  <a:spcPct val="0"/>
                </a:spcAft>
              </a:pPr>
              <a:t>15</a:t>
            </a:fld>
            <a:endParaRPr lang="en-AU" sz="1200">
              <a:solidFill>
                <a:srgbClr val="365F91"/>
              </a:solidFill>
            </a:endParaRPr>
          </a:p>
        </p:txBody>
      </p:sp>
      <p:grpSp>
        <p:nvGrpSpPr>
          <p:cNvPr id="8" name="Group 7"/>
          <p:cNvGrpSpPr/>
          <p:nvPr/>
        </p:nvGrpSpPr>
        <p:grpSpPr>
          <a:xfrm>
            <a:off x="179512" y="310123"/>
            <a:ext cx="8515567" cy="900112"/>
            <a:chOff x="179512" y="310123"/>
            <a:chExt cx="8515567" cy="900112"/>
          </a:xfrm>
        </p:grpSpPr>
        <p:sp>
          <p:nvSpPr>
            <p:cNvPr id="9" name="TextBox 8"/>
            <p:cNvSpPr txBox="1"/>
            <p:nvPr/>
          </p:nvSpPr>
          <p:spPr>
            <a:xfrm>
              <a:off x="450411" y="518308"/>
              <a:ext cx="8244668" cy="400110"/>
            </a:xfrm>
            <a:prstGeom prst="rect">
              <a:avLst/>
            </a:prstGeom>
            <a:solidFill>
              <a:srgbClr val="5E6A71"/>
            </a:solidFill>
          </p:spPr>
          <p:txBody>
            <a:bodyPr wrap="square" rtlCol="0">
              <a:spAutoFit/>
            </a:bodyPr>
            <a:lstStyle/>
            <a:p>
              <a:pPr algn="ctr"/>
              <a:r>
                <a:rPr lang="en-AU" sz="2000" dirty="0" smtClean="0">
                  <a:solidFill>
                    <a:schemeClr val="bg1"/>
                  </a:solidFill>
                </a:rPr>
                <a:t>     </a:t>
              </a:r>
              <a:endParaRPr lang="en-AU" sz="2000" dirty="0">
                <a:solidFill>
                  <a:schemeClr val="bg1"/>
                </a:solidFill>
              </a:endParaRPr>
            </a:p>
          </p:txBody>
        </p:sp>
        <p:sp>
          <p:nvSpPr>
            <p:cNvPr id="10" name="Freeform 8"/>
            <p:cNvSpPr>
              <a:spLocks/>
            </p:cNvSpPr>
            <p:nvPr/>
          </p:nvSpPr>
          <p:spPr bwMode="auto">
            <a:xfrm>
              <a:off x="179512" y="310123"/>
              <a:ext cx="830262" cy="900112"/>
            </a:xfrm>
            <a:custGeom>
              <a:avLst/>
              <a:gdLst>
                <a:gd name="T0" fmla="*/ 0 w 703"/>
                <a:gd name="T1" fmla="*/ 2147483647 h 612"/>
                <a:gd name="T2" fmla="*/ 2147483647 w 703"/>
                <a:gd name="T3" fmla="*/ 2147483647 h 612"/>
                <a:gd name="T4" fmla="*/ 2147483647 w 703"/>
                <a:gd name="T5" fmla="*/ 2147483647 h 612"/>
                <a:gd name="T6" fmla="*/ 2147483647 w 703"/>
                <a:gd name="T7" fmla="*/ 0 h 612"/>
                <a:gd name="T8" fmla="*/ 0 w 703"/>
                <a:gd name="T9" fmla="*/ 2147483647 h 612"/>
                <a:gd name="T10" fmla="*/ 0 60000 65536"/>
                <a:gd name="T11" fmla="*/ 0 60000 65536"/>
                <a:gd name="T12" fmla="*/ 0 60000 65536"/>
                <a:gd name="T13" fmla="*/ 0 60000 65536"/>
                <a:gd name="T14" fmla="*/ 0 60000 65536"/>
                <a:gd name="T15" fmla="*/ 0 w 703"/>
                <a:gd name="T16" fmla="*/ 0 h 612"/>
                <a:gd name="T17" fmla="*/ 703 w 703"/>
                <a:gd name="T18" fmla="*/ 612 h 612"/>
              </a:gdLst>
              <a:ahLst/>
              <a:cxnLst>
                <a:cxn ang="T10">
                  <a:pos x="T0" y="T1"/>
                </a:cxn>
                <a:cxn ang="T11">
                  <a:pos x="T2" y="T3"/>
                </a:cxn>
                <a:cxn ang="T12">
                  <a:pos x="T4" y="T5"/>
                </a:cxn>
                <a:cxn ang="T13">
                  <a:pos x="T6" y="T7"/>
                </a:cxn>
                <a:cxn ang="T14">
                  <a:pos x="T8" y="T9"/>
                </a:cxn>
              </a:cxnLst>
              <a:rect l="T15" t="T16" r="T17" b="T18"/>
              <a:pathLst>
                <a:path w="703" h="612">
                  <a:moveTo>
                    <a:pt x="0" y="525"/>
                  </a:moveTo>
                  <a:cubicBezTo>
                    <a:pt x="117" y="612"/>
                    <a:pt x="586" y="612"/>
                    <a:pt x="703" y="525"/>
                  </a:cubicBezTo>
                  <a:lnTo>
                    <a:pt x="703" y="3"/>
                  </a:lnTo>
                  <a:lnTo>
                    <a:pt x="3" y="0"/>
                  </a:lnTo>
                  <a:lnTo>
                    <a:pt x="0" y="525"/>
                  </a:lnTo>
                  <a:close/>
                </a:path>
              </a:pathLst>
            </a:custGeom>
            <a:solidFill>
              <a:srgbClr val="5E6A71"/>
            </a:solidFill>
            <a:ln w="38100">
              <a:solidFill>
                <a:schemeClr val="bg1"/>
              </a:solidFill>
              <a:miter lim="800000"/>
              <a:headEnd/>
              <a:tailEnd/>
            </a:ln>
            <a:extLst/>
          </p:spPr>
          <p:txBody>
            <a:bodyPr/>
            <a:lstStyle/>
            <a:p>
              <a:pPr algn="r" fontAlgn="base">
                <a:spcBef>
                  <a:spcPct val="0"/>
                </a:spcBef>
                <a:spcAft>
                  <a:spcPct val="0"/>
                </a:spcAft>
              </a:pPr>
              <a:r>
                <a:rPr lang="en-AU" sz="3600" dirty="0">
                  <a:solidFill>
                    <a:srgbClr val="FFFFFF"/>
                  </a:solidFill>
                  <a:cs typeface="Arial" charset="0"/>
                </a:rPr>
                <a:t>   </a:t>
              </a:r>
              <a:endParaRPr lang="en-AU" sz="4000" dirty="0">
                <a:solidFill>
                  <a:srgbClr val="000000"/>
                </a:solidFill>
                <a:cs typeface="Arial" charset="0"/>
              </a:endParaRPr>
            </a:p>
          </p:txBody>
        </p:sp>
      </p:grpSp>
      <p:sp>
        <p:nvSpPr>
          <p:cNvPr id="24" name="TextBox 23"/>
          <p:cNvSpPr txBox="1"/>
          <p:nvPr/>
        </p:nvSpPr>
        <p:spPr>
          <a:xfrm>
            <a:off x="667531" y="1340768"/>
            <a:ext cx="4467890" cy="369332"/>
          </a:xfrm>
          <a:prstGeom prst="rect">
            <a:avLst/>
          </a:prstGeom>
          <a:solidFill>
            <a:srgbClr val="FFDA7D"/>
          </a:solidFill>
        </p:spPr>
        <p:txBody>
          <a:bodyPr wrap="none" rtlCol="0">
            <a:spAutoFit/>
          </a:bodyPr>
          <a:lstStyle/>
          <a:p>
            <a:r>
              <a:rPr lang="en-AU" dirty="0" smtClean="0"/>
              <a:t>CAPEX Prioritisation – Endeavour Energy</a:t>
            </a:r>
            <a:endParaRPr lang="en-AU" dirty="0"/>
          </a:p>
        </p:txBody>
      </p:sp>
      <p:sp>
        <p:nvSpPr>
          <p:cNvPr id="23" name="TextBox 22"/>
          <p:cNvSpPr txBox="1"/>
          <p:nvPr/>
        </p:nvSpPr>
        <p:spPr>
          <a:xfrm>
            <a:off x="238711" y="395196"/>
            <a:ext cx="830677" cy="646331"/>
          </a:xfrm>
          <a:prstGeom prst="rect">
            <a:avLst/>
          </a:prstGeom>
          <a:noFill/>
        </p:spPr>
        <p:txBody>
          <a:bodyPr wrap="none" rtlCol="0">
            <a:spAutoFit/>
          </a:bodyPr>
          <a:lstStyle/>
          <a:p>
            <a:r>
              <a:rPr lang="en-AU" sz="3600" b="1" dirty="0" smtClean="0">
                <a:solidFill>
                  <a:schemeClr val="bg1"/>
                </a:solidFill>
                <a:latin typeface="Century Gothic" panose="020B0502020202020204" pitchFamily="34" charset="0"/>
              </a:rPr>
              <a:t>4.5</a:t>
            </a:r>
            <a:endParaRPr lang="en-AU" sz="3600" b="1" dirty="0">
              <a:solidFill>
                <a:schemeClr val="bg1"/>
              </a:solidFill>
              <a:latin typeface="Century Gothic" panose="020B0502020202020204" pitchFamily="34" charset="0"/>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629" y="1710099"/>
            <a:ext cx="8229158" cy="45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63045070"/>
      </p:ext>
    </p:extLst>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7" name="Rectangle 6"/>
          <p:cNvSpPr txBox="1">
            <a:spLocks noChangeArrowheads="1"/>
          </p:cNvSpPr>
          <p:nvPr/>
        </p:nvSpPr>
        <p:spPr bwMode="auto">
          <a:xfrm>
            <a:off x="233363" y="6364288"/>
            <a:ext cx="420687"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fontAlgn="base" hangingPunct="1">
              <a:spcBef>
                <a:spcPct val="0"/>
              </a:spcBef>
              <a:spcAft>
                <a:spcPct val="0"/>
              </a:spcAft>
            </a:pPr>
            <a:fld id="{362D8EC2-46C2-4B6B-BF5E-DFFC5F37DA25}" type="slidenum">
              <a:rPr lang="en-AU" sz="1200">
                <a:solidFill>
                  <a:srgbClr val="365F91"/>
                </a:solidFill>
              </a:rPr>
              <a:pPr algn="r" eaLnBrk="1" fontAlgn="base" hangingPunct="1">
                <a:spcBef>
                  <a:spcPct val="0"/>
                </a:spcBef>
                <a:spcAft>
                  <a:spcPct val="0"/>
                </a:spcAft>
              </a:pPr>
              <a:t>16</a:t>
            </a:fld>
            <a:endParaRPr lang="en-AU" sz="1200">
              <a:solidFill>
                <a:srgbClr val="365F91"/>
              </a:solidFill>
            </a:endParaRPr>
          </a:p>
        </p:txBody>
      </p:sp>
      <p:grpSp>
        <p:nvGrpSpPr>
          <p:cNvPr id="8" name="Group 7"/>
          <p:cNvGrpSpPr/>
          <p:nvPr/>
        </p:nvGrpSpPr>
        <p:grpSpPr>
          <a:xfrm>
            <a:off x="179512" y="310123"/>
            <a:ext cx="8515567" cy="900112"/>
            <a:chOff x="179512" y="310123"/>
            <a:chExt cx="8515567" cy="900112"/>
          </a:xfrm>
        </p:grpSpPr>
        <p:sp>
          <p:nvSpPr>
            <p:cNvPr id="9" name="TextBox 8"/>
            <p:cNvSpPr txBox="1"/>
            <p:nvPr/>
          </p:nvSpPr>
          <p:spPr>
            <a:xfrm>
              <a:off x="450411" y="518308"/>
              <a:ext cx="8244668" cy="400110"/>
            </a:xfrm>
            <a:prstGeom prst="rect">
              <a:avLst/>
            </a:prstGeom>
            <a:solidFill>
              <a:srgbClr val="5E6A71"/>
            </a:solidFill>
          </p:spPr>
          <p:txBody>
            <a:bodyPr wrap="square" rtlCol="0">
              <a:spAutoFit/>
            </a:bodyPr>
            <a:lstStyle/>
            <a:p>
              <a:pPr algn="ctr"/>
              <a:r>
                <a:rPr lang="en-AU" sz="2000" dirty="0" smtClean="0">
                  <a:solidFill>
                    <a:schemeClr val="bg1"/>
                  </a:solidFill>
                </a:rPr>
                <a:t>     </a:t>
              </a:r>
              <a:endParaRPr lang="en-AU" sz="2000" dirty="0">
                <a:solidFill>
                  <a:schemeClr val="bg1"/>
                </a:solidFill>
              </a:endParaRPr>
            </a:p>
          </p:txBody>
        </p:sp>
        <p:sp>
          <p:nvSpPr>
            <p:cNvPr id="10" name="Freeform 8"/>
            <p:cNvSpPr>
              <a:spLocks/>
            </p:cNvSpPr>
            <p:nvPr/>
          </p:nvSpPr>
          <p:spPr bwMode="auto">
            <a:xfrm>
              <a:off x="179512" y="310123"/>
              <a:ext cx="830262" cy="900112"/>
            </a:xfrm>
            <a:custGeom>
              <a:avLst/>
              <a:gdLst>
                <a:gd name="T0" fmla="*/ 0 w 703"/>
                <a:gd name="T1" fmla="*/ 2147483647 h 612"/>
                <a:gd name="T2" fmla="*/ 2147483647 w 703"/>
                <a:gd name="T3" fmla="*/ 2147483647 h 612"/>
                <a:gd name="T4" fmla="*/ 2147483647 w 703"/>
                <a:gd name="T5" fmla="*/ 2147483647 h 612"/>
                <a:gd name="T6" fmla="*/ 2147483647 w 703"/>
                <a:gd name="T7" fmla="*/ 0 h 612"/>
                <a:gd name="T8" fmla="*/ 0 w 703"/>
                <a:gd name="T9" fmla="*/ 2147483647 h 612"/>
                <a:gd name="T10" fmla="*/ 0 60000 65536"/>
                <a:gd name="T11" fmla="*/ 0 60000 65536"/>
                <a:gd name="T12" fmla="*/ 0 60000 65536"/>
                <a:gd name="T13" fmla="*/ 0 60000 65536"/>
                <a:gd name="T14" fmla="*/ 0 60000 65536"/>
                <a:gd name="T15" fmla="*/ 0 w 703"/>
                <a:gd name="T16" fmla="*/ 0 h 612"/>
                <a:gd name="T17" fmla="*/ 703 w 703"/>
                <a:gd name="T18" fmla="*/ 612 h 612"/>
              </a:gdLst>
              <a:ahLst/>
              <a:cxnLst>
                <a:cxn ang="T10">
                  <a:pos x="T0" y="T1"/>
                </a:cxn>
                <a:cxn ang="T11">
                  <a:pos x="T2" y="T3"/>
                </a:cxn>
                <a:cxn ang="T12">
                  <a:pos x="T4" y="T5"/>
                </a:cxn>
                <a:cxn ang="T13">
                  <a:pos x="T6" y="T7"/>
                </a:cxn>
                <a:cxn ang="T14">
                  <a:pos x="T8" y="T9"/>
                </a:cxn>
              </a:cxnLst>
              <a:rect l="T15" t="T16" r="T17" b="T18"/>
              <a:pathLst>
                <a:path w="703" h="612">
                  <a:moveTo>
                    <a:pt x="0" y="525"/>
                  </a:moveTo>
                  <a:cubicBezTo>
                    <a:pt x="117" y="612"/>
                    <a:pt x="586" y="612"/>
                    <a:pt x="703" y="525"/>
                  </a:cubicBezTo>
                  <a:lnTo>
                    <a:pt x="703" y="3"/>
                  </a:lnTo>
                  <a:lnTo>
                    <a:pt x="3" y="0"/>
                  </a:lnTo>
                  <a:lnTo>
                    <a:pt x="0" y="525"/>
                  </a:lnTo>
                  <a:close/>
                </a:path>
              </a:pathLst>
            </a:custGeom>
            <a:solidFill>
              <a:srgbClr val="5E6A71"/>
            </a:solidFill>
            <a:ln w="38100">
              <a:solidFill>
                <a:schemeClr val="bg1"/>
              </a:solidFill>
              <a:miter lim="800000"/>
              <a:headEnd/>
              <a:tailEnd/>
            </a:ln>
            <a:extLst/>
          </p:spPr>
          <p:txBody>
            <a:bodyPr/>
            <a:lstStyle/>
            <a:p>
              <a:pPr algn="r" fontAlgn="base">
                <a:spcBef>
                  <a:spcPct val="0"/>
                </a:spcBef>
                <a:spcAft>
                  <a:spcPct val="0"/>
                </a:spcAft>
              </a:pPr>
              <a:r>
                <a:rPr lang="en-AU" sz="3600" dirty="0">
                  <a:solidFill>
                    <a:srgbClr val="FFFFFF"/>
                  </a:solidFill>
                  <a:cs typeface="Arial" charset="0"/>
                </a:rPr>
                <a:t>   </a:t>
              </a:r>
              <a:endParaRPr lang="en-AU" sz="4000" dirty="0">
                <a:solidFill>
                  <a:srgbClr val="000000"/>
                </a:solidFill>
                <a:cs typeface="Arial" charset="0"/>
              </a:endParaRPr>
            </a:p>
          </p:txBody>
        </p:sp>
      </p:grpSp>
      <p:sp>
        <p:nvSpPr>
          <p:cNvPr id="23" name="TextBox 22"/>
          <p:cNvSpPr txBox="1"/>
          <p:nvPr/>
        </p:nvSpPr>
        <p:spPr>
          <a:xfrm>
            <a:off x="547673" y="1350816"/>
            <a:ext cx="4288353" cy="369332"/>
          </a:xfrm>
          <a:prstGeom prst="rect">
            <a:avLst/>
          </a:prstGeom>
          <a:solidFill>
            <a:srgbClr val="FFDA7D"/>
          </a:solidFill>
        </p:spPr>
        <p:txBody>
          <a:bodyPr wrap="none" rtlCol="0">
            <a:spAutoFit/>
          </a:bodyPr>
          <a:lstStyle/>
          <a:p>
            <a:r>
              <a:rPr lang="en-AU" dirty="0" smtClean="0"/>
              <a:t>CAPEX Prioritisation – Essential Energy</a:t>
            </a:r>
            <a:endParaRPr lang="en-AU" dirty="0"/>
          </a:p>
        </p:txBody>
      </p:sp>
      <p:sp>
        <p:nvSpPr>
          <p:cNvPr id="24" name="TextBox 23"/>
          <p:cNvSpPr txBox="1"/>
          <p:nvPr/>
        </p:nvSpPr>
        <p:spPr>
          <a:xfrm>
            <a:off x="238711" y="395196"/>
            <a:ext cx="830677" cy="646331"/>
          </a:xfrm>
          <a:prstGeom prst="rect">
            <a:avLst/>
          </a:prstGeom>
          <a:noFill/>
        </p:spPr>
        <p:txBody>
          <a:bodyPr wrap="none" rtlCol="0">
            <a:spAutoFit/>
          </a:bodyPr>
          <a:lstStyle/>
          <a:p>
            <a:r>
              <a:rPr lang="en-AU" sz="3600" b="1" dirty="0" smtClean="0">
                <a:solidFill>
                  <a:schemeClr val="bg1"/>
                </a:solidFill>
                <a:latin typeface="Century Gothic" panose="020B0502020202020204" pitchFamily="34" charset="0"/>
              </a:rPr>
              <a:t>4.5</a:t>
            </a:r>
            <a:endParaRPr lang="en-AU" sz="3600" b="1" dirty="0">
              <a:solidFill>
                <a:schemeClr val="bg1"/>
              </a:solidFill>
              <a:latin typeface="Century Gothic" panose="020B0502020202020204" pitchFamily="34" charset="0"/>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643" y="1720148"/>
            <a:ext cx="8133996" cy="45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63045070"/>
      </p:ext>
    </p:extLst>
  </p:cSld>
  <p:clrMapOvr>
    <a:masterClrMapping/>
  </p:clrMapOvr>
  <p:transition spd="med">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7" name="Rectangle 6"/>
          <p:cNvSpPr txBox="1">
            <a:spLocks noChangeArrowheads="1"/>
          </p:cNvSpPr>
          <p:nvPr/>
        </p:nvSpPr>
        <p:spPr bwMode="auto">
          <a:xfrm>
            <a:off x="233363" y="6364288"/>
            <a:ext cx="420687"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fontAlgn="base" hangingPunct="1">
              <a:spcBef>
                <a:spcPct val="0"/>
              </a:spcBef>
              <a:spcAft>
                <a:spcPct val="0"/>
              </a:spcAft>
            </a:pPr>
            <a:fld id="{362D8EC2-46C2-4B6B-BF5E-DFFC5F37DA25}" type="slidenum">
              <a:rPr lang="en-AU" sz="1200">
                <a:solidFill>
                  <a:srgbClr val="365F91"/>
                </a:solidFill>
              </a:rPr>
              <a:pPr algn="r" eaLnBrk="1" fontAlgn="base" hangingPunct="1">
                <a:spcBef>
                  <a:spcPct val="0"/>
                </a:spcBef>
                <a:spcAft>
                  <a:spcPct val="0"/>
                </a:spcAft>
              </a:pPr>
              <a:t>17</a:t>
            </a:fld>
            <a:endParaRPr lang="en-AU" sz="1200">
              <a:solidFill>
                <a:srgbClr val="365F91"/>
              </a:solidFill>
            </a:endParaRPr>
          </a:p>
        </p:txBody>
      </p:sp>
      <p:sp>
        <p:nvSpPr>
          <p:cNvPr id="2" name="TextBox 1"/>
          <p:cNvSpPr txBox="1"/>
          <p:nvPr/>
        </p:nvSpPr>
        <p:spPr>
          <a:xfrm>
            <a:off x="1009774" y="1072218"/>
            <a:ext cx="7685305" cy="4970591"/>
          </a:xfrm>
          <a:prstGeom prst="rect">
            <a:avLst/>
          </a:prstGeom>
          <a:noFill/>
        </p:spPr>
        <p:txBody>
          <a:bodyPr wrap="square" rtlCol="0">
            <a:spAutoFit/>
          </a:bodyPr>
          <a:lstStyle/>
          <a:p>
            <a:pPr marL="457200" indent="-457200">
              <a:spcBef>
                <a:spcPts val="2400"/>
              </a:spcBef>
              <a:buClr>
                <a:srgbClr val="F2AF00"/>
              </a:buClr>
              <a:buFont typeface="Wingdings" panose="05000000000000000000" pitchFamily="2" charset="2"/>
              <a:buChar char="§"/>
            </a:pPr>
            <a:r>
              <a:rPr lang="en-AU" sz="2400" dirty="0" smtClean="0"/>
              <a:t>Electricity consumption FY15 year to date October 2014 has increased by 2.3% compared to same period in FY14.</a:t>
            </a:r>
          </a:p>
          <a:p>
            <a:pPr marL="457200" indent="-457200">
              <a:spcBef>
                <a:spcPts val="2400"/>
              </a:spcBef>
              <a:buClr>
                <a:srgbClr val="F2AF00"/>
              </a:buClr>
              <a:buFont typeface="Wingdings" panose="05000000000000000000" pitchFamily="2" charset="2"/>
              <a:buChar char="§"/>
            </a:pPr>
            <a:r>
              <a:rPr lang="en-AU" sz="2400" dirty="0" smtClean="0"/>
              <a:t>Variation in future electricity consumption will not impact network costs for:</a:t>
            </a:r>
          </a:p>
          <a:p>
            <a:pPr marL="914400" lvl="1" indent="-457200">
              <a:spcBef>
                <a:spcPts val="600"/>
              </a:spcBef>
              <a:buClr>
                <a:srgbClr val="F2AF00"/>
              </a:buClr>
              <a:buFont typeface="+mj-lt"/>
              <a:buAutoNum type="alphaLcParenR"/>
            </a:pPr>
            <a:r>
              <a:rPr lang="en-AU" sz="1400" dirty="0" smtClean="0"/>
              <a:t>Opening RAB;</a:t>
            </a:r>
            <a:endParaRPr lang="en-AU" sz="1400" dirty="0"/>
          </a:p>
          <a:p>
            <a:pPr marL="914400" lvl="1" indent="-457200">
              <a:spcBef>
                <a:spcPts val="600"/>
              </a:spcBef>
              <a:buClr>
                <a:srgbClr val="F2AF00"/>
              </a:buClr>
              <a:buFont typeface="+mj-lt"/>
              <a:buAutoNum type="alphaLcParenR"/>
            </a:pPr>
            <a:r>
              <a:rPr lang="en-AU" sz="1400" dirty="0" smtClean="0"/>
              <a:t>WACC</a:t>
            </a:r>
          </a:p>
          <a:p>
            <a:pPr marL="914400" lvl="1" indent="-457200">
              <a:spcBef>
                <a:spcPts val="600"/>
              </a:spcBef>
              <a:buClr>
                <a:srgbClr val="F2AF00"/>
              </a:buClr>
              <a:buFont typeface="+mj-lt"/>
              <a:buAutoNum type="alphaLcParenR"/>
            </a:pPr>
            <a:r>
              <a:rPr lang="en-AU" sz="1400" dirty="0" smtClean="0"/>
              <a:t>OPEX</a:t>
            </a:r>
          </a:p>
          <a:p>
            <a:pPr marL="914400" lvl="1" indent="-457200">
              <a:spcBef>
                <a:spcPts val="600"/>
              </a:spcBef>
              <a:buClr>
                <a:srgbClr val="F2AF00"/>
              </a:buClr>
              <a:buFont typeface="+mj-lt"/>
              <a:buAutoNum type="alphaLcParenR"/>
            </a:pPr>
            <a:r>
              <a:rPr lang="en-AU" sz="1400" dirty="0" smtClean="0"/>
              <a:t>REPEX</a:t>
            </a:r>
          </a:p>
          <a:p>
            <a:pPr marL="914400" lvl="1" indent="-457200">
              <a:spcBef>
                <a:spcPts val="600"/>
              </a:spcBef>
              <a:buClr>
                <a:srgbClr val="F2AF00"/>
              </a:buClr>
              <a:buFont typeface="+mj-lt"/>
              <a:buAutoNum type="alphaLcParenR"/>
            </a:pPr>
            <a:r>
              <a:rPr lang="en-AU" sz="1400" dirty="0" smtClean="0"/>
              <a:t>New network connections.</a:t>
            </a:r>
            <a:endParaRPr lang="en-AU" sz="1400" dirty="0"/>
          </a:p>
          <a:p>
            <a:pPr marL="457200" indent="-457200">
              <a:spcBef>
                <a:spcPts val="1200"/>
              </a:spcBef>
              <a:buClr>
                <a:srgbClr val="F2AF00"/>
              </a:buClr>
              <a:buFont typeface="Wingdings" panose="05000000000000000000" pitchFamily="2" charset="2"/>
              <a:buChar char="§"/>
            </a:pPr>
            <a:r>
              <a:rPr lang="en-AU" sz="2400" dirty="0" smtClean="0"/>
              <a:t>Variations in forecast energy consumption or peak demand have minimal impact on five year CAPEX program submitted by NNSW to the AER.</a:t>
            </a:r>
            <a:endParaRPr lang="en-AU" sz="1400" dirty="0" smtClean="0"/>
          </a:p>
        </p:txBody>
      </p:sp>
      <p:grpSp>
        <p:nvGrpSpPr>
          <p:cNvPr id="8" name="Group 7"/>
          <p:cNvGrpSpPr/>
          <p:nvPr/>
        </p:nvGrpSpPr>
        <p:grpSpPr>
          <a:xfrm>
            <a:off x="179512" y="310123"/>
            <a:ext cx="8515567" cy="900112"/>
            <a:chOff x="179512" y="310123"/>
            <a:chExt cx="8515567" cy="900112"/>
          </a:xfrm>
        </p:grpSpPr>
        <p:sp>
          <p:nvSpPr>
            <p:cNvPr id="9" name="TextBox 8"/>
            <p:cNvSpPr txBox="1"/>
            <p:nvPr/>
          </p:nvSpPr>
          <p:spPr>
            <a:xfrm>
              <a:off x="450411" y="518308"/>
              <a:ext cx="8244668" cy="400110"/>
            </a:xfrm>
            <a:prstGeom prst="rect">
              <a:avLst/>
            </a:prstGeom>
            <a:solidFill>
              <a:srgbClr val="5E6A71"/>
            </a:solidFill>
          </p:spPr>
          <p:txBody>
            <a:bodyPr wrap="square" rtlCol="0">
              <a:spAutoFit/>
            </a:bodyPr>
            <a:lstStyle/>
            <a:p>
              <a:pPr algn="ctr"/>
              <a:r>
                <a:rPr lang="en-AU" sz="2000" dirty="0" smtClean="0">
                  <a:solidFill>
                    <a:schemeClr val="bg1"/>
                  </a:solidFill>
                </a:rPr>
                <a:t>       Forecasts of consumption and relationship of consumption costs</a:t>
              </a:r>
              <a:endParaRPr lang="en-AU" sz="2000" i="1" dirty="0">
                <a:solidFill>
                  <a:schemeClr val="bg1"/>
                </a:solidFill>
              </a:endParaRPr>
            </a:p>
          </p:txBody>
        </p:sp>
        <p:sp>
          <p:nvSpPr>
            <p:cNvPr id="10" name="Freeform 8"/>
            <p:cNvSpPr>
              <a:spLocks/>
            </p:cNvSpPr>
            <p:nvPr/>
          </p:nvSpPr>
          <p:spPr bwMode="auto">
            <a:xfrm>
              <a:off x="179512" y="310123"/>
              <a:ext cx="830262" cy="900112"/>
            </a:xfrm>
            <a:custGeom>
              <a:avLst/>
              <a:gdLst>
                <a:gd name="T0" fmla="*/ 0 w 703"/>
                <a:gd name="T1" fmla="*/ 2147483647 h 612"/>
                <a:gd name="T2" fmla="*/ 2147483647 w 703"/>
                <a:gd name="T3" fmla="*/ 2147483647 h 612"/>
                <a:gd name="T4" fmla="*/ 2147483647 w 703"/>
                <a:gd name="T5" fmla="*/ 2147483647 h 612"/>
                <a:gd name="T6" fmla="*/ 2147483647 w 703"/>
                <a:gd name="T7" fmla="*/ 0 h 612"/>
                <a:gd name="T8" fmla="*/ 0 w 703"/>
                <a:gd name="T9" fmla="*/ 2147483647 h 612"/>
                <a:gd name="T10" fmla="*/ 0 60000 65536"/>
                <a:gd name="T11" fmla="*/ 0 60000 65536"/>
                <a:gd name="T12" fmla="*/ 0 60000 65536"/>
                <a:gd name="T13" fmla="*/ 0 60000 65536"/>
                <a:gd name="T14" fmla="*/ 0 60000 65536"/>
                <a:gd name="T15" fmla="*/ 0 w 703"/>
                <a:gd name="T16" fmla="*/ 0 h 612"/>
                <a:gd name="T17" fmla="*/ 703 w 703"/>
                <a:gd name="T18" fmla="*/ 612 h 612"/>
              </a:gdLst>
              <a:ahLst/>
              <a:cxnLst>
                <a:cxn ang="T10">
                  <a:pos x="T0" y="T1"/>
                </a:cxn>
                <a:cxn ang="T11">
                  <a:pos x="T2" y="T3"/>
                </a:cxn>
                <a:cxn ang="T12">
                  <a:pos x="T4" y="T5"/>
                </a:cxn>
                <a:cxn ang="T13">
                  <a:pos x="T6" y="T7"/>
                </a:cxn>
                <a:cxn ang="T14">
                  <a:pos x="T8" y="T9"/>
                </a:cxn>
              </a:cxnLst>
              <a:rect l="T15" t="T16" r="T17" b="T18"/>
              <a:pathLst>
                <a:path w="703" h="612">
                  <a:moveTo>
                    <a:pt x="0" y="525"/>
                  </a:moveTo>
                  <a:cubicBezTo>
                    <a:pt x="117" y="612"/>
                    <a:pt x="586" y="612"/>
                    <a:pt x="703" y="525"/>
                  </a:cubicBezTo>
                  <a:lnTo>
                    <a:pt x="703" y="3"/>
                  </a:lnTo>
                  <a:lnTo>
                    <a:pt x="3" y="0"/>
                  </a:lnTo>
                  <a:lnTo>
                    <a:pt x="0" y="525"/>
                  </a:lnTo>
                  <a:close/>
                </a:path>
              </a:pathLst>
            </a:custGeom>
            <a:solidFill>
              <a:srgbClr val="5E6A71"/>
            </a:solidFill>
            <a:ln w="38100">
              <a:solidFill>
                <a:schemeClr val="bg1"/>
              </a:solidFill>
              <a:miter lim="800000"/>
              <a:headEnd/>
              <a:tailEnd/>
            </a:ln>
            <a:extLst/>
          </p:spPr>
          <p:txBody>
            <a:bodyPr/>
            <a:lstStyle/>
            <a:p>
              <a:pPr algn="r" fontAlgn="base">
                <a:spcBef>
                  <a:spcPct val="0"/>
                </a:spcBef>
                <a:spcAft>
                  <a:spcPct val="0"/>
                </a:spcAft>
              </a:pPr>
              <a:r>
                <a:rPr lang="en-AU" sz="3600" dirty="0">
                  <a:solidFill>
                    <a:srgbClr val="FFFFFF"/>
                  </a:solidFill>
                  <a:cs typeface="Arial" charset="0"/>
                </a:rPr>
                <a:t>   </a:t>
              </a:r>
              <a:endParaRPr lang="en-AU" sz="4000" dirty="0">
                <a:solidFill>
                  <a:srgbClr val="000000"/>
                </a:solidFill>
                <a:cs typeface="Arial" charset="0"/>
              </a:endParaRPr>
            </a:p>
          </p:txBody>
        </p:sp>
        <p:sp>
          <p:nvSpPr>
            <p:cNvPr id="11" name="TextBox 10"/>
            <p:cNvSpPr txBox="1"/>
            <p:nvPr/>
          </p:nvSpPr>
          <p:spPr>
            <a:xfrm>
              <a:off x="238711" y="395196"/>
              <a:ext cx="830677" cy="646331"/>
            </a:xfrm>
            <a:prstGeom prst="rect">
              <a:avLst/>
            </a:prstGeom>
            <a:noFill/>
          </p:spPr>
          <p:txBody>
            <a:bodyPr wrap="none" rtlCol="0">
              <a:spAutoFit/>
            </a:bodyPr>
            <a:lstStyle/>
            <a:p>
              <a:r>
                <a:rPr lang="en-AU" sz="3600" b="1" dirty="0" smtClean="0">
                  <a:solidFill>
                    <a:schemeClr val="bg1"/>
                  </a:solidFill>
                  <a:latin typeface="Century Gothic" panose="020B0502020202020204" pitchFamily="34" charset="0"/>
                </a:rPr>
                <a:t>4.6</a:t>
              </a:r>
              <a:endParaRPr lang="en-AU" sz="3600" b="1" dirty="0">
                <a:solidFill>
                  <a:schemeClr val="bg1"/>
                </a:solidFill>
                <a:latin typeface="Century Gothic" panose="020B0502020202020204" pitchFamily="34" charset="0"/>
              </a:endParaRPr>
            </a:p>
          </p:txBody>
        </p:sp>
      </p:grpSp>
    </p:spTree>
    <p:extLst>
      <p:ext uri="{BB962C8B-B14F-4D97-AF65-F5344CB8AC3E}">
        <p14:creationId xmlns:p14="http://schemas.microsoft.com/office/powerpoint/2010/main" val="3929036469"/>
      </p:ext>
    </p:extLst>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7" name="Rectangle 6"/>
          <p:cNvSpPr txBox="1">
            <a:spLocks noChangeArrowheads="1"/>
          </p:cNvSpPr>
          <p:nvPr/>
        </p:nvSpPr>
        <p:spPr bwMode="auto">
          <a:xfrm>
            <a:off x="233363" y="6364288"/>
            <a:ext cx="420687"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fontAlgn="base" hangingPunct="1">
              <a:spcBef>
                <a:spcPct val="0"/>
              </a:spcBef>
              <a:spcAft>
                <a:spcPct val="0"/>
              </a:spcAft>
            </a:pPr>
            <a:fld id="{362D8EC2-46C2-4B6B-BF5E-DFFC5F37DA25}" type="slidenum">
              <a:rPr lang="en-AU" sz="1200">
                <a:solidFill>
                  <a:srgbClr val="365F91"/>
                </a:solidFill>
              </a:rPr>
              <a:pPr algn="r" eaLnBrk="1" fontAlgn="base" hangingPunct="1">
                <a:spcBef>
                  <a:spcPct val="0"/>
                </a:spcBef>
                <a:spcAft>
                  <a:spcPct val="0"/>
                </a:spcAft>
              </a:pPr>
              <a:t>18</a:t>
            </a:fld>
            <a:endParaRPr lang="en-AU" sz="1200">
              <a:solidFill>
                <a:srgbClr val="365F91"/>
              </a:solidFill>
            </a:endParaRPr>
          </a:p>
        </p:txBody>
      </p:sp>
      <p:sp>
        <p:nvSpPr>
          <p:cNvPr id="2" name="TextBox 1"/>
          <p:cNvSpPr txBox="1"/>
          <p:nvPr/>
        </p:nvSpPr>
        <p:spPr>
          <a:xfrm>
            <a:off x="1009774" y="1072218"/>
            <a:ext cx="7685305" cy="4893647"/>
          </a:xfrm>
          <a:prstGeom prst="rect">
            <a:avLst/>
          </a:prstGeom>
          <a:noFill/>
        </p:spPr>
        <p:txBody>
          <a:bodyPr wrap="square" rtlCol="0">
            <a:spAutoFit/>
          </a:bodyPr>
          <a:lstStyle/>
          <a:p>
            <a:pPr marL="457200" indent="-457200">
              <a:spcBef>
                <a:spcPts val="2400"/>
              </a:spcBef>
              <a:buClr>
                <a:srgbClr val="F2AF00"/>
              </a:buClr>
              <a:buFont typeface="Wingdings" panose="05000000000000000000" pitchFamily="2" charset="2"/>
              <a:buChar char="§"/>
            </a:pPr>
            <a:r>
              <a:rPr lang="en-AU" sz="2000" dirty="0" smtClean="0"/>
              <a:t>Will give a considered response to AER’s draft determinations and reassess our OPEX and CAPEX proposals in the interests of a safe, reliable and affordable network for consumers.</a:t>
            </a:r>
          </a:p>
          <a:p>
            <a:pPr marL="457200" indent="-457200">
              <a:spcBef>
                <a:spcPts val="2400"/>
              </a:spcBef>
              <a:buClr>
                <a:srgbClr val="F2AF00"/>
              </a:buClr>
              <a:buFont typeface="Wingdings" panose="05000000000000000000" pitchFamily="2" charset="2"/>
              <a:buChar char="§"/>
            </a:pPr>
            <a:r>
              <a:rPr lang="en-AU" sz="2000" dirty="0" smtClean="0"/>
              <a:t>Will provide to the AER a safety and reliability risk assessment of the AER’s draft determinations against NEO, NEL, NER and </a:t>
            </a:r>
            <a:r>
              <a:rPr lang="en-AU" sz="2000" i="1" dirty="0" smtClean="0"/>
              <a:t>WH&amp;S Act</a:t>
            </a:r>
            <a:r>
              <a:rPr lang="en-AU" sz="2000" dirty="0" smtClean="0"/>
              <a:t>.</a:t>
            </a:r>
          </a:p>
          <a:p>
            <a:pPr marL="457200" indent="-457200">
              <a:spcBef>
                <a:spcPts val="2400"/>
              </a:spcBef>
              <a:buClr>
                <a:srgbClr val="F2AF00"/>
              </a:buClr>
              <a:buFont typeface="Wingdings" panose="05000000000000000000" pitchFamily="2" charset="2"/>
              <a:buChar char="§"/>
            </a:pPr>
            <a:r>
              <a:rPr lang="en-AU" sz="2000" dirty="0" smtClean="0"/>
              <a:t>Will continue to honour enterprise agreements certified by the Fair Work Commission.</a:t>
            </a:r>
          </a:p>
          <a:p>
            <a:pPr marL="457200" indent="-457200">
              <a:spcBef>
                <a:spcPts val="2400"/>
              </a:spcBef>
              <a:buClr>
                <a:srgbClr val="F2AF00"/>
              </a:buClr>
              <a:buFont typeface="Wingdings" panose="05000000000000000000" pitchFamily="2" charset="2"/>
              <a:buChar char="§"/>
            </a:pPr>
            <a:r>
              <a:rPr lang="en-AU" sz="2000" dirty="0" smtClean="0"/>
              <a:t>Will reject AER being able to have regard to the OPEX benchmarking model because of:</a:t>
            </a:r>
          </a:p>
          <a:p>
            <a:pPr marL="914400" lvl="1" indent="-457200">
              <a:spcBef>
                <a:spcPts val="600"/>
              </a:spcBef>
              <a:buClr>
                <a:srgbClr val="F2AF00"/>
              </a:buClr>
              <a:buFont typeface="+mj-lt"/>
              <a:buAutoNum type="alphaLcParenR"/>
            </a:pPr>
            <a:r>
              <a:rPr lang="en-AU" sz="1400" dirty="0" smtClean="0"/>
              <a:t>AER’s failure to follow NER to publish the first annual benchmarking report by 30 September 2014 and to consult on that report denying procedural fairness;</a:t>
            </a:r>
          </a:p>
          <a:p>
            <a:pPr marL="914400" lvl="1" indent="-457200">
              <a:spcBef>
                <a:spcPts val="600"/>
              </a:spcBef>
              <a:buClr>
                <a:srgbClr val="F2AF00"/>
              </a:buClr>
              <a:buFont typeface="+mj-lt"/>
              <a:buAutoNum type="alphaLcParenR"/>
            </a:pPr>
            <a:r>
              <a:rPr lang="en-AU" sz="1400" dirty="0"/>
              <a:t>d</a:t>
            </a:r>
            <a:r>
              <a:rPr lang="en-AU" sz="1400" dirty="0" smtClean="0"/>
              <a:t>efective and unreliable outcomes.</a:t>
            </a:r>
          </a:p>
        </p:txBody>
      </p:sp>
      <p:grpSp>
        <p:nvGrpSpPr>
          <p:cNvPr id="8" name="Group 7"/>
          <p:cNvGrpSpPr/>
          <p:nvPr/>
        </p:nvGrpSpPr>
        <p:grpSpPr>
          <a:xfrm>
            <a:off x="179512" y="310123"/>
            <a:ext cx="8515567" cy="900112"/>
            <a:chOff x="179512" y="310123"/>
            <a:chExt cx="8515567" cy="900112"/>
          </a:xfrm>
        </p:grpSpPr>
        <p:sp>
          <p:nvSpPr>
            <p:cNvPr id="9" name="TextBox 8"/>
            <p:cNvSpPr txBox="1"/>
            <p:nvPr/>
          </p:nvSpPr>
          <p:spPr>
            <a:xfrm>
              <a:off x="450411" y="518308"/>
              <a:ext cx="8244668" cy="400110"/>
            </a:xfrm>
            <a:prstGeom prst="rect">
              <a:avLst/>
            </a:prstGeom>
            <a:solidFill>
              <a:srgbClr val="5E6A71"/>
            </a:solidFill>
          </p:spPr>
          <p:txBody>
            <a:bodyPr wrap="square" rtlCol="0">
              <a:spAutoFit/>
            </a:bodyPr>
            <a:lstStyle/>
            <a:p>
              <a:pPr algn="ctr"/>
              <a:r>
                <a:rPr lang="en-AU" sz="2000" dirty="0" smtClean="0">
                  <a:solidFill>
                    <a:schemeClr val="bg1"/>
                  </a:solidFill>
                </a:rPr>
                <a:t>NNSW – revised regulatory proposals</a:t>
              </a:r>
              <a:endParaRPr lang="en-AU" sz="2000" dirty="0">
                <a:solidFill>
                  <a:schemeClr val="bg1"/>
                </a:solidFill>
              </a:endParaRPr>
            </a:p>
          </p:txBody>
        </p:sp>
        <p:sp>
          <p:nvSpPr>
            <p:cNvPr id="10" name="Freeform 8"/>
            <p:cNvSpPr>
              <a:spLocks/>
            </p:cNvSpPr>
            <p:nvPr/>
          </p:nvSpPr>
          <p:spPr bwMode="auto">
            <a:xfrm>
              <a:off x="179512" y="310123"/>
              <a:ext cx="830262" cy="900112"/>
            </a:xfrm>
            <a:custGeom>
              <a:avLst/>
              <a:gdLst>
                <a:gd name="T0" fmla="*/ 0 w 703"/>
                <a:gd name="T1" fmla="*/ 2147483647 h 612"/>
                <a:gd name="T2" fmla="*/ 2147483647 w 703"/>
                <a:gd name="T3" fmla="*/ 2147483647 h 612"/>
                <a:gd name="T4" fmla="*/ 2147483647 w 703"/>
                <a:gd name="T5" fmla="*/ 2147483647 h 612"/>
                <a:gd name="T6" fmla="*/ 2147483647 w 703"/>
                <a:gd name="T7" fmla="*/ 0 h 612"/>
                <a:gd name="T8" fmla="*/ 0 w 703"/>
                <a:gd name="T9" fmla="*/ 2147483647 h 612"/>
                <a:gd name="T10" fmla="*/ 0 60000 65536"/>
                <a:gd name="T11" fmla="*/ 0 60000 65536"/>
                <a:gd name="T12" fmla="*/ 0 60000 65536"/>
                <a:gd name="T13" fmla="*/ 0 60000 65536"/>
                <a:gd name="T14" fmla="*/ 0 60000 65536"/>
                <a:gd name="T15" fmla="*/ 0 w 703"/>
                <a:gd name="T16" fmla="*/ 0 h 612"/>
                <a:gd name="T17" fmla="*/ 703 w 703"/>
                <a:gd name="T18" fmla="*/ 612 h 612"/>
              </a:gdLst>
              <a:ahLst/>
              <a:cxnLst>
                <a:cxn ang="T10">
                  <a:pos x="T0" y="T1"/>
                </a:cxn>
                <a:cxn ang="T11">
                  <a:pos x="T2" y="T3"/>
                </a:cxn>
                <a:cxn ang="T12">
                  <a:pos x="T4" y="T5"/>
                </a:cxn>
                <a:cxn ang="T13">
                  <a:pos x="T6" y="T7"/>
                </a:cxn>
                <a:cxn ang="T14">
                  <a:pos x="T8" y="T9"/>
                </a:cxn>
              </a:cxnLst>
              <a:rect l="T15" t="T16" r="T17" b="T18"/>
              <a:pathLst>
                <a:path w="703" h="612">
                  <a:moveTo>
                    <a:pt x="0" y="525"/>
                  </a:moveTo>
                  <a:cubicBezTo>
                    <a:pt x="117" y="612"/>
                    <a:pt x="586" y="612"/>
                    <a:pt x="703" y="525"/>
                  </a:cubicBezTo>
                  <a:lnTo>
                    <a:pt x="703" y="3"/>
                  </a:lnTo>
                  <a:lnTo>
                    <a:pt x="3" y="0"/>
                  </a:lnTo>
                  <a:lnTo>
                    <a:pt x="0" y="525"/>
                  </a:lnTo>
                  <a:close/>
                </a:path>
              </a:pathLst>
            </a:custGeom>
            <a:solidFill>
              <a:srgbClr val="5E6A71"/>
            </a:solidFill>
            <a:ln w="38100">
              <a:solidFill>
                <a:schemeClr val="bg1"/>
              </a:solidFill>
              <a:miter lim="800000"/>
              <a:headEnd/>
              <a:tailEnd/>
            </a:ln>
            <a:extLst/>
          </p:spPr>
          <p:txBody>
            <a:bodyPr/>
            <a:lstStyle/>
            <a:p>
              <a:pPr algn="r" fontAlgn="base">
                <a:spcBef>
                  <a:spcPct val="0"/>
                </a:spcBef>
                <a:spcAft>
                  <a:spcPct val="0"/>
                </a:spcAft>
              </a:pPr>
              <a:r>
                <a:rPr lang="en-AU" sz="3600" dirty="0">
                  <a:solidFill>
                    <a:srgbClr val="FFFFFF"/>
                  </a:solidFill>
                  <a:cs typeface="Arial" charset="0"/>
                </a:rPr>
                <a:t>   </a:t>
              </a:r>
              <a:endParaRPr lang="en-AU" sz="4000" dirty="0">
                <a:solidFill>
                  <a:srgbClr val="000000"/>
                </a:solidFill>
                <a:cs typeface="Arial" charset="0"/>
              </a:endParaRPr>
            </a:p>
          </p:txBody>
        </p:sp>
      </p:grpSp>
      <p:sp>
        <p:nvSpPr>
          <p:cNvPr id="12" name="TextBox 11"/>
          <p:cNvSpPr txBox="1"/>
          <p:nvPr/>
        </p:nvSpPr>
        <p:spPr>
          <a:xfrm>
            <a:off x="484344" y="395197"/>
            <a:ext cx="442750" cy="646331"/>
          </a:xfrm>
          <a:prstGeom prst="rect">
            <a:avLst/>
          </a:prstGeom>
          <a:noFill/>
        </p:spPr>
        <p:txBody>
          <a:bodyPr wrap="none" rtlCol="0">
            <a:spAutoFit/>
          </a:bodyPr>
          <a:lstStyle/>
          <a:p>
            <a:r>
              <a:rPr lang="en-AU" sz="3600" b="1" dirty="0">
                <a:solidFill>
                  <a:schemeClr val="bg1"/>
                </a:solidFill>
                <a:latin typeface="Century Gothic" panose="020B0502020202020204" pitchFamily="34" charset="0"/>
              </a:rPr>
              <a:t>5</a:t>
            </a:r>
          </a:p>
        </p:txBody>
      </p:sp>
    </p:spTree>
    <p:extLst>
      <p:ext uri="{BB962C8B-B14F-4D97-AF65-F5344CB8AC3E}">
        <p14:creationId xmlns:p14="http://schemas.microsoft.com/office/powerpoint/2010/main" val="44197234"/>
      </p:ext>
    </p:extLst>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7" name="Rectangle 6"/>
          <p:cNvSpPr txBox="1">
            <a:spLocks noChangeArrowheads="1"/>
          </p:cNvSpPr>
          <p:nvPr/>
        </p:nvSpPr>
        <p:spPr bwMode="auto">
          <a:xfrm>
            <a:off x="233363" y="6364288"/>
            <a:ext cx="420687"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fontAlgn="base" hangingPunct="1">
              <a:spcBef>
                <a:spcPct val="0"/>
              </a:spcBef>
              <a:spcAft>
                <a:spcPct val="0"/>
              </a:spcAft>
            </a:pPr>
            <a:fld id="{362D8EC2-46C2-4B6B-BF5E-DFFC5F37DA25}" type="slidenum">
              <a:rPr lang="en-AU" sz="1200">
                <a:solidFill>
                  <a:srgbClr val="365F91"/>
                </a:solidFill>
              </a:rPr>
              <a:pPr algn="r" eaLnBrk="1" fontAlgn="base" hangingPunct="1">
                <a:spcBef>
                  <a:spcPct val="0"/>
                </a:spcBef>
                <a:spcAft>
                  <a:spcPct val="0"/>
                </a:spcAft>
              </a:pPr>
              <a:t>19</a:t>
            </a:fld>
            <a:endParaRPr lang="en-AU" sz="1200">
              <a:solidFill>
                <a:srgbClr val="365F91"/>
              </a:solidFill>
            </a:endParaRPr>
          </a:p>
        </p:txBody>
      </p:sp>
      <p:sp>
        <p:nvSpPr>
          <p:cNvPr id="2" name="TextBox 1"/>
          <p:cNvSpPr txBox="1"/>
          <p:nvPr/>
        </p:nvSpPr>
        <p:spPr>
          <a:xfrm>
            <a:off x="1009774" y="1072218"/>
            <a:ext cx="7685305" cy="3416320"/>
          </a:xfrm>
          <a:prstGeom prst="rect">
            <a:avLst/>
          </a:prstGeom>
          <a:noFill/>
        </p:spPr>
        <p:txBody>
          <a:bodyPr wrap="square" rtlCol="0">
            <a:spAutoFit/>
          </a:bodyPr>
          <a:lstStyle/>
          <a:p>
            <a:pPr marL="457200" indent="-457200">
              <a:spcBef>
                <a:spcPts val="2400"/>
              </a:spcBef>
              <a:buClr>
                <a:srgbClr val="F2AF00"/>
              </a:buClr>
              <a:buFont typeface="Wingdings" panose="05000000000000000000" pitchFamily="2" charset="2"/>
              <a:buChar char="§"/>
            </a:pPr>
            <a:r>
              <a:rPr lang="en-AU" sz="2400" dirty="0" smtClean="0"/>
              <a:t>Will not increase as proposed by the AER our risk profile for:</a:t>
            </a:r>
          </a:p>
          <a:p>
            <a:pPr marL="914400" lvl="1" indent="-457200">
              <a:spcBef>
                <a:spcPts val="600"/>
              </a:spcBef>
              <a:buClr>
                <a:srgbClr val="F2AF00"/>
              </a:buClr>
              <a:buFont typeface="+mj-lt"/>
              <a:buAutoNum type="alphaLcParenR"/>
            </a:pPr>
            <a:r>
              <a:rPr lang="en-AU" sz="1400" dirty="0"/>
              <a:t>Employee and public safety;</a:t>
            </a:r>
          </a:p>
          <a:p>
            <a:pPr marL="914400" lvl="1" indent="-457200">
              <a:spcBef>
                <a:spcPts val="600"/>
              </a:spcBef>
              <a:buClr>
                <a:srgbClr val="F2AF00"/>
              </a:buClr>
              <a:buFont typeface="+mj-lt"/>
              <a:buAutoNum type="alphaLcParenR"/>
            </a:pPr>
            <a:r>
              <a:rPr lang="en-AU" sz="1400" dirty="0"/>
              <a:t>Vegetation and bushfire risk management;</a:t>
            </a:r>
          </a:p>
          <a:p>
            <a:pPr marL="914400" lvl="1" indent="-457200">
              <a:spcBef>
                <a:spcPts val="600"/>
              </a:spcBef>
              <a:spcAft>
                <a:spcPts val="2400"/>
              </a:spcAft>
              <a:buClr>
                <a:srgbClr val="F2AF00"/>
              </a:buClr>
              <a:buFont typeface="+mj-lt"/>
              <a:buAutoNum type="alphaLcParenR"/>
            </a:pPr>
            <a:r>
              <a:rPr lang="en-AU" sz="1400" dirty="0"/>
              <a:t>Life support customers on local distribution networks.</a:t>
            </a:r>
          </a:p>
          <a:p>
            <a:pPr marL="457200" indent="-457200">
              <a:spcBef>
                <a:spcPts val="1200"/>
              </a:spcBef>
              <a:buClr>
                <a:srgbClr val="F2AF00"/>
              </a:buClr>
              <a:buFont typeface="Wingdings" panose="05000000000000000000" pitchFamily="2" charset="2"/>
              <a:buChar char="§"/>
            </a:pPr>
            <a:r>
              <a:rPr lang="en-AU" sz="2400" dirty="0" smtClean="0"/>
              <a:t>Will maintain an ordered priority for:</a:t>
            </a:r>
          </a:p>
          <a:p>
            <a:pPr marL="914400" lvl="1" indent="-457200">
              <a:spcBef>
                <a:spcPts val="600"/>
              </a:spcBef>
              <a:buClr>
                <a:srgbClr val="F2AF00"/>
              </a:buClr>
              <a:buFont typeface="+mj-lt"/>
              <a:buAutoNum type="alphaLcParenR"/>
            </a:pPr>
            <a:r>
              <a:rPr lang="en-AU" sz="1400" dirty="0" smtClean="0"/>
              <a:t>Safety</a:t>
            </a:r>
          </a:p>
          <a:p>
            <a:pPr marL="914400" lvl="1" indent="-457200">
              <a:spcBef>
                <a:spcPts val="600"/>
              </a:spcBef>
              <a:buClr>
                <a:srgbClr val="F2AF00"/>
              </a:buClr>
              <a:buFont typeface="+mj-lt"/>
              <a:buAutoNum type="alphaLcParenR"/>
            </a:pPr>
            <a:r>
              <a:rPr lang="en-AU" sz="1400" dirty="0" smtClean="0"/>
              <a:t>Reliability</a:t>
            </a:r>
          </a:p>
          <a:p>
            <a:pPr marL="914400" lvl="1" indent="-457200">
              <a:spcBef>
                <a:spcPts val="600"/>
              </a:spcBef>
              <a:buClr>
                <a:srgbClr val="F2AF00"/>
              </a:buClr>
              <a:buFont typeface="+mj-lt"/>
              <a:buAutoNum type="alphaLcParenR"/>
            </a:pPr>
            <a:r>
              <a:rPr lang="en-AU" sz="1400" dirty="0" smtClean="0"/>
              <a:t>Affordability</a:t>
            </a:r>
            <a:endParaRPr lang="en-AU" sz="1400" dirty="0"/>
          </a:p>
        </p:txBody>
      </p:sp>
      <p:grpSp>
        <p:nvGrpSpPr>
          <p:cNvPr id="8" name="Group 7"/>
          <p:cNvGrpSpPr/>
          <p:nvPr/>
        </p:nvGrpSpPr>
        <p:grpSpPr>
          <a:xfrm>
            <a:off x="179512" y="310123"/>
            <a:ext cx="8515567" cy="900112"/>
            <a:chOff x="179512" y="310123"/>
            <a:chExt cx="8515567" cy="900112"/>
          </a:xfrm>
        </p:grpSpPr>
        <p:sp>
          <p:nvSpPr>
            <p:cNvPr id="9" name="TextBox 8"/>
            <p:cNvSpPr txBox="1"/>
            <p:nvPr/>
          </p:nvSpPr>
          <p:spPr>
            <a:xfrm>
              <a:off x="450411" y="518308"/>
              <a:ext cx="8244668" cy="400110"/>
            </a:xfrm>
            <a:prstGeom prst="rect">
              <a:avLst/>
            </a:prstGeom>
            <a:solidFill>
              <a:srgbClr val="5E6A71"/>
            </a:solidFill>
          </p:spPr>
          <p:txBody>
            <a:bodyPr wrap="square" rtlCol="0">
              <a:spAutoFit/>
            </a:bodyPr>
            <a:lstStyle/>
            <a:p>
              <a:pPr algn="ctr"/>
              <a:r>
                <a:rPr lang="en-AU" sz="2000" dirty="0" smtClean="0">
                  <a:solidFill>
                    <a:schemeClr val="bg1"/>
                  </a:solidFill>
                </a:rPr>
                <a:t>NNSW – revised regulatory proposals </a:t>
              </a:r>
              <a:r>
                <a:rPr lang="en-AU" sz="2000" i="1" dirty="0" smtClean="0">
                  <a:solidFill>
                    <a:schemeClr val="bg1"/>
                  </a:solidFill>
                </a:rPr>
                <a:t>(continued)</a:t>
              </a:r>
              <a:endParaRPr lang="en-AU" sz="2000" i="1" dirty="0">
                <a:solidFill>
                  <a:schemeClr val="bg1"/>
                </a:solidFill>
              </a:endParaRPr>
            </a:p>
          </p:txBody>
        </p:sp>
        <p:sp>
          <p:nvSpPr>
            <p:cNvPr id="10" name="Freeform 8"/>
            <p:cNvSpPr>
              <a:spLocks/>
            </p:cNvSpPr>
            <p:nvPr/>
          </p:nvSpPr>
          <p:spPr bwMode="auto">
            <a:xfrm>
              <a:off x="179512" y="310123"/>
              <a:ext cx="830262" cy="900112"/>
            </a:xfrm>
            <a:custGeom>
              <a:avLst/>
              <a:gdLst>
                <a:gd name="T0" fmla="*/ 0 w 703"/>
                <a:gd name="T1" fmla="*/ 2147483647 h 612"/>
                <a:gd name="T2" fmla="*/ 2147483647 w 703"/>
                <a:gd name="T3" fmla="*/ 2147483647 h 612"/>
                <a:gd name="T4" fmla="*/ 2147483647 w 703"/>
                <a:gd name="T5" fmla="*/ 2147483647 h 612"/>
                <a:gd name="T6" fmla="*/ 2147483647 w 703"/>
                <a:gd name="T7" fmla="*/ 0 h 612"/>
                <a:gd name="T8" fmla="*/ 0 w 703"/>
                <a:gd name="T9" fmla="*/ 2147483647 h 612"/>
                <a:gd name="T10" fmla="*/ 0 60000 65536"/>
                <a:gd name="T11" fmla="*/ 0 60000 65536"/>
                <a:gd name="T12" fmla="*/ 0 60000 65536"/>
                <a:gd name="T13" fmla="*/ 0 60000 65536"/>
                <a:gd name="T14" fmla="*/ 0 60000 65536"/>
                <a:gd name="T15" fmla="*/ 0 w 703"/>
                <a:gd name="T16" fmla="*/ 0 h 612"/>
                <a:gd name="T17" fmla="*/ 703 w 703"/>
                <a:gd name="T18" fmla="*/ 612 h 612"/>
              </a:gdLst>
              <a:ahLst/>
              <a:cxnLst>
                <a:cxn ang="T10">
                  <a:pos x="T0" y="T1"/>
                </a:cxn>
                <a:cxn ang="T11">
                  <a:pos x="T2" y="T3"/>
                </a:cxn>
                <a:cxn ang="T12">
                  <a:pos x="T4" y="T5"/>
                </a:cxn>
                <a:cxn ang="T13">
                  <a:pos x="T6" y="T7"/>
                </a:cxn>
                <a:cxn ang="T14">
                  <a:pos x="T8" y="T9"/>
                </a:cxn>
              </a:cxnLst>
              <a:rect l="T15" t="T16" r="T17" b="T18"/>
              <a:pathLst>
                <a:path w="703" h="612">
                  <a:moveTo>
                    <a:pt x="0" y="525"/>
                  </a:moveTo>
                  <a:cubicBezTo>
                    <a:pt x="117" y="612"/>
                    <a:pt x="586" y="612"/>
                    <a:pt x="703" y="525"/>
                  </a:cubicBezTo>
                  <a:lnTo>
                    <a:pt x="703" y="3"/>
                  </a:lnTo>
                  <a:lnTo>
                    <a:pt x="3" y="0"/>
                  </a:lnTo>
                  <a:lnTo>
                    <a:pt x="0" y="525"/>
                  </a:lnTo>
                  <a:close/>
                </a:path>
              </a:pathLst>
            </a:custGeom>
            <a:solidFill>
              <a:srgbClr val="5E6A71"/>
            </a:solidFill>
            <a:ln w="38100">
              <a:solidFill>
                <a:schemeClr val="bg1"/>
              </a:solidFill>
              <a:miter lim="800000"/>
              <a:headEnd/>
              <a:tailEnd/>
            </a:ln>
            <a:extLst/>
          </p:spPr>
          <p:txBody>
            <a:bodyPr/>
            <a:lstStyle/>
            <a:p>
              <a:pPr algn="r" fontAlgn="base">
                <a:spcBef>
                  <a:spcPct val="0"/>
                </a:spcBef>
                <a:spcAft>
                  <a:spcPct val="0"/>
                </a:spcAft>
              </a:pPr>
              <a:r>
                <a:rPr lang="en-AU" sz="3600" dirty="0">
                  <a:solidFill>
                    <a:srgbClr val="FFFFFF"/>
                  </a:solidFill>
                  <a:cs typeface="Arial" charset="0"/>
                </a:rPr>
                <a:t>   </a:t>
              </a:r>
              <a:endParaRPr lang="en-AU" sz="4000" dirty="0">
                <a:solidFill>
                  <a:srgbClr val="000000"/>
                </a:solidFill>
                <a:cs typeface="Arial" charset="0"/>
              </a:endParaRPr>
            </a:p>
          </p:txBody>
        </p:sp>
      </p:grpSp>
      <p:sp>
        <p:nvSpPr>
          <p:cNvPr id="12" name="TextBox 11"/>
          <p:cNvSpPr txBox="1"/>
          <p:nvPr/>
        </p:nvSpPr>
        <p:spPr>
          <a:xfrm>
            <a:off x="484344" y="395197"/>
            <a:ext cx="442750" cy="646331"/>
          </a:xfrm>
          <a:prstGeom prst="rect">
            <a:avLst/>
          </a:prstGeom>
          <a:noFill/>
        </p:spPr>
        <p:txBody>
          <a:bodyPr wrap="none" rtlCol="0">
            <a:spAutoFit/>
          </a:bodyPr>
          <a:lstStyle/>
          <a:p>
            <a:r>
              <a:rPr lang="en-AU" sz="3600" b="1" dirty="0">
                <a:solidFill>
                  <a:schemeClr val="bg1"/>
                </a:solidFill>
                <a:latin typeface="Century Gothic" panose="020B0502020202020204" pitchFamily="34" charset="0"/>
              </a:rPr>
              <a:t>5</a:t>
            </a:r>
          </a:p>
        </p:txBody>
      </p:sp>
    </p:spTree>
    <p:extLst>
      <p:ext uri="{BB962C8B-B14F-4D97-AF65-F5344CB8AC3E}">
        <p14:creationId xmlns:p14="http://schemas.microsoft.com/office/powerpoint/2010/main" val="3140620879"/>
      </p:ext>
    </p:extLst>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179512" y="310123"/>
            <a:ext cx="8515567" cy="900112"/>
            <a:chOff x="179512" y="310123"/>
            <a:chExt cx="8515567" cy="900112"/>
          </a:xfrm>
        </p:grpSpPr>
        <p:sp>
          <p:nvSpPr>
            <p:cNvPr id="9" name="TextBox 8"/>
            <p:cNvSpPr txBox="1"/>
            <p:nvPr/>
          </p:nvSpPr>
          <p:spPr>
            <a:xfrm>
              <a:off x="450411" y="518308"/>
              <a:ext cx="8244668" cy="400110"/>
            </a:xfrm>
            <a:prstGeom prst="rect">
              <a:avLst/>
            </a:prstGeom>
            <a:solidFill>
              <a:srgbClr val="5E6A71"/>
            </a:solidFill>
          </p:spPr>
          <p:txBody>
            <a:bodyPr wrap="square" rtlCol="0">
              <a:spAutoFit/>
            </a:bodyPr>
            <a:lstStyle/>
            <a:p>
              <a:pPr algn="ctr"/>
              <a:r>
                <a:rPr lang="en-AU" sz="2000" dirty="0" smtClean="0">
                  <a:solidFill>
                    <a:schemeClr val="bg1"/>
                  </a:solidFill>
                </a:rPr>
                <a:t>Legislative framework for revised and final determinations</a:t>
              </a:r>
              <a:endParaRPr lang="en-AU" sz="2000" dirty="0">
                <a:solidFill>
                  <a:schemeClr val="bg1"/>
                </a:solidFill>
              </a:endParaRPr>
            </a:p>
          </p:txBody>
        </p:sp>
        <p:sp>
          <p:nvSpPr>
            <p:cNvPr id="10" name="Freeform 8"/>
            <p:cNvSpPr>
              <a:spLocks/>
            </p:cNvSpPr>
            <p:nvPr/>
          </p:nvSpPr>
          <p:spPr bwMode="auto">
            <a:xfrm>
              <a:off x="179512" y="310123"/>
              <a:ext cx="830262" cy="900112"/>
            </a:xfrm>
            <a:custGeom>
              <a:avLst/>
              <a:gdLst>
                <a:gd name="T0" fmla="*/ 0 w 703"/>
                <a:gd name="T1" fmla="*/ 2147483647 h 612"/>
                <a:gd name="T2" fmla="*/ 2147483647 w 703"/>
                <a:gd name="T3" fmla="*/ 2147483647 h 612"/>
                <a:gd name="T4" fmla="*/ 2147483647 w 703"/>
                <a:gd name="T5" fmla="*/ 2147483647 h 612"/>
                <a:gd name="T6" fmla="*/ 2147483647 w 703"/>
                <a:gd name="T7" fmla="*/ 0 h 612"/>
                <a:gd name="T8" fmla="*/ 0 w 703"/>
                <a:gd name="T9" fmla="*/ 2147483647 h 612"/>
                <a:gd name="T10" fmla="*/ 0 60000 65536"/>
                <a:gd name="T11" fmla="*/ 0 60000 65536"/>
                <a:gd name="T12" fmla="*/ 0 60000 65536"/>
                <a:gd name="T13" fmla="*/ 0 60000 65536"/>
                <a:gd name="T14" fmla="*/ 0 60000 65536"/>
                <a:gd name="T15" fmla="*/ 0 w 703"/>
                <a:gd name="T16" fmla="*/ 0 h 612"/>
                <a:gd name="T17" fmla="*/ 703 w 703"/>
                <a:gd name="T18" fmla="*/ 612 h 612"/>
              </a:gdLst>
              <a:ahLst/>
              <a:cxnLst>
                <a:cxn ang="T10">
                  <a:pos x="T0" y="T1"/>
                </a:cxn>
                <a:cxn ang="T11">
                  <a:pos x="T2" y="T3"/>
                </a:cxn>
                <a:cxn ang="T12">
                  <a:pos x="T4" y="T5"/>
                </a:cxn>
                <a:cxn ang="T13">
                  <a:pos x="T6" y="T7"/>
                </a:cxn>
                <a:cxn ang="T14">
                  <a:pos x="T8" y="T9"/>
                </a:cxn>
              </a:cxnLst>
              <a:rect l="T15" t="T16" r="T17" b="T18"/>
              <a:pathLst>
                <a:path w="703" h="612">
                  <a:moveTo>
                    <a:pt x="0" y="525"/>
                  </a:moveTo>
                  <a:cubicBezTo>
                    <a:pt x="117" y="612"/>
                    <a:pt x="586" y="612"/>
                    <a:pt x="703" y="525"/>
                  </a:cubicBezTo>
                  <a:lnTo>
                    <a:pt x="703" y="3"/>
                  </a:lnTo>
                  <a:lnTo>
                    <a:pt x="3" y="0"/>
                  </a:lnTo>
                  <a:lnTo>
                    <a:pt x="0" y="525"/>
                  </a:lnTo>
                  <a:close/>
                </a:path>
              </a:pathLst>
            </a:custGeom>
            <a:solidFill>
              <a:srgbClr val="5E6A71"/>
            </a:solidFill>
            <a:ln w="38100">
              <a:solidFill>
                <a:schemeClr val="bg1"/>
              </a:solidFill>
              <a:miter lim="800000"/>
              <a:headEnd/>
              <a:tailEnd/>
            </a:ln>
            <a:extLst/>
          </p:spPr>
          <p:txBody>
            <a:bodyPr/>
            <a:lstStyle/>
            <a:p>
              <a:pPr algn="r" fontAlgn="base">
                <a:spcBef>
                  <a:spcPct val="0"/>
                </a:spcBef>
                <a:spcAft>
                  <a:spcPct val="0"/>
                </a:spcAft>
              </a:pPr>
              <a:r>
                <a:rPr lang="en-AU" sz="3600" dirty="0">
                  <a:solidFill>
                    <a:srgbClr val="FFFFFF"/>
                  </a:solidFill>
                  <a:cs typeface="Arial" charset="0"/>
                </a:rPr>
                <a:t>   </a:t>
              </a:r>
              <a:endParaRPr lang="en-AU" sz="4000" dirty="0">
                <a:solidFill>
                  <a:srgbClr val="000000"/>
                </a:solidFill>
                <a:cs typeface="Arial" charset="0"/>
              </a:endParaRPr>
            </a:p>
          </p:txBody>
        </p:sp>
        <p:sp>
          <p:nvSpPr>
            <p:cNvPr id="11" name="TextBox 10"/>
            <p:cNvSpPr txBox="1"/>
            <p:nvPr/>
          </p:nvSpPr>
          <p:spPr>
            <a:xfrm>
              <a:off x="484344" y="395197"/>
              <a:ext cx="442750" cy="646331"/>
            </a:xfrm>
            <a:prstGeom prst="rect">
              <a:avLst/>
            </a:prstGeom>
            <a:noFill/>
          </p:spPr>
          <p:txBody>
            <a:bodyPr wrap="none" rtlCol="0">
              <a:spAutoFit/>
            </a:bodyPr>
            <a:lstStyle/>
            <a:p>
              <a:r>
                <a:rPr lang="en-AU" sz="3600" b="1" dirty="0">
                  <a:solidFill>
                    <a:schemeClr val="bg1"/>
                  </a:solidFill>
                  <a:latin typeface="Century Gothic" panose="020B0502020202020204" pitchFamily="34" charset="0"/>
                </a:rPr>
                <a:t>1</a:t>
              </a:r>
            </a:p>
          </p:txBody>
        </p:sp>
      </p:grpSp>
      <p:sp>
        <p:nvSpPr>
          <p:cNvPr id="14" name="Freeform 13"/>
          <p:cNvSpPr/>
          <p:nvPr/>
        </p:nvSpPr>
        <p:spPr>
          <a:xfrm>
            <a:off x="3581642" y="1168275"/>
            <a:ext cx="2157860" cy="2039893"/>
          </a:xfrm>
          <a:custGeom>
            <a:avLst/>
            <a:gdLst>
              <a:gd name="connsiteX0" fmla="*/ 0 w 1655746"/>
              <a:gd name="connsiteY0" fmla="*/ 827873 h 1655746"/>
              <a:gd name="connsiteX1" fmla="*/ 827873 w 1655746"/>
              <a:gd name="connsiteY1" fmla="*/ 0 h 1655746"/>
              <a:gd name="connsiteX2" fmla="*/ 1655746 w 1655746"/>
              <a:gd name="connsiteY2" fmla="*/ 827873 h 1655746"/>
              <a:gd name="connsiteX3" fmla="*/ 827873 w 1655746"/>
              <a:gd name="connsiteY3" fmla="*/ 1655746 h 1655746"/>
              <a:gd name="connsiteX4" fmla="*/ 0 w 1655746"/>
              <a:gd name="connsiteY4" fmla="*/ 827873 h 16557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5746" h="1655746">
                <a:moveTo>
                  <a:pt x="0" y="827873"/>
                </a:moveTo>
                <a:cubicBezTo>
                  <a:pt x="0" y="370651"/>
                  <a:pt x="370651" y="0"/>
                  <a:pt x="827873" y="0"/>
                </a:cubicBezTo>
                <a:cubicBezTo>
                  <a:pt x="1285095" y="0"/>
                  <a:pt x="1655746" y="370651"/>
                  <a:pt x="1655746" y="827873"/>
                </a:cubicBezTo>
                <a:cubicBezTo>
                  <a:pt x="1655746" y="1285095"/>
                  <a:pt x="1285095" y="1655746"/>
                  <a:pt x="827873" y="1655746"/>
                </a:cubicBezTo>
                <a:cubicBezTo>
                  <a:pt x="370651" y="1655746"/>
                  <a:pt x="0" y="1285095"/>
                  <a:pt x="0" y="827873"/>
                </a:cubicBezTo>
                <a:close/>
              </a:path>
            </a:pathLst>
          </a:custGeom>
          <a:solidFill>
            <a:srgbClr val="F2AF00">
              <a:alpha val="50000"/>
            </a:srgbClr>
          </a:solidFill>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191048" tIns="222889" rIns="191047" bIns="907476" numCol="1" spcCol="1270" anchor="ctr" anchorCtr="0">
            <a:noAutofit/>
          </a:bodyPr>
          <a:lstStyle/>
          <a:p>
            <a:pPr lvl="0" algn="ctr" defTabSz="488950">
              <a:lnSpc>
                <a:spcPct val="90000"/>
              </a:lnSpc>
              <a:spcBef>
                <a:spcPct val="0"/>
              </a:spcBef>
              <a:spcAft>
                <a:spcPct val="35000"/>
              </a:spcAft>
            </a:pPr>
            <a:endParaRPr lang="en-AU" sz="1400" kern="1200" dirty="0"/>
          </a:p>
        </p:txBody>
      </p:sp>
      <p:sp>
        <p:nvSpPr>
          <p:cNvPr id="16" name="Freeform 15"/>
          <p:cNvSpPr/>
          <p:nvPr/>
        </p:nvSpPr>
        <p:spPr>
          <a:xfrm>
            <a:off x="4660572" y="2353687"/>
            <a:ext cx="2157860" cy="2039893"/>
          </a:xfrm>
          <a:custGeom>
            <a:avLst/>
            <a:gdLst>
              <a:gd name="connsiteX0" fmla="*/ 0 w 1655746"/>
              <a:gd name="connsiteY0" fmla="*/ 827873 h 1655746"/>
              <a:gd name="connsiteX1" fmla="*/ 827873 w 1655746"/>
              <a:gd name="connsiteY1" fmla="*/ 0 h 1655746"/>
              <a:gd name="connsiteX2" fmla="*/ 1655746 w 1655746"/>
              <a:gd name="connsiteY2" fmla="*/ 827873 h 1655746"/>
              <a:gd name="connsiteX3" fmla="*/ 827873 w 1655746"/>
              <a:gd name="connsiteY3" fmla="*/ 1655746 h 1655746"/>
              <a:gd name="connsiteX4" fmla="*/ 0 w 1655746"/>
              <a:gd name="connsiteY4" fmla="*/ 827873 h 16557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5746" h="1655746">
                <a:moveTo>
                  <a:pt x="0" y="827873"/>
                </a:moveTo>
                <a:cubicBezTo>
                  <a:pt x="0" y="370651"/>
                  <a:pt x="370651" y="0"/>
                  <a:pt x="827873" y="0"/>
                </a:cubicBezTo>
                <a:cubicBezTo>
                  <a:pt x="1285095" y="0"/>
                  <a:pt x="1655746" y="370651"/>
                  <a:pt x="1655746" y="827873"/>
                </a:cubicBezTo>
                <a:cubicBezTo>
                  <a:pt x="1655746" y="1285095"/>
                  <a:pt x="1285095" y="1655746"/>
                  <a:pt x="827873" y="1655746"/>
                </a:cubicBezTo>
                <a:cubicBezTo>
                  <a:pt x="370651" y="1655746"/>
                  <a:pt x="0" y="1285095"/>
                  <a:pt x="0" y="827873"/>
                </a:cubicBezTo>
                <a:close/>
              </a:path>
            </a:pathLst>
          </a:custGeom>
          <a:solidFill>
            <a:srgbClr val="C00000">
              <a:alpha val="50000"/>
            </a:srgbClr>
          </a:solidFill>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891555" tIns="191048" rIns="127366" bIns="191047" numCol="1" spcCol="1270" anchor="ctr" anchorCtr="0">
            <a:noAutofit/>
          </a:bodyPr>
          <a:lstStyle/>
          <a:p>
            <a:pPr lvl="0" algn="ctr" defTabSz="488950">
              <a:lnSpc>
                <a:spcPct val="90000"/>
              </a:lnSpc>
              <a:spcBef>
                <a:spcPct val="0"/>
              </a:spcBef>
              <a:spcAft>
                <a:spcPct val="35000"/>
              </a:spcAft>
            </a:pPr>
            <a:endParaRPr lang="en-AU" sz="1100" kern="1200" dirty="0"/>
          </a:p>
        </p:txBody>
      </p:sp>
      <p:sp>
        <p:nvSpPr>
          <p:cNvPr id="18" name="Freeform 17"/>
          <p:cNvSpPr/>
          <p:nvPr/>
        </p:nvSpPr>
        <p:spPr>
          <a:xfrm>
            <a:off x="2741287" y="4081879"/>
            <a:ext cx="2157860" cy="2039893"/>
          </a:xfrm>
          <a:custGeom>
            <a:avLst/>
            <a:gdLst>
              <a:gd name="connsiteX0" fmla="*/ 0 w 1655746"/>
              <a:gd name="connsiteY0" fmla="*/ 827873 h 1655746"/>
              <a:gd name="connsiteX1" fmla="*/ 827873 w 1655746"/>
              <a:gd name="connsiteY1" fmla="*/ 0 h 1655746"/>
              <a:gd name="connsiteX2" fmla="*/ 1655746 w 1655746"/>
              <a:gd name="connsiteY2" fmla="*/ 827873 h 1655746"/>
              <a:gd name="connsiteX3" fmla="*/ 827873 w 1655746"/>
              <a:gd name="connsiteY3" fmla="*/ 1655746 h 1655746"/>
              <a:gd name="connsiteX4" fmla="*/ 0 w 1655746"/>
              <a:gd name="connsiteY4" fmla="*/ 827873 h 16557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5746" h="1655746">
                <a:moveTo>
                  <a:pt x="0" y="827873"/>
                </a:moveTo>
                <a:cubicBezTo>
                  <a:pt x="0" y="370651"/>
                  <a:pt x="370651" y="0"/>
                  <a:pt x="827873" y="0"/>
                </a:cubicBezTo>
                <a:cubicBezTo>
                  <a:pt x="1285095" y="0"/>
                  <a:pt x="1655746" y="370651"/>
                  <a:pt x="1655746" y="827873"/>
                </a:cubicBezTo>
                <a:cubicBezTo>
                  <a:pt x="1655746" y="1285095"/>
                  <a:pt x="1285095" y="1655746"/>
                  <a:pt x="827873" y="1655746"/>
                </a:cubicBezTo>
                <a:cubicBezTo>
                  <a:pt x="370651" y="1655746"/>
                  <a:pt x="0" y="1285095"/>
                  <a:pt x="0" y="827873"/>
                </a:cubicBezTo>
                <a:close/>
              </a:path>
            </a:pathLst>
          </a:custGeom>
          <a:solidFill>
            <a:srgbClr val="C00000">
              <a:alpha val="50000"/>
            </a:srgbClr>
          </a:solidFill>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191048" tIns="907476" rIns="191047" bIns="222889" numCol="1" spcCol="1270" anchor="ctr" anchorCtr="0">
            <a:noAutofit/>
          </a:bodyPr>
          <a:lstStyle/>
          <a:p>
            <a:pPr lvl="0" algn="ctr" defTabSz="488950">
              <a:lnSpc>
                <a:spcPct val="90000"/>
              </a:lnSpc>
              <a:spcBef>
                <a:spcPct val="0"/>
              </a:spcBef>
              <a:spcAft>
                <a:spcPct val="35000"/>
              </a:spcAft>
            </a:pPr>
            <a:endParaRPr lang="en-AU" sz="1100" i="1" kern="1200" dirty="0"/>
          </a:p>
        </p:txBody>
      </p:sp>
      <p:sp>
        <p:nvSpPr>
          <p:cNvPr id="19" name="Freeform 18"/>
          <p:cNvSpPr/>
          <p:nvPr/>
        </p:nvSpPr>
        <p:spPr>
          <a:xfrm>
            <a:off x="2741287" y="2353687"/>
            <a:ext cx="2157860" cy="2039893"/>
          </a:xfrm>
          <a:custGeom>
            <a:avLst/>
            <a:gdLst>
              <a:gd name="connsiteX0" fmla="*/ 0 w 1655746"/>
              <a:gd name="connsiteY0" fmla="*/ 827873 h 1655746"/>
              <a:gd name="connsiteX1" fmla="*/ 827873 w 1655746"/>
              <a:gd name="connsiteY1" fmla="*/ 0 h 1655746"/>
              <a:gd name="connsiteX2" fmla="*/ 1655746 w 1655746"/>
              <a:gd name="connsiteY2" fmla="*/ 827873 h 1655746"/>
              <a:gd name="connsiteX3" fmla="*/ 827873 w 1655746"/>
              <a:gd name="connsiteY3" fmla="*/ 1655746 h 1655746"/>
              <a:gd name="connsiteX4" fmla="*/ 0 w 1655746"/>
              <a:gd name="connsiteY4" fmla="*/ 827873 h 165574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5746" h="1655746">
                <a:moveTo>
                  <a:pt x="0" y="827873"/>
                </a:moveTo>
                <a:cubicBezTo>
                  <a:pt x="0" y="370651"/>
                  <a:pt x="370651" y="0"/>
                  <a:pt x="827873" y="0"/>
                </a:cubicBezTo>
                <a:cubicBezTo>
                  <a:pt x="1285095" y="0"/>
                  <a:pt x="1655746" y="370651"/>
                  <a:pt x="1655746" y="827873"/>
                </a:cubicBezTo>
                <a:cubicBezTo>
                  <a:pt x="1655746" y="1285095"/>
                  <a:pt x="1285095" y="1655746"/>
                  <a:pt x="827873" y="1655746"/>
                </a:cubicBezTo>
                <a:cubicBezTo>
                  <a:pt x="370651" y="1655746"/>
                  <a:pt x="0" y="1285095"/>
                  <a:pt x="0" y="827873"/>
                </a:cubicBezTo>
                <a:close/>
              </a:path>
            </a:pathLst>
          </a:custGeom>
          <a:solidFill>
            <a:srgbClr val="F2AF00">
              <a:alpha val="50000"/>
            </a:srgbClr>
          </a:solidFill>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127365" tIns="191048" rIns="891556" bIns="191047" numCol="1" spcCol="1270" anchor="ctr" anchorCtr="0">
            <a:noAutofit/>
          </a:bodyPr>
          <a:lstStyle/>
          <a:p>
            <a:pPr lvl="0" algn="ctr" defTabSz="488950">
              <a:lnSpc>
                <a:spcPct val="90000"/>
              </a:lnSpc>
              <a:spcBef>
                <a:spcPct val="0"/>
              </a:spcBef>
              <a:spcAft>
                <a:spcPct val="35000"/>
              </a:spcAft>
            </a:pPr>
            <a:endParaRPr lang="en-AU" sz="1100" kern="1200" dirty="0"/>
          </a:p>
        </p:txBody>
      </p:sp>
      <p:sp>
        <p:nvSpPr>
          <p:cNvPr id="20" name="TextBox 19"/>
          <p:cNvSpPr txBox="1"/>
          <p:nvPr/>
        </p:nvSpPr>
        <p:spPr>
          <a:xfrm>
            <a:off x="5082912" y="2911968"/>
            <a:ext cx="1313180" cy="923330"/>
          </a:xfrm>
          <a:prstGeom prst="rect">
            <a:avLst/>
          </a:prstGeom>
          <a:noFill/>
        </p:spPr>
        <p:txBody>
          <a:bodyPr wrap="none" rtlCol="0">
            <a:spAutoFit/>
          </a:bodyPr>
          <a:lstStyle/>
          <a:p>
            <a:pPr algn="ctr"/>
            <a:r>
              <a:rPr lang="en-AU" b="1" dirty="0" smtClean="0">
                <a:solidFill>
                  <a:schemeClr val="bg1"/>
                </a:solidFill>
              </a:rPr>
              <a:t>NSW</a:t>
            </a:r>
          </a:p>
          <a:p>
            <a:pPr algn="ctr"/>
            <a:r>
              <a:rPr lang="en-AU" b="1" dirty="0" smtClean="0">
                <a:solidFill>
                  <a:schemeClr val="bg1"/>
                </a:solidFill>
              </a:rPr>
              <a:t>Reliability</a:t>
            </a:r>
          </a:p>
          <a:p>
            <a:pPr algn="ctr"/>
            <a:r>
              <a:rPr lang="en-AU" b="1" dirty="0" smtClean="0">
                <a:solidFill>
                  <a:schemeClr val="bg1"/>
                </a:solidFill>
              </a:rPr>
              <a:t>Standards</a:t>
            </a:r>
            <a:endParaRPr lang="en-AU" b="1" dirty="0">
              <a:solidFill>
                <a:schemeClr val="bg1"/>
              </a:solidFill>
            </a:endParaRPr>
          </a:p>
        </p:txBody>
      </p:sp>
      <p:sp>
        <p:nvSpPr>
          <p:cNvPr id="33" name="TextBox 32"/>
          <p:cNvSpPr txBox="1"/>
          <p:nvPr/>
        </p:nvSpPr>
        <p:spPr>
          <a:xfrm>
            <a:off x="3197771" y="4778659"/>
            <a:ext cx="1244893" cy="646331"/>
          </a:xfrm>
          <a:prstGeom prst="rect">
            <a:avLst/>
          </a:prstGeom>
          <a:noFill/>
        </p:spPr>
        <p:txBody>
          <a:bodyPr wrap="none" rtlCol="0">
            <a:spAutoFit/>
          </a:bodyPr>
          <a:lstStyle/>
          <a:p>
            <a:pPr algn="ctr"/>
            <a:r>
              <a:rPr lang="en-AU" b="1" i="1" dirty="0" smtClean="0">
                <a:solidFill>
                  <a:schemeClr val="bg1"/>
                </a:solidFill>
              </a:rPr>
              <a:t>Fair Work</a:t>
            </a:r>
          </a:p>
          <a:p>
            <a:pPr algn="ctr"/>
            <a:r>
              <a:rPr lang="en-AU" b="1" i="1" dirty="0" smtClean="0">
                <a:solidFill>
                  <a:schemeClr val="bg1"/>
                </a:solidFill>
              </a:rPr>
              <a:t>Act</a:t>
            </a:r>
            <a:endParaRPr lang="en-AU" b="1" i="1" dirty="0">
              <a:solidFill>
                <a:schemeClr val="bg1"/>
              </a:solidFill>
            </a:endParaRPr>
          </a:p>
        </p:txBody>
      </p:sp>
      <p:sp>
        <p:nvSpPr>
          <p:cNvPr id="36" name="TextBox 35"/>
          <p:cNvSpPr txBox="1"/>
          <p:nvPr/>
        </p:nvSpPr>
        <p:spPr>
          <a:xfrm>
            <a:off x="4221178" y="1707356"/>
            <a:ext cx="889988" cy="646331"/>
          </a:xfrm>
          <a:prstGeom prst="rect">
            <a:avLst/>
          </a:prstGeom>
          <a:noFill/>
        </p:spPr>
        <p:txBody>
          <a:bodyPr wrap="none" rtlCol="0">
            <a:spAutoFit/>
          </a:bodyPr>
          <a:lstStyle/>
          <a:p>
            <a:pPr algn="ctr"/>
            <a:r>
              <a:rPr lang="en-AU" b="1" dirty="0" smtClean="0"/>
              <a:t>WH&amp;S</a:t>
            </a:r>
          </a:p>
          <a:p>
            <a:pPr algn="ctr"/>
            <a:r>
              <a:rPr lang="en-AU" b="1" dirty="0" smtClean="0"/>
              <a:t>Law</a:t>
            </a:r>
            <a:endParaRPr lang="en-AU" b="1" dirty="0"/>
          </a:p>
        </p:txBody>
      </p:sp>
      <p:sp>
        <p:nvSpPr>
          <p:cNvPr id="37" name="TextBox 36"/>
          <p:cNvSpPr txBox="1"/>
          <p:nvPr/>
        </p:nvSpPr>
        <p:spPr>
          <a:xfrm>
            <a:off x="3091665" y="2996952"/>
            <a:ext cx="1287532" cy="923330"/>
          </a:xfrm>
          <a:prstGeom prst="rect">
            <a:avLst/>
          </a:prstGeom>
          <a:noFill/>
        </p:spPr>
        <p:txBody>
          <a:bodyPr wrap="none" rtlCol="0">
            <a:spAutoFit/>
          </a:bodyPr>
          <a:lstStyle/>
          <a:p>
            <a:pPr algn="ctr"/>
            <a:r>
              <a:rPr lang="en-AU" b="1" dirty="0" smtClean="0"/>
              <a:t>National</a:t>
            </a:r>
          </a:p>
          <a:p>
            <a:pPr algn="ctr"/>
            <a:r>
              <a:rPr lang="en-AU" b="1" dirty="0" smtClean="0"/>
              <a:t>Electricity</a:t>
            </a:r>
          </a:p>
          <a:p>
            <a:pPr algn="ctr"/>
            <a:r>
              <a:rPr lang="en-AU" b="1" dirty="0" smtClean="0"/>
              <a:t>Law</a:t>
            </a:r>
            <a:endParaRPr lang="en-AU" b="1" dirty="0"/>
          </a:p>
        </p:txBody>
      </p:sp>
      <p:sp>
        <p:nvSpPr>
          <p:cNvPr id="2" name="Rectangle 1"/>
          <p:cNvSpPr/>
          <p:nvPr/>
        </p:nvSpPr>
        <p:spPr>
          <a:xfrm>
            <a:off x="6110360" y="4562635"/>
            <a:ext cx="648072" cy="432048"/>
          </a:xfrm>
          <a:prstGeom prst="rect">
            <a:avLst/>
          </a:prstGeom>
          <a:solidFill>
            <a:srgbClr val="F2AF00">
              <a:alpha val="50000"/>
            </a:srgbClr>
          </a:solidFill>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191048" tIns="222889" rIns="191047" bIns="907476" numCol="1" spcCol="1270" anchor="ctr" anchorCtr="0">
            <a:noAutofit/>
          </a:bodyPr>
          <a:lstStyle/>
          <a:p>
            <a:pPr algn="ctr" defTabSz="488950">
              <a:lnSpc>
                <a:spcPct val="90000"/>
              </a:lnSpc>
              <a:spcBef>
                <a:spcPct val="0"/>
              </a:spcBef>
              <a:spcAft>
                <a:spcPct val="35000"/>
              </a:spcAft>
            </a:pPr>
            <a:endParaRPr lang="en-AU" sz="1400">
              <a:solidFill>
                <a:schemeClr val="tx1"/>
              </a:solidFill>
            </a:endParaRPr>
          </a:p>
        </p:txBody>
      </p:sp>
      <p:sp>
        <p:nvSpPr>
          <p:cNvPr id="17" name="Rectangle 16"/>
          <p:cNvSpPr/>
          <p:nvPr/>
        </p:nvSpPr>
        <p:spPr>
          <a:xfrm>
            <a:off x="6110360" y="5148396"/>
            <a:ext cx="648072" cy="432048"/>
          </a:xfrm>
          <a:prstGeom prst="rect">
            <a:avLst/>
          </a:prstGeom>
          <a:solidFill>
            <a:srgbClr val="C00000">
              <a:alpha val="50000"/>
            </a:srgbClr>
          </a:solidFill>
        </p:spPr>
        <p:style>
          <a:lnRef idx="2">
            <a:schemeClr val="lt1">
              <a:hueOff val="0"/>
              <a:satOff val="0"/>
              <a:lumOff val="0"/>
              <a:alphaOff val="0"/>
            </a:schemeClr>
          </a:lnRef>
          <a:fillRef idx="1">
            <a:schemeClr val="accent1">
              <a:alpha val="50000"/>
              <a:hueOff val="0"/>
              <a:satOff val="0"/>
              <a:lumOff val="0"/>
              <a:alphaOff val="0"/>
            </a:schemeClr>
          </a:fillRef>
          <a:effectRef idx="0">
            <a:schemeClr val="accent1">
              <a:alpha val="50000"/>
              <a:hueOff val="0"/>
              <a:satOff val="0"/>
              <a:lumOff val="0"/>
              <a:alphaOff val="0"/>
            </a:schemeClr>
          </a:effectRef>
          <a:fontRef idx="minor">
            <a:schemeClr val="tx1"/>
          </a:fontRef>
        </p:style>
        <p:txBody>
          <a:bodyPr spcFirstLastPara="0" vert="horz" wrap="square" lIns="191048" tIns="907476" rIns="191047" bIns="222889" numCol="1" spcCol="1270" anchor="ctr" anchorCtr="0">
            <a:noAutofit/>
          </a:bodyPr>
          <a:lstStyle/>
          <a:p>
            <a:pPr algn="ctr" defTabSz="488950">
              <a:lnSpc>
                <a:spcPct val="90000"/>
              </a:lnSpc>
              <a:spcBef>
                <a:spcPct val="0"/>
              </a:spcBef>
              <a:spcAft>
                <a:spcPct val="35000"/>
              </a:spcAft>
            </a:pPr>
            <a:endParaRPr lang="en-AU" sz="1100" i="1"/>
          </a:p>
        </p:txBody>
      </p:sp>
      <p:sp>
        <p:nvSpPr>
          <p:cNvPr id="3" name="TextBox 2"/>
          <p:cNvSpPr txBox="1"/>
          <p:nvPr/>
        </p:nvSpPr>
        <p:spPr>
          <a:xfrm>
            <a:off x="6758432" y="4562635"/>
            <a:ext cx="1611339" cy="430887"/>
          </a:xfrm>
          <a:prstGeom prst="rect">
            <a:avLst/>
          </a:prstGeom>
          <a:noFill/>
        </p:spPr>
        <p:txBody>
          <a:bodyPr wrap="none" rtlCol="0">
            <a:spAutoFit/>
          </a:bodyPr>
          <a:lstStyle/>
          <a:p>
            <a:r>
              <a:rPr lang="en-AU" sz="1100" dirty="0" smtClean="0"/>
              <a:t>DIRECT OBLIGATION</a:t>
            </a:r>
          </a:p>
          <a:p>
            <a:r>
              <a:rPr lang="en-AU" sz="1100" dirty="0" smtClean="0"/>
              <a:t>ON NNSW and AER</a:t>
            </a:r>
            <a:endParaRPr lang="en-AU" sz="1100" dirty="0"/>
          </a:p>
        </p:txBody>
      </p:sp>
      <p:sp>
        <p:nvSpPr>
          <p:cNvPr id="21" name="TextBox 20"/>
          <p:cNvSpPr txBox="1"/>
          <p:nvPr/>
        </p:nvSpPr>
        <p:spPr>
          <a:xfrm>
            <a:off x="6758432" y="5064338"/>
            <a:ext cx="2058577" cy="600164"/>
          </a:xfrm>
          <a:prstGeom prst="rect">
            <a:avLst/>
          </a:prstGeom>
          <a:noFill/>
        </p:spPr>
        <p:txBody>
          <a:bodyPr wrap="none" rtlCol="0">
            <a:spAutoFit/>
          </a:bodyPr>
          <a:lstStyle/>
          <a:p>
            <a:r>
              <a:rPr lang="en-AU" sz="1100" dirty="0" smtClean="0"/>
              <a:t>REGULATORY OBLIGATION</a:t>
            </a:r>
          </a:p>
          <a:p>
            <a:r>
              <a:rPr lang="en-AU" sz="1100" dirty="0" smtClean="0"/>
              <a:t>ON NNSW RECOGNISED</a:t>
            </a:r>
          </a:p>
          <a:p>
            <a:r>
              <a:rPr lang="en-AU" sz="1100" dirty="0" smtClean="0"/>
              <a:t>BY NER</a:t>
            </a:r>
            <a:endParaRPr lang="en-AU" sz="1100" dirty="0"/>
          </a:p>
        </p:txBody>
      </p:sp>
      <p:sp>
        <p:nvSpPr>
          <p:cNvPr id="22" name="Rectangle 6"/>
          <p:cNvSpPr txBox="1">
            <a:spLocks noChangeArrowheads="1"/>
          </p:cNvSpPr>
          <p:nvPr/>
        </p:nvSpPr>
        <p:spPr bwMode="auto">
          <a:xfrm>
            <a:off x="233363" y="6364288"/>
            <a:ext cx="420687"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fontAlgn="base" hangingPunct="1">
              <a:spcBef>
                <a:spcPct val="0"/>
              </a:spcBef>
              <a:spcAft>
                <a:spcPct val="0"/>
              </a:spcAft>
            </a:pPr>
            <a:fld id="{362D8EC2-46C2-4B6B-BF5E-DFFC5F37DA25}" type="slidenum">
              <a:rPr lang="en-AU" sz="1200">
                <a:solidFill>
                  <a:srgbClr val="365F91"/>
                </a:solidFill>
              </a:rPr>
              <a:pPr algn="r" eaLnBrk="1" fontAlgn="base" hangingPunct="1">
                <a:spcBef>
                  <a:spcPct val="0"/>
                </a:spcBef>
                <a:spcAft>
                  <a:spcPct val="0"/>
                </a:spcAft>
              </a:pPr>
              <a:t>2</a:t>
            </a:fld>
            <a:endParaRPr lang="en-AU" sz="1200">
              <a:solidFill>
                <a:srgbClr val="365F91"/>
              </a:solidFill>
            </a:endParaRPr>
          </a:p>
        </p:txBody>
      </p:sp>
    </p:spTree>
    <p:extLst>
      <p:ext uri="{BB962C8B-B14F-4D97-AF65-F5344CB8AC3E}">
        <p14:creationId xmlns:p14="http://schemas.microsoft.com/office/powerpoint/2010/main" val="350519049"/>
      </p:ext>
    </p:extLst>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7" name="Rectangle 6"/>
          <p:cNvSpPr txBox="1">
            <a:spLocks noChangeArrowheads="1"/>
          </p:cNvSpPr>
          <p:nvPr/>
        </p:nvSpPr>
        <p:spPr bwMode="auto">
          <a:xfrm>
            <a:off x="233363" y="6364288"/>
            <a:ext cx="420687"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fontAlgn="base" hangingPunct="1">
              <a:spcBef>
                <a:spcPct val="0"/>
              </a:spcBef>
              <a:spcAft>
                <a:spcPct val="0"/>
              </a:spcAft>
            </a:pPr>
            <a:fld id="{362D8EC2-46C2-4B6B-BF5E-DFFC5F37DA25}" type="slidenum">
              <a:rPr lang="en-AU" sz="1200">
                <a:solidFill>
                  <a:srgbClr val="365F91"/>
                </a:solidFill>
              </a:rPr>
              <a:pPr algn="r" eaLnBrk="1" fontAlgn="base" hangingPunct="1">
                <a:spcBef>
                  <a:spcPct val="0"/>
                </a:spcBef>
                <a:spcAft>
                  <a:spcPct val="0"/>
                </a:spcAft>
              </a:pPr>
              <a:t>20</a:t>
            </a:fld>
            <a:endParaRPr lang="en-AU" sz="1200">
              <a:solidFill>
                <a:srgbClr val="365F91"/>
              </a:solidFill>
            </a:endParaRPr>
          </a:p>
        </p:txBody>
      </p:sp>
      <p:sp>
        <p:nvSpPr>
          <p:cNvPr id="2" name="TextBox 1"/>
          <p:cNvSpPr txBox="1"/>
          <p:nvPr/>
        </p:nvSpPr>
        <p:spPr>
          <a:xfrm>
            <a:off x="1079023" y="1062826"/>
            <a:ext cx="7685305" cy="1015663"/>
          </a:xfrm>
          <a:prstGeom prst="rect">
            <a:avLst/>
          </a:prstGeom>
          <a:noFill/>
        </p:spPr>
        <p:txBody>
          <a:bodyPr wrap="square" rtlCol="0">
            <a:spAutoFit/>
          </a:bodyPr>
          <a:lstStyle/>
          <a:p>
            <a:pPr marL="457200" indent="-457200">
              <a:spcBef>
                <a:spcPts val="2400"/>
              </a:spcBef>
              <a:buClr>
                <a:srgbClr val="F2AF00"/>
              </a:buClr>
              <a:buFont typeface="Wingdings" panose="05000000000000000000" pitchFamily="2" charset="2"/>
              <a:buChar char="§"/>
            </a:pPr>
            <a:r>
              <a:rPr lang="en-AU" sz="2000" dirty="0" smtClean="0"/>
              <a:t>Letter from Commissioner Greg Mullins, Fire &amp; Rescue NSW dated 4 December 2014 to Vince Graham and Paula </a:t>
            </a:r>
            <a:r>
              <a:rPr lang="en-AU" sz="2000" dirty="0" err="1" smtClean="0"/>
              <a:t>Conboy</a:t>
            </a:r>
            <a:r>
              <a:rPr lang="en-AU" sz="2000" dirty="0" smtClean="0"/>
              <a:t> – extract:</a:t>
            </a:r>
            <a:endParaRPr lang="en-AU" sz="2000" dirty="0"/>
          </a:p>
        </p:txBody>
      </p:sp>
      <p:grpSp>
        <p:nvGrpSpPr>
          <p:cNvPr id="8" name="Group 7"/>
          <p:cNvGrpSpPr/>
          <p:nvPr/>
        </p:nvGrpSpPr>
        <p:grpSpPr>
          <a:xfrm>
            <a:off x="179512" y="310123"/>
            <a:ext cx="8515567" cy="900112"/>
            <a:chOff x="179512" y="310123"/>
            <a:chExt cx="8515567" cy="900112"/>
          </a:xfrm>
        </p:grpSpPr>
        <p:sp>
          <p:nvSpPr>
            <p:cNvPr id="9" name="TextBox 8"/>
            <p:cNvSpPr txBox="1"/>
            <p:nvPr/>
          </p:nvSpPr>
          <p:spPr>
            <a:xfrm>
              <a:off x="450411" y="518308"/>
              <a:ext cx="8244668" cy="338554"/>
            </a:xfrm>
            <a:prstGeom prst="rect">
              <a:avLst/>
            </a:prstGeom>
            <a:solidFill>
              <a:srgbClr val="5E6A71"/>
            </a:solidFill>
          </p:spPr>
          <p:txBody>
            <a:bodyPr wrap="square" rtlCol="0">
              <a:spAutoFit/>
            </a:bodyPr>
            <a:lstStyle/>
            <a:p>
              <a:pPr algn="ctr"/>
              <a:r>
                <a:rPr lang="en-AU" sz="1600" dirty="0" smtClean="0">
                  <a:solidFill>
                    <a:schemeClr val="bg1"/>
                  </a:solidFill>
                </a:rPr>
                <a:t>       Letter from Commissioners Fire &amp; Rescue NSW and NSW Rural Fire Service</a:t>
              </a:r>
              <a:endParaRPr lang="en-AU" sz="1600" i="1" dirty="0">
                <a:solidFill>
                  <a:schemeClr val="bg1"/>
                </a:solidFill>
              </a:endParaRPr>
            </a:p>
          </p:txBody>
        </p:sp>
        <p:sp>
          <p:nvSpPr>
            <p:cNvPr id="10" name="Freeform 8"/>
            <p:cNvSpPr>
              <a:spLocks/>
            </p:cNvSpPr>
            <p:nvPr/>
          </p:nvSpPr>
          <p:spPr bwMode="auto">
            <a:xfrm>
              <a:off x="179512" y="310123"/>
              <a:ext cx="830262" cy="900112"/>
            </a:xfrm>
            <a:custGeom>
              <a:avLst/>
              <a:gdLst>
                <a:gd name="T0" fmla="*/ 0 w 703"/>
                <a:gd name="T1" fmla="*/ 2147483647 h 612"/>
                <a:gd name="T2" fmla="*/ 2147483647 w 703"/>
                <a:gd name="T3" fmla="*/ 2147483647 h 612"/>
                <a:gd name="T4" fmla="*/ 2147483647 w 703"/>
                <a:gd name="T5" fmla="*/ 2147483647 h 612"/>
                <a:gd name="T6" fmla="*/ 2147483647 w 703"/>
                <a:gd name="T7" fmla="*/ 0 h 612"/>
                <a:gd name="T8" fmla="*/ 0 w 703"/>
                <a:gd name="T9" fmla="*/ 2147483647 h 612"/>
                <a:gd name="T10" fmla="*/ 0 60000 65536"/>
                <a:gd name="T11" fmla="*/ 0 60000 65536"/>
                <a:gd name="T12" fmla="*/ 0 60000 65536"/>
                <a:gd name="T13" fmla="*/ 0 60000 65536"/>
                <a:gd name="T14" fmla="*/ 0 60000 65536"/>
                <a:gd name="T15" fmla="*/ 0 w 703"/>
                <a:gd name="T16" fmla="*/ 0 h 612"/>
                <a:gd name="T17" fmla="*/ 703 w 703"/>
                <a:gd name="T18" fmla="*/ 612 h 612"/>
              </a:gdLst>
              <a:ahLst/>
              <a:cxnLst>
                <a:cxn ang="T10">
                  <a:pos x="T0" y="T1"/>
                </a:cxn>
                <a:cxn ang="T11">
                  <a:pos x="T2" y="T3"/>
                </a:cxn>
                <a:cxn ang="T12">
                  <a:pos x="T4" y="T5"/>
                </a:cxn>
                <a:cxn ang="T13">
                  <a:pos x="T6" y="T7"/>
                </a:cxn>
                <a:cxn ang="T14">
                  <a:pos x="T8" y="T9"/>
                </a:cxn>
              </a:cxnLst>
              <a:rect l="T15" t="T16" r="T17" b="T18"/>
              <a:pathLst>
                <a:path w="703" h="612">
                  <a:moveTo>
                    <a:pt x="0" y="525"/>
                  </a:moveTo>
                  <a:cubicBezTo>
                    <a:pt x="117" y="612"/>
                    <a:pt x="586" y="612"/>
                    <a:pt x="703" y="525"/>
                  </a:cubicBezTo>
                  <a:lnTo>
                    <a:pt x="703" y="3"/>
                  </a:lnTo>
                  <a:lnTo>
                    <a:pt x="3" y="0"/>
                  </a:lnTo>
                  <a:lnTo>
                    <a:pt x="0" y="525"/>
                  </a:lnTo>
                  <a:close/>
                </a:path>
              </a:pathLst>
            </a:custGeom>
            <a:solidFill>
              <a:srgbClr val="5E6A71"/>
            </a:solidFill>
            <a:ln w="38100">
              <a:solidFill>
                <a:schemeClr val="bg1"/>
              </a:solidFill>
              <a:miter lim="800000"/>
              <a:headEnd/>
              <a:tailEnd/>
            </a:ln>
            <a:extLst/>
          </p:spPr>
          <p:txBody>
            <a:bodyPr/>
            <a:lstStyle/>
            <a:p>
              <a:pPr algn="r" fontAlgn="base">
                <a:spcBef>
                  <a:spcPct val="0"/>
                </a:spcBef>
                <a:spcAft>
                  <a:spcPct val="0"/>
                </a:spcAft>
              </a:pPr>
              <a:r>
                <a:rPr lang="en-AU" sz="3600" dirty="0">
                  <a:solidFill>
                    <a:srgbClr val="FFFFFF"/>
                  </a:solidFill>
                  <a:cs typeface="Arial" charset="0"/>
                </a:rPr>
                <a:t>   </a:t>
              </a:r>
              <a:endParaRPr lang="en-AU" sz="4000" dirty="0">
                <a:solidFill>
                  <a:srgbClr val="000000"/>
                </a:solidFill>
                <a:cs typeface="Arial" charset="0"/>
              </a:endParaRPr>
            </a:p>
          </p:txBody>
        </p:sp>
      </p:grpSp>
      <p:sp>
        <p:nvSpPr>
          <p:cNvPr id="12" name="TextBox 11"/>
          <p:cNvSpPr txBox="1"/>
          <p:nvPr/>
        </p:nvSpPr>
        <p:spPr>
          <a:xfrm>
            <a:off x="484344" y="395197"/>
            <a:ext cx="442750" cy="646331"/>
          </a:xfrm>
          <a:prstGeom prst="rect">
            <a:avLst/>
          </a:prstGeom>
          <a:noFill/>
        </p:spPr>
        <p:txBody>
          <a:bodyPr wrap="none" rtlCol="0">
            <a:spAutoFit/>
          </a:bodyPr>
          <a:lstStyle/>
          <a:p>
            <a:r>
              <a:rPr lang="en-AU" sz="3600" b="1" dirty="0">
                <a:solidFill>
                  <a:schemeClr val="bg1"/>
                </a:solidFill>
                <a:latin typeface="Century Gothic" panose="020B0502020202020204" pitchFamily="34" charset="0"/>
              </a:rPr>
              <a:t>5</a:t>
            </a:r>
          </a:p>
        </p:txBody>
      </p:sp>
      <p:sp>
        <p:nvSpPr>
          <p:cNvPr id="4" name="Rectangle 3"/>
          <p:cNvSpPr/>
          <p:nvPr/>
        </p:nvSpPr>
        <p:spPr>
          <a:xfrm>
            <a:off x="1603222" y="2078489"/>
            <a:ext cx="6636905" cy="2123658"/>
          </a:xfrm>
          <a:prstGeom prst="rect">
            <a:avLst/>
          </a:prstGeom>
        </p:spPr>
        <p:txBody>
          <a:bodyPr wrap="square">
            <a:spAutoFit/>
          </a:bodyPr>
          <a:lstStyle/>
          <a:p>
            <a:r>
              <a:rPr lang="en-AU" sz="1200" i="1" dirty="0" smtClean="0"/>
              <a:t>“I </a:t>
            </a:r>
            <a:r>
              <a:rPr lang="en-AU" sz="1200" i="1" dirty="0"/>
              <a:t>fear that the impact of the draft determination could be a greater reliance on Fire &amp; Rescue</a:t>
            </a:r>
          </a:p>
          <a:p>
            <a:r>
              <a:rPr lang="en-AU" sz="1200" i="1" dirty="0"/>
              <a:t>NSW in storm situations, due to smaller numbers of available utility staff and less vegetation</a:t>
            </a:r>
          </a:p>
          <a:p>
            <a:r>
              <a:rPr lang="en-AU" sz="1200" i="1" dirty="0"/>
              <a:t>management activities. As illustrated above, I am deeply concerned that this could lead</a:t>
            </a:r>
          </a:p>
          <a:p>
            <a:r>
              <a:rPr lang="en-AU" sz="1200" i="1" dirty="0"/>
              <a:t>directly to greater loss of life and property in the community due to fire crews being engaged</a:t>
            </a:r>
          </a:p>
          <a:p>
            <a:r>
              <a:rPr lang="en-AU" sz="1200" i="1" dirty="0"/>
              <a:t>for even longer periods at "wires down" incidents</a:t>
            </a:r>
            <a:r>
              <a:rPr lang="en-AU" sz="1200" i="1" dirty="0" smtClean="0"/>
              <a:t>.</a:t>
            </a:r>
          </a:p>
          <a:p>
            <a:endParaRPr lang="en-AU" sz="1200" i="1" dirty="0"/>
          </a:p>
          <a:p>
            <a:r>
              <a:rPr lang="en-AU" sz="1200" i="1" dirty="0"/>
              <a:t>I am hopeful that you will be able to provide some reassurance that this will not be the case.</a:t>
            </a:r>
          </a:p>
          <a:p>
            <a:r>
              <a:rPr lang="en-AU" sz="1200" i="1" dirty="0"/>
              <a:t>You may also be able to advise whether or not the AER plans to consult more widely on its</a:t>
            </a:r>
          </a:p>
          <a:p>
            <a:r>
              <a:rPr lang="en-AU" sz="1200" i="1" dirty="0"/>
              <a:t>draft determination, and whether detailed risk assessments of the broader impacts of its draft</a:t>
            </a:r>
          </a:p>
          <a:p>
            <a:r>
              <a:rPr lang="en-AU" sz="1200" i="1" dirty="0"/>
              <a:t>determination have or will be conducted. I am available at short notice to meet and discuss</a:t>
            </a:r>
          </a:p>
          <a:p>
            <a:r>
              <a:rPr lang="en-AU" sz="1200" i="1" dirty="0"/>
              <a:t>this significant issue</a:t>
            </a:r>
            <a:r>
              <a:rPr lang="en-AU" sz="1200" i="1" dirty="0" smtClean="0"/>
              <a:t>.”</a:t>
            </a:r>
            <a:endParaRPr lang="en-AU" sz="1200" i="1" dirty="0"/>
          </a:p>
        </p:txBody>
      </p:sp>
      <p:sp>
        <p:nvSpPr>
          <p:cNvPr id="11" name="TextBox 10"/>
          <p:cNvSpPr txBox="1"/>
          <p:nvPr/>
        </p:nvSpPr>
        <p:spPr>
          <a:xfrm>
            <a:off x="931596" y="4293096"/>
            <a:ext cx="7685305" cy="1015663"/>
          </a:xfrm>
          <a:prstGeom prst="rect">
            <a:avLst/>
          </a:prstGeom>
          <a:noFill/>
        </p:spPr>
        <p:txBody>
          <a:bodyPr wrap="square" rtlCol="0">
            <a:spAutoFit/>
          </a:bodyPr>
          <a:lstStyle/>
          <a:p>
            <a:pPr marL="457200" indent="-457200">
              <a:spcBef>
                <a:spcPts val="2400"/>
              </a:spcBef>
              <a:buClr>
                <a:srgbClr val="F2AF00"/>
              </a:buClr>
              <a:buFont typeface="Wingdings" panose="05000000000000000000" pitchFamily="2" charset="2"/>
              <a:buChar char="§"/>
            </a:pPr>
            <a:r>
              <a:rPr lang="en-AU" sz="2000" dirty="0" smtClean="0"/>
              <a:t>Letter from Commissioner Shane Fitzsimmons, NSW Rural Fire Service dated 5 December 2014 to Vince Graham and Paula </a:t>
            </a:r>
            <a:r>
              <a:rPr lang="en-AU" sz="2000" dirty="0" err="1" smtClean="0"/>
              <a:t>Conboy</a:t>
            </a:r>
            <a:r>
              <a:rPr lang="en-AU" sz="2000" dirty="0" smtClean="0"/>
              <a:t> – extract:</a:t>
            </a:r>
            <a:endParaRPr lang="en-AU" sz="2000" dirty="0"/>
          </a:p>
        </p:txBody>
      </p:sp>
      <p:sp>
        <p:nvSpPr>
          <p:cNvPr id="13" name="Rectangle 12"/>
          <p:cNvSpPr/>
          <p:nvPr/>
        </p:nvSpPr>
        <p:spPr>
          <a:xfrm>
            <a:off x="1453564" y="5308759"/>
            <a:ext cx="6636905" cy="646331"/>
          </a:xfrm>
          <a:prstGeom prst="rect">
            <a:avLst/>
          </a:prstGeom>
        </p:spPr>
        <p:txBody>
          <a:bodyPr wrap="square">
            <a:spAutoFit/>
          </a:bodyPr>
          <a:lstStyle/>
          <a:p>
            <a:r>
              <a:rPr lang="en-AU" sz="1200" i="1" dirty="0" smtClean="0"/>
              <a:t>“It would appear that the broader ramifications of the draft determinations have not been subject to a detailed risk assessment by the AER and I strongly encourage the AER to undertake detailed risk assessments of the broader impacts of these determinations in their current form.”</a:t>
            </a:r>
            <a:endParaRPr lang="en-AU" sz="1200" i="1" dirty="0"/>
          </a:p>
        </p:txBody>
      </p:sp>
    </p:spTree>
    <p:extLst>
      <p:ext uri="{BB962C8B-B14F-4D97-AF65-F5344CB8AC3E}">
        <p14:creationId xmlns:p14="http://schemas.microsoft.com/office/powerpoint/2010/main" val="3362489920"/>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7" name="Rectangle 6"/>
          <p:cNvSpPr txBox="1">
            <a:spLocks noChangeArrowheads="1"/>
          </p:cNvSpPr>
          <p:nvPr/>
        </p:nvSpPr>
        <p:spPr bwMode="auto">
          <a:xfrm>
            <a:off x="233363" y="6364288"/>
            <a:ext cx="420687"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fontAlgn="base" hangingPunct="1">
              <a:spcBef>
                <a:spcPct val="0"/>
              </a:spcBef>
              <a:spcAft>
                <a:spcPct val="0"/>
              </a:spcAft>
            </a:pPr>
            <a:fld id="{362D8EC2-46C2-4B6B-BF5E-DFFC5F37DA25}" type="slidenum">
              <a:rPr lang="en-AU" sz="1200">
                <a:solidFill>
                  <a:srgbClr val="365F91"/>
                </a:solidFill>
              </a:rPr>
              <a:pPr algn="r" eaLnBrk="1" fontAlgn="base" hangingPunct="1">
                <a:spcBef>
                  <a:spcPct val="0"/>
                </a:spcBef>
                <a:spcAft>
                  <a:spcPct val="0"/>
                </a:spcAft>
              </a:pPr>
              <a:t>3</a:t>
            </a:fld>
            <a:endParaRPr lang="en-AU" sz="1200">
              <a:solidFill>
                <a:srgbClr val="365F91"/>
              </a:solidFill>
            </a:endParaRPr>
          </a:p>
        </p:txBody>
      </p:sp>
      <p:grpSp>
        <p:nvGrpSpPr>
          <p:cNvPr id="8" name="Group 7"/>
          <p:cNvGrpSpPr/>
          <p:nvPr/>
        </p:nvGrpSpPr>
        <p:grpSpPr>
          <a:xfrm>
            <a:off x="179512" y="310123"/>
            <a:ext cx="8515567" cy="900112"/>
            <a:chOff x="179512" y="310123"/>
            <a:chExt cx="8515567" cy="900112"/>
          </a:xfrm>
        </p:grpSpPr>
        <p:sp>
          <p:nvSpPr>
            <p:cNvPr id="9" name="TextBox 8"/>
            <p:cNvSpPr txBox="1"/>
            <p:nvPr/>
          </p:nvSpPr>
          <p:spPr>
            <a:xfrm>
              <a:off x="450411" y="518308"/>
              <a:ext cx="8244668" cy="400110"/>
            </a:xfrm>
            <a:prstGeom prst="rect">
              <a:avLst/>
            </a:prstGeom>
            <a:solidFill>
              <a:srgbClr val="5E6A71"/>
            </a:solidFill>
          </p:spPr>
          <p:txBody>
            <a:bodyPr wrap="square" rtlCol="0">
              <a:spAutoFit/>
            </a:bodyPr>
            <a:lstStyle/>
            <a:p>
              <a:pPr algn="ctr"/>
              <a:r>
                <a:rPr lang="en-AU" sz="2000" dirty="0" smtClean="0">
                  <a:solidFill>
                    <a:schemeClr val="bg1"/>
                  </a:solidFill>
                </a:rPr>
                <a:t>Alternate views on customer priorities</a:t>
              </a:r>
              <a:endParaRPr lang="en-AU" sz="2000" dirty="0">
                <a:solidFill>
                  <a:schemeClr val="bg1"/>
                </a:solidFill>
              </a:endParaRPr>
            </a:p>
          </p:txBody>
        </p:sp>
        <p:sp>
          <p:nvSpPr>
            <p:cNvPr id="10" name="Freeform 8"/>
            <p:cNvSpPr>
              <a:spLocks/>
            </p:cNvSpPr>
            <p:nvPr/>
          </p:nvSpPr>
          <p:spPr bwMode="auto">
            <a:xfrm>
              <a:off x="179512" y="310123"/>
              <a:ext cx="830262" cy="900112"/>
            </a:xfrm>
            <a:custGeom>
              <a:avLst/>
              <a:gdLst>
                <a:gd name="T0" fmla="*/ 0 w 703"/>
                <a:gd name="T1" fmla="*/ 2147483647 h 612"/>
                <a:gd name="T2" fmla="*/ 2147483647 w 703"/>
                <a:gd name="T3" fmla="*/ 2147483647 h 612"/>
                <a:gd name="T4" fmla="*/ 2147483647 w 703"/>
                <a:gd name="T5" fmla="*/ 2147483647 h 612"/>
                <a:gd name="T6" fmla="*/ 2147483647 w 703"/>
                <a:gd name="T7" fmla="*/ 0 h 612"/>
                <a:gd name="T8" fmla="*/ 0 w 703"/>
                <a:gd name="T9" fmla="*/ 2147483647 h 612"/>
                <a:gd name="T10" fmla="*/ 0 60000 65536"/>
                <a:gd name="T11" fmla="*/ 0 60000 65536"/>
                <a:gd name="T12" fmla="*/ 0 60000 65536"/>
                <a:gd name="T13" fmla="*/ 0 60000 65536"/>
                <a:gd name="T14" fmla="*/ 0 60000 65536"/>
                <a:gd name="T15" fmla="*/ 0 w 703"/>
                <a:gd name="T16" fmla="*/ 0 h 612"/>
                <a:gd name="T17" fmla="*/ 703 w 703"/>
                <a:gd name="T18" fmla="*/ 612 h 612"/>
              </a:gdLst>
              <a:ahLst/>
              <a:cxnLst>
                <a:cxn ang="T10">
                  <a:pos x="T0" y="T1"/>
                </a:cxn>
                <a:cxn ang="T11">
                  <a:pos x="T2" y="T3"/>
                </a:cxn>
                <a:cxn ang="T12">
                  <a:pos x="T4" y="T5"/>
                </a:cxn>
                <a:cxn ang="T13">
                  <a:pos x="T6" y="T7"/>
                </a:cxn>
                <a:cxn ang="T14">
                  <a:pos x="T8" y="T9"/>
                </a:cxn>
              </a:cxnLst>
              <a:rect l="T15" t="T16" r="T17" b="T18"/>
              <a:pathLst>
                <a:path w="703" h="612">
                  <a:moveTo>
                    <a:pt x="0" y="525"/>
                  </a:moveTo>
                  <a:cubicBezTo>
                    <a:pt x="117" y="612"/>
                    <a:pt x="586" y="612"/>
                    <a:pt x="703" y="525"/>
                  </a:cubicBezTo>
                  <a:lnTo>
                    <a:pt x="703" y="3"/>
                  </a:lnTo>
                  <a:lnTo>
                    <a:pt x="3" y="0"/>
                  </a:lnTo>
                  <a:lnTo>
                    <a:pt x="0" y="525"/>
                  </a:lnTo>
                  <a:close/>
                </a:path>
              </a:pathLst>
            </a:custGeom>
            <a:solidFill>
              <a:srgbClr val="5E6A71"/>
            </a:solidFill>
            <a:ln w="38100">
              <a:solidFill>
                <a:schemeClr val="bg1"/>
              </a:solidFill>
              <a:miter lim="800000"/>
              <a:headEnd/>
              <a:tailEnd/>
            </a:ln>
            <a:extLst/>
          </p:spPr>
          <p:txBody>
            <a:bodyPr/>
            <a:lstStyle/>
            <a:p>
              <a:pPr algn="r" fontAlgn="base">
                <a:spcBef>
                  <a:spcPct val="0"/>
                </a:spcBef>
                <a:spcAft>
                  <a:spcPct val="0"/>
                </a:spcAft>
              </a:pPr>
              <a:r>
                <a:rPr lang="en-AU" sz="3600" dirty="0">
                  <a:solidFill>
                    <a:srgbClr val="FFFFFF"/>
                  </a:solidFill>
                  <a:cs typeface="Arial" charset="0"/>
                </a:rPr>
                <a:t>   </a:t>
              </a:r>
              <a:endParaRPr lang="en-AU" sz="4000" dirty="0">
                <a:solidFill>
                  <a:srgbClr val="000000"/>
                </a:solidFill>
                <a:cs typeface="Arial" charset="0"/>
              </a:endParaRPr>
            </a:p>
          </p:txBody>
        </p:sp>
        <p:sp>
          <p:nvSpPr>
            <p:cNvPr id="11" name="TextBox 10"/>
            <p:cNvSpPr txBox="1"/>
            <p:nvPr/>
          </p:nvSpPr>
          <p:spPr>
            <a:xfrm>
              <a:off x="484344" y="395197"/>
              <a:ext cx="442750" cy="646331"/>
            </a:xfrm>
            <a:prstGeom prst="rect">
              <a:avLst/>
            </a:prstGeom>
            <a:noFill/>
          </p:spPr>
          <p:txBody>
            <a:bodyPr wrap="none" rtlCol="0">
              <a:spAutoFit/>
            </a:bodyPr>
            <a:lstStyle/>
            <a:p>
              <a:r>
                <a:rPr lang="en-AU" sz="3600" b="1" dirty="0" smtClean="0">
                  <a:solidFill>
                    <a:schemeClr val="bg1"/>
                  </a:solidFill>
                  <a:latin typeface="Century Gothic" panose="020B0502020202020204" pitchFamily="34" charset="0"/>
                </a:rPr>
                <a:t>2</a:t>
              </a:r>
              <a:endParaRPr lang="en-AU" sz="3600" b="1" dirty="0">
                <a:solidFill>
                  <a:schemeClr val="bg1"/>
                </a:solidFill>
                <a:latin typeface="Century Gothic" panose="020B0502020202020204" pitchFamily="34" charset="0"/>
              </a:endParaRPr>
            </a:p>
          </p:txBody>
        </p:sp>
      </p:grpSp>
      <p:cxnSp>
        <p:nvCxnSpPr>
          <p:cNvPr id="15" name="Straight Connector 14"/>
          <p:cNvCxnSpPr/>
          <p:nvPr/>
        </p:nvCxnSpPr>
        <p:spPr>
          <a:xfrm>
            <a:off x="4716016" y="1679489"/>
            <a:ext cx="0" cy="3966113"/>
          </a:xfrm>
          <a:prstGeom prst="line">
            <a:avLst/>
          </a:prstGeom>
          <a:ln>
            <a:solidFill>
              <a:schemeClr val="bg2">
                <a:lumMod val="7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2205151" y="1494824"/>
            <a:ext cx="889987" cy="369332"/>
          </a:xfrm>
          <a:prstGeom prst="rect">
            <a:avLst/>
          </a:prstGeom>
          <a:solidFill>
            <a:srgbClr val="FFDA7D"/>
          </a:solidFill>
        </p:spPr>
        <p:txBody>
          <a:bodyPr wrap="none" rtlCol="0">
            <a:spAutoFit/>
          </a:bodyPr>
          <a:lstStyle/>
          <a:p>
            <a:pPr algn="ctr"/>
            <a:r>
              <a:rPr lang="en-AU" dirty="0" smtClean="0"/>
              <a:t>NNSW</a:t>
            </a:r>
            <a:endParaRPr lang="en-AU" dirty="0"/>
          </a:p>
        </p:txBody>
      </p:sp>
      <p:sp>
        <p:nvSpPr>
          <p:cNvPr id="24" name="Text Box 6"/>
          <p:cNvSpPr txBox="1">
            <a:spLocks noChangeArrowheads="1"/>
          </p:cNvSpPr>
          <p:nvPr/>
        </p:nvSpPr>
        <p:spPr bwMode="auto">
          <a:xfrm>
            <a:off x="5289922" y="2503158"/>
            <a:ext cx="3384377" cy="458787"/>
          </a:xfrm>
          <a:prstGeom prst="rect">
            <a:avLst/>
          </a:prstGeom>
          <a:solidFill>
            <a:srgbClr val="5E6A7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268288" indent="-268288" algn="ctr" eaLnBrk="1" fontAlgn="base" hangingPunct="1">
              <a:spcBef>
                <a:spcPct val="0"/>
              </a:spcBef>
              <a:spcAft>
                <a:spcPct val="0"/>
              </a:spcAft>
            </a:pPr>
            <a:r>
              <a:rPr lang="en-AU" sz="2800" b="1" dirty="0" smtClean="0">
                <a:solidFill>
                  <a:srgbClr val="F2AF00"/>
                </a:solidFill>
              </a:rPr>
              <a:t>Affordable</a:t>
            </a:r>
          </a:p>
        </p:txBody>
      </p:sp>
      <p:sp>
        <p:nvSpPr>
          <p:cNvPr id="26" name="Oval 27"/>
          <p:cNvSpPr>
            <a:spLocks noChangeArrowheads="1"/>
          </p:cNvSpPr>
          <p:nvPr/>
        </p:nvSpPr>
        <p:spPr bwMode="auto">
          <a:xfrm>
            <a:off x="5059724" y="2558720"/>
            <a:ext cx="360381" cy="357187"/>
          </a:xfrm>
          <a:prstGeom prst="ellipse">
            <a:avLst/>
          </a:prstGeom>
          <a:solidFill>
            <a:srgbClr val="97ABBC"/>
          </a:solidFill>
          <a:ln w="38100">
            <a:solidFill>
              <a:schemeClr val="bg1"/>
            </a:solidFill>
            <a:round/>
            <a:headEnd/>
            <a:tailEnd/>
          </a:ln>
          <a:extLst/>
        </p:spPr>
        <p:txBody>
          <a:bodyPr wrap="none" anchor="ctr"/>
          <a:lstStyle/>
          <a:p>
            <a:pPr fontAlgn="base">
              <a:spcBef>
                <a:spcPct val="0"/>
              </a:spcBef>
              <a:spcAft>
                <a:spcPct val="0"/>
              </a:spcAft>
            </a:pPr>
            <a:endParaRPr lang="en-US">
              <a:solidFill>
                <a:srgbClr val="000000"/>
              </a:solidFill>
              <a:cs typeface="Arial" charset="0"/>
            </a:endParaRPr>
          </a:p>
        </p:txBody>
      </p:sp>
      <p:sp>
        <p:nvSpPr>
          <p:cNvPr id="27" name="Text Box 28"/>
          <p:cNvSpPr txBox="1">
            <a:spLocks noChangeArrowheads="1"/>
          </p:cNvSpPr>
          <p:nvPr/>
        </p:nvSpPr>
        <p:spPr bwMode="auto">
          <a:xfrm>
            <a:off x="5070837" y="2547608"/>
            <a:ext cx="312754"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r>
              <a:rPr lang="en-AU" dirty="0" smtClean="0">
                <a:solidFill>
                  <a:srgbClr val="FFFFFF"/>
                </a:solidFill>
              </a:rPr>
              <a:t>1</a:t>
            </a:r>
            <a:endParaRPr lang="en-AU" dirty="0">
              <a:solidFill>
                <a:srgbClr val="FFFFFF"/>
              </a:solidFill>
            </a:endParaRPr>
          </a:p>
        </p:txBody>
      </p:sp>
      <p:sp>
        <p:nvSpPr>
          <p:cNvPr id="28" name="Text Box 6"/>
          <p:cNvSpPr txBox="1">
            <a:spLocks noChangeArrowheads="1"/>
          </p:cNvSpPr>
          <p:nvPr/>
        </p:nvSpPr>
        <p:spPr bwMode="auto">
          <a:xfrm>
            <a:off x="5289921" y="3127406"/>
            <a:ext cx="3384377" cy="458787"/>
          </a:xfrm>
          <a:prstGeom prst="rect">
            <a:avLst/>
          </a:prstGeom>
          <a:solidFill>
            <a:srgbClr val="5E6A7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268288" indent="-268288" algn="ctr" eaLnBrk="1" fontAlgn="base" hangingPunct="1">
              <a:spcBef>
                <a:spcPct val="0"/>
              </a:spcBef>
              <a:spcAft>
                <a:spcPct val="0"/>
              </a:spcAft>
            </a:pPr>
            <a:r>
              <a:rPr lang="en-AU" sz="2800" b="1" dirty="0" smtClean="0">
                <a:solidFill>
                  <a:srgbClr val="F2AF00"/>
                </a:solidFill>
              </a:rPr>
              <a:t>Reliable</a:t>
            </a:r>
          </a:p>
        </p:txBody>
      </p:sp>
      <p:sp>
        <p:nvSpPr>
          <p:cNvPr id="30" name="Oval 27"/>
          <p:cNvSpPr>
            <a:spLocks noChangeArrowheads="1"/>
          </p:cNvSpPr>
          <p:nvPr/>
        </p:nvSpPr>
        <p:spPr bwMode="auto">
          <a:xfrm>
            <a:off x="5059723" y="3182968"/>
            <a:ext cx="360381" cy="357187"/>
          </a:xfrm>
          <a:prstGeom prst="ellipse">
            <a:avLst/>
          </a:prstGeom>
          <a:solidFill>
            <a:srgbClr val="97ABBC"/>
          </a:solidFill>
          <a:ln w="38100">
            <a:solidFill>
              <a:schemeClr val="bg1"/>
            </a:solidFill>
            <a:round/>
            <a:headEnd/>
            <a:tailEnd/>
          </a:ln>
          <a:extLst/>
        </p:spPr>
        <p:txBody>
          <a:bodyPr wrap="none" anchor="ctr"/>
          <a:lstStyle/>
          <a:p>
            <a:pPr fontAlgn="base">
              <a:spcBef>
                <a:spcPct val="0"/>
              </a:spcBef>
              <a:spcAft>
                <a:spcPct val="0"/>
              </a:spcAft>
            </a:pPr>
            <a:endParaRPr lang="en-US">
              <a:solidFill>
                <a:srgbClr val="000000"/>
              </a:solidFill>
              <a:cs typeface="Arial" charset="0"/>
            </a:endParaRPr>
          </a:p>
        </p:txBody>
      </p:sp>
      <p:sp>
        <p:nvSpPr>
          <p:cNvPr id="31" name="Text Box 28"/>
          <p:cNvSpPr txBox="1">
            <a:spLocks noChangeArrowheads="1"/>
          </p:cNvSpPr>
          <p:nvPr/>
        </p:nvSpPr>
        <p:spPr bwMode="auto">
          <a:xfrm>
            <a:off x="5070836" y="3171856"/>
            <a:ext cx="312754"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r>
              <a:rPr lang="en-AU" dirty="0">
                <a:solidFill>
                  <a:srgbClr val="FFFFFF"/>
                </a:solidFill>
              </a:rPr>
              <a:t>2</a:t>
            </a:r>
          </a:p>
        </p:txBody>
      </p:sp>
      <p:sp>
        <p:nvSpPr>
          <p:cNvPr id="32" name="Text Box 6"/>
          <p:cNvSpPr txBox="1">
            <a:spLocks noChangeArrowheads="1"/>
          </p:cNvSpPr>
          <p:nvPr/>
        </p:nvSpPr>
        <p:spPr bwMode="auto">
          <a:xfrm>
            <a:off x="5279374" y="3735396"/>
            <a:ext cx="3384377" cy="458787"/>
          </a:xfrm>
          <a:prstGeom prst="rect">
            <a:avLst/>
          </a:prstGeom>
          <a:solidFill>
            <a:srgbClr val="5E6A7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268288" indent="-268288" algn="ctr" eaLnBrk="1" fontAlgn="base" hangingPunct="1">
              <a:spcBef>
                <a:spcPct val="0"/>
              </a:spcBef>
              <a:spcAft>
                <a:spcPct val="0"/>
              </a:spcAft>
            </a:pPr>
            <a:r>
              <a:rPr lang="en-AU" sz="2800" b="1" dirty="0" smtClean="0">
                <a:solidFill>
                  <a:srgbClr val="F2AF00"/>
                </a:solidFill>
              </a:rPr>
              <a:t>Safe</a:t>
            </a:r>
          </a:p>
        </p:txBody>
      </p:sp>
      <p:sp>
        <p:nvSpPr>
          <p:cNvPr id="34" name="Oval 27"/>
          <p:cNvSpPr>
            <a:spLocks noChangeArrowheads="1"/>
          </p:cNvSpPr>
          <p:nvPr/>
        </p:nvSpPr>
        <p:spPr bwMode="auto">
          <a:xfrm>
            <a:off x="5049176" y="3790958"/>
            <a:ext cx="360381" cy="357187"/>
          </a:xfrm>
          <a:prstGeom prst="ellipse">
            <a:avLst/>
          </a:prstGeom>
          <a:solidFill>
            <a:srgbClr val="97ABBC"/>
          </a:solidFill>
          <a:ln w="38100">
            <a:solidFill>
              <a:schemeClr val="bg1"/>
            </a:solidFill>
            <a:round/>
            <a:headEnd/>
            <a:tailEnd/>
          </a:ln>
          <a:extLst/>
        </p:spPr>
        <p:txBody>
          <a:bodyPr wrap="none" anchor="ctr"/>
          <a:lstStyle/>
          <a:p>
            <a:pPr fontAlgn="base">
              <a:spcBef>
                <a:spcPct val="0"/>
              </a:spcBef>
              <a:spcAft>
                <a:spcPct val="0"/>
              </a:spcAft>
            </a:pPr>
            <a:endParaRPr lang="en-US">
              <a:solidFill>
                <a:srgbClr val="000000"/>
              </a:solidFill>
              <a:cs typeface="Arial" charset="0"/>
            </a:endParaRPr>
          </a:p>
        </p:txBody>
      </p:sp>
      <p:sp>
        <p:nvSpPr>
          <p:cNvPr id="35" name="Text Box 28"/>
          <p:cNvSpPr txBox="1">
            <a:spLocks noChangeArrowheads="1"/>
          </p:cNvSpPr>
          <p:nvPr/>
        </p:nvSpPr>
        <p:spPr bwMode="auto">
          <a:xfrm>
            <a:off x="5060289" y="3779846"/>
            <a:ext cx="312754"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r>
              <a:rPr lang="en-AU" dirty="0">
                <a:solidFill>
                  <a:srgbClr val="FFFFFF"/>
                </a:solidFill>
              </a:rPr>
              <a:t>3</a:t>
            </a:r>
          </a:p>
        </p:txBody>
      </p:sp>
      <p:sp>
        <p:nvSpPr>
          <p:cNvPr id="25" name="TextBox 24"/>
          <p:cNvSpPr txBox="1"/>
          <p:nvPr/>
        </p:nvSpPr>
        <p:spPr>
          <a:xfrm>
            <a:off x="6507167" y="1492444"/>
            <a:ext cx="659155" cy="369332"/>
          </a:xfrm>
          <a:prstGeom prst="rect">
            <a:avLst/>
          </a:prstGeom>
          <a:solidFill>
            <a:srgbClr val="FFDA7D"/>
          </a:solidFill>
        </p:spPr>
        <p:txBody>
          <a:bodyPr wrap="none" rtlCol="0">
            <a:spAutoFit/>
          </a:bodyPr>
          <a:lstStyle/>
          <a:p>
            <a:pPr algn="ctr"/>
            <a:r>
              <a:rPr lang="en-AU" dirty="0" smtClean="0"/>
              <a:t>AER</a:t>
            </a:r>
            <a:endParaRPr lang="en-AU" dirty="0"/>
          </a:p>
        </p:txBody>
      </p:sp>
      <p:sp>
        <p:nvSpPr>
          <p:cNvPr id="43" name="Text Box 6"/>
          <p:cNvSpPr txBox="1">
            <a:spLocks noChangeArrowheads="1"/>
          </p:cNvSpPr>
          <p:nvPr/>
        </p:nvSpPr>
        <p:spPr bwMode="auto">
          <a:xfrm>
            <a:off x="927094" y="2503159"/>
            <a:ext cx="3384377" cy="458787"/>
          </a:xfrm>
          <a:prstGeom prst="rect">
            <a:avLst/>
          </a:prstGeom>
          <a:solidFill>
            <a:srgbClr val="5E6A7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268288" indent="-268288" algn="ctr" eaLnBrk="1" fontAlgn="base" hangingPunct="1">
              <a:spcBef>
                <a:spcPct val="0"/>
              </a:spcBef>
              <a:spcAft>
                <a:spcPct val="0"/>
              </a:spcAft>
            </a:pPr>
            <a:r>
              <a:rPr lang="en-AU" sz="2800" b="1" dirty="0" smtClean="0">
                <a:solidFill>
                  <a:srgbClr val="F2AF00"/>
                </a:solidFill>
              </a:rPr>
              <a:t>Safe</a:t>
            </a:r>
            <a:endParaRPr lang="en-AU" sz="2800" dirty="0" smtClean="0">
              <a:solidFill>
                <a:srgbClr val="FFFFFF"/>
              </a:solidFill>
            </a:endParaRPr>
          </a:p>
        </p:txBody>
      </p:sp>
      <p:sp>
        <p:nvSpPr>
          <p:cNvPr id="44" name="Oval 27"/>
          <p:cNvSpPr>
            <a:spLocks noChangeArrowheads="1"/>
          </p:cNvSpPr>
          <p:nvPr/>
        </p:nvSpPr>
        <p:spPr bwMode="auto">
          <a:xfrm>
            <a:off x="696896" y="2558721"/>
            <a:ext cx="360381" cy="357187"/>
          </a:xfrm>
          <a:prstGeom prst="ellipse">
            <a:avLst/>
          </a:prstGeom>
          <a:solidFill>
            <a:srgbClr val="97ABBC"/>
          </a:solidFill>
          <a:ln w="38100">
            <a:solidFill>
              <a:schemeClr val="bg1"/>
            </a:solidFill>
            <a:round/>
            <a:headEnd/>
            <a:tailEnd/>
          </a:ln>
          <a:extLst/>
        </p:spPr>
        <p:txBody>
          <a:bodyPr wrap="none" anchor="ctr"/>
          <a:lstStyle/>
          <a:p>
            <a:pPr fontAlgn="base">
              <a:spcBef>
                <a:spcPct val="0"/>
              </a:spcBef>
              <a:spcAft>
                <a:spcPct val="0"/>
              </a:spcAft>
            </a:pPr>
            <a:endParaRPr lang="en-US">
              <a:solidFill>
                <a:srgbClr val="000000"/>
              </a:solidFill>
              <a:cs typeface="Arial" charset="0"/>
            </a:endParaRPr>
          </a:p>
        </p:txBody>
      </p:sp>
      <p:sp>
        <p:nvSpPr>
          <p:cNvPr id="45" name="Text Box 28"/>
          <p:cNvSpPr txBox="1">
            <a:spLocks noChangeArrowheads="1"/>
          </p:cNvSpPr>
          <p:nvPr/>
        </p:nvSpPr>
        <p:spPr bwMode="auto">
          <a:xfrm>
            <a:off x="708009" y="2547609"/>
            <a:ext cx="312754"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r>
              <a:rPr lang="en-AU" dirty="0" smtClean="0">
                <a:solidFill>
                  <a:srgbClr val="FFFFFF"/>
                </a:solidFill>
              </a:rPr>
              <a:t>1</a:t>
            </a:r>
            <a:endParaRPr lang="en-AU" dirty="0">
              <a:solidFill>
                <a:srgbClr val="FFFFFF"/>
              </a:solidFill>
            </a:endParaRPr>
          </a:p>
        </p:txBody>
      </p:sp>
      <p:sp>
        <p:nvSpPr>
          <p:cNvPr id="46" name="Text Box 6"/>
          <p:cNvSpPr txBox="1">
            <a:spLocks noChangeArrowheads="1"/>
          </p:cNvSpPr>
          <p:nvPr/>
        </p:nvSpPr>
        <p:spPr bwMode="auto">
          <a:xfrm>
            <a:off x="927093" y="3127407"/>
            <a:ext cx="3384377" cy="458787"/>
          </a:xfrm>
          <a:prstGeom prst="rect">
            <a:avLst/>
          </a:prstGeom>
          <a:solidFill>
            <a:srgbClr val="5E6A7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268288" indent="-268288" algn="ctr" eaLnBrk="1" fontAlgn="base" hangingPunct="1">
              <a:spcBef>
                <a:spcPct val="0"/>
              </a:spcBef>
              <a:spcAft>
                <a:spcPct val="0"/>
              </a:spcAft>
            </a:pPr>
            <a:r>
              <a:rPr lang="en-AU" sz="2800" b="1" dirty="0" smtClean="0">
                <a:solidFill>
                  <a:srgbClr val="F2AF00"/>
                </a:solidFill>
              </a:rPr>
              <a:t>Reliable</a:t>
            </a:r>
          </a:p>
        </p:txBody>
      </p:sp>
      <p:sp>
        <p:nvSpPr>
          <p:cNvPr id="47" name="Oval 27"/>
          <p:cNvSpPr>
            <a:spLocks noChangeArrowheads="1"/>
          </p:cNvSpPr>
          <p:nvPr/>
        </p:nvSpPr>
        <p:spPr bwMode="auto">
          <a:xfrm>
            <a:off x="696895" y="3182969"/>
            <a:ext cx="360381" cy="357187"/>
          </a:xfrm>
          <a:prstGeom prst="ellipse">
            <a:avLst/>
          </a:prstGeom>
          <a:solidFill>
            <a:srgbClr val="97ABBC"/>
          </a:solidFill>
          <a:ln w="38100">
            <a:solidFill>
              <a:schemeClr val="bg1"/>
            </a:solidFill>
            <a:round/>
            <a:headEnd/>
            <a:tailEnd/>
          </a:ln>
          <a:extLst/>
        </p:spPr>
        <p:txBody>
          <a:bodyPr wrap="none" anchor="ctr"/>
          <a:lstStyle/>
          <a:p>
            <a:pPr fontAlgn="base">
              <a:spcBef>
                <a:spcPct val="0"/>
              </a:spcBef>
              <a:spcAft>
                <a:spcPct val="0"/>
              </a:spcAft>
            </a:pPr>
            <a:endParaRPr lang="en-US">
              <a:solidFill>
                <a:srgbClr val="000000"/>
              </a:solidFill>
              <a:cs typeface="Arial" charset="0"/>
            </a:endParaRPr>
          </a:p>
        </p:txBody>
      </p:sp>
      <p:sp>
        <p:nvSpPr>
          <p:cNvPr id="48" name="Text Box 28"/>
          <p:cNvSpPr txBox="1">
            <a:spLocks noChangeArrowheads="1"/>
          </p:cNvSpPr>
          <p:nvPr/>
        </p:nvSpPr>
        <p:spPr bwMode="auto">
          <a:xfrm>
            <a:off x="708008" y="3171857"/>
            <a:ext cx="312754"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r>
              <a:rPr lang="en-AU" dirty="0">
                <a:solidFill>
                  <a:srgbClr val="FFFFFF"/>
                </a:solidFill>
              </a:rPr>
              <a:t>2</a:t>
            </a:r>
          </a:p>
        </p:txBody>
      </p:sp>
      <p:sp>
        <p:nvSpPr>
          <p:cNvPr id="49" name="Text Box 6"/>
          <p:cNvSpPr txBox="1">
            <a:spLocks noChangeArrowheads="1"/>
          </p:cNvSpPr>
          <p:nvPr/>
        </p:nvSpPr>
        <p:spPr bwMode="auto">
          <a:xfrm>
            <a:off x="916546" y="3735397"/>
            <a:ext cx="3384377" cy="458787"/>
          </a:xfrm>
          <a:prstGeom prst="rect">
            <a:avLst/>
          </a:prstGeom>
          <a:solidFill>
            <a:srgbClr val="5E6A7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marL="268288" indent="-268288" algn="ctr" eaLnBrk="1" fontAlgn="base" hangingPunct="1">
              <a:spcBef>
                <a:spcPct val="0"/>
              </a:spcBef>
              <a:spcAft>
                <a:spcPct val="0"/>
              </a:spcAft>
            </a:pPr>
            <a:r>
              <a:rPr lang="en-AU" sz="1400" dirty="0">
                <a:solidFill>
                  <a:srgbClr val="FFFFFF"/>
                </a:solidFill>
              </a:rPr>
              <a:t>    </a:t>
            </a:r>
            <a:r>
              <a:rPr lang="en-AU" sz="2800" b="1" dirty="0" smtClean="0">
                <a:solidFill>
                  <a:srgbClr val="F2AF00"/>
                </a:solidFill>
              </a:rPr>
              <a:t>Affordable</a:t>
            </a:r>
          </a:p>
        </p:txBody>
      </p:sp>
      <p:sp>
        <p:nvSpPr>
          <p:cNvPr id="50" name="Oval 27"/>
          <p:cNvSpPr>
            <a:spLocks noChangeArrowheads="1"/>
          </p:cNvSpPr>
          <p:nvPr/>
        </p:nvSpPr>
        <p:spPr bwMode="auto">
          <a:xfrm>
            <a:off x="686348" y="3790959"/>
            <a:ext cx="360381" cy="357187"/>
          </a:xfrm>
          <a:prstGeom prst="ellipse">
            <a:avLst/>
          </a:prstGeom>
          <a:solidFill>
            <a:srgbClr val="97ABBC"/>
          </a:solidFill>
          <a:ln w="38100">
            <a:solidFill>
              <a:schemeClr val="bg1"/>
            </a:solidFill>
            <a:round/>
            <a:headEnd/>
            <a:tailEnd/>
          </a:ln>
          <a:extLst/>
        </p:spPr>
        <p:txBody>
          <a:bodyPr wrap="none" anchor="ctr"/>
          <a:lstStyle/>
          <a:p>
            <a:pPr fontAlgn="base">
              <a:spcBef>
                <a:spcPct val="0"/>
              </a:spcBef>
              <a:spcAft>
                <a:spcPct val="0"/>
              </a:spcAft>
            </a:pPr>
            <a:endParaRPr lang="en-US">
              <a:solidFill>
                <a:srgbClr val="000000"/>
              </a:solidFill>
              <a:cs typeface="Arial" charset="0"/>
            </a:endParaRPr>
          </a:p>
        </p:txBody>
      </p:sp>
      <p:sp>
        <p:nvSpPr>
          <p:cNvPr id="51" name="Text Box 28"/>
          <p:cNvSpPr txBox="1">
            <a:spLocks noChangeArrowheads="1"/>
          </p:cNvSpPr>
          <p:nvPr/>
        </p:nvSpPr>
        <p:spPr bwMode="auto">
          <a:xfrm>
            <a:off x="697461" y="3779847"/>
            <a:ext cx="312754"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r>
              <a:rPr lang="en-AU" dirty="0">
                <a:solidFill>
                  <a:srgbClr val="FFFFFF"/>
                </a:solidFill>
              </a:rPr>
              <a:t>3</a:t>
            </a:r>
          </a:p>
        </p:txBody>
      </p:sp>
    </p:spTree>
    <p:extLst>
      <p:ext uri="{BB962C8B-B14F-4D97-AF65-F5344CB8AC3E}">
        <p14:creationId xmlns:p14="http://schemas.microsoft.com/office/powerpoint/2010/main" val="3643518212"/>
      </p:ext>
    </p:ext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7" name="Rectangle 6"/>
          <p:cNvSpPr txBox="1">
            <a:spLocks noChangeArrowheads="1"/>
          </p:cNvSpPr>
          <p:nvPr/>
        </p:nvSpPr>
        <p:spPr bwMode="auto">
          <a:xfrm>
            <a:off x="233363" y="6364288"/>
            <a:ext cx="420687"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fontAlgn="base" hangingPunct="1">
              <a:spcBef>
                <a:spcPct val="0"/>
              </a:spcBef>
              <a:spcAft>
                <a:spcPct val="0"/>
              </a:spcAft>
            </a:pPr>
            <a:fld id="{362D8EC2-46C2-4B6B-BF5E-DFFC5F37DA25}" type="slidenum">
              <a:rPr lang="en-AU" sz="1200">
                <a:solidFill>
                  <a:srgbClr val="365F91"/>
                </a:solidFill>
              </a:rPr>
              <a:pPr algn="r" eaLnBrk="1" fontAlgn="base" hangingPunct="1">
                <a:spcBef>
                  <a:spcPct val="0"/>
                </a:spcBef>
                <a:spcAft>
                  <a:spcPct val="0"/>
                </a:spcAft>
              </a:pPr>
              <a:t>4</a:t>
            </a:fld>
            <a:endParaRPr lang="en-AU" sz="1200">
              <a:solidFill>
                <a:srgbClr val="365F91"/>
              </a:solidFill>
            </a:endParaRPr>
          </a:p>
        </p:txBody>
      </p:sp>
      <p:grpSp>
        <p:nvGrpSpPr>
          <p:cNvPr id="8" name="Group 7"/>
          <p:cNvGrpSpPr/>
          <p:nvPr/>
        </p:nvGrpSpPr>
        <p:grpSpPr>
          <a:xfrm>
            <a:off x="179512" y="310123"/>
            <a:ext cx="8515567" cy="900112"/>
            <a:chOff x="179512" y="310123"/>
            <a:chExt cx="8515567" cy="900112"/>
          </a:xfrm>
        </p:grpSpPr>
        <p:sp>
          <p:nvSpPr>
            <p:cNvPr id="9" name="TextBox 8"/>
            <p:cNvSpPr txBox="1"/>
            <p:nvPr/>
          </p:nvSpPr>
          <p:spPr>
            <a:xfrm>
              <a:off x="450411" y="518308"/>
              <a:ext cx="8244668" cy="400110"/>
            </a:xfrm>
            <a:prstGeom prst="rect">
              <a:avLst/>
            </a:prstGeom>
            <a:solidFill>
              <a:srgbClr val="5E6A71"/>
            </a:solidFill>
          </p:spPr>
          <p:txBody>
            <a:bodyPr wrap="square" rtlCol="0">
              <a:spAutoFit/>
            </a:bodyPr>
            <a:lstStyle/>
            <a:p>
              <a:pPr algn="ctr"/>
              <a:r>
                <a:rPr lang="en-AU" sz="2000" dirty="0" smtClean="0">
                  <a:solidFill>
                    <a:schemeClr val="bg1"/>
                  </a:solidFill>
                </a:rPr>
                <a:t>     NNSW / AER points of agreement</a:t>
              </a:r>
              <a:endParaRPr lang="en-AU" sz="2000" dirty="0">
                <a:solidFill>
                  <a:schemeClr val="bg1"/>
                </a:solidFill>
              </a:endParaRPr>
            </a:p>
          </p:txBody>
        </p:sp>
        <p:sp>
          <p:nvSpPr>
            <p:cNvPr id="10" name="Freeform 8"/>
            <p:cNvSpPr>
              <a:spLocks/>
            </p:cNvSpPr>
            <p:nvPr/>
          </p:nvSpPr>
          <p:spPr bwMode="auto">
            <a:xfrm>
              <a:off x="179512" y="310123"/>
              <a:ext cx="830262" cy="900112"/>
            </a:xfrm>
            <a:custGeom>
              <a:avLst/>
              <a:gdLst>
                <a:gd name="T0" fmla="*/ 0 w 703"/>
                <a:gd name="T1" fmla="*/ 2147483647 h 612"/>
                <a:gd name="T2" fmla="*/ 2147483647 w 703"/>
                <a:gd name="T3" fmla="*/ 2147483647 h 612"/>
                <a:gd name="T4" fmla="*/ 2147483647 w 703"/>
                <a:gd name="T5" fmla="*/ 2147483647 h 612"/>
                <a:gd name="T6" fmla="*/ 2147483647 w 703"/>
                <a:gd name="T7" fmla="*/ 0 h 612"/>
                <a:gd name="T8" fmla="*/ 0 w 703"/>
                <a:gd name="T9" fmla="*/ 2147483647 h 612"/>
                <a:gd name="T10" fmla="*/ 0 60000 65536"/>
                <a:gd name="T11" fmla="*/ 0 60000 65536"/>
                <a:gd name="T12" fmla="*/ 0 60000 65536"/>
                <a:gd name="T13" fmla="*/ 0 60000 65536"/>
                <a:gd name="T14" fmla="*/ 0 60000 65536"/>
                <a:gd name="T15" fmla="*/ 0 w 703"/>
                <a:gd name="T16" fmla="*/ 0 h 612"/>
                <a:gd name="T17" fmla="*/ 703 w 703"/>
                <a:gd name="T18" fmla="*/ 612 h 612"/>
              </a:gdLst>
              <a:ahLst/>
              <a:cxnLst>
                <a:cxn ang="T10">
                  <a:pos x="T0" y="T1"/>
                </a:cxn>
                <a:cxn ang="T11">
                  <a:pos x="T2" y="T3"/>
                </a:cxn>
                <a:cxn ang="T12">
                  <a:pos x="T4" y="T5"/>
                </a:cxn>
                <a:cxn ang="T13">
                  <a:pos x="T6" y="T7"/>
                </a:cxn>
                <a:cxn ang="T14">
                  <a:pos x="T8" y="T9"/>
                </a:cxn>
              </a:cxnLst>
              <a:rect l="T15" t="T16" r="T17" b="T18"/>
              <a:pathLst>
                <a:path w="703" h="612">
                  <a:moveTo>
                    <a:pt x="0" y="525"/>
                  </a:moveTo>
                  <a:cubicBezTo>
                    <a:pt x="117" y="612"/>
                    <a:pt x="586" y="612"/>
                    <a:pt x="703" y="525"/>
                  </a:cubicBezTo>
                  <a:lnTo>
                    <a:pt x="703" y="3"/>
                  </a:lnTo>
                  <a:lnTo>
                    <a:pt x="3" y="0"/>
                  </a:lnTo>
                  <a:lnTo>
                    <a:pt x="0" y="525"/>
                  </a:lnTo>
                  <a:close/>
                </a:path>
              </a:pathLst>
            </a:custGeom>
            <a:solidFill>
              <a:srgbClr val="5E6A71"/>
            </a:solidFill>
            <a:ln w="38100">
              <a:solidFill>
                <a:schemeClr val="bg1"/>
              </a:solidFill>
              <a:miter lim="800000"/>
              <a:headEnd/>
              <a:tailEnd/>
            </a:ln>
            <a:extLst/>
          </p:spPr>
          <p:txBody>
            <a:bodyPr/>
            <a:lstStyle/>
            <a:p>
              <a:pPr algn="r" fontAlgn="base">
                <a:spcBef>
                  <a:spcPct val="0"/>
                </a:spcBef>
                <a:spcAft>
                  <a:spcPct val="0"/>
                </a:spcAft>
              </a:pPr>
              <a:r>
                <a:rPr lang="en-AU" sz="3600" dirty="0">
                  <a:solidFill>
                    <a:srgbClr val="FFFFFF"/>
                  </a:solidFill>
                  <a:cs typeface="Arial" charset="0"/>
                </a:rPr>
                <a:t>   </a:t>
              </a:r>
              <a:endParaRPr lang="en-AU" sz="4000" dirty="0">
                <a:solidFill>
                  <a:srgbClr val="000000"/>
                </a:solidFill>
                <a:cs typeface="Arial" charset="0"/>
              </a:endParaRPr>
            </a:p>
          </p:txBody>
        </p:sp>
      </p:grpSp>
      <p:sp>
        <p:nvSpPr>
          <p:cNvPr id="26" name="Text Box 6"/>
          <p:cNvSpPr txBox="1">
            <a:spLocks noChangeArrowheads="1"/>
          </p:cNvSpPr>
          <p:nvPr/>
        </p:nvSpPr>
        <p:spPr bwMode="auto">
          <a:xfrm>
            <a:off x="1251610" y="2540901"/>
            <a:ext cx="7352838" cy="685952"/>
          </a:xfrm>
          <a:prstGeom prst="rect">
            <a:avLst/>
          </a:prstGeom>
          <a:solidFill>
            <a:srgbClr val="5E6A7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en-US"/>
            </a:defPPr>
            <a:lvl1pPr marL="268288" indent="-268288" algn="ctr" fontAlgn="base">
              <a:spcBef>
                <a:spcPct val="0"/>
              </a:spcBef>
              <a:spcAft>
                <a:spcPct val="0"/>
              </a:spcAft>
              <a:defRPr b="1">
                <a:solidFill>
                  <a:schemeClr val="bg1"/>
                </a:solidFill>
                <a:latin typeface="Arial" charset="0"/>
                <a:cs typeface="Arial" charset="0"/>
              </a:defRPr>
            </a:lvl1pPr>
            <a:lvl2pPr marL="742950" indent="-285750" eaLnBrk="0" hangingPunct="0">
              <a:defRPr>
                <a:latin typeface="Arial" charset="0"/>
                <a:cs typeface="Arial" charset="0"/>
              </a:defRPr>
            </a:lvl2pPr>
            <a:lvl3pPr marL="1143000" indent="-228600" eaLnBrk="0" hangingPunct="0">
              <a:defRPr>
                <a:latin typeface="Arial" charset="0"/>
                <a:cs typeface="Arial" charset="0"/>
              </a:defRPr>
            </a:lvl3pPr>
            <a:lvl4pPr marL="1600200" indent="-228600" eaLnBrk="0" hangingPunct="0">
              <a:defRPr>
                <a:latin typeface="Arial" charset="0"/>
                <a:cs typeface="Arial" charset="0"/>
              </a:defRPr>
            </a:lvl4pPr>
            <a:lvl5pPr marL="2057400" indent="-228600" eaLnBrk="0" hangingPunct="0">
              <a:defRPr>
                <a:latin typeface="Arial" charset="0"/>
                <a:cs typeface="Arial" charset="0"/>
              </a:defRPr>
            </a:lvl5pPr>
            <a:lvl6pPr marL="2514600" indent="-228600" eaLnBrk="0" fontAlgn="base" hangingPunct="0">
              <a:spcBef>
                <a:spcPct val="0"/>
              </a:spcBef>
              <a:spcAft>
                <a:spcPct val="0"/>
              </a:spcAft>
              <a:defRPr>
                <a:latin typeface="Arial" charset="0"/>
                <a:cs typeface="Arial" charset="0"/>
              </a:defRPr>
            </a:lvl6pPr>
            <a:lvl7pPr marL="2971800" indent="-228600" eaLnBrk="0" fontAlgn="base" hangingPunct="0">
              <a:spcBef>
                <a:spcPct val="0"/>
              </a:spcBef>
              <a:spcAft>
                <a:spcPct val="0"/>
              </a:spcAft>
              <a:defRPr>
                <a:latin typeface="Arial" charset="0"/>
                <a:cs typeface="Arial" charset="0"/>
              </a:defRPr>
            </a:lvl7pPr>
            <a:lvl8pPr marL="3429000" indent="-228600" eaLnBrk="0" fontAlgn="base" hangingPunct="0">
              <a:spcBef>
                <a:spcPct val="0"/>
              </a:spcBef>
              <a:spcAft>
                <a:spcPct val="0"/>
              </a:spcAft>
              <a:defRPr>
                <a:latin typeface="Arial" charset="0"/>
                <a:cs typeface="Arial" charset="0"/>
              </a:defRPr>
            </a:lvl8pPr>
            <a:lvl9pPr marL="3886200" indent="-228600" eaLnBrk="0" fontAlgn="base" hangingPunct="0">
              <a:spcBef>
                <a:spcPct val="0"/>
              </a:spcBef>
              <a:spcAft>
                <a:spcPct val="0"/>
              </a:spcAft>
              <a:defRPr>
                <a:latin typeface="Arial" charset="0"/>
                <a:cs typeface="Arial" charset="0"/>
              </a:defRPr>
            </a:lvl9pPr>
          </a:lstStyle>
          <a:p>
            <a:r>
              <a:rPr lang="en-AU" dirty="0" smtClean="0"/>
              <a:t>Benefits of robust and reliable benchmarking to inform but not</a:t>
            </a:r>
          </a:p>
          <a:p>
            <a:r>
              <a:rPr lang="en-AU" dirty="0"/>
              <a:t>d</a:t>
            </a:r>
            <a:r>
              <a:rPr lang="en-AU" dirty="0" smtClean="0"/>
              <a:t>etermine capital and operating efficiency improvements</a:t>
            </a:r>
            <a:endParaRPr lang="en-AU" dirty="0"/>
          </a:p>
        </p:txBody>
      </p:sp>
      <p:sp>
        <p:nvSpPr>
          <p:cNvPr id="27" name="Oval 27"/>
          <p:cNvSpPr>
            <a:spLocks noChangeArrowheads="1"/>
          </p:cNvSpPr>
          <p:nvPr/>
        </p:nvSpPr>
        <p:spPr bwMode="auto">
          <a:xfrm>
            <a:off x="869324" y="2582551"/>
            <a:ext cx="573355" cy="568273"/>
          </a:xfrm>
          <a:prstGeom prst="ellipse">
            <a:avLst/>
          </a:prstGeom>
          <a:solidFill>
            <a:srgbClr val="97ABBC"/>
          </a:solidFill>
          <a:ln w="38100">
            <a:solidFill>
              <a:schemeClr val="bg1"/>
            </a:solidFill>
            <a:round/>
            <a:headEnd/>
            <a:tailEnd/>
          </a:ln>
          <a:extLst/>
        </p:spPr>
        <p:txBody>
          <a:bodyPr wrap="none" anchor="ctr"/>
          <a:lstStyle/>
          <a:p>
            <a:pPr fontAlgn="base">
              <a:spcBef>
                <a:spcPct val="0"/>
              </a:spcBef>
              <a:spcAft>
                <a:spcPct val="0"/>
              </a:spcAft>
            </a:pPr>
            <a:endParaRPr lang="en-US">
              <a:solidFill>
                <a:srgbClr val="000000"/>
              </a:solidFill>
              <a:cs typeface="Arial" charset="0"/>
            </a:endParaRPr>
          </a:p>
        </p:txBody>
      </p:sp>
      <p:sp>
        <p:nvSpPr>
          <p:cNvPr id="29" name="Text Box 28"/>
          <p:cNvSpPr txBox="1">
            <a:spLocks noChangeArrowheads="1"/>
          </p:cNvSpPr>
          <p:nvPr/>
        </p:nvSpPr>
        <p:spPr bwMode="auto">
          <a:xfrm>
            <a:off x="929614" y="2579300"/>
            <a:ext cx="49758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r>
              <a:rPr lang="en-AU" sz="3200" dirty="0">
                <a:solidFill>
                  <a:srgbClr val="FFFFFF"/>
                </a:solidFill>
              </a:rPr>
              <a:t>2</a:t>
            </a:r>
          </a:p>
        </p:txBody>
      </p:sp>
      <p:sp>
        <p:nvSpPr>
          <p:cNvPr id="45" name="Text Box 6"/>
          <p:cNvSpPr txBox="1">
            <a:spLocks noChangeArrowheads="1"/>
          </p:cNvSpPr>
          <p:nvPr/>
        </p:nvSpPr>
        <p:spPr bwMode="auto">
          <a:xfrm>
            <a:off x="1251610" y="1628800"/>
            <a:ext cx="7352838" cy="685952"/>
          </a:xfrm>
          <a:prstGeom prst="rect">
            <a:avLst/>
          </a:prstGeom>
          <a:solidFill>
            <a:srgbClr val="5E6A7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en-US"/>
            </a:defPPr>
            <a:lvl1pPr marL="268288" indent="-268288" algn="ctr" fontAlgn="base">
              <a:spcBef>
                <a:spcPct val="0"/>
              </a:spcBef>
              <a:spcAft>
                <a:spcPct val="0"/>
              </a:spcAft>
              <a:defRPr b="1">
                <a:solidFill>
                  <a:schemeClr val="bg1"/>
                </a:solidFill>
                <a:latin typeface="Arial" charset="0"/>
                <a:cs typeface="Arial" charset="0"/>
              </a:defRPr>
            </a:lvl1pPr>
            <a:lvl2pPr marL="742950" indent="-285750" eaLnBrk="0" hangingPunct="0">
              <a:defRPr>
                <a:latin typeface="Arial" charset="0"/>
                <a:cs typeface="Arial" charset="0"/>
              </a:defRPr>
            </a:lvl2pPr>
            <a:lvl3pPr marL="1143000" indent="-228600" eaLnBrk="0" hangingPunct="0">
              <a:defRPr>
                <a:latin typeface="Arial" charset="0"/>
                <a:cs typeface="Arial" charset="0"/>
              </a:defRPr>
            </a:lvl3pPr>
            <a:lvl4pPr marL="1600200" indent="-228600" eaLnBrk="0" hangingPunct="0">
              <a:defRPr>
                <a:latin typeface="Arial" charset="0"/>
                <a:cs typeface="Arial" charset="0"/>
              </a:defRPr>
            </a:lvl4pPr>
            <a:lvl5pPr marL="2057400" indent="-228600" eaLnBrk="0" hangingPunct="0">
              <a:defRPr>
                <a:latin typeface="Arial" charset="0"/>
                <a:cs typeface="Arial" charset="0"/>
              </a:defRPr>
            </a:lvl5pPr>
            <a:lvl6pPr marL="2514600" indent="-228600" eaLnBrk="0" fontAlgn="base" hangingPunct="0">
              <a:spcBef>
                <a:spcPct val="0"/>
              </a:spcBef>
              <a:spcAft>
                <a:spcPct val="0"/>
              </a:spcAft>
              <a:defRPr>
                <a:latin typeface="Arial" charset="0"/>
                <a:cs typeface="Arial" charset="0"/>
              </a:defRPr>
            </a:lvl6pPr>
            <a:lvl7pPr marL="2971800" indent="-228600" eaLnBrk="0" fontAlgn="base" hangingPunct="0">
              <a:spcBef>
                <a:spcPct val="0"/>
              </a:spcBef>
              <a:spcAft>
                <a:spcPct val="0"/>
              </a:spcAft>
              <a:defRPr>
                <a:latin typeface="Arial" charset="0"/>
                <a:cs typeface="Arial" charset="0"/>
              </a:defRPr>
            </a:lvl7pPr>
            <a:lvl8pPr marL="3429000" indent="-228600" eaLnBrk="0" fontAlgn="base" hangingPunct="0">
              <a:spcBef>
                <a:spcPct val="0"/>
              </a:spcBef>
              <a:spcAft>
                <a:spcPct val="0"/>
              </a:spcAft>
              <a:defRPr>
                <a:latin typeface="Arial" charset="0"/>
                <a:cs typeface="Arial" charset="0"/>
              </a:defRPr>
            </a:lvl8pPr>
            <a:lvl9pPr marL="3886200" indent="-228600" eaLnBrk="0" fontAlgn="base" hangingPunct="0">
              <a:spcBef>
                <a:spcPct val="0"/>
              </a:spcBef>
              <a:spcAft>
                <a:spcPct val="0"/>
              </a:spcAft>
              <a:defRPr>
                <a:latin typeface="Arial" charset="0"/>
                <a:cs typeface="Arial" charset="0"/>
              </a:defRPr>
            </a:lvl9pPr>
          </a:lstStyle>
          <a:p>
            <a:r>
              <a:rPr lang="en-AU" dirty="0" smtClean="0"/>
              <a:t>Need to continue to drive operating and capital efficiency improvements for benefit of NSW consumers</a:t>
            </a:r>
            <a:endParaRPr lang="en-AU" dirty="0"/>
          </a:p>
        </p:txBody>
      </p:sp>
      <p:sp>
        <p:nvSpPr>
          <p:cNvPr id="46" name="Oval 27"/>
          <p:cNvSpPr>
            <a:spLocks noChangeArrowheads="1"/>
          </p:cNvSpPr>
          <p:nvPr/>
        </p:nvSpPr>
        <p:spPr bwMode="auto">
          <a:xfrm>
            <a:off x="869324" y="1684327"/>
            <a:ext cx="573355" cy="568273"/>
          </a:xfrm>
          <a:prstGeom prst="ellipse">
            <a:avLst/>
          </a:prstGeom>
          <a:solidFill>
            <a:srgbClr val="97ABBC"/>
          </a:solidFill>
          <a:ln w="38100">
            <a:solidFill>
              <a:schemeClr val="bg1"/>
            </a:solidFill>
            <a:round/>
            <a:headEnd/>
            <a:tailEnd/>
          </a:ln>
          <a:extLst/>
        </p:spPr>
        <p:txBody>
          <a:bodyPr wrap="none" anchor="ctr"/>
          <a:lstStyle/>
          <a:p>
            <a:pPr fontAlgn="base">
              <a:spcBef>
                <a:spcPct val="0"/>
              </a:spcBef>
              <a:spcAft>
                <a:spcPct val="0"/>
              </a:spcAft>
            </a:pPr>
            <a:endParaRPr lang="en-US">
              <a:solidFill>
                <a:srgbClr val="000000"/>
              </a:solidFill>
              <a:cs typeface="Arial" charset="0"/>
            </a:endParaRPr>
          </a:p>
        </p:txBody>
      </p:sp>
      <p:sp>
        <p:nvSpPr>
          <p:cNvPr id="47" name="Text Box 28"/>
          <p:cNvSpPr txBox="1">
            <a:spLocks noChangeArrowheads="1"/>
          </p:cNvSpPr>
          <p:nvPr/>
        </p:nvSpPr>
        <p:spPr bwMode="auto">
          <a:xfrm>
            <a:off x="929614" y="1681076"/>
            <a:ext cx="49758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r>
              <a:rPr lang="en-AU" sz="3200" dirty="0">
                <a:solidFill>
                  <a:srgbClr val="FFFFFF"/>
                </a:solidFill>
              </a:rPr>
              <a:t>1</a:t>
            </a:r>
          </a:p>
        </p:txBody>
      </p:sp>
      <p:sp>
        <p:nvSpPr>
          <p:cNvPr id="48" name="Text Box 6"/>
          <p:cNvSpPr txBox="1">
            <a:spLocks noChangeArrowheads="1"/>
          </p:cNvSpPr>
          <p:nvPr/>
        </p:nvSpPr>
        <p:spPr bwMode="auto">
          <a:xfrm>
            <a:off x="1251610" y="3453002"/>
            <a:ext cx="7352838" cy="685952"/>
          </a:xfrm>
          <a:prstGeom prst="rect">
            <a:avLst/>
          </a:prstGeom>
          <a:solidFill>
            <a:srgbClr val="5E6A7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en-US"/>
            </a:defPPr>
            <a:lvl1pPr marL="268288" indent="-268288" algn="ctr" fontAlgn="base">
              <a:spcBef>
                <a:spcPct val="0"/>
              </a:spcBef>
              <a:spcAft>
                <a:spcPct val="0"/>
              </a:spcAft>
              <a:defRPr b="1">
                <a:solidFill>
                  <a:schemeClr val="bg1"/>
                </a:solidFill>
                <a:latin typeface="Arial" charset="0"/>
                <a:cs typeface="Arial" charset="0"/>
              </a:defRPr>
            </a:lvl1pPr>
            <a:lvl2pPr marL="742950" indent="-285750" eaLnBrk="0" hangingPunct="0">
              <a:defRPr>
                <a:latin typeface="Arial" charset="0"/>
                <a:cs typeface="Arial" charset="0"/>
              </a:defRPr>
            </a:lvl2pPr>
            <a:lvl3pPr marL="1143000" indent="-228600" eaLnBrk="0" hangingPunct="0">
              <a:defRPr>
                <a:latin typeface="Arial" charset="0"/>
                <a:cs typeface="Arial" charset="0"/>
              </a:defRPr>
            </a:lvl3pPr>
            <a:lvl4pPr marL="1600200" indent="-228600" eaLnBrk="0" hangingPunct="0">
              <a:defRPr>
                <a:latin typeface="Arial" charset="0"/>
                <a:cs typeface="Arial" charset="0"/>
              </a:defRPr>
            </a:lvl4pPr>
            <a:lvl5pPr marL="2057400" indent="-228600" eaLnBrk="0" hangingPunct="0">
              <a:defRPr>
                <a:latin typeface="Arial" charset="0"/>
                <a:cs typeface="Arial" charset="0"/>
              </a:defRPr>
            </a:lvl5pPr>
            <a:lvl6pPr marL="2514600" indent="-228600" eaLnBrk="0" fontAlgn="base" hangingPunct="0">
              <a:spcBef>
                <a:spcPct val="0"/>
              </a:spcBef>
              <a:spcAft>
                <a:spcPct val="0"/>
              </a:spcAft>
              <a:defRPr>
                <a:latin typeface="Arial" charset="0"/>
                <a:cs typeface="Arial" charset="0"/>
              </a:defRPr>
            </a:lvl6pPr>
            <a:lvl7pPr marL="2971800" indent="-228600" eaLnBrk="0" fontAlgn="base" hangingPunct="0">
              <a:spcBef>
                <a:spcPct val="0"/>
              </a:spcBef>
              <a:spcAft>
                <a:spcPct val="0"/>
              </a:spcAft>
              <a:defRPr>
                <a:latin typeface="Arial" charset="0"/>
                <a:cs typeface="Arial" charset="0"/>
              </a:defRPr>
            </a:lvl7pPr>
            <a:lvl8pPr marL="3429000" indent="-228600" eaLnBrk="0" fontAlgn="base" hangingPunct="0">
              <a:spcBef>
                <a:spcPct val="0"/>
              </a:spcBef>
              <a:spcAft>
                <a:spcPct val="0"/>
              </a:spcAft>
              <a:defRPr>
                <a:latin typeface="Arial" charset="0"/>
                <a:cs typeface="Arial" charset="0"/>
              </a:defRPr>
            </a:lvl8pPr>
            <a:lvl9pPr marL="3886200" indent="-228600" eaLnBrk="0" fontAlgn="base" hangingPunct="0">
              <a:spcBef>
                <a:spcPct val="0"/>
              </a:spcBef>
              <a:spcAft>
                <a:spcPct val="0"/>
              </a:spcAft>
              <a:defRPr>
                <a:latin typeface="Arial" charset="0"/>
                <a:cs typeface="Arial" charset="0"/>
              </a:defRPr>
            </a:lvl9pPr>
          </a:lstStyle>
          <a:p>
            <a:r>
              <a:rPr lang="en-AU" dirty="0" smtClean="0"/>
              <a:t>Need to address uncompetitive enterprise agreements</a:t>
            </a:r>
            <a:endParaRPr lang="en-AU" dirty="0"/>
          </a:p>
          <a:p>
            <a:r>
              <a:rPr lang="en-AU" dirty="0"/>
              <a:t>a</a:t>
            </a:r>
            <a:r>
              <a:rPr lang="en-AU" dirty="0" smtClean="0"/>
              <a:t>cross the industry including NSW</a:t>
            </a:r>
            <a:endParaRPr lang="en-AU" dirty="0"/>
          </a:p>
        </p:txBody>
      </p:sp>
      <p:sp>
        <p:nvSpPr>
          <p:cNvPr id="49" name="Oval 27"/>
          <p:cNvSpPr>
            <a:spLocks noChangeArrowheads="1"/>
          </p:cNvSpPr>
          <p:nvPr/>
        </p:nvSpPr>
        <p:spPr bwMode="auto">
          <a:xfrm>
            <a:off x="869324" y="3484527"/>
            <a:ext cx="573355" cy="568273"/>
          </a:xfrm>
          <a:prstGeom prst="ellipse">
            <a:avLst/>
          </a:prstGeom>
          <a:solidFill>
            <a:srgbClr val="97ABBC"/>
          </a:solidFill>
          <a:ln w="38100">
            <a:solidFill>
              <a:schemeClr val="bg1"/>
            </a:solidFill>
            <a:round/>
            <a:headEnd/>
            <a:tailEnd/>
          </a:ln>
          <a:extLst/>
        </p:spPr>
        <p:txBody>
          <a:bodyPr wrap="none" anchor="ctr"/>
          <a:lstStyle/>
          <a:p>
            <a:pPr fontAlgn="base">
              <a:spcBef>
                <a:spcPct val="0"/>
              </a:spcBef>
              <a:spcAft>
                <a:spcPct val="0"/>
              </a:spcAft>
            </a:pPr>
            <a:endParaRPr lang="en-US">
              <a:solidFill>
                <a:srgbClr val="000000"/>
              </a:solidFill>
              <a:cs typeface="Arial" charset="0"/>
            </a:endParaRPr>
          </a:p>
        </p:txBody>
      </p:sp>
      <p:sp>
        <p:nvSpPr>
          <p:cNvPr id="50" name="Text Box 28"/>
          <p:cNvSpPr txBox="1">
            <a:spLocks noChangeArrowheads="1"/>
          </p:cNvSpPr>
          <p:nvPr/>
        </p:nvSpPr>
        <p:spPr bwMode="auto">
          <a:xfrm>
            <a:off x="929614" y="3481276"/>
            <a:ext cx="49758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r>
              <a:rPr lang="en-AU" sz="3200" dirty="0">
                <a:solidFill>
                  <a:srgbClr val="FFFFFF"/>
                </a:solidFill>
              </a:rPr>
              <a:t>3</a:t>
            </a:r>
          </a:p>
        </p:txBody>
      </p:sp>
      <p:sp>
        <p:nvSpPr>
          <p:cNvPr id="51" name="Text Box 6"/>
          <p:cNvSpPr txBox="1">
            <a:spLocks noChangeArrowheads="1"/>
          </p:cNvSpPr>
          <p:nvPr/>
        </p:nvSpPr>
        <p:spPr bwMode="auto">
          <a:xfrm>
            <a:off x="1251610" y="4365104"/>
            <a:ext cx="7352838" cy="685952"/>
          </a:xfrm>
          <a:prstGeom prst="rect">
            <a:avLst/>
          </a:prstGeom>
          <a:solidFill>
            <a:srgbClr val="5E6A71"/>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lstStyle>
            <a:defPPr>
              <a:defRPr lang="en-US"/>
            </a:defPPr>
            <a:lvl1pPr marL="268288" indent="-268288" algn="ctr" fontAlgn="base">
              <a:spcBef>
                <a:spcPct val="0"/>
              </a:spcBef>
              <a:spcAft>
                <a:spcPct val="0"/>
              </a:spcAft>
              <a:defRPr b="1">
                <a:solidFill>
                  <a:schemeClr val="bg1"/>
                </a:solidFill>
                <a:latin typeface="Arial" charset="0"/>
                <a:cs typeface="Arial" charset="0"/>
              </a:defRPr>
            </a:lvl1pPr>
            <a:lvl2pPr marL="742950" indent="-285750" eaLnBrk="0" hangingPunct="0">
              <a:defRPr>
                <a:latin typeface="Arial" charset="0"/>
                <a:cs typeface="Arial" charset="0"/>
              </a:defRPr>
            </a:lvl2pPr>
            <a:lvl3pPr marL="1143000" indent="-228600" eaLnBrk="0" hangingPunct="0">
              <a:defRPr>
                <a:latin typeface="Arial" charset="0"/>
                <a:cs typeface="Arial" charset="0"/>
              </a:defRPr>
            </a:lvl3pPr>
            <a:lvl4pPr marL="1600200" indent="-228600" eaLnBrk="0" hangingPunct="0">
              <a:defRPr>
                <a:latin typeface="Arial" charset="0"/>
                <a:cs typeface="Arial" charset="0"/>
              </a:defRPr>
            </a:lvl4pPr>
            <a:lvl5pPr marL="2057400" indent="-228600" eaLnBrk="0" hangingPunct="0">
              <a:defRPr>
                <a:latin typeface="Arial" charset="0"/>
                <a:cs typeface="Arial" charset="0"/>
              </a:defRPr>
            </a:lvl5pPr>
            <a:lvl6pPr marL="2514600" indent="-228600" eaLnBrk="0" fontAlgn="base" hangingPunct="0">
              <a:spcBef>
                <a:spcPct val="0"/>
              </a:spcBef>
              <a:spcAft>
                <a:spcPct val="0"/>
              </a:spcAft>
              <a:defRPr>
                <a:latin typeface="Arial" charset="0"/>
                <a:cs typeface="Arial" charset="0"/>
              </a:defRPr>
            </a:lvl6pPr>
            <a:lvl7pPr marL="2971800" indent="-228600" eaLnBrk="0" fontAlgn="base" hangingPunct="0">
              <a:spcBef>
                <a:spcPct val="0"/>
              </a:spcBef>
              <a:spcAft>
                <a:spcPct val="0"/>
              </a:spcAft>
              <a:defRPr>
                <a:latin typeface="Arial" charset="0"/>
                <a:cs typeface="Arial" charset="0"/>
              </a:defRPr>
            </a:lvl7pPr>
            <a:lvl8pPr marL="3429000" indent="-228600" eaLnBrk="0" fontAlgn="base" hangingPunct="0">
              <a:spcBef>
                <a:spcPct val="0"/>
              </a:spcBef>
              <a:spcAft>
                <a:spcPct val="0"/>
              </a:spcAft>
              <a:defRPr>
                <a:latin typeface="Arial" charset="0"/>
                <a:cs typeface="Arial" charset="0"/>
              </a:defRPr>
            </a:lvl8pPr>
            <a:lvl9pPr marL="3886200" indent="-228600" eaLnBrk="0" fontAlgn="base" hangingPunct="0">
              <a:spcBef>
                <a:spcPct val="0"/>
              </a:spcBef>
              <a:spcAft>
                <a:spcPct val="0"/>
              </a:spcAft>
              <a:defRPr>
                <a:latin typeface="Arial" charset="0"/>
                <a:cs typeface="Arial" charset="0"/>
              </a:defRPr>
            </a:lvl9pPr>
          </a:lstStyle>
          <a:p>
            <a:r>
              <a:rPr lang="en-AU" dirty="0" smtClean="0"/>
              <a:t>Need to align Final Determination with NEO, NEL and NER</a:t>
            </a:r>
            <a:endParaRPr lang="en-AU" dirty="0"/>
          </a:p>
        </p:txBody>
      </p:sp>
      <p:sp>
        <p:nvSpPr>
          <p:cNvPr id="52" name="Oval 27"/>
          <p:cNvSpPr>
            <a:spLocks noChangeArrowheads="1"/>
          </p:cNvSpPr>
          <p:nvPr/>
        </p:nvSpPr>
        <p:spPr bwMode="auto">
          <a:xfrm>
            <a:off x="869324" y="4420631"/>
            <a:ext cx="573355" cy="568273"/>
          </a:xfrm>
          <a:prstGeom prst="ellipse">
            <a:avLst/>
          </a:prstGeom>
          <a:solidFill>
            <a:srgbClr val="97ABBC"/>
          </a:solidFill>
          <a:ln w="38100">
            <a:solidFill>
              <a:schemeClr val="bg1"/>
            </a:solidFill>
            <a:round/>
            <a:headEnd/>
            <a:tailEnd/>
          </a:ln>
          <a:extLst/>
        </p:spPr>
        <p:txBody>
          <a:bodyPr wrap="none" anchor="ctr"/>
          <a:lstStyle/>
          <a:p>
            <a:pPr fontAlgn="base">
              <a:spcBef>
                <a:spcPct val="0"/>
              </a:spcBef>
              <a:spcAft>
                <a:spcPct val="0"/>
              </a:spcAft>
            </a:pPr>
            <a:endParaRPr lang="en-US">
              <a:solidFill>
                <a:srgbClr val="000000"/>
              </a:solidFill>
              <a:cs typeface="Arial" charset="0"/>
            </a:endParaRPr>
          </a:p>
        </p:txBody>
      </p:sp>
      <p:sp>
        <p:nvSpPr>
          <p:cNvPr id="53" name="Text Box 28"/>
          <p:cNvSpPr txBox="1">
            <a:spLocks noChangeArrowheads="1"/>
          </p:cNvSpPr>
          <p:nvPr/>
        </p:nvSpPr>
        <p:spPr bwMode="auto">
          <a:xfrm>
            <a:off x="929614" y="4417380"/>
            <a:ext cx="497582"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fontAlgn="base" hangingPunct="1">
              <a:spcBef>
                <a:spcPct val="0"/>
              </a:spcBef>
              <a:spcAft>
                <a:spcPct val="0"/>
              </a:spcAft>
            </a:pPr>
            <a:r>
              <a:rPr lang="en-AU" sz="3200" dirty="0">
                <a:solidFill>
                  <a:srgbClr val="FFFFFF"/>
                </a:solidFill>
              </a:rPr>
              <a:t>4</a:t>
            </a:r>
          </a:p>
        </p:txBody>
      </p:sp>
      <p:pic>
        <p:nvPicPr>
          <p:cNvPr id="2" name="Picture 1"/>
          <p:cNvPicPr>
            <a:picLocks noChangeAspect="1"/>
          </p:cNvPicPr>
          <p:nvPr/>
        </p:nvPicPr>
        <p:blipFill>
          <a:blip r:embed="rId3" cstate="print">
            <a:extLst>
              <a:ext uri="{BEBA8EAE-BF5A-486C-A8C5-ECC9F3942E4B}">
                <a14:imgProps xmlns:a14="http://schemas.microsoft.com/office/drawing/2010/main">
                  <a14:imgLayer r:embed="rId4">
                    <a14:imgEffect>
                      <a14:backgroundRemoval t="2451" b="100000" l="1619" r="100000"/>
                    </a14:imgEffect>
                  </a14:imgLayer>
                </a14:imgProps>
              </a:ext>
              <a:ext uri="{28A0092B-C50C-407E-A947-70E740481C1C}">
                <a14:useLocalDpi xmlns:a14="http://schemas.microsoft.com/office/drawing/2010/main" val="0"/>
              </a:ext>
            </a:extLst>
          </a:blip>
          <a:stretch>
            <a:fillRect/>
          </a:stretch>
        </p:blipFill>
        <p:spPr>
          <a:xfrm>
            <a:off x="8238445" y="1599435"/>
            <a:ext cx="732006" cy="604572"/>
          </a:xfrm>
          <a:prstGeom prst="rect">
            <a:avLst/>
          </a:prstGeom>
        </p:spPr>
      </p:pic>
      <p:pic>
        <p:nvPicPr>
          <p:cNvPr id="57" name="Picture 56"/>
          <p:cNvPicPr>
            <a:picLocks noChangeAspect="1"/>
          </p:cNvPicPr>
          <p:nvPr/>
        </p:nvPicPr>
        <p:blipFill>
          <a:blip r:embed="rId3" cstate="print">
            <a:extLst>
              <a:ext uri="{BEBA8EAE-BF5A-486C-A8C5-ECC9F3942E4B}">
                <a14:imgProps xmlns:a14="http://schemas.microsoft.com/office/drawing/2010/main">
                  <a14:imgLayer r:embed="rId4">
                    <a14:imgEffect>
                      <a14:backgroundRemoval t="2451" b="100000" l="1619" r="100000"/>
                    </a14:imgEffect>
                  </a14:imgLayer>
                </a14:imgProps>
              </a:ext>
              <a:ext uri="{28A0092B-C50C-407E-A947-70E740481C1C}">
                <a14:useLocalDpi xmlns:a14="http://schemas.microsoft.com/office/drawing/2010/main" val="0"/>
              </a:ext>
            </a:extLst>
          </a:blip>
          <a:stretch>
            <a:fillRect/>
          </a:stretch>
        </p:blipFill>
        <p:spPr>
          <a:xfrm>
            <a:off x="8238445" y="2473319"/>
            <a:ext cx="732006" cy="604572"/>
          </a:xfrm>
          <a:prstGeom prst="rect">
            <a:avLst/>
          </a:prstGeom>
        </p:spPr>
      </p:pic>
      <p:pic>
        <p:nvPicPr>
          <p:cNvPr id="58" name="Picture 57"/>
          <p:cNvPicPr>
            <a:picLocks noChangeAspect="1"/>
          </p:cNvPicPr>
          <p:nvPr/>
        </p:nvPicPr>
        <p:blipFill>
          <a:blip r:embed="rId3" cstate="print">
            <a:extLst>
              <a:ext uri="{BEBA8EAE-BF5A-486C-A8C5-ECC9F3942E4B}">
                <a14:imgProps xmlns:a14="http://schemas.microsoft.com/office/drawing/2010/main">
                  <a14:imgLayer r:embed="rId4">
                    <a14:imgEffect>
                      <a14:backgroundRemoval t="2451" b="100000" l="1619" r="100000"/>
                    </a14:imgEffect>
                  </a14:imgLayer>
                </a14:imgProps>
              </a:ext>
              <a:ext uri="{28A0092B-C50C-407E-A947-70E740481C1C}">
                <a14:useLocalDpi xmlns:a14="http://schemas.microsoft.com/office/drawing/2010/main" val="0"/>
              </a:ext>
            </a:extLst>
          </a:blip>
          <a:stretch>
            <a:fillRect/>
          </a:stretch>
        </p:blipFill>
        <p:spPr>
          <a:xfrm>
            <a:off x="8238445" y="3347203"/>
            <a:ext cx="732006" cy="604572"/>
          </a:xfrm>
          <a:prstGeom prst="rect">
            <a:avLst/>
          </a:prstGeom>
        </p:spPr>
      </p:pic>
      <p:pic>
        <p:nvPicPr>
          <p:cNvPr id="59" name="Picture 58"/>
          <p:cNvPicPr>
            <a:picLocks noChangeAspect="1"/>
          </p:cNvPicPr>
          <p:nvPr/>
        </p:nvPicPr>
        <p:blipFill>
          <a:blip r:embed="rId3" cstate="print">
            <a:extLst>
              <a:ext uri="{BEBA8EAE-BF5A-486C-A8C5-ECC9F3942E4B}">
                <a14:imgProps xmlns:a14="http://schemas.microsoft.com/office/drawing/2010/main">
                  <a14:imgLayer r:embed="rId4">
                    <a14:imgEffect>
                      <a14:backgroundRemoval t="2451" b="100000" l="1619" r="100000"/>
                    </a14:imgEffect>
                  </a14:imgLayer>
                </a14:imgProps>
              </a:ext>
              <a:ext uri="{28A0092B-C50C-407E-A947-70E740481C1C}">
                <a14:useLocalDpi xmlns:a14="http://schemas.microsoft.com/office/drawing/2010/main" val="0"/>
              </a:ext>
            </a:extLst>
          </a:blip>
          <a:stretch>
            <a:fillRect/>
          </a:stretch>
        </p:blipFill>
        <p:spPr>
          <a:xfrm>
            <a:off x="8238445" y="4221088"/>
            <a:ext cx="732006" cy="604572"/>
          </a:xfrm>
          <a:prstGeom prst="rect">
            <a:avLst/>
          </a:prstGeom>
        </p:spPr>
      </p:pic>
      <p:sp>
        <p:nvSpPr>
          <p:cNvPr id="24" name="TextBox 23"/>
          <p:cNvSpPr txBox="1"/>
          <p:nvPr/>
        </p:nvSpPr>
        <p:spPr>
          <a:xfrm>
            <a:off x="484344" y="395197"/>
            <a:ext cx="442750" cy="646331"/>
          </a:xfrm>
          <a:prstGeom prst="rect">
            <a:avLst/>
          </a:prstGeom>
          <a:noFill/>
        </p:spPr>
        <p:txBody>
          <a:bodyPr wrap="none" rtlCol="0">
            <a:spAutoFit/>
          </a:bodyPr>
          <a:lstStyle/>
          <a:p>
            <a:r>
              <a:rPr lang="en-AU" sz="3600" b="1" dirty="0">
                <a:solidFill>
                  <a:schemeClr val="bg1"/>
                </a:solidFill>
                <a:latin typeface="Century Gothic" panose="020B0502020202020204" pitchFamily="34" charset="0"/>
              </a:rPr>
              <a:t>3</a:t>
            </a:r>
          </a:p>
        </p:txBody>
      </p:sp>
    </p:spTree>
    <p:extLst>
      <p:ext uri="{BB962C8B-B14F-4D97-AF65-F5344CB8AC3E}">
        <p14:creationId xmlns:p14="http://schemas.microsoft.com/office/powerpoint/2010/main" val="3073988640"/>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7" name="Rectangle 6"/>
          <p:cNvSpPr txBox="1">
            <a:spLocks noChangeArrowheads="1"/>
          </p:cNvSpPr>
          <p:nvPr/>
        </p:nvSpPr>
        <p:spPr bwMode="auto">
          <a:xfrm>
            <a:off x="233363" y="6364288"/>
            <a:ext cx="420687"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fontAlgn="base" hangingPunct="1">
              <a:spcBef>
                <a:spcPct val="0"/>
              </a:spcBef>
              <a:spcAft>
                <a:spcPct val="0"/>
              </a:spcAft>
            </a:pPr>
            <a:fld id="{362D8EC2-46C2-4B6B-BF5E-DFFC5F37DA25}" type="slidenum">
              <a:rPr lang="en-AU" sz="1200">
                <a:solidFill>
                  <a:srgbClr val="365F91"/>
                </a:solidFill>
              </a:rPr>
              <a:pPr algn="r" eaLnBrk="1" fontAlgn="base" hangingPunct="1">
                <a:spcBef>
                  <a:spcPct val="0"/>
                </a:spcBef>
                <a:spcAft>
                  <a:spcPct val="0"/>
                </a:spcAft>
              </a:pPr>
              <a:t>5</a:t>
            </a:fld>
            <a:endParaRPr lang="en-AU" sz="1200">
              <a:solidFill>
                <a:srgbClr val="365F91"/>
              </a:solidFill>
            </a:endParaRPr>
          </a:p>
        </p:txBody>
      </p:sp>
      <p:sp>
        <p:nvSpPr>
          <p:cNvPr id="2" name="TextBox 1"/>
          <p:cNvSpPr txBox="1"/>
          <p:nvPr/>
        </p:nvSpPr>
        <p:spPr>
          <a:xfrm>
            <a:off x="996825" y="1268760"/>
            <a:ext cx="7678601" cy="5016758"/>
          </a:xfrm>
          <a:prstGeom prst="rect">
            <a:avLst/>
          </a:prstGeom>
          <a:noFill/>
        </p:spPr>
        <p:txBody>
          <a:bodyPr wrap="square" rtlCol="0">
            <a:spAutoFit/>
          </a:bodyPr>
          <a:lstStyle/>
          <a:p>
            <a:pPr marL="457200" indent="-457200">
              <a:spcBef>
                <a:spcPts val="2400"/>
              </a:spcBef>
              <a:buClr>
                <a:srgbClr val="F2AF00"/>
              </a:buClr>
              <a:buFont typeface="+mj-lt"/>
              <a:buAutoNum type="arabicParenR"/>
            </a:pPr>
            <a:r>
              <a:rPr lang="en-AU" sz="2000" dirty="0" smtClean="0"/>
              <a:t>AER has not had sufficient regard to the “safety and reliability” criteria in the NEO, NEL or NER.  Significant aggregate cuts to OPEX and REPEX have been made by the AER without consideration of the “safety and reliability” clauses of the OPEX and CAPEX criteria in the NER.</a:t>
            </a:r>
            <a:endParaRPr lang="en-AU" sz="2000" i="1" dirty="0" smtClean="0"/>
          </a:p>
          <a:p>
            <a:pPr marL="457200" indent="-457200">
              <a:spcBef>
                <a:spcPts val="2400"/>
              </a:spcBef>
              <a:buClr>
                <a:srgbClr val="F2AF00"/>
              </a:buClr>
              <a:buFont typeface="+mj-lt"/>
              <a:buAutoNum type="arabicParenR"/>
            </a:pPr>
            <a:r>
              <a:rPr lang="en-AU" sz="2000" dirty="0"/>
              <a:t>AER’s failure to publish </a:t>
            </a:r>
            <a:r>
              <a:rPr lang="en-AU" sz="2000" dirty="0" smtClean="0"/>
              <a:t>the Benchmarking </a:t>
            </a:r>
            <a:r>
              <a:rPr lang="en-AU" sz="2000" dirty="0"/>
              <a:t>Report by 30 September </a:t>
            </a:r>
            <a:r>
              <a:rPr lang="en-AU" sz="2000" dirty="0" smtClean="0"/>
              <a:t>2014 has eliminated AEMC’s intent to have an assessment period before NSW draft determinations published at end of November 2014.  </a:t>
            </a:r>
            <a:r>
              <a:rPr lang="en-AU" sz="2000" b="1" dirty="0" smtClean="0"/>
              <a:t>Procedural fairness has been </a:t>
            </a:r>
            <a:r>
              <a:rPr lang="en-AU" sz="2000" b="1" dirty="0"/>
              <a:t>i</a:t>
            </a:r>
            <a:r>
              <a:rPr lang="en-AU" sz="2000" b="1" dirty="0" smtClean="0"/>
              <a:t>rrevocably compromised by AER</a:t>
            </a:r>
            <a:r>
              <a:rPr lang="en-AU" sz="2000" dirty="0" smtClean="0"/>
              <a:t>.</a:t>
            </a:r>
            <a:endParaRPr lang="en-AU" sz="2000" dirty="0"/>
          </a:p>
          <a:p>
            <a:pPr marL="457200" indent="-457200">
              <a:spcBef>
                <a:spcPts val="2400"/>
              </a:spcBef>
              <a:buClr>
                <a:srgbClr val="F2AF00"/>
              </a:buClr>
              <a:buFont typeface="+mj-lt"/>
              <a:buAutoNum type="arabicParenR"/>
            </a:pPr>
            <a:r>
              <a:rPr lang="en-AU" sz="2000" dirty="0" smtClean="0"/>
              <a:t>AER’s strong reliance on an untested and unstable OPEX benchmarking model – outcomes not discussed with operators.  Provisions of clause 8.7.4(c) of the NER have been ignored.</a:t>
            </a:r>
          </a:p>
        </p:txBody>
      </p:sp>
      <p:grpSp>
        <p:nvGrpSpPr>
          <p:cNvPr id="8" name="Group 7"/>
          <p:cNvGrpSpPr/>
          <p:nvPr/>
        </p:nvGrpSpPr>
        <p:grpSpPr>
          <a:xfrm>
            <a:off x="179512" y="310123"/>
            <a:ext cx="8515567" cy="900112"/>
            <a:chOff x="179512" y="310123"/>
            <a:chExt cx="8515567" cy="900112"/>
          </a:xfrm>
        </p:grpSpPr>
        <p:sp>
          <p:nvSpPr>
            <p:cNvPr id="9" name="TextBox 8"/>
            <p:cNvSpPr txBox="1"/>
            <p:nvPr/>
          </p:nvSpPr>
          <p:spPr>
            <a:xfrm>
              <a:off x="450411" y="518308"/>
              <a:ext cx="8244668" cy="400110"/>
            </a:xfrm>
            <a:prstGeom prst="rect">
              <a:avLst/>
            </a:prstGeom>
            <a:solidFill>
              <a:srgbClr val="5E6A71"/>
            </a:solidFill>
          </p:spPr>
          <p:txBody>
            <a:bodyPr wrap="square" rtlCol="0">
              <a:spAutoFit/>
            </a:bodyPr>
            <a:lstStyle/>
            <a:p>
              <a:pPr algn="ctr"/>
              <a:r>
                <a:rPr lang="en-AU" sz="2000" dirty="0" smtClean="0">
                  <a:solidFill>
                    <a:schemeClr val="bg1"/>
                  </a:solidFill>
                </a:rPr>
                <a:t>NNSW – issues of concern</a:t>
              </a:r>
              <a:endParaRPr lang="en-AU" sz="2000" dirty="0">
                <a:solidFill>
                  <a:schemeClr val="bg1"/>
                </a:solidFill>
              </a:endParaRPr>
            </a:p>
          </p:txBody>
        </p:sp>
        <p:sp>
          <p:nvSpPr>
            <p:cNvPr id="10" name="Freeform 8"/>
            <p:cNvSpPr>
              <a:spLocks/>
            </p:cNvSpPr>
            <p:nvPr/>
          </p:nvSpPr>
          <p:spPr bwMode="auto">
            <a:xfrm>
              <a:off x="179512" y="310123"/>
              <a:ext cx="830262" cy="900112"/>
            </a:xfrm>
            <a:custGeom>
              <a:avLst/>
              <a:gdLst>
                <a:gd name="T0" fmla="*/ 0 w 703"/>
                <a:gd name="T1" fmla="*/ 2147483647 h 612"/>
                <a:gd name="T2" fmla="*/ 2147483647 w 703"/>
                <a:gd name="T3" fmla="*/ 2147483647 h 612"/>
                <a:gd name="T4" fmla="*/ 2147483647 w 703"/>
                <a:gd name="T5" fmla="*/ 2147483647 h 612"/>
                <a:gd name="T6" fmla="*/ 2147483647 w 703"/>
                <a:gd name="T7" fmla="*/ 0 h 612"/>
                <a:gd name="T8" fmla="*/ 0 w 703"/>
                <a:gd name="T9" fmla="*/ 2147483647 h 612"/>
                <a:gd name="T10" fmla="*/ 0 60000 65536"/>
                <a:gd name="T11" fmla="*/ 0 60000 65536"/>
                <a:gd name="T12" fmla="*/ 0 60000 65536"/>
                <a:gd name="T13" fmla="*/ 0 60000 65536"/>
                <a:gd name="T14" fmla="*/ 0 60000 65536"/>
                <a:gd name="T15" fmla="*/ 0 w 703"/>
                <a:gd name="T16" fmla="*/ 0 h 612"/>
                <a:gd name="T17" fmla="*/ 703 w 703"/>
                <a:gd name="T18" fmla="*/ 612 h 612"/>
              </a:gdLst>
              <a:ahLst/>
              <a:cxnLst>
                <a:cxn ang="T10">
                  <a:pos x="T0" y="T1"/>
                </a:cxn>
                <a:cxn ang="T11">
                  <a:pos x="T2" y="T3"/>
                </a:cxn>
                <a:cxn ang="T12">
                  <a:pos x="T4" y="T5"/>
                </a:cxn>
                <a:cxn ang="T13">
                  <a:pos x="T6" y="T7"/>
                </a:cxn>
                <a:cxn ang="T14">
                  <a:pos x="T8" y="T9"/>
                </a:cxn>
              </a:cxnLst>
              <a:rect l="T15" t="T16" r="T17" b="T18"/>
              <a:pathLst>
                <a:path w="703" h="612">
                  <a:moveTo>
                    <a:pt x="0" y="525"/>
                  </a:moveTo>
                  <a:cubicBezTo>
                    <a:pt x="117" y="612"/>
                    <a:pt x="586" y="612"/>
                    <a:pt x="703" y="525"/>
                  </a:cubicBezTo>
                  <a:lnTo>
                    <a:pt x="703" y="3"/>
                  </a:lnTo>
                  <a:lnTo>
                    <a:pt x="3" y="0"/>
                  </a:lnTo>
                  <a:lnTo>
                    <a:pt x="0" y="525"/>
                  </a:lnTo>
                  <a:close/>
                </a:path>
              </a:pathLst>
            </a:custGeom>
            <a:solidFill>
              <a:srgbClr val="5E6A71"/>
            </a:solidFill>
            <a:ln w="38100">
              <a:solidFill>
                <a:schemeClr val="bg1"/>
              </a:solidFill>
              <a:miter lim="800000"/>
              <a:headEnd/>
              <a:tailEnd/>
            </a:ln>
            <a:extLst/>
          </p:spPr>
          <p:txBody>
            <a:bodyPr/>
            <a:lstStyle/>
            <a:p>
              <a:pPr algn="r" fontAlgn="base">
                <a:spcBef>
                  <a:spcPct val="0"/>
                </a:spcBef>
                <a:spcAft>
                  <a:spcPct val="0"/>
                </a:spcAft>
              </a:pPr>
              <a:r>
                <a:rPr lang="en-AU" sz="3600" dirty="0">
                  <a:solidFill>
                    <a:srgbClr val="FFFFFF"/>
                  </a:solidFill>
                  <a:cs typeface="Arial" charset="0"/>
                </a:rPr>
                <a:t>   </a:t>
              </a:r>
              <a:endParaRPr lang="en-AU" sz="4000" dirty="0">
                <a:solidFill>
                  <a:srgbClr val="000000"/>
                </a:solidFill>
                <a:cs typeface="Arial" charset="0"/>
              </a:endParaRPr>
            </a:p>
          </p:txBody>
        </p:sp>
        <p:sp>
          <p:nvSpPr>
            <p:cNvPr id="11" name="TextBox 10"/>
            <p:cNvSpPr txBox="1"/>
            <p:nvPr/>
          </p:nvSpPr>
          <p:spPr>
            <a:xfrm>
              <a:off x="484344" y="395197"/>
              <a:ext cx="442750" cy="646331"/>
            </a:xfrm>
            <a:prstGeom prst="rect">
              <a:avLst/>
            </a:prstGeom>
            <a:noFill/>
          </p:spPr>
          <p:txBody>
            <a:bodyPr wrap="none" rtlCol="0">
              <a:spAutoFit/>
            </a:bodyPr>
            <a:lstStyle/>
            <a:p>
              <a:r>
                <a:rPr lang="en-AU" sz="3600" b="1" dirty="0">
                  <a:solidFill>
                    <a:schemeClr val="bg1"/>
                  </a:solidFill>
                  <a:latin typeface="Century Gothic" panose="020B0502020202020204" pitchFamily="34" charset="0"/>
                </a:rPr>
                <a:t>4</a:t>
              </a:r>
            </a:p>
          </p:txBody>
        </p:sp>
      </p:grpSp>
    </p:spTree>
    <p:extLst>
      <p:ext uri="{BB962C8B-B14F-4D97-AF65-F5344CB8AC3E}">
        <p14:creationId xmlns:p14="http://schemas.microsoft.com/office/powerpoint/2010/main" val="3890175215"/>
      </p:ext>
    </p:extLst>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7" name="Rectangle 6"/>
          <p:cNvSpPr txBox="1">
            <a:spLocks noChangeArrowheads="1"/>
          </p:cNvSpPr>
          <p:nvPr/>
        </p:nvSpPr>
        <p:spPr bwMode="auto">
          <a:xfrm>
            <a:off x="233363" y="6364288"/>
            <a:ext cx="420687"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fontAlgn="base" hangingPunct="1">
              <a:spcBef>
                <a:spcPct val="0"/>
              </a:spcBef>
              <a:spcAft>
                <a:spcPct val="0"/>
              </a:spcAft>
            </a:pPr>
            <a:fld id="{362D8EC2-46C2-4B6B-BF5E-DFFC5F37DA25}" type="slidenum">
              <a:rPr lang="en-AU" sz="1200">
                <a:solidFill>
                  <a:srgbClr val="365F91"/>
                </a:solidFill>
              </a:rPr>
              <a:pPr algn="r" eaLnBrk="1" fontAlgn="base" hangingPunct="1">
                <a:spcBef>
                  <a:spcPct val="0"/>
                </a:spcBef>
                <a:spcAft>
                  <a:spcPct val="0"/>
                </a:spcAft>
              </a:pPr>
              <a:t>6</a:t>
            </a:fld>
            <a:endParaRPr lang="en-AU" sz="1200">
              <a:solidFill>
                <a:srgbClr val="365F91"/>
              </a:solidFill>
            </a:endParaRPr>
          </a:p>
        </p:txBody>
      </p:sp>
      <p:sp>
        <p:nvSpPr>
          <p:cNvPr id="2" name="TextBox 1"/>
          <p:cNvSpPr txBox="1"/>
          <p:nvPr/>
        </p:nvSpPr>
        <p:spPr>
          <a:xfrm>
            <a:off x="996825" y="1268760"/>
            <a:ext cx="7678601" cy="4939814"/>
          </a:xfrm>
          <a:prstGeom prst="rect">
            <a:avLst/>
          </a:prstGeom>
          <a:noFill/>
        </p:spPr>
        <p:txBody>
          <a:bodyPr wrap="square" rtlCol="0">
            <a:spAutoFit/>
          </a:bodyPr>
          <a:lstStyle/>
          <a:p>
            <a:pPr marL="457200" indent="-457200">
              <a:spcBef>
                <a:spcPts val="2400"/>
              </a:spcBef>
              <a:buClr>
                <a:srgbClr val="F2AF00"/>
              </a:buClr>
              <a:buFont typeface="+mj-lt"/>
              <a:buAutoNum type="arabicParenR" startAt="4"/>
            </a:pPr>
            <a:r>
              <a:rPr lang="en-AU" sz="2000" dirty="0" smtClean="0"/>
              <a:t>Transitional “placeholder” determination for FY15 and a proposed “true up” for that year of $913m</a:t>
            </a:r>
            <a:r>
              <a:rPr lang="en-AU" sz="1400" dirty="0" smtClean="0"/>
              <a:t>.  </a:t>
            </a:r>
            <a:r>
              <a:rPr lang="en-AU" sz="1400" i="1" dirty="0" smtClean="0"/>
              <a:t>(see slide 13)</a:t>
            </a:r>
          </a:p>
          <a:p>
            <a:pPr marL="457200" indent="-457200">
              <a:spcBef>
                <a:spcPts val="2400"/>
              </a:spcBef>
              <a:buClr>
                <a:srgbClr val="F2AF00"/>
              </a:buClr>
              <a:buFont typeface="+mj-lt"/>
              <a:buAutoNum type="arabicParenR" startAt="4"/>
            </a:pPr>
            <a:r>
              <a:rPr lang="en-AU" sz="2000" dirty="0" smtClean="0"/>
              <a:t>Introduction of new regulatory principles.  AER now proposes:</a:t>
            </a:r>
          </a:p>
          <a:p>
            <a:pPr marL="914400" lvl="1" indent="-457200">
              <a:spcBef>
                <a:spcPts val="600"/>
              </a:spcBef>
              <a:buClr>
                <a:srgbClr val="F2AF00"/>
              </a:buClr>
              <a:buFont typeface="Wingdings" panose="05000000000000000000" pitchFamily="2" charset="2"/>
              <a:buChar char="Ø"/>
            </a:pPr>
            <a:r>
              <a:rPr lang="en-AU" sz="1600" dirty="0"/>
              <a:t>n</a:t>
            </a:r>
            <a:r>
              <a:rPr lang="en-AU" sz="1600" dirty="0" smtClean="0"/>
              <a:t>etworks should reduce REPEX and accept greater risk and higher rates of network failure;</a:t>
            </a:r>
          </a:p>
          <a:p>
            <a:pPr marL="914400" lvl="1" indent="-457200">
              <a:spcBef>
                <a:spcPts val="600"/>
              </a:spcBef>
              <a:spcAft>
                <a:spcPts val="600"/>
              </a:spcAft>
              <a:buClr>
                <a:srgbClr val="F2AF00"/>
              </a:buClr>
              <a:buFont typeface="Wingdings" panose="05000000000000000000" pitchFamily="2" charset="2"/>
              <a:buChar char="Ø"/>
            </a:pPr>
            <a:r>
              <a:rPr lang="en-AU" sz="1600" dirty="0"/>
              <a:t>n</a:t>
            </a:r>
            <a:r>
              <a:rPr lang="en-AU" sz="1600" dirty="0" smtClean="0"/>
              <a:t>o longer recognising FWC certified enterprise agreements that the AER considers inefficient</a:t>
            </a:r>
            <a:r>
              <a:rPr lang="en-AU" sz="1600" dirty="0"/>
              <a:t>. This is in contrast to AER’s view for the </a:t>
            </a:r>
            <a:r>
              <a:rPr lang="en-AU" sz="1600" dirty="0" smtClean="0"/>
              <a:t>recent SP </a:t>
            </a:r>
            <a:r>
              <a:rPr lang="en-AU" sz="1600" dirty="0" err="1" smtClean="0"/>
              <a:t>AusNet</a:t>
            </a:r>
            <a:r>
              <a:rPr lang="en-AU" sz="1600" dirty="0" smtClean="0"/>
              <a:t> 2014-17 determination -</a:t>
            </a:r>
            <a:br>
              <a:rPr lang="en-AU" sz="1600" dirty="0" smtClean="0"/>
            </a:br>
            <a:r>
              <a:rPr lang="en-AU" sz="1600" dirty="0" smtClean="0"/>
              <a:t/>
            </a:r>
            <a:br>
              <a:rPr lang="en-AU" sz="1600" dirty="0" smtClean="0"/>
            </a:br>
            <a:r>
              <a:rPr lang="en-AU" sz="1400" i="1" dirty="0" smtClean="0">
                <a:solidFill>
                  <a:srgbClr val="5E6A71"/>
                </a:solidFill>
              </a:rPr>
              <a:t>“SP </a:t>
            </a:r>
            <a:r>
              <a:rPr lang="en-AU" sz="1400" i="1" dirty="0" err="1" smtClean="0">
                <a:solidFill>
                  <a:srgbClr val="5E6A71"/>
                </a:solidFill>
              </a:rPr>
              <a:t>AusNet’s</a:t>
            </a:r>
            <a:r>
              <a:rPr lang="en-AU" sz="1400" i="1" dirty="0" smtClean="0">
                <a:solidFill>
                  <a:srgbClr val="5E6A71"/>
                </a:solidFill>
              </a:rPr>
              <a:t> Enterprise Agreement outcomes, nevertheless reflect the presumably free negotiations between SP </a:t>
            </a:r>
            <a:r>
              <a:rPr lang="en-AU" sz="1400" i="1" dirty="0" err="1" smtClean="0">
                <a:solidFill>
                  <a:srgbClr val="5E6A71"/>
                </a:solidFill>
              </a:rPr>
              <a:t>AusNet</a:t>
            </a:r>
            <a:r>
              <a:rPr lang="en-AU" sz="1400" i="1" dirty="0" smtClean="0">
                <a:solidFill>
                  <a:srgbClr val="5E6A71"/>
                </a:solidFill>
              </a:rPr>
              <a:t>, its employees and representative unions, and we are not privy to those negotiations.”</a:t>
            </a:r>
            <a:endParaRPr lang="en-AU" sz="1600" dirty="0" smtClean="0">
              <a:solidFill>
                <a:srgbClr val="5E6A71"/>
              </a:solidFill>
            </a:endParaRPr>
          </a:p>
          <a:p>
            <a:pPr marL="914400" lvl="1" indent="-457200">
              <a:spcBef>
                <a:spcPts val="600"/>
              </a:spcBef>
              <a:buClr>
                <a:srgbClr val="F2AF00"/>
              </a:buClr>
              <a:buFont typeface="Wingdings" panose="05000000000000000000" pitchFamily="2" charset="2"/>
              <a:buChar char="Ø"/>
            </a:pPr>
            <a:r>
              <a:rPr lang="en-AU" sz="1600" dirty="0"/>
              <a:t>p</a:t>
            </a:r>
            <a:r>
              <a:rPr lang="en-AU" sz="1600" dirty="0" smtClean="0"/>
              <a:t>reference for more local service interruptions (blackouts) at local level with customer compensation.</a:t>
            </a:r>
          </a:p>
          <a:p>
            <a:pPr marL="457200" indent="-457200">
              <a:spcBef>
                <a:spcPts val="600"/>
              </a:spcBef>
              <a:buClr>
                <a:srgbClr val="F2AF00"/>
              </a:buClr>
              <a:buFont typeface="+mj-lt"/>
              <a:buAutoNum type="arabicParenR" startAt="6"/>
            </a:pPr>
            <a:r>
              <a:rPr lang="en-AU" sz="2000" dirty="0" smtClean="0"/>
              <a:t>Forecasts of consumption and relationship of consumption to network costs.</a:t>
            </a:r>
            <a:endParaRPr lang="en-AU" sz="2000" dirty="0"/>
          </a:p>
        </p:txBody>
      </p:sp>
      <p:grpSp>
        <p:nvGrpSpPr>
          <p:cNvPr id="8" name="Group 7"/>
          <p:cNvGrpSpPr/>
          <p:nvPr/>
        </p:nvGrpSpPr>
        <p:grpSpPr>
          <a:xfrm>
            <a:off x="179512" y="310123"/>
            <a:ext cx="8515567" cy="900112"/>
            <a:chOff x="179512" y="310123"/>
            <a:chExt cx="8515567" cy="900112"/>
          </a:xfrm>
        </p:grpSpPr>
        <p:sp>
          <p:nvSpPr>
            <p:cNvPr id="9" name="TextBox 8"/>
            <p:cNvSpPr txBox="1"/>
            <p:nvPr/>
          </p:nvSpPr>
          <p:spPr>
            <a:xfrm>
              <a:off x="450411" y="518308"/>
              <a:ext cx="8244668" cy="400110"/>
            </a:xfrm>
            <a:prstGeom prst="rect">
              <a:avLst/>
            </a:prstGeom>
            <a:solidFill>
              <a:srgbClr val="5E6A71"/>
            </a:solidFill>
          </p:spPr>
          <p:txBody>
            <a:bodyPr wrap="square" rtlCol="0">
              <a:spAutoFit/>
            </a:bodyPr>
            <a:lstStyle/>
            <a:p>
              <a:pPr algn="ctr"/>
              <a:r>
                <a:rPr lang="en-AU" sz="2000" dirty="0" smtClean="0">
                  <a:solidFill>
                    <a:schemeClr val="bg1"/>
                  </a:solidFill>
                </a:rPr>
                <a:t>NNSW – issues of concern </a:t>
              </a:r>
              <a:r>
                <a:rPr lang="en-AU" sz="2000" i="1" dirty="0" smtClean="0">
                  <a:solidFill>
                    <a:schemeClr val="bg1"/>
                  </a:solidFill>
                </a:rPr>
                <a:t>(continued)</a:t>
              </a:r>
              <a:endParaRPr lang="en-AU" sz="2000" i="1" dirty="0">
                <a:solidFill>
                  <a:schemeClr val="bg1"/>
                </a:solidFill>
              </a:endParaRPr>
            </a:p>
          </p:txBody>
        </p:sp>
        <p:sp>
          <p:nvSpPr>
            <p:cNvPr id="10" name="Freeform 8"/>
            <p:cNvSpPr>
              <a:spLocks/>
            </p:cNvSpPr>
            <p:nvPr/>
          </p:nvSpPr>
          <p:spPr bwMode="auto">
            <a:xfrm>
              <a:off x="179512" y="310123"/>
              <a:ext cx="830262" cy="900112"/>
            </a:xfrm>
            <a:custGeom>
              <a:avLst/>
              <a:gdLst>
                <a:gd name="T0" fmla="*/ 0 w 703"/>
                <a:gd name="T1" fmla="*/ 2147483647 h 612"/>
                <a:gd name="T2" fmla="*/ 2147483647 w 703"/>
                <a:gd name="T3" fmla="*/ 2147483647 h 612"/>
                <a:gd name="T4" fmla="*/ 2147483647 w 703"/>
                <a:gd name="T5" fmla="*/ 2147483647 h 612"/>
                <a:gd name="T6" fmla="*/ 2147483647 w 703"/>
                <a:gd name="T7" fmla="*/ 0 h 612"/>
                <a:gd name="T8" fmla="*/ 0 w 703"/>
                <a:gd name="T9" fmla="*/ 2147483647 h 612"/>
                <a:gd name="T10" fmla="*/ 0 60000 65536"/>
                <a:gd name="T11" fmla="*/ 0 60000 65536"/>
                <a:gd name="T12" fmla="*/ 0 60000 65536"/>
                <a:gd name="T13" fmla="*/ 0 60000 65536"/>
                <a:gd name="T14" fmla="*/ 0 60000 65536"/>
                <a:gd name="T15" fmla="*/ 0 w 703"/>
                <a:gd name="T16" fmla="*/ 0 h 612"/>
                <a:gd name="T17" fmla="*/ 703 w 703"/>
                <a:gd name="T18" fmla="*/ 612 h 612"/>
              </a:gdLst>
              <a:ahLst/>
              <a:cxnLst>
                <a:cxn ang="T10">
                  <a:pos x="T0" y="T1"/>
                </a:cxn>
                <a:cxn ang="T11">
                  <a:pos x="T2" y="T3"/>
                </a:cxn>
                <a:cxn ang="T12">
                  <a:pos x="T4" y="T5"/>
                </a:cxn>
                <a:cxn ang="T13">
                  <a:pos x="T6" y="T7"/>
                </a:cxn>
                <a:cxn ang="T14">
                  <a:pos x="T8" y="T9"/>
                </a:cxn>
              </a:cxnLst>
              <a:rect l="T15" t="T16" r="T17" b="T18"/>
              <a:pathLst>
                <a:path w="703" h="612">
                  <a:moveTo>
                    <a:pt x="0" y="525"/>
                  </a:moveTo>
                  <a:cubicBezTo>
                    <a:pt x="117" y="612"/>
                    <a:pt x="586" y="612"/>
                    <a:pt x="703" y="525"/>
                  </a:cubicBezTo>
                  <a:lnTo>
                    <a:pt x="703" y="3"/>
                  </a:lnTo>
                  <a:lnTo>
                    <a:pt x="3" y="0"/>
                  </a:lnTo>
                  <a:lnTo>
                    <a:pt x="0" y="525"/>
                  </a:lnTo>
                  <a:close/>
                </a:path>
              </a:pathLst>
            </a:custGeom>
            <a:solidFill>
              <a:srgbClr val="5E6A71"/>
            </a:solidFill>
            <a:ln w="38100">
              <a:solidFill>
                <a:schemeClr val="bg1"/>
              </a:solidFill>
              <a:miter lim="800000"/>
              <a:headEnd/>
              <a:tailEnd/>
            </a:ln>
            <a:extLst/>
          </p:spPr>
          <p:txBody>
            <a:bodyPr/>
            <a:lstStyle/>
            <a:p>
              <a:pPr algn="r" fontAlgn="base">
                <a:spcBef>
                  <a:spcPct val="0"/>
                </a:spcBef>
                <a:spcAft>
                  <a:spcPct val="0"/>
                </a:spcAft>
              </a:pPr>
              <a:r>
                <a:rPr lang="en-AU" sz="3600" dirty="0">
                  <a:solidFill>
                    <a:srgbClr val="FFFFFF"/>
                  </a:solidFill>
                  <a:cs typeface="Arial" charset="0"/>
                </a:rPr>
                <a:t>   </a:t>
              </a:r>
              <a:endParaRPr lang="en-AU" sz="4000" dirty="0">
                <a:solidFill>
                  <a:srgbClr val="000000"/>
                </a:solidFill>
                <a:cs typeface="Arial" charset="0"/>
              </a:endParaRPr>
            </a:p>
          </p:txBody>
        </p:sp>
        <p:sp>
          <p:nvSpPr>
            <p:cNvPr id="11" name="TextBox 10"/>
            <p:cNvSpPr txBox="1"/>
            <p:nvPr/>
          </p:nvSpPr>
          <p:spPr>
            <a:xfrm>
              <a:off x="484344" y="395197"/>
              <a:ext cx="442750" cy="646331"/>
            </a:xfrm>
            <a:prstGeom prst="rect">
              <a:avLst/>
            </a:prstGeom>
            <a:noFill/>
          </p:spPr>
          <p:txBody>
            <a:bodyPr wrap="none" rtlCol="0">
              <a:spAutoFit/>
            </a:bodyPr>
            <a:lstStyle/>
            <a:p>
              <a:r>
                <a:rPr lang="en-AU" sz="3600" b="1" dirty="0">
                  <a:solidFill>
                    <a:schemeClr val="bg1"/>
                  </a:solidFill>
                  <a:latin typeface="Century Gothic" panose="020B0502020202020204" pitchFamily="34" charset="0"/>
                </a:rPr>
                <a:t>4</a:t>
              </a:r>
            </a:p>
          </p:txBody>
        </p:sp>
      </p:grpSp>
    </p:spTree>
    <p:extLst>
      <p:ext uri="{BB962C8B-B14F-4D97-AF65-F5344CB8AC3E}">
        <p14:creationId xmlns:p14="http://schemas.microsoft.com/office/powerpoint/2010/main" val="2464431807"/>
      </p:ext>
    </p:extLst>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7" name="Rectangle 6"/>
          <p:cNvSpPr txBox="1">
            <a:spLocks noChangeArrowheads="1"/>
          </p:cNvSpPr>
          <p:nvPr/>
        </p:nvSpPr>
        <p:spPr bwMode="auto">
          <a:xfrm>
            <a:off x="233363" y="6364288"/>
            <a:ext cx="420687"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fontAlgn="base" hangingPunct="1">
              <a:spcBef>
                <a:spcPct val="0"/>
              </a:spcBef>
              <a:spcAft>
                <a:spcPct val="0"/>
              </a:spcAft>
            </a:pPr>
            <a:fld id="{362D8EC2-46C2-4B6B-BF5E-DFFC5F37DA25}" type="slidenum">
              <a:rPr lang="en-AU" sz="1200">
                <a:solidFill>
                  <a:srgbClr val="365F91"/>
                </a:solidFill>
              </a:rPr>
              <a:pPr algn="r" eaLnBrk="1" fontAlgn="base" hangingPunct="1">
                <a:spcBef>
                  <a:spcPct val="0"/>
                </a:spcBef>
                <a:spcAft>
                  <a:spcPct val="0"/>
                </a:spcAft>
              </a:pPr>
              <a:t>7</a:t>
            </a:fld>
            <a:endParaRPr lang="en-AU" sz="1200">
              <a:solidFill>
                <a:srgbClr val="365F91"/>
              </a:solidFill>
            </a:endParaRPr>
          </a:p>
        </p:txBody>
      </p:sp>
      <p:sp>
        <p:nvSpPr>
          <p:cNvPr id="2" name="TextBox 1"/>
          <p:cNvSpPr txBox="1"/>
          <p:nvPr/>
        </p:nvSpPr>
        <p:spPr>
          <a:xfrm>
            <a:off x="996824" y="1079311"/>
            <a:ext cx="7895656" cy="5216813"/>
          </a:xfrm>
          <a:prstGeom prst="rect">
            <a:avLst/>
          </a:prstGeom>
          <a:noFill/>
        </p:spPr>
        <p:txBody>
          <a:bodyPr wrap="square" rtlCol="0">
            <a:spAutoFit/>
          </a:bodyPr>
          <a:lstStyle/>
          <a:p>
            <a:pPr marL="457200" indent="-457200">
              <a:spcBef>
                <a:spcPts val="1800"/>
              </a:spcBef>
              <a:buClr>
                <a:srgbClr val="F2AF00"/>
              </a:buClr>
              <a:buFont typeface="Wingdings" panose="05000000000000000000" pitchFamily="2" charset="2"/>
              <a:buChar char="§"/>
            </a:pPr>
            <a:r>
              <a:rPr lang="en-AU" dirty="0" smtClean="0"/>
              <a:t>AER has cut aggregate OPEX (up to 39%) and REPEX (up to 43%), and failed to undertake any evaluation of safety and network reliability impact.  AER has declined to identify how aggregate cuts should be applied abrogating its responsibility under Commonwealth </a:t>
            </a:r>
            <a:r>
              <a:rPr lang="en-AU" i="1" dirty="0" smtClean="0"/>
              <a:t>WH&amp;S Act</a:t>
            </a:r>
            <a:r>
              <a:rPr lang="en-AU" dirty="0" smtClean="0"/>
              <a:t> and ignoring findings of Ian Hanger’s QC Royal Commission into the Home Insulation Program </a:t>
            </a:r>
            <a:r>
              <a:rPr lang="en-AU" sz="1400" i="1" dirty="0" smtClean="0"/>
              <a:t>(p.309).</a:t>
            </a:r>
          </a:p>
          <a:p>
            <a:pPr marL="457200" indent="-457200">
              <a:spcBef>
                <a:spcPts val="1800"/>
              </a:spcBef>
              <a:buClr>
                <a:srgbClr val="F2AF00"/>
              </a:buClr>
              <a:buFont typeface="Wingdings" panose="05000000000000000000" pitchFamily="2" charset="2"/>
              <a:buChar char="§"/>
            </a:pPr>
            <a:r>
              <a:rPr lang="en-AU" dirty="0" smtClean="0"/>
              <a:t>Cuts would see $460m removed from NNSW </a:t>
            </a:r>
            <a:r>
              <a:rPr lang="en-AU" dirty="0"/>
              <a:t>v</a:t>
            </a:r>
            <a:r>
              <a:rPr lang="en-AU" dirty="0" smtClean="0"/>
              <a:t>egetation and bushfire mitigation programs over the regulatory period.  AER’s proposed funding cuts to vegetation programs have NOT been risk assessed for the 160,000km of line of NSW network in bushfire-prone areas.</a:t>
            </a:r>
          </a:p>
          <a:p>
            <a:pPr marL="457200" indent="-457200">
              <a:spcBef>
                <a:spcPts val="1800"/>
              </a:spcBef>
              <a:buClr>
                <a:srgbClr val="F2AF00"/>
              </a:buClr>
              <a:buFont typeface="Wingdings" panose="05000000000000000000" pitchFamily="2" charset="2"/>
              <a:buChar char="§"/>
            </a:pPr>
            <a:r>
              <a:rPr lang="en-AU" dirty="0" smtClean="0"/>
              <a:t>Cuts would require immediate reduction of 4,600 employees including 750 apprentices without risk assessment of continuing network capability to maintain a safe and reliable network without a transition.</a:t>
            </a:r>
          </a:p>
          <a:p>
            <a:pPr marL="457200" indent="-457200">
              <a:spcBef>
                <a:spcPts val="1800"/>
              </a:spcBef>
              <a:buClr>
                <a:srgbClr val="F2AF00"/>
              </a:buClr>
              <a:buFont typeface="Wingdings" panose="05000000000000000000" pitchFamily="2" charset="2"/>
              <a:buChar char="§"/>
            </a:pPr>
            <a:r>
              <a:rPr lang="en-AU" dirty="0" smtClean="0"/>
              <a:t>Increase in local service interruption (blackouts) proposed by AER will occur on hottest (or coldest) days not risk assessed by AER for 54,000 life support customers in NSW.</a:t>
            </a:r>
          </a:p>
        </p:txBody>
      </p:sp>
      <p:grpSp>
        <p:nvGrpSpPr>
          <p:cNvPr id="8" name="Group 7"/>
          <p:cNvGrpSpPr/>
          <p:nvPr/>
        </p:nvGrpSpPr>
        <p:grpSpPr>
          <a:xfrm>
            <a:off x="179512" y="310123"/>
            <a:ext cx="8515567" cy="900112"/>
            <a:chOff x="179512" y="310123"/>
            <a:chExt cx="8515567" cy="900112"/>
          </a:xfrm>
        </p:grpSpPr>
        <p:sp>
          <p:nvSpPr>
            <p:cNvPr id="9" name="TextBox 8"/>
            <p:cNvSpPr txBox="1"/>
            <p:nvPr/>
          </p:nvSpPr>
          <p:spPr>
            <a:xfrm>
              <a:off x="450411" y="518308"/>
              <a:ext cx="8244668" cy="400110"/>
            </a:xfrm>
            <a:prstGeom prst="rect">
              <a:avLst/>
            </a:prstGeom>
            <a:solidFill>
              <a:srgbClr val="5E6A71"/>
            </a:solidFill>
          </p:spPr>
          <p:txBody>
            <a:bodyPr wrap="square" rtlCol="0">
              <a:spAutoFit/>
            </a:bodyPr>
            <a:lstStyle/>
            <a:p>
              <a:pPr algn="ctr"/>
              <a:r>
                <a:rPr lang="en-AU" sz="2000" dirty="0" smtClean="0">
                  <a:solidFill>
                    <a:schemeClr val="bg1"/>
                  </a:solidFill>
                </a:rPr>
                <a:t>Safety and reliability</a:t>
              </a:r>
              <a:endParaRPr lang="en-AU" sz="2000" dirty="0">
                <a:solidFill>
                  <a:schemeClr val="bg1"/>
                </a:solidFill>
              </a:endParaRPr>
            </a:p>
          </p:txBody>
        </p:sp>
        <p:sp>
          <p:nvSpPr>
            <p:cNvPr id="10" name="Freeform 8"/>
            <p:cNvSpPr>
              <a:spLocks/>
            </p:cNvSpPr>
            <p:nvPr/>
          </p:nvSpPr>
          <p:spPr bwMode="auto">
            <a:xfrm>
              <a:off x="179512" y="310123"/>
              <a:ext cx="830262" cy="900112"/>
            </a:xfrm>
            <a:custGeom>
              <a:avLst/>
              <a:gdLst>
                <a:gd name="T0" fmla="*/ 0 w 703"/>
                <a:gd name="T1" fmla="*/ 2147483647 h 612"/>
                <a:gd name="T2" fmla="*/ 2147483647 w 703"/>
                <a:gd name="T3" fmla="*/ 2147483647 h 612"/>
                <a:gd name="T4" fmla="*/ 2147483647 w 703"/>
                <a:gd name="T5" fmla="*/ 2147483647 h 612"/>
                <a:gd name="T6" fmla="*/ 2147483647 w 703"/>
                <a:gd name="T7" fmla="*/ 0 h 612"/>
                <a:gd name="T8" fmla="*/ 0 w 703"/>
                <a:gd name="T9" fmla="*/ 2147483647 h 612"/>
                <a:gd name="T10" fmla="*/ 0 60000 65536"/>
                <a:gd name="T11" fmla="*/ 0 60000 65536"/>
                <a:gd name="T12" fmla="*/ 0 60000 65536"/>
                <a:gd name="T13" fmla="*/ 0 60000 65536"/>
                <a:gd name="T14" fmla="*/ 0 60000 65536"/>
                <a:gd name="T15" fmla="*/ 0 w 703"/>
                <a:gd name="T16" fmla="*/ 0 h 612"/>
                <a:gd name="T17" fmla="*/ 703 w 703"/>
                <a:gd name="T18" fmla="*/ 612 h 612"/>
              </a:gdLst>
              <a:ahLst/>
              <a:cxnLst>
                <a:cxn ang="T10">
                  <a:pos x="T0" y="T1"/>
                </a:cxn>
                <a:cxn ang="T11">
                  <a:pos x="T2" y="T3"/>
                </a:cxn>
                <a:cxn ang="T12">
                  <a:pos x="T4" y="T5"/>
                </a:cxn>
                <a:cxn ang="T13">
                  <a:pos x="T6" y="T7"/>
                </a:cxn>
                <a:cxn ang="T14">
                  <a:pos x="T8" y="T9"/>
                </a:cxn>
              </a:cxnLst>
              <a:rect l="T15" t="T16" r="T17" b="T18"/>
              <a:pathLst>
                <a:path w="703" h="612">
                  <a:moveTo>
                    <a:pt x="0" y="525"/>
                  </a:moveTo>
                  <a:cubicBezTo>
                    <a:pt x="117" y="612"/>
                    <a:pt x="586" y="612"/>
                    <a:pt x="703" y="525"/>
                  </a:cubicBezTo>
                  <a:lnTo>
                    <a:pt x="703" y="3"/>
                  </a:lnTo>
                  <a:lnTo>
                    <a:pt x="3" y="0"/>
                  </a:lnTo>
                  <a:lnTo>
                    <a:pt x="0" y="525"/>
                  </a:lnTo>
                  <a:close/>
                </a:path>
              </a:pathLst>
            </a:custGeom>
            <a:solidFill>
              <a:srgbClr val="5E6A71"/>
            </a:solidFill>
            <a:ln w="38100">
              <a:solidFill>
                <a:schemeClr val="bg1"/>
              </a:solidFill>
              <a:miter lim="800000"/>
              <a:headEnd/>
              <a:tailEnd/>
            </a:ln>
            <a:extLst/>
          </p:spPr>
          <p:txBody>
            <a:bodyPr/>
            <a:lstStyle/>
            <a:p>
              <a:pPr algn="r" fontAlgn="base">
                <a:spcBef>
                  <a:spcPct val="0"/>
                </a:spcBef>
                <a:spcAft>
                  <a:spcPct val="0"/>
                </a:spcAft>
              </a:pPr>
              <a:r>
                <a:rPr lang="en-AU" sz="3600" dirty="0">
                  <a:solidFill>
                    <a:srgbClr val="FFFFFF"/>
                  </a:solidFill>
                  <a:cs typeface="Arial" charset="0"/>
                </a:rPr>
                <a:t>   </a:t>
              </a:r>
              <a:endParaRPr lang="en-AU" sz="4000" dirty="0">
                <a:solidFill>
                  <a:srgbClr val="000000"/>
                </a:solidFill>
                <a:cs typeface="Arial" charset="0"/>
              </a:endParaRPr>
            </a:p>
          </p:txBody>
        </p:sp>
        <p:sp>
          <p:nvSpPr>
            <p:cNvPr id="11" name="TextBox 10"/>
            <p:cNvSpPr txBox="1"/>
            <p:nvPr/>
          </p:nvSpPr>
          <p:spPr>
            <a:xfrm>
              <a:off x="238711" y="395196"/>
              <a:ext cx="830677" cy="646331"/>
            </a:xfrm>
            <a:prstGeom prst="rect">
              <a:avLst/>
            </a:prstGeom>
            <a:noFill/>
          </p:spPr>
          <p:txBody>
            <a:bodyPr wrap="none" rtlCol="0">
              <a:spAutoFit/>
            </a:bodyPr>
            <a:lstStyle/>
            <a:p>
              <a:r>
                <a:rPr lang="en-AU" sz="3600" b="1" dirty="0" smtClean="0">
                  <a:solidFill>
                    <a:schemeClr val="bg1"/>
                  </a:solidFill>
                  <a:latin typeface="Century Gothic" panose="020B0502020202020204" pitchFamily="34" charset="0"/>
                </a:rPr>
                <a:t>4.1</a:t>
              </a:r>
              <a:endParaRPr lang="en-AU" sz="3600" b="1" dirty="0">
                <a:solidFill>
                  <a:schemeClr val="bg1"/>
                </a:solidFill>
                <a:latin typeface="Century Gothic" panose="020B0502020202020204" pitchFamily="34" charset="0"/>
              </a:endParaRPr>
            </a:p>
          </p:txBody>
        </p:sp>
      </p:grpSp>
    </p:spTree>
    <p:extLst>
      <p:ext uri="{BB962C8B-B14F-4D97-AF65-F5344CB8AC3E}">
        <p14:creationId xmlns:p14="http://schemas.microsoft.com/office/powerpoint/2010/main" val="1266173399"/>
      </p:ext>
    </p:extLst>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6"/>
          <p:cNvSpPr txBox="1">
            <a:spLocks noChangeArrowheads="1"/>
          </p:cNvSpPr>
          <p:nvPr/>
        </p:nvSpPr>
        <p:spPr bwMode="auto">
          <a:xfrm>
            <a:off x="240067" y="6364288"/>
            <a:ext cx="420687"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fontAlgn="base" hangingPunct="1">
              <a:spcBef>
                <a:spcPct val="0"/>
              </a:spcBef>
              <a:spcAft>
                <a:spcPct val="0"/>
              </a:spcAft>
            </a:pPr>
            <a:fld id="{362D8EC2-46C2-4B6B-BF5E-DFFC5F37DA25}" type="slidenum">
              <a:rPr lang="en-AU" sz="1200">
                <a:solidFill>
                  <a:srgbClr val="365F91"/>
                </a:solidFill>
              </a:rPr>
              <a:pPr algn="r" eaLnBrk="1" fontAlgn="base" hangingPunct="1">
                <a:spcBef>
                  <a:spcPct val="0"/>
                </a:spcBef>
                <a:spcAft>
                  <a:spcPct val="0"/>
                </a:spcAft>
              </a:pPr>
              <a:t>8</a:t>
            </a:fld>
            <a:endParaRPr lang="en-AU" sz="1200">
              <a:solidFill>
                <a:srgbClr val="365F91"/>
              </a:solidFill>
            </a:endParaRPr>
          </a:p>
        </p:txBody>
      </p:sp>
      <p:sp>
        <p:nvSpPr>
          <p:cNvPr id="32" name="Rectangle 31"/>
          <p:cNvSpPr/>
          <p:nvPr/>
        </p:nvSpPr>
        <p:spPr>
          <a:xfrm>
            <a:off x="0" y="0"/>
            <a:ext cx="269776" cy="6858000"/>
          </a:xfrm>
          <a:prstGeom prst="rect">
            <a:avLst/>
          </a:prstGeom>
          <a:solidFill>
            <a:srgbClr val="F2A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9" name="Group 8"/>
          <p:cNvGrpSpPr/>
          <p:nvPr/>
        </p:nvGrpSpPr>
        <p:grpSpPr>
          <a:xfrm>
            <a:off x="179512" y="310123"/>
            <a:ext cx="8515567" cy="900112"/>
            <a:chOff x="179512" y="310123"/>
            <a:chExt cx="8515567" cy="900112"/>
          </a:xfrm>
        </p:grpSpPr>
        <p:sp>
          <p:nvSpPr>
            <p:cNvPr id="10" name="TextBox 9"/>
            <p:cNvSpPr txBox="1"/>
            <p:nvPr/>
          </p:nvSpPr>
          <p:spPr>
            <a:xfrm>
              <a:off x="450411" y="518308"/>
              <a:ext cx="8244668" cy="369332"/>
            </a:xfrm>
            <a:prstGeom prst="rect">
              <a:avLst/>
            </a:prstGeom>
            <a:solidFill>
              <a:srgbClr val="5E6A71"/>
            </a:solidFill>
          </p:spPr>
          <p:txBody>
            <a:bodyPr wrap="square" rtlCol="0">
              <a:spAutoFit/>
            </a:bodyPr>
            <a:lstStyle/>
            <a:p>
              <a:pPr algn="ctr"/>
              <a:r>
                <a:rPr lang="en-AU" dirty="0" smtClean="0">
                  <a:solidFill>
                    <a:schemeClr val="bg1"/>
                  </a:solidFill>
                </a:rPr>
                <a:t>      Retrospective OPEX reductions proposed by AER draft determination</a:t>
              </a:r>
              <a:endParaRPr lang="en-AU" dirty="0">
                <a:solidFill>
                  <a:schemeClr val="bg1"/>
                </a:solidFill>
              </a:endParaRPr>
            </a:p>
          </p:txBody>
        </p:sp>
        <p:sp>
          <p:nvSpPr>
            <p:cNvPr id="11" name="Freeform 8"/>
            <p:cNvSpPr>
              <a:spLocks/>
            </p:cNvSpPr>
            <p:nvPr/>
          </p:nvSpPr>
          <p:spPr bwMode="auto">
            <a:xfrm>
              <a:off x="179512" y="310123"/>
              <a:ext cx="830262" cy="900112"/>
            </a:xfrm>
            <a:custGeom>
              <a:avLst/>
              <a:gdLst>
                <a:gd name="T0" fmla="*/ 0 w 703"/>
                <a:gd name="T1" fmla="*/ 2147483647 h 612"/>
                <a:gd name="T2" fmla="*/ 2147483647 w 703"/>
                <a:gd name="T3" fmla="*/ 2147483647 h 612"/>
                <a:gd name="T4" fmla="*/ 2147483647 w 703"/>
                <a:gd name="T5" fmla="*/ 2147483647 h 612"/>
                <a:gd name="T6" fmla="*/ 2147483647 w 703"/>
                <a:gd name="T7" fmla="*/ 0 h 612"/>
                <a:gd name="T8" fmla="*/ 0 w 703"/>
                <a:gd name="T9" fmla="*/ 2147483647 h 612"/>
                <a:gd name="T10" fmla="*/ 0 60000 65536"/>
                <a:gd name="T11" fmla="*/ 0 60000 65536"/>
                <a:gd name="T12" fmla="*/ 0 60000 65536"/>
                <a:gd name="T13" fmla="*/ 0 60000 65536"/>
                <a:gd name="T14" fmla="*/ 0 60000 65536"/>
                <a:gd name="T15" fmla="*/ 0 w 703"/>
                <a:gd name="T16" fmla="*/ 0 h 612"/>
                <a:gd name="T17" fmla="*/ 703 w 703"/>
                <a:gd name="T18" fmla="*/ 612 h 612"/>
              </a:gdLst>
              <a:ahLst/>
              <a:cxnLst>
                <a:cxn ang="T10">
                  <a:pos x="T0" y="T1"/>
                </a:cxn>
                <a:cxn ang="T11">
                  <a:pos x="T2" y="T3"/>
                </a:cxn>
                <a:cxn ang="T12">
                  <a:pos x="T4" y="T5"/>
                </a:cxn>
                <a:cxn ang="T13">
                  <a:pos x="T6" y="T7"/>
                </a:cxn>
                <a:cxn ang="T14">
                  <a:pos x="T8" y="T9"/>
                </a:cxn>
              </a:cxnLst>
              <a:rect l="T15" t="T16" r="T17" b="T18"/>
              <a:pathLst>
                <a:path w="703" h="612">
                  <a:moveTo>
                    <a:pt x="0" y="525"/>
                  </a:moveTo>
                  <a:cubicBezTo>
                    <a:pt x="117" y="612"/>
                    <a:pt x="586" y="612"/>
                    <a:pt x="703" y="525"/>
                  </a:cubicBezTo>
                  <a:lnTo>
                    <a:pt x="703" y="3"/>
                  </a:lnTo>
                  <a:lnTo>
                    <a:pt x="3" y="0"/>
                  </a:lnTo>
                  <a:lnTo>
                    <a:pt x="0" y="525"/>
                  </a:lnTo>
                  <a:close/>
                </a:path>
              </a:pathLst>
            </a:custGeom>
            <a:solidFill>
              <a:srgbClr val="5E6A71"/>
            </a:solidFill>
            <a:ln w="38100">
              <a:solidFill>
                <a:schemeClr val="bg1"/>
              </a:solidFill>
              <a:miter lim="800000"/>
              <a:headEnd/>
              <a:tailEnd/>
            </a:ln>
            <a:extLst/>
          </p:spPr>
          <p:txBody>
            <a:bodyPr/>
            <a:lstStyle/>
            <a:p>
              <a:pPr algn="r" fontAlgn="base">
                <a:spcBef>
                  <a:spcPct val="0"/>
                </a:spcBef>
                <a:spcAft>
                  <a:spcPct val="0"/>
                </a:spcAft>
              </a:pPr>
              <a:r>
                <a:rPr lang="en-AU" sz="3600" dirty="0">
                  <a:solidFill>
                    <a:srgbClr val="FFFFFF"/>
                  </a:solidFill>
                  <a:cs typeface="Arial" charset="0"/>
                </a:rPr>
                <a:t>   </a:t>
              </a:r>
              <a:endParaRPr lang="en-AU" sz="4000" dirty="0">
                <a:solidFill>
                  <a:srgbClr val="000000"/>
                </a:solidFill>
                <a:cs typeface="Arial" charset="0"/>
              </a:endParaRPr>
            </a:p>
          </p:txBody>
        </p:sp>
        <p:sp>
          <p:nvSpPr>
            <p:cNvPr id="12" name="TextBox 11"/>
            <p:cNvSpPr txBox="1"/>
            <p:nvPr/>
          </p:nvSpPr>
          <p:spPr>
            <a:xfrm>
              <a:off x="238711" y="395196"/>
              <a:ext cx="830677" cy="646331"/>
            </a:xfrm>
            <a:prstGeom prst="rect">
              <a:avLst/>
            </a:prstGeom>
            <a:noFill/>
          </p:spPr>
          <p:txBody>
            <a:bodyPr wrap="none" rtlCol="0">
              <a:spAutoFit/>
            </a:bodyPr>
            <a:lstStyle/>
            <a:p>
              <a:r>
                <a:rPr lang="en-AU" sz="3600" b="1" dirty="0" smtClean="0">
                  <a:solidFill>
                    <a:schemeClr val="bg1"/>
                  </a:solidFill>
                  <a:latin typeface="Century Gothic" panose="020B0502020202020204" pitchFamily="34" charset="0"/>
                </a:rPr>
                <a:t>4.1</a:t>
              </a:r>
              <a:endParaRPr lang="en-AU" sz="3600" b="1" dirty="0">
                <a:solidFill>
                  <a:schemeClr val="bg1"/>
                </a:solidFill>
                <a:latin typeface="Century Gothic" panose="020B0502020202020204" pitchFamily="34" charset="0"/>
              </a:endParaRPr>
            </a:p>
          </p:txBody>
        </p:sp>
      </p:grpSp>
      <p:graphicFrame>
        <p:nvGraphicFramePr>
          <p:cNvPr id="21" name="Content Placeholder 5"/>
          <p:cNvGraphicFramePr>
            <a:graphicFrameLocks/>
          </p:cNvGraphicFramePr>
          <p:nvPr>
            <p:extLst>
              <p:ext uri="{D42A27DB-BD31-4B8C-83A1-F6EECF244321}">
                <p14:modId xmlns:p14="http://schemas.microsoft.com/office/powerpoint/2010/main" val="1661570606"/>
              </p:ext>
            </p:extLst>
          </p:nvPr>
        </p:nvGraphicFramePr>
        <p:xfrm>
          <a:off x="696630" y="1047815"/>
          <a:ext cx="3575124" cy="413439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4" name="Content Placeholder 6"/>
          <p:cNvGraphicFramePr>
            <a:graphicFrameLocks/>
          </p:cNvGraphicFramePr>
          <p:nvPr>
            <p:extLst>
              <p:ext uri="{D42A27DB-BD31-4B8C-83A1-F6EECF244321}">
                <p14:modId xmlns:p14="http://schemas.microsoft.com/office/powerpoint/2010/main" val="3157945303"/>
              </p:ext>
            </p:extLst>
          </p:nvPr>
        </p:nvGraphicFramePr>
        <p:xfrm>
          <a:off x="5107176" y="1047815"/>
          <a:ext cx="3575124" cy="4134396"/>
        </p:xfrm>
        <a:graphic>
          <a:graphicData uri="http://schemas.openxmlformats.org/drawingml/2006/chart">
            <c:chart xmlns:c="http://schemas.openxmlformats.org/drawingml/2006/chart" xmlns:r="http://schemas.openxmlformats.org/officeDocument/2006/relationships" r:id="rId3"/>
          </a:graphicData>
        </a:graphic>
      </p:graphicFrame>
      <p:sp>
        <p:nvSpPr>
          <p:cNvPr id="25" name="Right Arrow 24"/>
          <p:cNvSpPr/>
          <p:nvPr/>
        </p:nvSpPr>
        <p:spPr>
          <a:xfrm>
            <a:off x="4385793" y="2562470"/>
            <a:ext cx="792088" cy="1080120"/>
          </a:xfrm>
          <a:prstGeom prst="rightArrow">
            <a:avLst/>
          </a:prstGeom>
          <a:solidFill>
            <a:srgbClr val="FF0000"/>
          </a:solidFill>
          <a:ln>
            <a:solidFill>
              <a:srgbClr val="FF0000"/>
            </a:solidFill>
          </a:ln>
        </p:spPr>
        <p:style>
          <a:lnRef idx="0">
            <a:schemeClr val="accent2"/>
          </a:lnRef>
          <a:fillRef idx="3">
            <a:schemeClr val="accent2"/>
          </a:fillRef>
          <a:effectRef idx="3">
            <a:schemeClr val="accent2"/>
          </a:effectRef>
          <a:fontRef idx="minor">
            <a:schemeClr val="lt1"/>
          </a:fontRef>
        </p:style>
        <p:txBody>
          <a:bodyPr rtlCol="0" anchor="ctr"/>
          <a:lstStyle/>
          <a:p>
            <a:pPr algn="ctr"/>
            <a:endParaRPr lang="en-AU"/>
          </a:p>
        </p:txBody>
      </p:sp>
      <p:sp>
        <p:nvSpPr>
          <p:cNvPr id="26" name="TextBox 25"/>
          <p:cNvSpPr txBox="1"/>
          <p:nvPr/>
        </p:nvSpPr>
        <p:spPr>
          <a:xfrm>
            <a:off x="891257" y="3062766"/>
            <a:ext cx="1439561" cy="307777"/>
          </a:xfrm>
          <a:prstGeom prst="rect">
            <a:avLst/>
          </a:prstGeom>
          <a:noFill/>
        </p:spPr>
        <p:txBody>
          <a:bodyPr wrap="none" rtlCol="0">
            <a:spAutoFit/>
          </a:bodyPr>
          <a:lstStyle/>
          <a:p>
            <a:r>
              <a:rPr lang="en-AU" sz="1400" dirty="0" smtClean="0"/>
              <a:t>Vegetation 19%</a:t>
            </a:r>
            <a:endParaRPr lang="en-AU" sz="1400" dirty="0"/>
          </a:p>
        </p:txBody>
      </p:sp>
      <p:sp>
        <p:nvSpPr>
          <p:cNvPr id="27" name="TextBox 26"/>
          <p:cNvSpPr txBox="1"/>
          <p:nvPr/>
        </p:nvSpPr>
        <p:spPr>
          <a:xfrm rot="3167385">
            <a:off x="1595971" y="2431849"/>
            <a:ext cx="1040670" cy="307777"/>
          </a:xfrm>
          <a:prstGeom prst="rect">
            <a:avLst/>
          </a:prstGeom>
          <a:noFill/>
        </p:spPr>
        <p:txBody>
          <a:bodyPr wrap="none" rtlCol="0">
            <a:spAutoFit/>
          </a:bodyPr>
          <a:lstStyle/>
          <a:p>
            <a:r>
              <a:rPr lang="en-AU" sz="1400" dirty="0" smtClean="0"/>
              <a:t>Other 19%</a:t>
            </a:r>
            <a:endParaRPr lang="en-AU" sz="1400" dirty="0"/>
          </a:p>
        </p:txBody>
      </p:sp>
      <p:sp>
        <p:nvSpPr>
          <p:cNvPr id="29" name="TextBox 28"/>
          <p:cNvSpPr txBox="1"/>
          <p:nvPr/>
        </p:nvSpPr>
        <p:spPr>
          <a:xfrm rot="1305284">
            <a:off x="2476123" y="3236531"/>
            <a:ext cx="1149674" cy="307777"/>
          </a:xfrm>
          <a:prstGeom prst="rect">
            <a:avLst/>
          </a:prstGeom>
          <a:noFill/>
        </p:spPr>
        <p:txBody>
          <a:bodyPr wrap="none" rtlCol="0">
            <a:spAutoFit/>
          </a:bodyPr>
          <a:lstStyle/>
          <a:p>
            <a:r>
              <a:rPr lang="en-AU" sz="1400" dirty="0" smtClean="0"/>
              <a:t>Labour 62%</a:t>
            </a:r>
            <a:endParaRPr lang="en-AU" sz="1400" dirty="0"/>
          </a:p>
        </p:txBody>
      </p:sp>
      <p:sp>
        <p:nvSpPr>
          <p:cNvPr id="30" name="TextBox 29"/>
          <p:cNvSpPr txBox="1"/>
          <p:nvPr/>
        </p:nvSpPr>
        <p:spPr>
          <a:xfrm>
            <a:off x="7020272" y="2726659"/>
            <a:ext cx="1292341" cy="307777"/>
          </a:xfrm>
          <a:prstGeom prst="rect">
            <a:avLst/>
          </a:prstGeom>
          <a:noFill/>
        </p:spPr>
        <p:txBody>
          <a:bodyPr wrap="none" rtlCol="0">
            <a:spAutoFit/>
          </a:bodyPr>
          <a:lstStyle/>
          <a:p>
            <a:r>
              <a:rPr lang="en-AU" sz="1400" dirty="0" smtClean="0"/>
              <a:t>AER Cut 35%</a:t>
            </a:r>
            <a:endParaRPr lang="en-AU" sz="1400" dirty="0"/>
          </a:p>
        </p:txBody>
      </p:sp>
      <p:sp>
        <p:nvSpPr>
          <p:cNvPr id="33" name="TextBox 32"/>
          <p:cNvSpPr txBox="1"/>
          <p:nvPr/>
        </p:nvSpPr>
        <p:spPr>
          <a:xfrm>
            <a:off x="5580112" y="3488701"/>
            <a:ext cx="1769780" cy="307777"/>
          </a:xfrm>
          <a:prstGeom prst="rect">
            <a:avLst/>
          </a:prstGeom>
          <a:noFill/>
        </p:spPr>
        <p:txBody>
          <a:bodyPr wrap="none" rtlCol="0">
            <a:spAutoFit/>
          </a:bodyPr>
          <a:lstStyle/>
          <a:p>
            <a:r>
              <a:rPr lang="en-AU" sz="1400" dirty="0" smtClean="0"/>
              <a:t>AER Approved 65%</a:t>
            </a:r>
            <a:endParaRPr lang="en-AU" sz="1400" dirty="0"/>
          </a:p>
        </p:txBody>
      </p:sp>
      <p:sp>
        <p:nvSpPr>
          <p:cNvPr id="34" name="Rectangle 33"/>
          <p:cNvSpPr/>
          <p:nvPr/>
        </p:nvSpPr>
        <p:spPr>
          <a:xfrm>
            <a:off x="1835696" y="5301208"/>
            <a:ext cx="5684712" cy="634284"/>
          </a:xfrm>
          <a:prstGeom prst="rect">
            <a:avLst/>
          </a:prstGeom>
          <a:solidFill>
            <a:schemeClr val="bg1"/>
          </a:solidFill>
          <a:ln w="63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200" dirty="0" smtClean="0">
                <a:solidFill>
                  <a:schemeClr val="tx1"/>
                </a:solidFill>
              </a:rPr>
              <a:t>NNSW will not propose cuts to vegetation and bushfire risk management programs in revised proposals.</a:t>
            </a:r>
            <a:endParaRPr lang="en-AU" sz="1200" dirty="0">
              <a:solidFill>
                <a:schemeClr val="tx1"/>
              </a:solidFill>
            </a:endParaRPr>
          </a:p>
        </p:txBody>
      </p:sp>
      <p:sp>
        <p:nvSpPr>
          <p:cNvPr id="35" name="Rectangle 34"/>
          <p:cNvSpPr/>
          <p:nvPr/>
        </p:nvSpPr>
        <p:spPr>
          <a:xfrm>
            <a:off x="1611037" y="4842019"/>
            <a:ext cx="1629712" cy="239377"/>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dirty="0" smtClean="0"/>
              <a:t>NNSW FY14</a:t>
            </a:r>
            <a:endParaRPr lang="en-AU" sz="1600" dirty="0"/>
          </a:p>
        </p:txBody>
      </p:sp>
      <p:sp>
        <p:nvSpPr>
          <p:cNvPr id="36" name="Rectangle 35"/>
          <p:cNvSpPr/>
          <p:nvPr/>
        </p:nvSpPr>
        <p:spPr>
          <a:xfrm>
            <a:off x="5508104" y="4823803"/>
            <a:ext cx="2588485" cy="239377"/>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sz="1600" dirty="0" smtClean="0"/>
              <a:t>AER Draft Determination</a:t>
            </a:r>
            <a:endParaRPr lang="en-AU" sz="1600" dirty="0"/>
          </a:p>
        </p:txBody>
      </p:sp>
    </p:spTree>
    <p:extLst>
      <p:ext uri="{BB962C8B-B14F-4D97-AF65-F5344CB8AC3E}">
        <p14:creationId xmlns:p14="http://schemas.microsoft.com/office/powerpoint/2010/main" val="645013437"/>
      </p:ext>
    </p:extLst>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7" name="Rectangle 6"/>
          <p:cNvSpPr txBox="1">
            <a:spLocks noChangeArrowheads="1"/>
          </p:cNvSpPr>
          <p:nvPr/>
        </p:nvSpPr>
        <p:spPr bwMode="auto">
          <a:xfrm>
            <a:off x="240067" y="6364288"/>
            <a:ext cx="420687" cy="31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fontAlgn="base" hangingPunct="1">
              <a:spcBef>
                <a:spcPct val="0"/>
              </a:spcBef>
              <a:spcAft>
                <a:spcPct val="0"/>
              </a:spcAft>
            </a:pPr>
            <a:fld id="{362D8EC2-46C2-4B6B-BF5E-DFFC5F37DA25}" type="slidenum">
              <a:rPr lang="en-AU" sz="1200">
                <a:solidFill>
                  <a:srgbClr val="365F91"/>
                </a:solidFill>
              </a:rPr>
              <a:pPr algn="r" eaLnBrk="1" fontAlgn="base" hangingPunct="1">
                <a:spcBef>
                  <a:spcPct val="0"/>
                </a:spcBef>
                <a:spcAft>
                  <a:spcPct val="0"/>
                </a:spcAft>
              </a:pPr>
              <a:t>9</a:t>
            </a:fld>
            <a:endParaRPr lang="en-AU" sz="1200">
              <a:solidFill>
                <a:srgbClr val="365F91"/>
              </a:solidFill>
            </a:endParaRPr>
          </a:p>
        </p:txBody>
      </p:sp>
      <p:sp>
        <p:nvSpPr>
          <p:cNvPr id="2" name="TextBox 1"/>
          <p:cNvSpPr txBox="1"/>
          <p:nvPr/>
        </p:nvSpPr>
        <p:spPr>
          <a:xfrm>
            <a:off x="822637" y="1190974"/>
            <a:ext cx="8136904" cy="4924425"/>
          </a:xfrm>
          <a:prstGeom prst="rect">
            <a:avLst/>
          </a:prstGeom>
          <a:noFill/>
        </p:spPr>
        <p:txBody>
          <a:bodyPr wrap="square" rtlCol="0">
            <a:spAutoFit/>
          </a:bodyPr>
          <a:lstStyle/>
          <a:p>
            <a:pPr marL="457200" indent="-457200">
              <a:spcBef>
                <a:spcPts val="2400"/>
              </a:spcBef>
              <a:buClr>
                <a:srgbClr val="F2AF00"/>
              </a:buClr>
              <a:buFont typeface="+mj-lt"/>
              <a:buAutoNum type="arabicParenR"/>
            </a:pPr>
            <a:r>
              <a:rPr lang="en-AU" dirty="0" smtClean="0"/>
              <a:t>AER’s failure to publish 1</a:t>
            </a:r>
            <a:r>
              <a:rPr lang="en-AU" baseline="30000" dirty="0" smtClean="0"/>
              <a:t>st</a:t>
            </a:r>
            <a:r>
              <a:rPr lang="en-AU" dirty="0" smtClean="0"/>
              <a:t> Benchmarking Report by 30 September 2014 breached NER, and is procedurally unfair to NSW distributors who must submit revised proposals to AER by 20 January 2015.  AEMC proposed a two month period between the first annual benchmarking report and the AER’s NSW draft determinations.</a:t>
            </a:r>
          </a:p>
          <a:p>
            <a:pPr marL="457200" indent="-457200">
              <a:spcBef>
                <a:spcPts val="2400"/>
              </a:spcBef>
              <a:buClr>
                <a:srgbClr val="F2AF00"/>
              </a:buClr>
              <a:buFont typeface="+mj-lt"/>
              <a:buAutoNum type="arabicParenR"/>
            </a:pPr>
            <a:r>
              <a:rPr lang="en-AU" dirty="0" smtClean="0"/>
              <a:t>Substantial change in benchmarking model approach from August 2014 draft to 27 November 2014 published report.  The final report was not subject to consultation required under NER clause 8.7.4(c).</a:t>
            </a:r>
          </a:p>
          <a:p>
            <a:pPr marL="457200" indent="-457200">
              <a:spcBef>
                <a:spcPts val="2400"/>
              </a:spcBef>
              <a:buClr>
                <a:srgbClr val="F2AF00"/>
              </a:buClr>
              <a:buFont typeface="+mj-lt"/>
              <a:buAutoNum type="arabicParenR"/>
            </a:pPr>
            <a:r>
              <a:rPr lang="en-AU" dirty="0" smtClean="0"/>
              <a:t>AER’s RIN data “unstable and unreliable”.  </a:t>
            </a:r>
            <a:r>
              <a:rPr lang="en-AU" sz="1400" i="1" dirty="0" smtClean="0"/>
              <a:t>(Economic Insights comment)</a:t>
            </a:r>
          </a:p>
          <a:p>
            <a:pPr marL="457200" indent="-457200">
              <a:spcBef>
                <a:spcPts val="2400"/>
              </a:spcBef>
              <a:buClr>
                <a:srgbClr val="F2AF00"/>
              </a:buClr>
              <a:buFont typeface="+mj-lt"/>
              <a:buAutoNum type="arabicParenR"/>
            </a:pPr>
            <a:r>
              <a:rPr lang="en-AU" dirty="0" smtClean="0"/>
              <a:t>Illogical and unexplained model outcomes. </a:t>
            </a:r>
            <a:r>
              <a:rPr lang="en-AU" sz="1400" i="1" dirty="0" smtClean="0">
                <a:solidFill>
                  <a:srgbClr val="000000"/>
                </a:solidFill>
              </a:rPr>
              <a:t>(Slide 11)</a:t>
            </a:r>
            <a:endParaRPr lang="en-AU" sz="1400" dirty="0" smtClean="0"/>
          </a:p>
          <a:p>
            <a:pPr marL="457200" indent="-457200">
              <a:spcBef>
                <a:spcPts val="2400"/>
              </a:spcBef>
              <a:buClr>
                <a:srgbClr val="F2AF00"/>
              </a:buClr>
              <a:buFont typeface="+mj-lt"/>
              <a:buAutoNum type="arabicParenR"/>
            </a:pPr>
            <a:r>
              <a:rPr lang="en-AU" dirty="0"/>
              <a:t>NNSW cannot replicate how AER has bridged from benchmarking </a:t>
            </a:r>
            <a:r>
              <a:rPr lang="en-AU" dirty="0" smtClean="0"/>
              <a:t>model outcomes for base year FY13 to its Draft </a:t>
            </a:r>
            <a:r>
              <a:rPr lang="en-AU" dirty="0"/>
              <a:t>D</a:t>
            </a:r>
            <a:r>
              <a:rPr lang="en-AU" dirty="0" smtClean="0"/>
              <a:t>eterminations for FY15 to FY19.</a:t>
            </a:r>
          </a:p>
        </p:txBody>
      </p:sp>
      <p:grpSp>
        <p:nvGrpSpPr>
          <p:cNvPr id="8" name="Group 7"/>
          <p:cNvGrpSpPr/>
          <p:nvPr/>
        </p:nvGrpSpPr>
        <p:grpSpPr>
          <a:xfrm>
            <a:off x="179512" y="310123"/>
            <a:ext cx="8515567" cy="900112"/>
            <a:chOff x="179512" y="310123"/>
            <a:chExt cx="8515567" cy="900112"/>
          </a:xfrm>
        </p:grpSpPr>
        <p:sp>
          <p:nvSpPr>
            <p:cNvPr id="9" name="TextBox 8"/>
            <p:cNvSpPr txBox="1"/>
            <p:nvPr/>
          </p:nvSpPr>
          <p:spPr>
            <a:xfrm>
              <a:off x="450411" y="518308"/>
              <a:ext cx="8244668" cy="400110"/>
            </a:xfrm>
            <a:prstGeom prst="rect">
              <a:avLst/>
            </a:prstGeom>
            <a:solidFill>
              <a:srgbClr val="5E6A71"/>
            </a:solidFill>
          </p:spPr>
          <p:txBody>
            <a:bodyPr wrap="square" rtlCol="0">
              <a:spAutoFit/>
            </a:bodyPr>
            <a:lstStyle/>
            <a:p>
              <a:pPr algn="ctr"/>
              <a:r>
                <a:rPr lang="en-AU" sz="2000" dirty="0" smtClean="0">
                  <a:solidFill>
                    <a:schemeClr val="bg1"/>
                  </a:solidFill>
                </a:rPr>
                <a:t>Opex and benchmarking model – issues of concern</a:t>
              </a:r>
              <a:endParaRPr lang="en-AU" sz="2000" dirty="0">
                <a:solidFill>
                  <a:schemeClr val="bg1"/>
                </a:solidFill>
              </a:endParaRPr>
            </a:p>
          </p:txBody>
        </p:sp>
        <p:sp>
          <p:nvSpPr>
            <p:cNvPr id="10" name="Freeform 8"/>
            <p:cNvSpPr>
              <a:spLocks/>
            </p:cNvSpPr>
            <p:nvPr/>
          </p:nvSpPr>
          <p:spPr bwMode="auto">
            <a:xfrm>
              <a:off x="179512" y="310123"/>
              <a:ext cx="830262" cy="900112"/>
            </a:xfrm>
            <a:custGeom>
              <a:avLst/>
              <a:gdLst>
                <a:gd name="T0" fmla="*/ 0 w 703"/>
                <a:gd name="T1" fmla="*/ 2147483647 h 612"/>
                <a:gd name="T2" fmla="*/ 2147483647 w 703"/>
                <a:gd name="T3" fmla="*/ 2147483647 h 612"/>
                <a:gd name="T4" fmla="*/ 2147483647 w 703"/>
                <a:gd name="T5" fmla="*/ 2147483647 h 612"/>
                <a:gd name="T6" fmla="*/ 2147483647 w 703"/>
                <a:gd name="T7" fmla="*/ 0 h 612"/>
                <a:gd name="T8" fmla="*/ 0 w 703"/>
                <a:gd name="T9" fmla="*/ 2147483647 h 612"/>
                <a:gd name="T10" fmla="*/ 0 60000 65536"/>
                <a:gd name="T11" fmla="*/ 0 60000 65536"/>
                <a:gd name="T12" fmla="*/ 0 60000 65536"/>
                <a:gd name="T13" fmla="*/ 0 60000 65536"/>
                <a:gd name="T14" fmla="*/ 0 60000 65536"/>
                <a:gd name="T15" fmla="*/ 0 w 703"/>
                <a:gd name="T16" fmla="*/ 0 h 612"/>
                <a:gd name="T17" fmla="*/ 703 w 703"/>
                <a:gd name="T18" fmla="*/ 612 h 612"/>
              </a:gdLst>
              <a:ahLst/>
              <a:cxnLst>
                <a:cxn ang="T10">
                  <a:pos x="T0" y="T1"/>
                </a:cxn>
                <a:cxn ang="T11">
                  <a:pos x="T2" y="T3"/>
                </a:cxn>
                <a:cxn ang="T12">
                  <a:pos x="T4" y="T5"/>
                </a:cxn>
                <a:cxn ang="T13">
                  <a:pos x="T6" y="T7"/>
                </a:cxn>
                <a:cxn ang="T14">
                  <a:pos x="T8" y="T9"/>
                </a:cxn>
              </a:cxnLst>
              <a:rect l="T15" t="T16" r="T17" b="T18"/>
              <a:pathLst>
                <a:path w="703" h="612">
                  <a:moveTo>
                    <a:pt x="0" y="525"/>
                  </a:moveTo>
                  <a:cubicBezTo>
                    <a:pt x="117" y="612"/>
                    <a:pt x="586" y="612"/>
                    <a:pt x="703" y="525"/>
                  </a:cubicBezTo>
                  <a:lnTo>
                    <a:pt x="703" y="3"/>
                  </a:lnTo>
                  <a:lnTo>
                    <a:pt x="3" y="0"/>
                  </a:lnTo>
                  <a:lnTo>
                    <a:pt x="0" y="525"/>
                  </a:lnTo>
                  <a:close/>
                </a:path>
              </a:pathLst>
            </a:custGeom>
            <a:solidFill>
              <a:srgbClr val="5E6A71"/>
            </a:solidFill>
            <a:ln w="38100">
              <a:solidFill>
                <a:schemeClr val="bg1"/>
              </a:solidFill>
              <a:miter lim="800000"/>
              <a:headEnd/>
              <a:tailEnd/>
            </a:ln>
            <a:extLst/>
          </p:spPr>
          <p:txBody>
            <a:bodyPr/>
            <a:lstStyle/>
            <a:p>
              <a:pPr algn="r" fontAlgn="base">
                <a:spcBef>
                  <a:spcPct val="0"/>
                </a:spcBef>
                <a:spcAft>
                  <a:spcPct val="0"/>
                </a:spcAft>
              </a:pPr>
              <a:r>
                <a:rPr lang="en-AU" sz="3600" dirty="0">
                  <a:solidFill>
                    <a:srgbClr val="FFFFFF"/>
                  </a:solidFill>
                  <a:cs typeface="Arial" charset="0"/>
                </a:rPr>
                <a:t>   </a:t>
              </a:r>
              <a:endParaRPr lang="en-AU" sz="4000" dirty="0">
                <a:solidFill>
                  <a:srgbClr val="000000"/>
                </a:solidFill>
                <a:cs typeface="Arial" charset="0"/>
              </a:endParaRPr>
            </a:p>
          </p:txBody>
        </p:sp>
      </p:grpSp>
      <p:sp>
        <p:nvSpPr>
          <p:cNvPr id="12" name="TextBox 11"/>
          <p:cNvSpPr txBox="1"/>
          <p:nvPr/>
        </p:nvSpPr>
        <p:spPr>
          <a:xfrm>
            <a:off x="238711" y="395196"/>
            <a:ext cx="830677" cy="646331"/>
          </a:xfrm>
          <a:prstGeom prst="rect">
            <a:avLst/>
          </a:prstGeom>
          <a:noFill/>
        </p:spPr>
        <p:txBody>
          <a:bodyPr wrap="none" rtlCol="0">
            <a:spAutoFit/>
          </a:bodyPr>
          <a:lstStyle/>
          <a:p>
            <a:r>
              <a:rPr lang="en-AU" sz="3600" b="1" dirty="0" smtClean="0">
                <a:solidFill>
                  <a:schemeClr val="bg1"/>
                </a:solidFill>
                <a:latin typeface="Century Gothic" panose="020B0502020202020204" pitchFamily="34" charset="0"/>
              </a:rPr>
              <a:t>4.2</a:t>
            </a:r>
            <a:endParaRPr lang="en-AU" sz="3600" b="1" dirty="0">
              <a:solidFill>
                <a:schemeClr val="bg1"/>
              </a:solidFill>
              <a:latin typeface="Century Gothic" panose="020B0502020202020204" pitchFamily="34" charset="0"/>
            </a:endParaRPr>
          </a:p>
        </p:txBody>
      </p:sp>
    </p:spTree>
    <p:extLst>
      <p:ext uri="{BB962C8B-B14F-4D97-AF65-F5344CB8AC3E}">
        <p14:creationId xmlns:p14="http://schemas.microsoft.com/office/powerpoint/2010/main" val="2625645167"/>
      </p:ext>
    </p:extLst>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Default Design">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3746</TotalTime>
  <Words>1675</Words>
  <Application>Microsoft Office PowerPoint</Application>
  <PresentationFormat>On-screen Show (4:3)</PresentationFormat>
  <Paragraphs>238</Paragraphs>
  <Slides>20</Slides>
  <Notes>19</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Default Design</vt:lpstr>
      <vt:lpstr>Ausgrid – Endeavour - Essential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Endeavour Energy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Miriam Stariha</dc:creator>
  <cp:lastModifiedBy>Minhas, Sajjad</cp:lastModifiedBy>
  <cp:revision>336</cp:revision>
  <cp:lastPrinted>2014-11-26T21:06:24Z</cp:lastPrinted>
  <dcterms:created xsi:type="dcterms:W3CDTF">2014-07-14T04:47:26Z</dcterms:created>
  <dcterms:modified xsi:type="dcterms:W3CDTF">2014-12-07T20:42:19Z</dcterms:modified>
</cp:coreProperties>
</file>