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9" r:id="rId4"/>
    <p:sldMasterId id="2147483648" r:id="rId5"/>
    <p:sldMasterId id="2147483994" r:id="rId6"/>
  </p:sldMasterIdLst>
  <p:notesMasterIdLst>
    <p:notesMasterId r:id="rId16"/>
  </p:notesMasterIdLst>
  <p:handoutMasterIdLst>
    <p:handoutMasterId r:id="rId17"/>
  </p:handoutMasterIdLst>
  <p:sldIdLst>
    <p:sldId id="301" r:id="rId7"/>
    <p:sldId id="307" r:id="rId8"/>
    <p:sldId id="317" r:id="rId9"/>
    <p:sldId id="318" r:id="rId10"/>
    <p:sldId id="320" r:id="rId11"/>
    <p:sldId id="321" r:id="rId12"/>
    <p:sldId id="322" r:id="rId13"/>
    <p:sldId id="323" r:id="rId14"/>
    <p:sldId id="324" r:id="rId15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91"/>
    <a:srgbClr val="3C79B6"/>
    <a:srgbClr val="3871AA"/>
    <a:srgbClr val="336699"/>
    <a:srgbClr val="3366CC"/>
    <a:srgbClr val="0066CC"/>
    <a:srgbClr val="E3E5E8"/>
    <a:srgbClr val="F08127"/>
    <a:srgbClr val="0A3775"/>
    <a:srgbClr val="0D49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7" autoAdjust="0"/>
    <p:restoredTop sz="80284" autoAdjust="0"/>
  </p:normalViewPr>
  <p:slideViewPr>
    <p:cSldViewPr showGuides="1">
      <p:cViewPr varScale="1">
        <p:scale>
          <a:sx n="106" d="100"/>
          <a:sy n="106" d="100"/>
        </p:scale>
        <p:origin x="-252" y="-84"/>
      </p:cViewPr>
      <p:guideLst>
        <p:guide orient="horz" pos="3748"/>
        <p:guide orient="horz" pos="2160"/>
        <p:guide orient="horz" pos="1026"/>
        <p:guide pos="340"/>
        <p:guide pos="2880"/>
        <p:guide pos="54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2" d="100"/>
          <a:sy n="92" d="100"/>
        </p:scale>
        <p:origin x="-1776" y="-11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86885\AppData\Local\Microsoft\Windows\Temporary%20Internet%20Files\Content.Outlook\8NSE0500\Historical%20Energy%20Graph%20Dec%20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p-nc1-pr\nc_share\Corporate\Corporate%20Communications\EXTERNAL\New%20External%20Comms%20Directory\Stakeholder%20Engagement%20Strategy\141009%20-%20Event%20Evaluation%20All%20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18298333184084E-2"/>
          <c:y val="5.4350282485875714E-2"/>
          <c:w val="0.78462870527947315"/>
          <c:h val="0.73374616308554663"/>
        </c:manualLayout>
      </c:layout>
      <c:lineChart>
        <c:grouping val="standard"/>
        <c:varyColors val="0"/>
        <c:ser>
          <c:idx val="0"/>
          <c:order val="0"/>
          <c:tx>
            <c:v>Energy Sent Out</c:v>
          </c:tx>
          <c:spPr>
            <a:ln w="38100">
              <a:solidFill>
                <a:schemeClr val="bg1"/>
              </a:solidFill>
              <a:prstDash val="solid"/>
            </a:ln>
          </c:spPr>
          <c:marker>
            <c:symbol val="none"/>
          </c:marker>
          <c:cat>
            <c:strRef>
              <c:f>Data!$A$2:$A$64</c:f>
              <c:strCache>
                <c:ptCount val="63"/>
                <c:pt idx="0">
                  <c:v>1951/52</c:v>
                </c:pt>
                <c:pt idx="1">
                  <c:v>1952/53</c:v>
                </c:pt>
                <c:pt idx="2">
                  <c:v>1953/54</c:v>
                </c:pt>
                <c:pt idx="3">
                  <c:v>1954/55</c:v>
                </c:pt>
                <c:pt idx="4">
                  <c:v>1955/56</c:v>
                </c:pt>
                <c:pt idx="5">
                  <c:v>1956/57</c:v>
                </c:pt>
                <c:pt idx="6">
                  <c:v>1957/58</c:v>
                </c:pt>
                <c:pt idx="7">
                  <c:v>1958/59</c:v>
                </c:pt>
                <c:pt idx="8">
                  <c:v>1959/60</c:v>
                </c:pt>
                <c:pt idx="9">
                  <c:v>1960/61</c:v>
                </c:pt>
                <c:pt idx="10">
                  <c:v>1961/62</c:v>
                </c:pt>
                <c:pt idx="11">
                  <c:v>1962/63</c:v>
                </c:pt>
                <c:pt idx="12">
                  <c:v>1963/64</c:v>
                </c:pt>
                <c:pt idx="13">
                  <c:v>1964/65</c:v>
                </c:pt>
                <c:pt idx="14">
                  <c:v>1965/66</c:v>
                </c:pt>
                <c:pt idx="15">
                  <c:v>1966/67</c:v>
                </c:pt>
                <c:pt idx="16">
                  <c:v>1967/68</c:v>
                </c:pt>
                <c:pt idx="17">
                  <c:v>1968/69</c:v>
                </c:pt>
                <c:pt idx="18">
                  <c:v>1969/70</c:v>
                </c:pt>
                <c:pt idx="19">
                  <c:v>1970/71</c:v>
                </c:pt>
                <c:pt idx="20">
                  <c:v>1971/72</c:v>
                </c:pt>
                <c:pt idx="21">
                  <c:v>1972/73</c:v>
                </c:pt>
                <c:pt idx="22">
                  <c:v>1973/74</c:v>
                </c:pt>
                <c:pt idx="23">
                  <c:v>1974/75</c:v>
                </c:pt>
                <c:pt idx="24">
                  <c:v>1975/76</c:v>
                </c:pt>
                <c:pt idx="25">
                  <c:v>1976/77</c:v>
                </c:pt>
                <c:pt idx="26">
                  <c:v>1977/78</c:v>
                </c:pt>
                <c:pt idx="27">
                  <c:v>1978/79</c:v>
                </c:pt>
                <c:pt idx="28">
                  <c:v>1979/80</c:v>
                </c:pt>
                <c:pt idx="29">
                  <c:v>1980/81</c:v>
                </c:pt>
                <c:pt idx="30">
                  <c:v>1981/82</c:v>
                </c:pt>
                <c:pt idx="31">
                  <c:v>1982/83</c:v>
                </c:pt>
                <c:pt idx="32">
                  <c:v>1983/84</c:v>
                </c:pt>
                <c:pt idx="33">
                  <c:v>1984/85</c:v>
                </c:pt>
                <c:pt idx="34">
                  <c:v>1985/86</c:v>
                </c:pt>
                <c:pt idx="35">
                  <c:v>1986/87</c:v>
                </c:pt>
                <c:pt idx="36">
                  <c:v>1987/88</c:v>
                </c:pt>
                <c:pt idx="37">
                  <c:v>1988/89</c:v>
                </c:pt>
                <c:pt idx="38">
                  <c:v>1989/90</c:v>
                </c:pt>
                <c:pt idx="39">
                  <c:v>1990/91</c:v>
                </c:pt>
                <c:pt idx="40">
                  <c:v>1991/92</c:v>
                </c:pt>
                <c:pt idx="41">
                  <c:v>1992/93</c:v>
                </c:pt>
                <c:pt idx="42">
                  <c:v>1993/94</c:v>
                </c:pt>
                <c:pt idx="43">
                  <c:v>1994/95</c:v>
                </c:pt>
                <c:pt idx="44">
                  <c:v>1995/96</c:v>
                </c:pt>
                <c:pt idx="45">
                  <c:v>1996/97</c:v>
                </c:pt>
                <c:pt idx="46">
                  <c:v>1997/98</c:v>
                </c:pt>
                <c:pt idx="47">
                  <c:v>1998/99</c:v>
                </c:pt>
                <c:pt idx="48">
                  <c:v>1999/00</c:v>
                </c:pt>
                <c:pt idx="49">
                  <c:v>2000/01</c:v>
                </c:pt>
                <c:pt idx="50">
                  <c:v>2001/02</c:v>
                </c:pt>
                <c:pt idx="51">
                  <c:v>2002/03</c:v>
                </c:pt>
                <c:pt idx="52">
                  <c:v>2003/04</c:v>
                </c:pt>
                <c:pt idx="53">
                  <c:v>2004/05</c:v>
                </c:pt>
                <c:pt idx="54">
                  <c:v>2005/06</c:v>
                </c:pt>
                <c:pt idx="55">
                  <c:v>2006/07</c:v>
                </c:pt>
                <c:pt idx="56">
                  <c:v>2007/08</c:v>
                </c:pt>
                <c:pt idx="57">
                  <c:v>2008/09</c:v>
                </c:pt>
                <c:pt idx="58">
                  <c:v>2009/10</c:v>
                </c:pt>
                <c:pt idx="59">
                  <c:v>2010/11</c:v>
                </c:pt>
                <c:pt idx="60">
                  <c:v>2011/12</c:v>
                </c:pt>
                <c:pt idx="61">
                  <c:v>2012/13</c:v>
                </c:pt>
                <c:pt idx="62">
                  <c:v>2013/14</c:v>
                </c:pt>
              </c:strCache>
            </c:strRef>
          </c:cat>
          <c:val>
            <c:numRef>
              <c:f>Data!$B$2:$B$64</c:f>
              <c:numCache>
                <c:formatCode>_-* #,##0_-;\-* #,##0_-;_-* "-"??_-;_-@_-</c:formatCode>
                <c:ptCount val="63"/>
                <c:pt idx="0">
                  <c:v>1179</c:v>
                </c:pt>
                <c:pt idx="1">
                  <c:v>2774</c:v>
                </c:pt>
                <c:pt idx="2">
                  <c:v>3817</c:v>
                </c:pt>
                <c:pt idx="3">
                  <c:v>4139</c:v>
                </c:pt>
                <c:pt idx="4">
                  <c:v>4555</c:v>
                </c:pt>
                <c:pt idx="5">
                  <c:v>5298</c:v>
                </c:pt>
                <c:pt idx="6">
                  <c:v>6069</c:v>
                </c:pt>
                <c:pt idx="7">
                  <c:v>6676</c:v>
                </c:pt>
                <c:pt idx="8">
                  <c:v>7367</c:v>
                </c:pt>
                <c:pt idx="9">
                  <c:v>8111</c:v>
                </c:pt>
                <c:pt idx="10">
                  <c:v>8455</c:v>
                </c:pt>
                <c:pt idx="11">
                  <c:v>9573</c:v>
                </c:pt>
                <c:pt idx="12">
                  <c:v>11003</c:v>
                </c:pt>
                <c:pt idx="13">
                  <c:v>11939</c:v>
                </c:pt>
                <c:pt idx="14">
                  <c:v>12505</c:v>
                </c:pt>
                <c:pt idx="15">
                  <c:v>13443</c:v>
                </c:pt>
                <c:pt idx="16">
                  <c:v>14730</c:v>
                </c:pt>
                <c:pt idx="17">
                  <c:v>15843</c:v>
                </c:pt>
                <c:pt idx="18">
                  <c:v>17522</c:v>
                </c:pt>
                <c:pt idx="19">
                  <c:v>19253</c:v>
                </c:pt>
                <c:pt idx="20">
                  <c:v>20040</c:v>
                </c:pt>
                <c:pt idx="21">
                  <c:v>21062</c:v>
                </c:pt>
                <c:pt idx="22">
                  <c:v>22414</c:v>
                </c:pt>
                <c:pt idx="23">
                  <c:v>23693</c:v>
                </c:pt>
                <c:pt idx="24">
                  <c:v>25236.3</c:v>
                </c:pt>
                <c:pt idx="25">
                  <c:v>27345.5</c:v>
                </c:pt>
                <c:pt idx="26">
                  <c:v>28695.4</c:v>
                </c:pt>
                <c:pt idx="27">
                  <c:v>30452.7</c:v>
                </c:pt>
                <c:pt idx="28">
                  <c:v>32997.9</c:v>
                </c:pt>
                <c:pt idx="29">
                  <c:v>34835.800000000003</c:v>
                </c:pt>
                <c:pt idx="30">
                  <c:v>35580.5</c:v>
                </c:pt>
                <c:pt idx="31">
                  <c:v>34935.599999999999</c:v>
                </c:pt>
                <c:pt idx="32">
                  <c:v>37164.9</c:v>
                </c:pt>
                <c:pt idx="33">
                  <c:v>40197</c:v>
                </c:pt>
                <c:pt idx="34">
                  <c:v>42458.7</c:v>
                </c:pt>
                <c:pt idx="35">
                  <c:v>44131.3</c:v>
                </c:pt>
                <c:pt idx="36">
                  <c:v>45379.7</c:v>
                </c:pt>
                <c:pt idx="37">
                  <c:v>46760.9</c:v>
                </c:pt>
                <c:pt idx="38">
                  <c:v>48816.856068000008</c:v>
                </c:pt>
                <c:pt idx="39">
                  <c:v>49653.953450000001</c:v>
                </c:pt>
                <c:pt idx="40">
                  <c:v>50345.493629999997</c:v>
                </c:pt>
                <c:pt idx="41">
                  <c:v>51986.994978550567</c:v>
                </c:pt>
                <c:pt idx="42">
                  <c:v>53957.569056290937</c:v>
                </c:pt>
                <c:pt idx="43">
                  <c:v>55699.447180499999</c:v>
                </c:pt>
                <c:pt idx="44">
                  <c:v>57325.883460778365</c:v>
                </c:pt>
                <c:pt idx="45">
                  <c:v>59022.643403712689</c:v>
                </c:pt>
                <c:pt idx="46">
                  <c:v>60188.782359944955</c:v>
                </c:pt>
                <c:pt idx="47">
                  <c:v>62541.384551918636</c:v>
                </c:pt>
                <c:pt idx="48">
                  <c:v>63645.491980189166</c:v>
                </c:pt>
                <c:pt idx="49">
                  <c:v>66115.424319999933</c:v>
                </c:pt>
                <c:pt idx="50">
                  <c:v>66479.265519000022</c:v>
                </c:pt>
                <c:pt idx="51">
                  <c:v>68020.844066999969</c:v>
                </c:pt>
                <c:pt idx="52">
                  <c:v>70466.45414799999</c:v>
                </c:pt>
                <c:pt idx="53">
                  <c:v>71076.159320000006</c:v>
                </c:pt>
                <c:pt idx="54">
                  <c:v>73100.858689874833</c:v>
                </c:pt>
                <c:pt idx="55">
                  <c:v>74246.645292564208</c:v>
                </c:pt>
                <c:pt idx="56">
                  <c:v>74384.18236989672</c:v>
                </c:pt>
                <c:pt idx="57">
                  <c:v>74790.271877663326</c:v>
                </c:pt>
                <c:pt idx="58">
                  <c:v>74539.952960478317</c:v>
                </c:pt>
                <c:pt idx="59">
                  <c:v>74319.311025195813</c:v>
                </c:pt>
                <c:pt idx="60">
                  <c:v>71796.248523995921</c:v>
                </c:pt>
                <c:pt idx="61">
                  <c:v>68204.472618605083</c:v>
                </c:pt>
                <c:pt idx="62">
                  <c:v>66345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412160"/>
        <c:axId val="344002560"/>
      </c:lineChart>
      <c:catAx>
        <c:axId val="34841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344002560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344002560"/>
        <c:scaling>
          <c:orientation val="minMax"/>
          <c:min val="1000"/>
        </c:scaling>
        <c:delete val="0"/>
        <c:axPos val="r"/>
        <c:numFmt formatCode="#,##0" sourceLinked="0"/>
        <c:majorTickMark val="none"/>
        <c:minorTickMark val="none"/>
        <c:tickLblPos val="none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Helvetica"/>
                <a:ea typeface="Helvetica"/>
                <a:cs typeface="Helvetica"/>
              </a:defRPr>
            </a:pPr>
            <a:endParaRPr lang="en-US"/>
          </a:p>
        </c:txPr>
        <c:crossAx val="348412160"/>
        <c:crosses val="max"/>
        <c:crossBetween val="midCat"/>
        <c:minorUnit val="181.24455854338254"/>
      </c:valAx>
      <c:spPr>
        <a:noFill/>
        <a:ln w="3175">
          <a:noFill/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Helvetica"/>
          <a:ea typeface="Helvetica"/>
          <a:cs typeface="Helvetica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8147416244530752"/>
          <c:y val="0.10179406647257355"/>
          <c:w val="0.46305247692785095"/>
          <c:h val="0.85122405669393097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Sheet4!$D$1</c:f>
              <c:strCache>
                <c:ptCount val="1"/>
                <c:pt idx="0">
                  <c:v>Q2 events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val>
            <c:numRef>
              <c:f>(Sheet4!$D$11,Sheet4!$D$20)</c:f>
              <c:numCache>
                <c:formatCode>General</c:formatCode>
                <c:ptCount val="2"/>
                <c:pt idx="0">
                  <c:v>8.5</c:v>
                </c:pt>
                <c:pt idx="1">
                  <c:v>8.5</c:v>
                </c:pt>
              </c:numCache>
            </c:numRef>
          </c:val>
        </c:ser>
        <c:ser>
          <c:idx val="0"/>
          <c:order val="1"/>
          <c:tx>
            <c:v>Q1 events</c:v>
          </c:tx>
          <c:invertIfNegative val="0"/>
          <c:cat>
            <c:strRef>
              <c:f>(Sheet4!$A$11,Sheet4!$A$20)</c:f>
              <c:strCache>
                <c:ptCount val="2"/>
                <c:pt idx="0">
                  <c:v>Rate the overall value of attending today's forum for you or your organisation?</c:v>
                </c:pt>
                <c:pt idx="1">
                  <c:v>Rate the extent to which you felt your opinions were being heard</c:v>
                </c:pt>
              </c:strCache>
            </c:strRef>
          </c:cat>
          <c:val>
            <c:numRef>
              <c:f>(Sheet4!$I$11,Sheet4!$I$20)</c:f>
              <c:numCache>
                <c:formatCode>0.0</c:formatCode>
                <c:ptCount val="2"/>
                <c:pt idx="0">
                  <c:v>7.7953124999999996</c:v>
                </c:pt>
                <c:pt idx="1">
                  <c:v>8.0562500000000004</c:v>
                </c:pt>
              </c:numCache>
            </c:numRef>
          </c:val>
        </c:ser>
        <c:ser>
          <c:idx val="1"/>
          <c:order val="2"/>
          <c:tx>
            <c:strRef>
              <c:f>Sheet4!$N$1</c:f>
              <c:strCache>
                <c:ptCount val="1"/>
                <c:pt idx="0">
                  <c:v>13/14 events</c:v>
                </c:pt>
              </c:strCache>
            </c:strRef>
          </c:tx>
          <c:invertIfNegative val="0"/>
          <c:cat>
            <c:strRef>
              <c:f>(Sheet4!$A$11,Sheet4!$A$20)</c:f>
              <c:strCache>
                <c:ptCount val="2"/>
                <c:pt idx="0">
                  <c:v>Rate the overall value of attending today's forum for you or your organisation?</c:v>
                </c:pt>
                <c:pt idx="1">
                  <c:v>Rate the extent to which you felt your opinions were being heard</c:v>
                </c:pt>
              </c:strCache>
            </c:strRef>
          </c:cat>
          <c:val>
            <c:numRef>
              <c:f>(Sheet4!$N$11,Sheet4!$N$20)</c:f>
              <c:numCache>
                <c:formatCode>0.0</c:formatCode>
                <c:ptCount val="2"/>
                <c:pt idx="0">
                  <c:v>7.4185606060606055</c:v>
                </c:pt>
                <c:pt idx="1">
                  <c:v>8.0041666666666664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352401664"/>
        <c:axId val="352403456"/>
      </c:barChart>
      <c:catAx>
        <c:axId val="352401664"/>
        <c:scaling>
          <c:orientation val="minMax"/>
        </c:scaling>
        <c:delete val="0"/>
        <c:axPos val="l"/>
        <c:majorTickMark val="out"/>
        <c:minorTickMark val="none"/>
        <c:tickLblPos val="nextTo"/>
        <c:crossAx val="352403456"/>
        <c:crosses val="autoZero"/>
        <c:auto val="1"/>
        <c:lblAlgn val="ctr"/>
        <c:lblOffset val="100"/>
        <c:noMultiLvlLbl val="0"/>
      </c:catAx>
      <c:valAx>
        <c:axId val="352403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2401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51408081094441"/>
          <c:y val="0.3303980978082382"/>
          <c:w val="0.22465175264214141"/>
          <c:h val="0.34873685339804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solidFill>
            <a:schemeClr val="tx2"/>
          </a:solidFill>
        </a:defRPr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21C839-ABF4-4197-9CCB-9E82E870361C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8F04536B-2C50-4B0D-B3CD-EABCAD83D77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AU" sz="2000" dirty="0" smtClean="0"/>
            <a:t>AER</a:t>
          </a:r>
          <a:endParaRPr lang="en-AU" sz="2400" dirty="0"/>
        </a:p>
      </dgm:t>
    </dgm:pt>
    <dgm:pt modelId="{D2F6926D-F05C-4D3B-B2F1-0342344BB6B8}" type="parTrans" cxnId="{A4CCB1C9-73BD-404B-A067-A3A12CA32E17}">
      <dgm:prSet/>
      <dgm:spPr/>
      <dgm:t>
        <a:bodyPr/>
        <a:lstStyle/>
        <a:p>
          <a:endParaRPr lang="en-AU"/>
        </a:p>
      </dgm:t>
    </dgm:pt>
    <dgm:pt modelId="{47D1C905-282C-4D4A-9045-A74830E4F6F6}" type="sibTrans" cxnId="{A4CCB1C9-73BD-404B-A067-A3A12CA32E17}">
      <dgm:prSet/>
      <dgm:spPr/>
      <dgm:t>
        <a:bodyPr/>
        <a:lstStyle/>
        <a:p>
          <a:endParaRPr lang="en-AU"/>
        </a:p>
      </dgm:t>
    </dgm:pt>
    <dgm:pt modelId="{EDCC8A06-0B09-4DF6-9FEA-C6F4BD09EE0A}">
      <dgm:prSet phldrT="[Text]" custT="1"/>
      <dgm:spPr/>
      <dgm:t>
        <a:bodyPr/>
        <a:lstStyle/>
        <a:p>
          <a:r>
            <a:rPr lang="en-AU" sz="1400" i="1" dirty="0" smtClean="0">
              <a:solidFill>
                <a:schemeClr val="tx2"/>
              </a:solidFill>
            </a:rPr>
            <a:t>‘Service </a:t>
          </a:r>
          <a:br>
            <a:rPr lang="en-AU" sz="1400" i="1" dirty="0" smtClean="0">
              <a:solidFill>
                <a:schemeClr val="tx2"/>
              </a:solidFill>
            </a:rPr>
          </a:br>
          <a:r>
            <a:rPr lang="en-AU" sz="1400" i="1" dirty="0" smtClean="0">
              <a:solidFill>
                <a:schemeClr val="tx2"/>
              </a:solidFill>
            </a:rPr>
            <a:t>providers should engage with </a:t>
          </a:r>
          <a:br>
            <a:rPr lang="en-AU" sz="1400" i="1" dirty="0" smtClean="0">
              <a:solidFill>
                <a:schemeClr val="tx2"/>
              </a:solidFill>
            </a:rPr>
          </a:br>
          <a:r>
            <a:rPr lang="en-AU" sz="1400" i="1" dirty="0" smtClean="0">
              <a:solidFill>
                <a:schemeClr val="tx2"/>
              </a:solidFill>
            </a:rPr>
            <a:t>their consumers </a:t>
          </a:r>
          <a:br>
            <a:rPr lang="en-AU" sz="1400" i="1" dirty="0" smtClean="0">
              <a:solidFill>
                <a:schemeClr val="tx2"/>
              </a:solidFill>
            </a:rPr>
          </a:br>
          <a:r>
            <a:rPr lang="en-AU" sz="1400" i="1" dirty="0" smtClean="0">
              <a:solidFill>
                <a:schemeClr val="tx2"/>
              </a:solidFill>
            </a:rPr>
            <a:t>so they can provide services that better align with consumers' long term interests.’</a:t>
          </a:r>
          <a:endParaRPr lang="en-AU" sz="1400" i="1" dirty="0"/>
        </a:p>
      </dgm:t>
    </dgm:pt>
    <dgm:pt modelId="{26B2BFD6-CFFA-4FFB-AE15-5D436F2D0A8B}" type="parTrans" cxnId="{533E7552-90C8-4BCA-A424-12EE955429C9}">
      <dgm:prSet/>
      <dgm:spPr/>
      <dgm:t>
        <a:bodyPr/>
        <a:lstStyle/>
        <a:p>
          <a:endParaRPr lang="en-AU"/>
        </a:p>
      </dgm:t>
    </dgm:pt>
    <dgm:pt modelId="{593274A0-369F-46FB-A59F-309FB4FE5C3E}" type="sibTrans" cxnId="{533E7552-90C8-4BCA-A424-12EE955429C9}">
      <dgm:prSet/>
      <dgm:spPr/>
      <dgm:t>
        <a:bodyPr/>
        <a:lstStyle/>
        <a:p>
          <a:endParaRPr lang="en-AU"/>
        </a:p>
      </dgm:t>
    </dgm:pt>
    <dgm:pt modelId="{2B387704-A8AB-434B-BA8E-637A3BFE074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AU" sz="2000" dirty="0" smtClean="0"/>
            <a:t>Consumers told us</a:t>
          </a:r>
          <a:endParaRPr lang="en-AU" sz="2000" dirty="0"/>
        </a:p>
      </dgm:t>
    </dgm:pt>
    <dgm:pt modelId="{29036069-433C-4FA1-AFE9-A082149CF43A}" type="parTrans" cxnId="{F8ACC7BB-5350-42E3-A0D3-5F8FC892718D}">
      <dgm:prSet/>
      <dgm:spPr/>
      <dgm:t>
        <a:bodyPr/>
        <a:lstStyle/>
        <a:p>
          <a:endParaRPr lang="en-AU"/>
        </a:p>
      </dgm:t>
    </dgm:pt>
    <dgm:pt modelId="{896FF25D-80C9-4749-98DE-6EF9F1DE66B8}" type="sibTrans" cxnId="{F8ACC7BB-5350-42E3-A0D3-5F8FC892718D}">
      <dgm:prSet/>
      <dgm:spPr/>
      <dgm:t>
        <a:bodyPr/>
        <a:lstStyle/>
        <a:p>
          <a:endParaRPr lang="en-AU"/>
        </a:p>
      </dgm:t>
    </dgm:pt>
    <dgm:pt modelId="{53567416-0233-4E68-A2A8-6F5F28DCAAF9}">
      <dgm:prSet phldrT="[Text]" custT="1"/>
      <dgm:spPr/>
      <dgm:t>
        <a:bodyPr/>
        <a:lstStyle/>
        <a:p>
          <a:r>
            <a:rPr lang="en-AU" sz="1400" i="1" dirty="0" smtClean="0">
              <a:solidFill>
                <a:schemeClr val="tx2"/>
              </a:solidFill>
              <a:latin typeface="+mn-lt"/>
            </a:rPr>
            <a:t>“The customer engagement process you provide is second to none in the country. Well done.”</a:t>
          </a:r>
          <a:endParaRPr lang="en-AU" sz="700" i="1" dirty="0" smtClean="0">
            <a:solidFill>
              <a:schemeClr val="tx2"/>
            </a:solidFill>
            <a:latin typeface="+mn-lt"/>
          </a:endParaRPr>
        </a:p>
        <a:p>
          <a:r>
            <a:rPr lang="en-AU" sz="1050" dirty="0" smtClean="0">
              <a:solidFill>
                <a:schemeClr val="tx2"/>
              </a:solidFill>
              <a:latin typeface="+mn-lt"/>
            </a:rPr>
            <a:t>(Consumer Advisory Representative, Mar 2014)</a:t>
          </a:r>
        </a:p>
        <a:p>
          <a:r>
            <a:rPr lang="en-AU" sz="1400" i="1" dirty="0" smtClean="0">
              <a:solidFill>
                <a:schemeClr val="tx2"/>
              </a:solidFill>
              <a:latin typeface="+mn-lt"/>
            </a:rPr>
            <a:t>“The interest in genuine discussion of the issues of each of the participants.”</a:t>
          </a:r>
        </a:p>
        <a:p>
          <a:r>
            <a:rPr lang="en-AU" sz="1050" dirty="0" smtClean="0">
              <a:solidFill>
                <a:schemeClr val="tx2"/>
              </a:solidFill>
              <a:latin typeface="+mn-lt"/>
            </a:rPr>
            <a:t>(Consumer Advisory Representative, Nov 2014)</a:t>
          </a:r>
        </a:p>
        <a:p>
          <a:endParaRPr lang="en-AU" sz="1400" dirty="0"/>
        </a:p>
      </dgm:t>
    </dgm:pt>
    <dgm:pt modelId="{0C37DDCC-E49C-4293-B816-AD114D0B6A02}" type="parTrans" cxnId="{5EF07636-C5EC-4297-8927-2B5F8DCAB695}">
      <dgm:prSet/>
      <dgm:spPr/>
      <dgm:t>
        <a:bodyPr/>
        <a:lstStyle/>
        <a:p>
          <a:endParaRPr lang="en-AU"/>
        </a:p>
      </dgm:t>
    </dgm:pt>
    <dgm:pt modelId="{AAF96F63-07CE-484B-94E7-F00C3147526B}" type="sibTrans" cxnId="{5EF07636-C5EC-4297-8927-2B5F8DCAB695}">
      <dgm:prSet/>
      <dgm:spPr/>
      <dgm:t>
        <a:bodyPr/>
        <a:lstStyle/>
        <a:p>
          <a:endParaRPr lang="en-AU"/>
        </a:p>
      </dgm:t>
    </dgm:pt>
    <dgm:pt modelId="{79085BC5-ECBD-4370-B724-DACCAF669E2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AU" sz="2000" dirty="0" smtClean="0"/>
            <a:t>AER</a:t>
          </a:r>
          <a:endParaRPr lang="en-AU" sz="3100" dirty="0"/>
        </a:p>
      </dgm:t>
    </dgm:pt>
    <dgm:pt modelId="{71713FC5-166C-47F0-8A06-7B4491290EC4}" type="parTrans" cxnId="{88F1118C-7D07-44ED-9941-A30067C010EF}">
      <dgm:prSet/>
      <dgm:spPr/>
      <dgm:t>
        <a:bodyPr/>
        <a:lstStyle/>
        <a:p>
          <a:endParaRPr lang="en-AU"/>
        </a:p>
      </dgm:t>
    </dgm:pt>
    <dgm:pt modelId="{99E9E3B5-2E0D-4803-8F57-C969AE6FA557}" type="sibTrans" cxnId="{88F1118C-7D07-44ED-9941-A30067C010EF}">
      <dgm:prSet/>
      <dgm:spPr/>
      <dgm:t>
        <a:bodyPr/>
        <a:lstStyle/>
        <a:p>
          <a:endParaRPr lang="en-AU"/>
        </a:p>
      </dgm:t>
    </dgm:pt>
    <dgm:pt modelId="{5461BB48-02F9-4357-8755-755DB87E3617}">
      <dgm:prSet phldrT="[Text]" custT="1"/>
      <dgm:spPr/>
      <dgm:t>
        <a:bodyPr/>
        <a:lstStyle/>
        <a:p>
          <a:r>
            <a:rPr lang="en-AU" sz="1400" i="1" dirty="0" smtClean="0"/>
            <a:t>‘We do not consider it is efficient… to engage with distribution customers as TransGrid is proposing”</a:t>
          </a:r>
        </a:p>
        <a:p>
          <a:r>
            <a:rPr lang="en-AU" sz="1200" dirty="0" smtClean="0"/>
            <a:t>AER Draft Determination, Nov 2014 </a:t>
          </a:r>
          <a:endParaRPr lang="en-AU" sz="1200" dirty="0"/>
        </a:p>
      </dgm:t>
    </dgm:pt>
    <dgm:pt modelId="{BE3B57F1-49B0-4D47-97A0-8DF247177CD3}" type="parTrans" cxnId="{E7D8B412-8C17-4E1B-A1FE-3F6E9679DC47}">
      <dgm:prSet/>
      <dgm:spPr/>
      <dgm:t>
        <a:bodyPr/>
        <a:lstStyle/>
        <a:p>
          <a:endParaRPr lang="en-AU"/>
        </a:p>
      </dgm:t>
    </dgm:pt>
    <dgm:pt modelId="{D34031AA-9CA2-4AEC-B48F-EB59114EC793}" type="sibTrans" cxnId="{E7D8B412-8C17-4E1B-A1FE-3F6E9679DC47}">
      <dgm:prSet/>
      <dgm:spPr/>
      <dgm:t>
        <a:bodyPr/>
        <a:lstStyle/>
        <a:p>
          <a:endParaRPr lang="en-AU"/>
        </a:p>
      </dgm:t>
    </dgm:pt>
    <dgm:pt modelId="{A71B7462-48FA-4605-B34C-75271F777D9F}">
      <dgm:prSet custT="1"/>
      <dgm:spPr/>
      <dgm:t>
        <a:bodyPr/>
        <a:lstStyle/>
        <a:p>
          <a:r>
            <a:rPr lang="en-AU" sz="1200" i="0" dirty="0" smtClean="0">
              <a:solidFill>
                <a:schemeClr val="tx2"/>
              </a:solidFill>
            </a:rPr>
            <a:t>AER Consumer Engagement Guidelines, </a:t>
          </a:r>
        </a:p>
      </dgm:t>
    </dgm:pt>
    <dgm:pt modelId="{D2FB9865-1746-47C9-98B0-B8DFB1A4983D}" type="parTrans" cxnId="{40A3A221-52B9-465B-B204-2F0B950274E1}">
      <dgm:prSet/>
      <dgm:spPr/>
      <dgm:t>
        <a:bodyPr/>
        <a:lstStyle/>
        <a:p>
          <a:endParaRPr lang="en-AU"/>
        </a:p>
      </dgm:t>
    </dgm:pt>
    <dgm:pt modelId="{7E79E586-790D-4855-83BD-F6FF99E9E267}" type="sibTrans" cxnId="{40A3A221-52B9-465B-B204-2F0B950274E1}">
      <dgm:prSet/>
      <dgm:spPr/>
      <dgm:t>
        <a:bodyPr/>
        <a:lstStyle/>
        <a:p>
          <a:endParaRPr lang="en-AU"/>
        </a:p>
      </dgm:t>
    </dgm:pt>
    <dgm:pt modelId="{432284FA-43FD-4B7C-B33A-488849DB3E7A}">
      <dgm:prSet custT="1"/>
      <dgm:spPr/>
      <dgm:t>
        <a:bodyPr/>
        <a:lstStyle/>
        <a:p>
          <a:r>
            <a:rPr lang="en-AU" sz="1200" i="0" dirty="0" smtClean="0">
              <a:solidFill>
                <a:schemeClr val="tx2"/>
              </a:solidFill>
            </a:rPr>
            <a:t>Nov 2013</a:t>
          </a:r>
          <a:endParaRPr lang="en-AU" sz="1200" i="0" dirty="0">
            <a:solidFill>
              <a:schemeClr val="tx2"/>
            </a:solidFill>
          </a:endParaRPr>
        </a:p>
      </dgm:t>
    </dgm:pt>
    <dgm:pt modelId="{737911D9-5DCB-47BA-85C3-3D3B8F730A4C}" type="parTrans" cxnId="{AC420A23-249A-48A9-8F63-9C62D55C9001}">
      <dgm:prSet/>
      <dgm:spPr/>
      <dgm:t>
        <a:bodyPr/>
        <a:lstStyle/>
        <a:p>
          <a:endParaRPr lang="en-AU"/>
        </a:p>
      </dgm:t>
    </dgm:pt>
    <dgm:pt modelId="{6D6F118C-47E2-4748-98C9-2AC4B2F538C9}" type="sibTrans" cxnId="{AC420A23-249A-48A9-8F63-9C62D55C9001}">
      <dgm:prSet/>
      <dgm:spPr/>
      <dgm:t>
        <a:bodyPr/>
        <a:lstStyle/>
        <a:p>
          <a:endParaRPr lang="en-AU"/>
        </a:p>
      </dgm:t>
    </dgm:pt>
    <dgm:pt modelId="{573AAE8A-FE80-4F8C-9E1A-6930A5B60A18}" type="pres">
      <dgm:prSet presAssocID="{D421C839-ABF4-4197-9CCB-9E82E87036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97B26F91-239C-49F3-A090-A9B1F7FE3963}" type="pres">
      <dgm:prSet presAssocID="{8F04536B-2C50-4B0D-B3CD-EABCAD83D77D}" presName="compositeNode" presStyleCnt="0">
        <dgm:presLayoutVars>
          <dgm:bulletEnabled val="1"/>
        </dgm:presLayoutVars>
      </dgm:prSet>
      <dgm:spPr/>
    </dgm:pt>
    <dgm:pt modelId="{10F8382A-1062-4E16-9CE6-D6F1330BA448}" type="pres">
      <dgm:prSet presAssocID="{8F04536B-2C50-4B0D-B3CD-EABCAD83D77D}" presName="bgRect" presStyleLbl="node1" presStyleIdx="0" presStyleCnt="3" custScaleX="41261" custScaleY="98416" custLinFactNeighborX="-3481" custLinFactNeighborY="2442"/>
      <dgm:spPr/>
      <dgm:t>
        <a:bodyPr/>
        <a:lstStyle/>
        <a:p>
          <a:endParaRPr lang="en-AU"/>
        </a:p>
      </dgm:t>
    </dgm:pt>
    <dgm:pt modelId="{4EFDFDA0-7C1F-4CA5-B9EA-B074AE0A4BDB}" type="pres">
      <dgm:prSet presAssocID="{8F04536B-2C50-4B0D-B3CD-EABCAD83D77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98934D8-CA7C-4046-B409-6DB7DDED05EE}" type="pres">
      <dgm:prSet presAssocID="{8F04536B-2C50-4B0D-B3CD-EABCAD83D77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ACDA373-C4F4-46C4-868E-6BF7C0DFAF6B}" type="pres">
      <dgm:prSet presAssocID="{47D1C905-282C-4D4A-9045-A74830E4F6F6}" presName="hSp" presStyleCnt="0"/>
      <dgm:spPr/>
    </dgm:pt>
    <dgm:pt modelId="{7B7BA15D-7CD9-442D-B304-5E103413436C}" type="pres">
      <dgm:prSet presAssocID="{47D1C905-282C-4D4A-9045-A74830E4F6F6}" presName="vProcSp" presStyleCnt="0"/>
      <dgm:spPr/>
    </dgm:pt>
    <dgm:pt modelId="{07D6EFF8-5B2A-41DB-8D6C-986EFA11A5AE}" type="pres">
      <dgm:prSet presAssocID="{47D1C905-282C-4D4A-9045-A74830E4F6F6}" presName="vSp1" presStyleCnt="0"/>
      <dgm:spPr/>
    </dgm:pt>
    <dgm:pt modelId="{CD898BAD-6B7C-4917-B9F6-B0AF0F4173EA}" type="pres">
      <dgm:prSet presAssocID="{47D1C905-282C-4D4A-9045-A74830E4F6F6}" presName="simulatedConn" presStyleLbl="solidFgAcc1" presStyleIdx="0" presStyleCnt="2" custScaleX="68058" custScaleY="57698" custLinFactNeighborX="-21538" custLinFactNeighborY="-7182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AU"/>
        </a:p>
      </dgm:t>
    </dgm:pt>
    <dgm:pt modelId="{AFC6148D-CDFC-4752-9F8E-D4A5E2672644}" type="pres">
      <dgm:prSet presAssocID="{47D1C905-282C-4D4A-9045-A74830E4F6F6}" presName="vSp2" presStyleCnt="0"/>
      <dgm:spPr/>
    </dgm:pt>
    <dgm:pt modelId="{D5398AB2-A142-494C-8A14-0AE9F5858FDF}" type="pres">
      <dgm:prSet presAssocID="{47D1C905-282C-4D4A-9045-A74830E4F6F6}" presName="sibTrans" presStyleCnt="0"/>
      <dgm:spPr/>
    </dgm:pt>
    <dgm:pt modelId="{EC27AD74-1008-4645-81DD-3C517DAC572F}" type="pres">
      <dgm:prSet presAssocID="{2B387704-A8AB-434B-BA8E-637A3BFE074F}" presName="compositeNode" presStyleCnt="0">
        <dgm:presLayoutVars>
          <dgm:bulletEnabled val="1"/>
        </dgm:presLayoutVars>
      </dgm:prSet>
      <dgm:spPr/>
    </dgm:pt>
    <dgm:pt modelId="{54C5E1E5-7EC0-4E8E-A3A2-EED7A22D57F6}" type="pres">
      <dgm:prSet presAssocID="{2B387704-A8AB-434B-BA8E-637A3BFE074F}" presName="bgRect" presStyleLbl="node1" presStyleIdx="1" presStyleCnt="3" custScaleX="121000" custLinFactNeighborX="-29"/>
      <dgm:spPr/>
      <dgm:t>
        <a:bodyPr/>
        <a:lstStyle/>
        <a:p>
          <a:endParaRPr lang="en-AU"/>
        </a:p>
      </dgm:t>
    </dgm:pt>
    <dgm:pt modelId="{1985B83D-0E8C-4712-8FFA-231937278C75}" type="pres">
      <dgm:prSet presAssocID="{2B387704-A8AB-434B-BA8E-637A3BFE074F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F25A127-04D3-4702-A871-8F20C900ECE4}" type="pres">
      <dgm:prSet presAssocID="{2B387704-A8AB-434B-BA8E-637A3BFE074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580C5E0-462D-4980-947F-FEBAEAC12A4E}" type="pres">
      <dgm:prSet presAssocID="{896FF25D-80C9-4749-98DE-6EF9F1DE66B8}" presName="hSp" presStyleCnt="0"/>
      <dgm:spPr/>
    </dgm:pt>
    <dgm:pt modelId="{CF48709B-FC00-44EE-B8AB-C1FB451ACBB5}" type="pres">
      <dgm:prSet presAssocID="{896FF25D-80C9-4749-98DE-6EF9F1DE66B8}" presName="vProcSp" presStyleCnt="0"/>
      <dgm:spPr/>
    </dgm:pt>
    <dgm:pt modelId="{B305A0A8-9AFA-4070-A537-F5EDA563E296}" type="pres">
      <dgm:prSet presAssocID="{896FF25D-80C9-4749-98DE-6EF9F1DE66B8}" presName="vSp1" presStyleCnt="0"/>
      <dgm:spPr/>
    </dgm:pt>
    <dgm:pt modelId="{A0A223B4-1D31-4391-BFF6-C86BEA8A1A3F}" type="pres">
      <dgm:prSet presAssocID="{896FF25D-80C9-4749-98DE-6EF9F1DE66B8}" presName="simulatedConn" presStyleLbl="solidFgAcc1" presStyleIdx="1" presStyleCnt="2" custScaleX="59812" custScaleY="58488" custLinFactNeighborX="0" custLinFactNeighborY="10829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AU"/>
        </a:p>
      </dgm:t>
    </dgm:pt>
    <dgm:pt modelId="{87B1A336-4717-42FC-A57D-4BA1336D0CA4}" type="pres">
      <dgm:prSet presAssocID="{896FF25D-80C9-4749-98DE-6EF9F1DE66B8}" presName="vSp2" presStyleCnt="0"/>
      <dgm:spPr/>
    </dgm:pt>
    <dgm:pt modelId="{A32B22BA-D1F0-41EE-BE31-A57E0409F0B4}" type="pres">
      <dgm:prSet presAssocID="{896FF25D-80C9-4749-98DE-6EF9F1DE66B8}" presName="sibTrans" presStyleCnt="0"/>
      <dgm:spPr/>
    </dgm:pt>
    <dgm:pt modelId="{77B95D4C-DDA2-4B74-9931-80A46C7987B5}" type="pres">
      <dgm:prSet presAssocID="{79085BC5-ECBD-4370-B724-DACCAF669E2D}" presName="compositeNode" presStyleCnt="0">
        <dgm:presLayoutVars>
          <dgm:bulletEnabled val="1"/>
        </dgm:presLayoutVars>
      </dgm:prSet>
      <dgm:spPr/>
    </dgm:pt>
    <dgm:pt modelId="{E44C9D1F-83AD-4B22-BEE0-33FEAB77282D}" type="pres">
      <dgm:prSet presAssocID="{79085BC5-ECBD-4370-B724-DACCAF669E2D}" presName="bgRect" presStyleLbl="node1" presStyleIdx="2" presStyleCnt="3" custScaleX="42513" custScaleY="100000" custLinFactNeighborX="88" custLinFactNeighborY="9040"/>
      <dgm:spPr/>
      <dgm:t>
        <a:bodyPr/>
        <a:lstStyle/>
        <a:p>
          <a:endParaRPr lang="en-AU"/>
        </a:p>
      </dgm:t>
    </dgm:pt>
    <dgm:pt modelId="{CBE94EC1-5FE9-4DAC-B7FC-6F4357DDF619}" type="pres">
      <dgm:prSet presAssocID="{79085BC5-ECBD-4370-B724-DACCAF669E2D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73F62DB-471C-4893-AD36-2D6428D332CE}" type="pres">
      <dgm:prSet presAssocID="{79085BC5-ECBD-4370-B724-DACCAF669E2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F8ACC7BB-5350-42E3-A0D3-5F8FC892718D}" srcId="{D421C839-ABF4-4197-9CCB-9E82E870361C}" destId="{2B387704-A8AB-434B-BA8E-637A3BFE074F}" srcOrd="1" destOrd="0" parTransId="{29036069-433C-4FA1-AFE9-A082149CF43A}" sibTransId="{896FF25D-80C9-4749-98DE-6EF9F1DE66B8}"/>
    <dgm:cxn modelId="{E7D8B412-8C17-4E1B-A1FE-3F6E9679DC47}" srcId="{79085BC5-ECBD-4370-B724-DACCAF669E2D}" destId="{5461BB48-02F9-4357-8755-755DB87E3617}" srcOrd="0" destOrd="0" parTransId="{BE3B57F1-49B0-4D47-97A0-8DF247177CD3}" sibTransId="{D34031AA-9CA2-4AEC-B48F-EB59114EC793}"/>
    <dgm:cxn modelId="{5EF07636-C5EC-4297-8927-2B5F8DCAB695}" srcId="{2B387704-A8AB-434B-BA8E-637A3BFE074F}" destId="{53567416-0233-4E68-A2A8-6F5F28DCAAF9}" srcOrd="0" destOrd="0" parTransId="{0C37DDCC-E49C-4293-B816-AD114D0B6A02}" sibTransId="{AAF96F63-07CE-484B-94E7-F00C3147526B}"/>
    <dgm:cxn modelId="{C3C84765-BB0E-489F-954D-FD45E6E04C4D}" type="presOf" srcId="{8F04536B-2C50-4B0D-B3CD-EABCAD83D77D}" destId="{4EFDFDA0-7C1F-4CA5-B9EA-B074AE0A4BDB}" srcOrd="1" destOrd="0" presId="urn:microsoft.com/office/officeart/2005/8/layout/hProcess7"/>
    <dgm:cxn modelId="{5B987768-45CC-41EA-9803-8ED95DC84D94}" type="presOf" srcId="{79085BC5-ECBD-4370-B724-DACCAF669E2D}" destId="{CBE94EC1-5FE9-4DAC-B7FC-6F4357DDF619}" srcOrd="1" destOrd="0" presId="urn:microsoft.com/office/officeart/2005/8/layout/hProcess7"/>
    <dgm:cxn modelId="{7767CCE2-C22C-49FB-87BC-A9E0BEA5C2DC}" type="presOf" srcId="{D421C839-ABF4-4197-9CCB-9E82E870361C}" destId="{573AAE8A-FE80-4F8C-9E1A-6930A5B60A18}" srcOrd="0" destOrd="0" presId="urn:microsoft.com/office/officeart/2005/8/layout/hProcess7"/>
    <dgm:cxn modelId="{576DA889-FA43-4BF3-91D8-3F289F4B6CE2}" type="presOf" srcId="{EDCC8A06-0B09-4DF6-9FEA-C6F4BD09EE0A}" destId="{198934D8-CA7C-4046-B409-6DB7DDED05EE}" srcOrd="0" destOrd="0" presId="urn:microsoft.com/office/officeart/2005/8/layout/hProcess7"/>
    <dgm:cxn modelId="{B38E4DFB-F2D3-4F01-B722-F812A7DCD4BF}" type="presOf" srcId="{2B387704-A8AB-434B-BA8E-637A3BFE074F}" destId="{1985B83D-0E8C-4712-8FFA-231937278C75}" srcOrd="1" destOrd="0" presId="urn:microsoft.com/office/officeart/2005/8/layout/hProcess7"/>
    <dgm:cxn modelId="{533E7552-90C8-4BCA-A424-12EE955429C9}" srcId="{8F04536B-2C50-4B0D-B3CD-EABCAD83D77D}" destId="{EDCC8A06-0B09-4DF6-9FEA-C6F4BD09EE0A}" srcOrd="0" destOrd="0" parTransId="{26B2BFD6-CFFA-4FFB-AE15-5D436F2D0A8B}" sibTransId="{593274A0-369F-46FB-A59F-309FB4FE5C3E}"/>
    <dgm:cxn modelId="{24908FAD-8747-446D-B5DB-9546AEBCCB8A}" type="presOf" srcId="{2B387704-A8AB-434B-BA8E-637A3BFE074F}" destId="{54C5E1E5-7EC0-4E8E-A3A2-EED7A22D57F6}" srcOrd="0" destOrd="0" presId="urn:microsoft.com/office/officeart/2005/8/layout/hProcess7"/>
    <dgm:cxn modelId="{88F1118C-7D07-44ED-9941-A30067C010EF}" srcId="{D421C839-ABF4-4197-9CCB-9E82E870361C}" destId="{79085BC5-ECBD-4370-B724-DACCAF669E2D}" srcOrd="2" destOrd="0" parTransId="{71713FC5-166C-47F0-8A06-7B4491290EC4}" sibTransId="{99E9E3B5-2E0D-4803-8F57-C969AE6FA557}"/>
    <dgm:cxn modelId="{760A9832-1679-4AF6-AD95-E542C5E06570}" type="presOf" srcId="{5461BB48-02F9-4357-8755-755DB87E3617}" destId="{F73F62DB-471C-4893-AD36-2D6428D332CE}" srcOrd="0" destOrd="0" presId="urn:microsoft.com/office/officeart/2005/8/layout/hProcess7"/>
    <dgm:cxn modelId="{A4CCB1C9-73BD-404B-A067-A3A12CA32E17}" srcId="{D421C839-ABF4-4197-9CCB-9E82E870361C}" destId="{8F04536B-2C50-4B0D-B3CD-EABCAD83D77D}" srcOrd="0" destOrd="0" parTransId="{D2F6926D-F05C-4D3B-B2F1-0342344BB6B8}" sibTransId="{47D1C905-282C-4D4A-9045-A74830E4F6F6}"/>
    <dgm:cxn modelId="{48D5C02C-47D6-4CD3-8677-4E26D8B04196}" type="presOf" srcId="{79085BC5-ECBD-4370-B724-DACCAF669E2D}" destId="{E44C9D1F-83AD-4B22-BEE0-33FEAB77282D}" srcOrd="0" destOrd="0" presId="urn:microsoft.com/office/officeart/2005/8/layout/hProcess7"/>
    <dgm:cxn modelId="{40A3A221-52B9-465B-B204-2F0B950274E1}" srcId="{8F04536B-2C50-4B0D-B3CD-EABCAD83D77D}" destId="{A71B7462-48FA-4605-B34C-75271F777D9F}" srcOrd="1" destOrd="0" parTransId="{D2FB9865-1746-47C9-98B0-B8DFB1A4983D}" sibTransId="{7E79E586-790D-4855-83BD-F6FF99E9E267}"/>
    <dgm:cxn modelId="{05C62F85-A9AC-4FC1-BD5E-907A5630CB69}" type="presOf" srcId="{432284FA-43FD-4B7C-B33A-488849DB3E7A}" destId="{198934D8-CA7C-4046-B409-6DB7DDED05EE}" srcOrd="0" destOrd="2" presId="urn:microsoft.com/office/officeart/2005/8/layout/hProcess7"/>
    <dgm:cxn modelId="{9E79472E-834D-460A-9BB5-2AAAFEA721F5}" type="presOf" srcId="{A71B7462-48FA-4605-B34C-75271F777D9F}" destId="{198934D8-CA7C-4046-B409-6DB7DDED05EE}" srcOrd="0" destOrd="1" presId="urn:microsoft.com/office/officeart/2005/8/layout/hProcess7"/>
    <dgm:cxn modelId="{AC420A23-249A-48A9-8F63-9C62D55C9001}" srcId="{8F04536B-2C50-4B0D-B3CD-EABCAD83D77D}" destId="{432284FA-43FD-4B7C-B33A-488849DB3E7A}" srcOrd="2" destOrd="0" parTransId="{737911D9-5DCB-47BA-85C3-3D3B8F730A4C}" sibTransId="{6D6F118C-47E2-4748-98C9-2AC4B2F538C9}"/>
    <dgm:cxn modelId="{3EE51158-6D7D-4AE8-BD2B-9C02E2CF7F4B}" type="presOf" srcId="{53567416-0233-4E68-A2A8-6F5F28DCAAF9}" destId="{FF25A127-04D3-4702-A871-8F20C900ECE4}" srcOrd="0" destOrd="0" presId="urn:microsoft.com/office/officeart/2005/8/layout/hProcess7"/>
    <dgm:cxn modelId="{806A435F-7593-42D0-A170-2AF039885A00}" type="presOf" srcId="{8F04536B-2C50-4B0D-B3CD-EABCAD83D77D}" destId="{10F8382A-1062-4E16-9CE6-D6F1330BA448}" srcOrd="0" destOrd="0" presId="urn:microsoft.com/office/officeart/2005/8/layout/hProcess7"/>
    <dgm:cxn modelId="{38A90A5A-4138-4B1F-A2B0-04146CB464E5}" type="presParOf" srcId="{573AAE8A-FE80-4F8C-9E1A-6930A5B60A18}" destId="{97B26F91-239C-49F3-A090-A9B1F7FE3963}" srcOrd="0" destOrd="0" presId="urn:microsoft.com/office/officeart/2005/8/layout/hProcess7"/>
    <dgm:cxn modelId="{07BEF99A-43B1-484E-9F6C-EC74D8B548F1}" type="presParOf" srcId="{97B26F91-239C-49F3-A090-A9B1F7FE3963}" destId="{10F8382A-1062-4E16-9CE6-D6F1330BA448}" srcOrd="0" destOrd="0" presId="urn:microsoft.com/office/officeart/2005/8/layout/hProcess7"/>
    <dgm:cxn modelId="{E2FF2233-E3E0-4D12-BAAB-81D461204F36}" type="presParOf" srcId="{97B26F91-239C-49F3-A090-A9B1F7FE3963}" destId="{4EFDFDA0-7C1F-4CA5-B9EA-B074AE0A4BDB}" srcOrd="1" destOrd="0" presId="urn:microsoft.com/office/officeart/2005/8/layout/hProcess7"/>
    <dgm:cxn modelId="{F225E7B2-72EB-4483-95C7-50BABF2AF726}" type="presParOf" srcId="{97B26F91-239C-49F3-A090-A9B1F7FE3963}" destId="{198934D8-CA7C-4046-B409-6DB7DDED05EE}" srcOrd="2" destOrd="0" presId="urn:microsoft.com/office/officeart/2005/8/layout/hProcess7"/>
    <dgm:cxn modelId="{B37E52D5-4209-49F7-BB1E-748245D71408}" type="presParOf" srcId="{573AAE8A-FE80-4F8C-9E1A-6930A5B60A18}" destId="{6ACDA373-C4F4-46C4-868E-6BF7C0DFAF6B}" srcOrd="1" destOrd="0" presId="urn:microsoft.com/office/officeart/2005/8/layout/hProcess7"/>
    <dgm:cxn modelId="{AE8BC39B-8EFE-4C98-87F7-09B7121663CC}" type="presParOf" srcId="{573AAE8A-FE80-4F8C-9E1A-6930A5B60A18}" destId="{7B7BA15D-7CD9-442D-B304-5E103413436C}" srcOrd="2" destOrd="0" presId="urn:microsoft.com/office/officeart/2005/8/layout/hProcess7"/>
    <dgm:cxn modelId="{0FF62A24-520B-493E-A3F3-63BEDE4633AA}" type="presParOf" srcId="{7B7BA15D-7CD9-442D-B304-5E103413436C}" destId="{07D6EFF8-5B2A-41DB-8D6C-986EFA11A5AE}" srcOrd="0" destOrd="0" presId="urn:microsoft.com/office/officeart/2005/8/layout/hProcess7"/>
    <dgm:cxn modelId="{BC35F4FE-16E8-434E-AEB3-197BB0767508}" type="presParOf" srcId="{7B7BA15D-7CD9-442D-B304-5E103413436C}" destId="{CD898BAD-6B7C-4917-B9F6-B0AF0F4173EA}" srcOrd="1" destOrd="0" presId="urn:microsoft.com/office/officeart/2005/8/layout/hProcess7"/>
    <dgm:cxn modelId="{CDBC0006-BEF3-4069-AD4F-0733C6107AAC}" type="presParOf" srcId="{7B7BA15D-7CD9-442D-B304-5E103413436C}" destId="{AFC6148D-CDFC-4752-9F8E-D4A5E2672644}" srcOrd="2" destOrd="0" presId="urn:microsoft.com/office/officeart/2005/8/layout/hProcess7"/>
    <dgm:cxn modelId="{B767B1DA-F5A9-43CA-B524-E77345777AAA}" type="presParOf" srcId="{573AAE8A-FE80-4F8C-9E1A-6930A5B60A18}" destId="{D5398AB2-A142-494C-8A14-0AE9F5858FDF}" srcOrd="3" destOrd="0" presId="urn:microsoft.com/office/officeart/2005/8/layout/hProcess7"/>
    <dgm:cxn modelId="{3653EC01-4E7B-4471-AB5D-8DAF35D9CFC1}" type="presParOf" srcId="{573AAE8A-FE80-4F8C-9E1A-6930A5B60A18}" destId="{EC27AD74-1008-4645-81DD-3C517DAC572F}" srcOrd="4" destOrd="0" presId="urn:microsoft.com/office/officeart/2005/8/layout/hProcess7"/>
    <dgm:cxn modelId="{02CA0932-DCE3-42D1-8867-2B5C960F4574}" type="presParOf" srcId="{EC27AD74-1008-4645-81DD-3C517DAC572F}" destId="{54C5E1E5-7EC0-4E8E-A3A2-EED7A22D57F6}" srcOrd="0" destOrd="0" presId="urn:microsoft.com/office/officeart/2005/8/layout/hProcess7"/>
    <dgm:cxn modelId="{08772388-ECFF-4D04-B41B-1242B0CA673F}" type="presParOf" srcId="{EC27AD74-1008-4645-81DD-3C517DAC572F}" destId="{1985B83D-0E8C-4712-8FFA-231937278C75}" srcOrd="1" destOrd="0" presId="urn:microsoft.com/office/officeart/2005/8/layout/hProcess7"/>
    <dgm:cxn modelId="{0402B93B-43E5-4841-A66A-BE61E57EEF10}" type="presParOf" srcId="{EC27AD74-1008-4645-81DD-3C517DAC572F}" destId="{FF25A127-04D3-4702-A871-8F20C900ECE4}" srcOrd="2" destOrd="0" presId="urn:microsoft.com/office/officeart/2005/8/layout/hProcess7"/>
    <dgm:cxn modelId="{2F56FE06-F2C6-43BB-8955-7793B549C7BC}" type="presParOf" srcId="{573AAE8A-FE80-4F8C-9E1A-6930A5B60A18}" destId="{B580C5E0-462D-4980-947F-FEBAEAC12A4E}" srcOrd="5" destOrd="0" presId="urn:microsoft.com/office/officeart/2005/8/layout/hProcess7"/>
    <dgm:cxn modelId="{553DF3FC-0256-4D6E-BB03-4977BED012BB}" type="presParOf" srcId="{573AAE8A-FE80-4F8C-9E1A-6930A5B60A18}" destId="{CF48709B-FC00-44EE-B8AB-C1FB451ACBB5}" srcOrd="6" destOrd="0" presId="urn:microsoft.com/office/officeart/2005/8/layout/hProcess7"/>
    <dgm:cxn modelId="{48CB75A1-CB11-4B00-9239-8E14537D6B51}" type="presParOf" srcId="{CF48709B-FC00-44EE-B8AB-C1FB451ACBB5}" destId="{B305A0A8-9AFA-4070-A537-F5EDA563E296}" srcOrd="0" destOrd="0" presId="urn:microsoft.com/office/officeart/2005/8/layout/hProcess7"/>
    <dgm:cxn modelId="{13590FF8-0C20-400A-BA1D-B2D7EDCE1E03}" type="presParOf" srcId="{CF48709B-FC00-44EE-B8AB-C1FB451ACBB5}" destId="{A0A223B4-1D31-4391-BFF6-C86BEA8A1A3F}" srcOrd="1" destOrd="0" presId="urn:microsoft.com/office/officeart/2005/8/layout/hProcess7"/>
    <dgm:cxn modelId="{EBB24823-0E0B-4705-89C2-F803C5A761AC}" type="presParOf" srcId="{CF48709B-FC00-44EE-B8AB-C1FB451ACBB5}" destId="{87B1A336-4717-42FC-A57D-4BA1336D0CA4}" srcOrd="2" destOrd="0" presId="urn:microsoft.com/office/officeart/2005/8/layout/hProcess7"/>
    <dgm:cxn modelId="{AE1B7C9B-DB2B-4B10-9362-16622F88D8DC}" type="presParOf" srcId="{573AAE8A-FE80-4F8C-9E1A-6930A5B60A18}" destId="{A32B22BA-D1F0-41EE-BE31-A57E0409F0B4}" srcOrd="7" destOrd="0" presId="urn:microsoft.com/office/officeart/2005/8/layout/hProcess7"/>
    <dgm:cxn modelId="{611A21DB-7E79-450F-9962-B44D081949A1}" type="presParOf" srcId="{573AAE8A-FE80-4F8C-9E1A-6930A5B60A18}" destId="{77B95D4C-DDA2-4B74-9931-80A46C7987B5}" srcOrd="8" destOrd="0" presId="urn:microsoft.com/office/officeart/2005/8/layout/hProcess7"/>
    <dgm:cxn modelId="{726011CD-C8DB-4594-A6A7-E665ABE3CDEA}" type="presParOf" srcId="{77B95D4C-DDA2-4B74-9931-80A46C7987B5}" destId="{E44C9D1F-83AD-4B22-BEE0-33FEAB77282D}" srcOrd="0" destOrd="0" presId="urn:microsoft.com/office/officeart/2005/8/layout/hProcess7"/>
    <dgm:cxn modelId="{F653F075-AC21-4941-A950-76A15128A96E}" type="presParOf" srcId="{77B95D4C-DDA2-4B74-9931-80A46C7987B5}" destId="{CBE94EC1-5FE9-4DAC-B7FC-6F4357DDF619}" srcOrd="1" destOrd="0" presId="urn:microsoft.com/office/officeart/2005/8/layout/hProcess7"/>
    <dgm:cxn modelId="{DD06725A-6D70-497B-BFF8-C2B90A5689F7}" type="presParOf" srcId="{77B95D4C-DDA2-4B74-9931-80A46C7987B5}" destId="{F73F62DB-471C-4893-AD36-2D6428D332C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8382A-1062-4E16-9CE6-D6F1330BA448}">
      <dsp:nvSpPr>
        <dsp:cNvPr id="0" name=""/>
        <dsp:cNvSpPr/>
      </dsp:nvSpPr>
      <dsp:spPr>
        <a:xfrm>
          <a:off x="0" y="67295"/>
          <a:ext cx="1546195" cy="4181176"/>
        </a:xfrm>
        <a:prstGeom prst="roundRect">
          <a:avLst>
            <a:gd name="adj" fmla="val 5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AER</a:t>
          </a:r>
          <a:endParaRPr lang="en-AU" sz="2400" kern="1200" dirty="0"/>
        </a:p>
      </dsp:txBody>
      <dsp:txXfrm rot="16200000">
        <a:off x="-1559662" y="1626958"/>
        <a:ext cx="3428564" cy="309239"/>
      </dsp:txXfrm>
    </dsp:sp>
    <dsp:sp modelId="{198934D8-CA7C-4046-B409-6DB7DDED05EE}">
      <dsp:nvSpPr>
        <dsp:cNvPr id="0" name=""/>
        <dsp:cNvSpPr/>
      </dsp:nvSpPr>
      <dsp:spPr>
        <a:xfrm>
          <a:off x="468823" y="67295"/>
          <a:ext cx="1151915" cy="41811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i="1" kern="1200" dirty="0" smtClean="0">
              <a:solidFill>
                <a:schemeClr val="tx2"/>
              </a:solidFill>
            </a:rPr>
            <a:t>‘Service </a:t>
          </a:r>
          <a:br>
            <a:rPr lang="en-AU" sz="1400" i="1" kern="1200" dirty="0" smtClean="0">
              <a:solidFill>
                <a:schemeClr val="tx2"/>
              </a:solidFill>
            </a:rPr>
          </a:br>
          <a:r>
            <a:rPr lang="en-AU" sz="1400" i="1" kern="1200" dirty="0" smtClean="0">
              <a:solidFill>
                <a:schemeClr val="tx2"/>
              </a:solidFill>
            </a:rPr>
            <a:t>providers should engage with </a:t>
          </a:r>
          <a:br>
            <a:rPr lang="en-AU" sz="1400" i="1" kern="1200" dirty="0" smtClean="0">
              <a:solidFill>
                <a:schemeClr val="tx2"/>
              </a:solidFill>
            </a:rPr>
          </a:br>
          <a:r>
            <a:rPr lang="en-AU" sz="1400" i="1" kern="1200" dirty="0" smtClean="0">
              <a:solidFill>
                <a:schemeClr val="tx2"/>
              </a:solidFill>
            </a:rPr>
            <a:t>their consumers </a:t>
          </a:r>
          <a:br>
            <a:rPr lang="en-AU" sz="1400" i="1" kern="1200" dirty="0" smtClean="0">
              <a:solidFill>
                <a:schemeClr val="tx2"/>
              </a:solidFill>
            </a:rPr>
          </a:br>
          <a:r>
            <a:rPr lang="en-AU" sz="1400" i="1" kern="1200" dirty="0" smtClean="0">
              <a:solidFill>
                <a:schemeClr val="tx2"/>
              </a:solidFill>
            </a:rPr>
            <a:t>so they can provide services that better align with consumers' long term interests.’</a:t>
          </a:r>
          <a:endParaRPr lang="en-AU" sz="1400" i="1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200" i="0" kern="1200" dirty="0" smtClean="0">
              <a:solidFill>
                <a:schemeClr val="tx2"/>
              </a:solidFill>
            </a:rPr>
            <a:t>AER Consumer Engagement Guidelines,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200" i="0" kern="1200" dirty="0" smtClean="0">
              <a:solidFill>
                <a:schemeClr val="tx2"/>
              </a:solidFill>
            </a:rPr>
            <a:t>Nov 2013</a:t>
          </a:r>
          <a:endParaRPr lang="en-AU" sz="1200" i="0" kern="1200" dirty="0">
            <a:solidFill>
              <a:schemeClr val="tx2"/>
            </a:solidFill>
          </a:endParaRPr>
        </a:p>
      </dsp:txBody>
      <dsp:txXfrm>
        <a:off x="468823" y="67295"/>
        <a:ext cx="1151915" cy="4181176"/>
      </dsp:txXfrm>
    </dsp:sp>
    <dsp:sp modelId="{54C5E1E5-7EC0-4E8E-A3A2-EED7A22D57F6}">
      <dsp:nvSpPr>
        <dsp:cNvPr id="0" name=""/>
        <dsp:cNvSpPr/>
      </dsp:nvSpPr>
      <dsp:spPr>
        <a:xfrm>
          <a:off x="1754806" y="0"/>
          <a:ext cx="4534298" cy="4248472"/>
        </a:xfrm>
        <a:prstGeom prst="roundRect">
          <a:avLst>
            <a:gd name="adj" fmla="val 5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Consumers told us</a:t>
          </a:r>
          <a:endParaRPr lang="en-AU" sz="2000" kern="1200" dirty="0"/>
        </a:p>
      </dsp:txBody>
      <dsp:txXfrm rot="16200000">
        <a:off x="466362" y="1288443"/>
        <a:ext cx="3483747" cy="906859"/>
      </dsp:txXfrm>
    </dsp:sp>
    <dsp:sp modelId="{CD898BAD-6B7C-4917-B9F6-B0AF0F4173EA}">
      <dsp:nvSpPr>
        <dsp:cNvPr id="0" name=""/>
        <dsp:cNvSpPr/>
      </dsp:nvSpPr>
      <dsp:spPr>
        <a:xfrm rot="5400000">
          <a:off x="1461499" y="3529180"/>
          <a:ext cx="384128" cy="382556"/>
        </a:xfrm>
        <a:prstGeom prst="flowChartExtra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FF25A127-04D3-4702-A871-8F20C900ECE4}">
      <dsp:nvSpPr>
        <dsp:cNvPr id="0" name=""/>
        <dsp:cNvSpPr/>
      </dsp:nvSpPr>
      <dsp:spPr>
        <a:xfrm>
          <a:off x="2604612" y="0"/>
          <a:ext cx="3378052" cy="42484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i="1" kern="1200" dirty="0" smtClean="0">
              <a:solidFill>
                <a:schemeClr val="tx2"/>
              </a:solidFill>
              <a:latin typeface="+mn-lt"/>
            </a:rPr>
            <a:t>“The customer engagement process you provide is second to none in the country. Well done.”</a:t>
          </a:r>
          <a:endParaRPr lang="en-AU" sz="700" i="1" kern="1200" dirty="0" smtClean="0">
            <a:solidFill>
              <a:schemeClr val="tx2"/>
            </a:solidFill>
            <a:latin typeface="+mn-lt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50" kern="1200" dirty="0" smtClean="0">
              <a:solidFill>
                <a:schemeClr val="tx2"/>
              </a:solidFill>
              <a:latin typeface="+mn-lt"/>
            </a:rPr>
            <a:t>(Consumer Advisory Representative, Mar 2014)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i="1" kern="1200" dirty="0" smtClean="0">
              <a:solidFill>
                <a:schemeClr val="tx2"/>
              </a:solidFill>
              <a:latin typeface="+mn-lt"/>
            </a:rPr>
            <a:t>“The interest in genuine discussion of the issues of each of the participants.”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050" kern="1200" dirty="0" smtClean="0">
              <a:solidFill>
                <a:schemeClr val="tx2"/>
              </a:solidFill>
              <a:latin typeface="+mn-lt"/>
            </a:rPr>
            <a:t>(Consumer Advisory Representative, Nov 2014)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400" kern="1200" dirty="0"/>
        </a:p>
      </dsp:txBody>
      <dsp:txXfrm>
        <a:off x="2604612" y="0"/>
        <a:ext cx="3378052" cy="4248472"/>
      </dsp:txXfrm>
    </dsp:sp>
    <dsp:sp modelId="{E44C9D1F-83AD-4B22-BEE0-33FEAB77282D}">
      <dsp:nvSpPr>
        <dsp:cNvPr id="0" name=""/>
        <dsp:cNvSpPr/>
      </dsp:nvSpPr>
      <dsp:spPr>
        <a:xfrm>
          <a:off x="6424647" y="0"/>
          <a:ext cx="1593112" cy="4248472"/>
        </a:xfrm>
        <a:prstGeom prst="roundRect">
          <a:avLst>
            <a:gd name="adj" fmla="val 5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 smtClean="0"/>
            <a:t>AER</a:t>
          </a:r>
          <a:endParaRPr lang="en-AU" sz="3100" kern="1200" dirty="0"/>
        </a:p>
      </dsp:txBody>
      <dsp:txXfrm rot="16200000">
        <a:off x="4842084" y="1582562"/>
        <a:ext cx="3483747" cy="318622"/>
      </dsp:txXfrm>
    </dsp:sp>
    <dsp:sp modelId="{A0A223B4-1D31-4391-BFF6-C86BEA8A1A3F}">
      <dsp:nvSpPr>
        <dsp:cNvPr id="0" name=""/>
        <dsp:cNvSpPr/>
      </dsp:nvSpPr>
      <dsp:spPr>
        <a:xfrm rot="5400000">
          <a:off x="6245738" y="3604218"/>
          <a:ext cx="388695" cy="336205"/>
        </a:xfrm>
        <a:prstGeom prst="flowChartExtra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F73F62DB-471C-4893-AD36-2D6428D332CE}">
      <dsp:nvSpPr>
        <dsp:cNvPr id="0" name=""/>
        <dsp:cNvSpPr/>
      </dsp:nvSpPr>
      <dsp:spPr>
        <a:xfrm>
          <a:off x="6899452" y="0"/>
          <a:ext cx="1186869" cy="42484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i="1" kern="1200" dirty="0" smtClean="0"/>
            <a:t>‘We do not consider it is efficient… to engage with distribution customers as TransGrid is proposing”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200" kern="1200" dirty="0" smtClean="0"/>
            <a:t>AER Draft Determination, Nov 2014 </a:t>
          </a:r>
          <a:endParaRPr lang="en-AU" sz="1200" kern="1200" dirty="0"/>
        </a:p>
      </dsp:txBody>
      <dsp:txXfrm>
        <a:off x="6899452" y="0"/>
        <a:ext cx="1186869" cy="4248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0.45223</cdr:x>
      <cdr:y>0.56646</cdr:y>
    </cdr:from>
    <cdr:to>
      <cdr:x>0.61577</cdr:x>
      <cdr:y>0.75431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8469" y="2365800"/>
          <a:ext cx="1095185" cy="784554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100" dirty="0">
              <a:solidFill>
                <a:schemeClr val="bg2"/>
              </a:solidFill>
              <a:latin typeface="+mj-lt"/>
            </a:rPr>
            <a:t>Australian Drought 1981-83</a:t>
          </a:r>
        </a:p>
      </cdr:txBody>
    </cdr:sp>
  </cdr:relSizeAnchor>
  <cdr:relSizeAnchor xmlns:cdr="http://schemas.openxmlformats.org/drawingml/2006/chartDrawing">
    <cdr:from>
      <cdr:x>0.47548</cdr:x>
      <cdr:y>0.48762</cdr:y>
    </cdr:from>
    <cdr:to>
      <cdr:x>0.53561</cdr:x>
      <cdr:y>0.57434</cdr:y>
    </cdr:to>
    <cdr:sp macro="" textlink="">
      <cdr:nvSpPr>
        <cdr:cNvPr id="9" name="Straight Arrow Connector 8"/>
        <cdr:cNvSpPr/>
      </cdr:nvSpPr>
      <cdr:spPr>
        <a:xfrm xmlns:a="http://schemas.openxmlformats.org/drawingml/2006/main" flipH="1" flipV="1">
          <a:off x="3184168" y="2036528"/>
          <a:ext cx="402675" cy="362183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2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0.57959</cdr:x>
      <cdr:y>0.38103</cdr:y>
    </cdr:from>
    <cdr:to>
      <cdr:x>0.74313</cdr:x>
      <cdr:y>0.52147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881366" y="1591358"/>
          <a:ext cx="1095185" cy="5865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AU" sz="1100">
              <a:solidFill>
                <a:schemeClr val="bg2"/>
              </a:solidFill>
              <a:latin typeface="+mj-lt"/>
            </a:rPr>
            <a:t>Economic Recession</a:t>
          </a:r>
        </a:p>
        <a:p xmlns:a="http://schemas.openxmlformats.org/drawingml/2006/main">
          <a:r>
            <a:rPr lang="en-AU" sz="1100">
              <a:solidFill>
                <a:schemeClr val="bg2"/>
              </a:solidFill>
              <a:latin typeface="+mj-lt"/>
            </a:rPr>
            <a:t>Early</a:t>
          </a:r>
          <a:r>
            <a:rPr lang="en-AU" sz="1100" baseline="0">
              <a:solidFill>
                <a:schemeClr val="bg2"/>
              </a:solidFill>
              <a:latin typeface="+mj-lt"/>
            </a:rPr>
            <a:t> 1990s</a:t>
          </a:r>
          <a:endParaRPr lang="en-AU" sz="1100">
            <a:solidFill>
              <a:schemeClr val="bg2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0.57238</cdr:x>
      <cdr:y>0.34949</cdr:y>
    </cdr:from>
    <cdr:to>
      <cdr:x>0.60535</cdr:x>
      <cdr:y>0.39565</cdr:y>
    </cdr:to>
    <cdr:sp macro="" textlink="">
      <cdr:nvSpPr>
        <cdr:cNvPr id="11" name="Straight Arrow Connector 10"/>
        <cdr:cNvSpPr/>
      </cdr:nvSpPr>
      <cdr:spPr>
        <a:xfrm xmlns:a="http://schemas.openxmlformats.org/drawingml/2006/main" flipH="1" flipV="1">
          <a:off x="3833083" y="1459633"/>
          <a:ext cx="220792" cy="19278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bg2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0.69503</cdr:x>
      <cdr:y>0.25752</cdr:y>
    </cdr:from>
    <cdr:to>
      <cdr:x>0.85857</cdr:x>
      <cdr:y>0.39796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654438" y="1075523"/>
          <a:ext cx="1095185" cy="5865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AU" sz="1100" dirty="0">
              <a:solidFill>
                <a:schemeClr val="bg2"/>
              </a:solidFill>
              <a:latin typeface="+mj-lt"/>
            </a:rPr>
            <a:t>Global Financial Crisis</a:t>
          </a:r>
        </a:p>
        <a:p xmlns:a="http://schemas.openxmlformats.org/drawingml/2006/main">
          <a:r>
            <a:rPr lang="en-AU" sz="1100" dirty="0">
              <a:solidFill>
                <a:schemeClr val="bg2"/>
              </a:solidFill>
              <a:latin typeface="+mj-lt"/>
            </a:rPr>
            <a:t>2008-09</a:t>
          </a:r>
        </a:p>
      </cdr:txBody>
    </cdr:sp>
  </cdr:relSizeAnchor>
  <cdr:relSizeAnchor xmlns:cdr="http://schemas.openxmlformats.org/drawingml/2006/chartDrawing">
    <cdr:from>
      <cdr:x>0.81137</cdr:x>
      <cdr:y>0.11579</cdr:y>
    </cdr:from>
    <cdr:to>
      <cdr:x>0.81137</cdr:x>
      <cdr:y>0.25769</cdr:y>
    </cdr:to>
    <cdr:sp macro="" textlink="">
      <cdr:nvSpPr>
        <cdr:cNvPr id="18" name="Straight Arrow Connector 17"/>
        <cdr:cNvSpPr/>
      </cdr:nvSpPr>
      <cdr:spPr>
        <a:xfrm xmlns:a="http://schemas.openxmlformats.org/drawingml/2006/main" flipV="1">
          <a:off x="5433537" y="483593"/>
          <a:ext cx="0" cy="59264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2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solidFill>
              <a:schemeClr val="bg2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pPr/>
              <a:t>9/12/2014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pPr/>
              <a:t>9/12/2014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91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05BAA-92F6-4DEA-A832-E4B15A2F525C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72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671"/>
            <a:ext cx="6047509" cy="2119745"/>
          </a:xfrm>
          <a:prstGeom prst="rect">
            <a:avLst/>
          </a:prstGeom>
        </p:spPr>
      </p:pic>
      <p:sp>
        <p:nvSpPr>
          <p:cNvPr id="3" name="Flowchart: Process 2"/>
          <p:cNvSpPr/>
          <p:nvPr userDrawn="1"/>
        </p:nvSpPr>
        <p:spPr>
          <a:xfrm>
            <a:off x="0" y="4077072"/>
            <a:ext cx="2411760" cy="3600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7398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439 w 10000"/>
              <a:gd name="connsiteY1" fmla="*/ 249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39" y="249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653136"/>
            <a:ext cx="5112568" cy="360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553" y="5013176"/>
            <a:ext cx="5112567" cy="43204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9750" y="5445224"/>
            <a:ext cx="51123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39750" y="5588917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9750" y="5782042"/>
            <a:ext cx="5111750" cy="1440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39750" y="6021288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39750" y="4114576"/>
            <a:ext cx="2808114" cy="216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6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12160" y="1628775"/>
            <a:ext cx="2592090" cy="432117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lang="en-US" sz="15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9750" y="1628775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296072" y="1636379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39750" y="1628775"/>
            <a:ext cx="2592090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4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275856" y="1628775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39750" y="1633040"/>
            <a:ext cx="2592090" cy="432117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lang="en-US" sz="15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1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number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539750" y="220486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539750" y="249289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1</a:t>
            </a:r>
            <a:endParaRPr lang="en-AU" sz="3400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2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539750" y="1614384"/>
            <a:ext cx="8064500" cy="576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43541" y="412218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 userDrawn="1"/>
        </p:nvSpPr>
        <p:spPr>
          <a:xfrm>
            <a:off x="543541" y="441021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3</a:t>
            </a:r>
            <a:endParaRPr lang="en-AU" sz="34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1335431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644008" y="220486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 userDrawn="1"/>
        </p:nvSpPr>
        <p:spPr>
          <a:xfrm>
            <a:off x="4644008" y="249289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2</a:t>
            </a:r>
            <a:endParaRPr lang="en-AU" sz="3400" dirty="0"/>
          </a:p>
        </p:txBody>
      </p:sp>
      <p:sp>
        <p:nvSpPr>
          <p:cNvPr id="27" name="Content Placeholder 2"/>
          <p:cNvSpPr>
            <a:spLocks noGrp="1"/>
          </p:cNvSpPr>
          <p:nvPr>
            <p:ph idx="18"/>
          </p:nvPr>
        </p:nvSpPr>
        <p:spPr>
          <a:xfrm>
            <a:off x="5435898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4647799" y="412218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4647799" y="441021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4</a:t>
            </a:r>
            <a:endParaRPr lang="en-AU" sz="3400" dirty="0"/>
          </a:p>
        </p:txBody>
      </p:sp>
      <p:sp>
        <p:nvSpPr>
          <p:cNvPr id="30" name="Content Placeholder 2"/>
          <p:cNvSpPr>
            <a:spLocks noGrp="1"/>
          </p:cNvSpPr>
          <p:nvPr>
            <p:ph idx="19"/>
          </p:nvPr>
        </p:nvSpPr>
        <p:spPr>
          <a:xfrm>
            <a:off x="5439689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5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number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539750" y="220486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539750" y="249289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1</a:t>
            </a:r>
            <a:endParaRPr lang="en-AU" sz="3400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2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539750" y="1614384"/>
            <a:ext cx="8064500" cy="576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43541" y="412218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 userDrawn="1"/>
        </p:nvSpPr>
        <p:spPr>
          <a:xfrm>
            <a:off x="543541" y="441021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3</a:t>
            </a:r>
            <a:endParaRPr lang="en-AU" sz="34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1335431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644008" y="220486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 userDrawn="1"/>
        </p:nvSpPr>
        <p:spPr>
          <a:xfrm>
            <a:off x="4644008" y="249289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2</a:t>
            </a:r>
            <a:endParaRPr lang="en-AU" sz="3400" dirty="0"/>
          </a:p>
        </p:txBody>
      </p:sp>
      <p:sp>
        <p:nvSpPr>
          <p:cNvPr id="27" name="Content Placeholder 2"/>
          <p:cNvSpPr>
            <a:spLocks noGrp="1"/>
          </p:cNvSpPr>
          <p:nvPr>
            <p:ph idx="18"/>
          </p:nvPr>
        </p:nvSpPr>
        <p:spPr>
          <a:xfrm>
            <a:off x="5435898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4647799" y="412218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4647799" y="441021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4</a:t>
            </a:r>
            <a:endParaRPr lang="en-AU" sz="3400" dirty="0"/>
          </a:p>
        </p:txBody>
      </p:sp>
      <p:sp>
        <p:nvSpPr>
          <p:cNvPr id="30" name="Content Placeholder 2"/>
          <p:cNvSpPr>
            <a:spLocks noGrp="1"/>
          </p:cNvSpPr>
          <p:nvPr>
            <p:ph idx="19"/>
          </p:nvPr>
        </p:nvSpPr>
        <p:spPr>
          <a:xfrm>
            <a:off x="5439689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6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9750" y="2204864"/>
            <a:ext cx="8064500" cy="3745086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lang="en-AU" b="1" dirty="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750" y="1614384"/>
            <a:ext cx="8064500" cy="576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5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671"/>
            <a:ext cx="6047509" cy="2119745"/>
          </a:xfrm>
          <a:prstGeom prst="rect">
            <a:avLst/>
          </a:prstGeom>
        </p:spPr>
      </p:pic>
      <p:sp>
        <p:nvSpPr>
          <p:cNvPr id="3" name="Flowchart: Process 2"/>
          <p:cNvSpPr/>
          <p:nvPr userDrawn="1"/>
        </p:nvSpPr>
        <p:spPr>
          <a:xfrm>
            <a:off x="0" y="4077072"/>
            <a:ext cx="2411760" cy="3600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7398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439 w 10000"/>
              <a:gd name="connsiteY1" fmla="*/ 249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39" y="249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653136"/>
            <a:ext cx="5112568" cy="360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553" y="5013176"/>
            <a:ext cx="5112567" cy="43204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9750" y="5445224"/>
            <a:ext cx="51123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39750" y="5588917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9750" y="5782042"/>
            <a:ext cx="5111750" cy="1440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39750" y="6021288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39750" y="4114576"/>
            <a:ext cx="2808114" cy="216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ue)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310"/>
            <a:ext cx="6047509" cy="2578018"/>
          </a:xfrm>
          <a:prstGeom prst="rect">
            <a:avLst/>
          </a:prstGeom>
        </p:spPr>
      </p:pic>
      <p:sp>
        <p:nvSpPr>
          <p:cNvPr id="14" name="Flowchart: Process 2"/>
          <p:cNvSpPr/>
          <p:nvPr userDrawn="1"/>
        </p:nvSpPr>
        <p:spPr>
          <a:xfrm>
            <a:off x="0" y="3573016"/>
            <a:ext cx="2880000" cy="3960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7398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439 w 10000"/>
              <a:gd name="connsiteY1" fmla="*/ 249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39" y="249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221088"/>
            <a:ext cx="5112568" cy="756000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553" y="4964614"/>
            <a:ext cx="5112568" cy="40860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9750" y="5373216"/>
            <a:ext cx="51123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39750" y="5517232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9750" y="5710357"/>
            <a:ext cx="5111750" cy="1440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39750" y="5949603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39750" y="3645024"/>
            <a:ext cx="2808114" cy="216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0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476672"/>
            <a:ext cx="3816423" cy="172819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71600" y="2564904"/>
            <a:ext cx="3816424" cy="259295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71600" y="2372326"/>
            <a:ext cx="3816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2627313" y="260744"/>
            <a:ext cx="468000" cy="468000"/>
          </a:xfrm>
          <a:noFill/>
        </p:spPr>
        <p:txBody>
          <a:bodyPr wrap="square" lIns="0" tIns="0" rIns="0" bIns="0"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683587" y="296704"/>
            <a:ext cx="468000" cy="46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739861" y="296704"/>
            <a:ext cx="468000" cy="46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796136" y="296704"/>
            <a:ext cx="468000" cy="46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7584" y="6479793"/>
            <a:ext cx="6192688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TransGrid Revenue Proposal Consumer Engagement – November 2014</a:t>
            </a:r>
            <a:endParaRPr lang="en-A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970" y="6479793"/>
            <a:ext cx="252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267744" y="813291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347864" y="813266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427984" y="813266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508104" y="813266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1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1268760"/>
            <a:ext cx="3816423" cy="172819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71600" y="3356992"/>
            <a:ext cx="3816424" cy="259295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8316416" y="332656"/>
            <a:ext cx="468000" cy="468000"/>
          </a:xfrm>
          <a:noFill/>
        </p:spPr>
        <p:txBody>
          <a:bodyPr wrap="square" lIns="0" tIns="0" rIns="0" bIns="0"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7584" y="6479793"/>
            <a:ext cx="6192688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TransGrid Revenue Proposal Consumer Engagement – November 2014</a:t>
            </a:r>
            <a:endParaRPr lang="en-A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970" y="6479793"/>
            <a:ext cx="252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50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ue)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310"/>
            <a:ext cx="6228184" cy="2578018"/>
          </a:xfrm>
          <a:prstGeom prst="rect">
            <a:avLst/>
          </a:prstGeom>
        </p:spPr>
      </p:pic>
      <p:sp>
        <p:nvSpPr>
          <p:cNvPr id="14" name="Flowchart: Process 2"/>
          <p:cNvSpPr/>
          <p:nvPr userDrawn="1"/>
        </p:nvSpPr>
        <p:spPr>
          <a:xfrm>
            <a:off x="0" y="3573016"/>
            <a:ext cx="2880000" cy="3960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7398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439 w 10000"/>
              <a:gd name="connsiteY1" fmla="*/ 249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39" y="249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221088"/>
            <a:ext cx="5112568" cy="756000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553" y="4964614"/>
            <a:ext cx="5112568" cy="40860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9750" y="5373216"/>
            <a:ext cx="51123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39750" y="5517232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9750" y="5710357"/>
            <a:ext cx="5111750" cy="1440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39750" y="5949603"/>
            <a:ext cx="5111750" cy="180000"/>
          </a:xfrm>
        </p:spPr>
        <p:txBody>
          <a:bodyPr>
            <a:norm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39750" y="3645024"/>
            <a:ext cx="2808114" cy="216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2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628775"/>
            <a:ext cx="8064500" cy="432117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lang="en-US" dirty="0" smtClean="0"/>
            </a:lvl1pPr>
            <a:lvl2pPr>
              <a:spcBef>
                <a:spcPts val="0"/>
              </a:spcBef>
              <a:spcAft>
                <a:spcPts val="300"/>
              </a:spcAft>
              <a:defRPr lang="en-US" dirty="0" smtClean="0"/>
            </a:lvl2pPr>
            <a:lvl3pPr>
              <a:spcBef>
                <a:spcPts val="0"/>
              </a:spcBef>
              <a:spcAft>
                <a:spcPts val="300"/>
              </a:spcAft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 smtClean="0"/>
              <a:t>TransGrid Revenue Proposal Consumer Engagement – November 2014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7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628775"/>
            <a:ext cx="3960000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775"/>
            <a:ext cx="3960242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Presentation title – Month Year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628775"/>
            <a:ext cx="3960000" cy="324038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775"/>
            <a:ext cx="3960242" cy="324038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9750" y="5013325"/>
            <a:ext cx="8064500" cy="936625"/>
          </a:xfrm>
        </p:spPr>
        <p:txBody>
          <a:bodyPr/>
          <a:lstStyle>
            <a:lvl1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5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6539" y="1628775"/>
            <a:ext cx="2592000" cy="432117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5856" y="1628775"/>
            <a:ext cx="2592288" cy="432117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011863" y="1628775"/>
            <a:ext cx="2592387" cy="432050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3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448" y="1630327"/>
            <a:ext cx="2592000" cy="4319623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3309733" y="1628775"/>
            <a:ext cx="2592000" cy="4319623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52961" y="1628775"/>
            <a:ext cx="2592387" cy="432050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4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12160" y="1628775"/>
            <a:ext cx="2592090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9750" y="1628775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12160" y="1628775"/>
            <a:ext cx="2592090" cy="432117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lang="en-US" sz="15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9750" y="1628775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0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296072" y="1636379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39750" y="1628775"/>
            <a:ext cx="2592090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9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275856" y="1628775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39750" y="1633040"/>
            <a:ext cx="2592090" cy="432117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lang="en-US" sz="15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18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number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539750" y="220486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539750" y="249289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1</a:t>
            </a:r>
            <a:endParaRPr lang="en-AU" sz="3400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2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539750" y="1614384"/>
            <a:ext cx="8064500" cy="576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43541" y="412218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 userDrawn="1"/>
        </p:nvSpPr>
        <p:spPr>
          <a:xfrm>
            <a:off x="543541" y="441021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3</a:t>
            </a:r>
            <a:endParaRPr lang="en-AU" sz="34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1335431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644008" y="220486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 userDrawn="1"/>
        </p:nvSpPr>
        <p:spPr>
          <a:xfrm>
            <a:off x="4644008" y="249289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2</a:t>
            </a:r>
            <a:endParaRPr lang="en-AU" sz="3400" dirty="0"/>
          </a:p>
        </p:txBody>
      </p:sp>
      <p:sp>
        <p:nvSpPr>
          <p:cNvPr id="27" name="Content Placeholder 2"/>
          <p:cNvSpPr>
            <a:spLocks noGrp="1"/>
          </p:cNvSpPr>
          <p:nvPr>
            <p:ph idx="18"/>
          </p:nvPr>
        </p:nvSpPr>
        <p:spPr>
          <a:xfrm>
            <a:off x="5435898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4647799" y="4122184"/>
            <a:ext cx="3960242" cy="1800200"/>
          </a:xfrm>
          <a:prstGeom prst="rect">
            <a:avLst/>
          </a:prstGeom>
          <a:solidFill>
            <a:srgbClr val="E3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4647799" y="4410216"/>
            <a:ext cx="648072" cy="612068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4</a:t>
            </a:r>
            <a:endParaRPr lang="en-AU" sz="3400" dirty="0"/>
          </a:p>
        </p:txBody>
      </p:sp>
      <p:sp>
        <p:nvSpPr>
          <p:cNvPr id="30" name="Content Placeholder 2"/>
          <p:cNvSpPr>
            <a:spLocks noGrp="1"/>
          </p:cNvSpPr>
          <p:nvPr>
            <p:ph idx="19"/>
          </p:nvPr>
        </p:nvSpPr>
        <p:spPr>
          <a:xfrm>
            <a:off x="5439689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1" y="1268760"/>
            <a:ext cx="3816423" cy="172819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71600" y="3356992"/>
            <a:ext cx="3816424" cy="2592958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71600" y="3164414"/>
            <a:ext cx="3816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2627313" y="260744"/>
            <a:ext cx="468000" cy="468000"/>
          </a:xfrm>
          <a:noFill/>
        </p:spPr>
        <p:txBody>
          <a:bodyPr wrap="square" lIns="0" tIns="0" rIns="0" bIns="0"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683587" y="296704"/>
            <a:ext cx="468000" cy="46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739861" y="296704"/>
            <a:ext cx="468000" cy="46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796136" y="296704"/>
            <a:ext cx="468000" cy="46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7584" y="6479793"/>
            <a:ext cx="6192688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970" y="6479793"/>
            <a:ext cx="252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267744" y="813291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347864" y="813266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427984" y="813266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508104" y="813266"/>
            <a:ext cx="1080120" cy="143991"/>
          </a:xfrm>
        </p:spPr>
        <p:txBody>
          <a:bodyPr>
            <a:noAutofit/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number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539750" y="220486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539750" y="249289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1</a:t>
            </a:r>
            <a:endParaRPr lang="en-AU" sz="3400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9" name="Title 8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2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539750" y="1614384"/>
            <a:ext cx="8064500" cy="576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43541" y="412218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 userDrawn="1"/>
        </p:nvSpPr>
        <p:spPr>
          <a:xfrm>
            <a:off x="543541" y="441021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3</a:t>
            </a:r>
            <a:endParaRPr lang="en-AU" sz="3400" dirty="0"/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1335431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644008" y="220486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/>
          <p:cNvSpPr/>
          <p:nvPr userDrawn="1"/>
        </p:nvSpPr>
        <p:spPr>
          <a:xfrm>
            <a:off x="4644008" y="249289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2</a:t>
            </a:r>
            <a:endParaRPr lang="en-AU" sz="3400" dirty="0"/>
          </a:p>
        </p:txBody>
      </p:sp>
      <p:sp>
        <p:nvSpPr>
          <p:cNvPr id="27" name="Content Placeholder 2"/>
          <p:cNvSpPr>
            <a:spLocks noGrp="1"/>
          </p:cNvSpPr>
          <p:nvPr>
            <p:ph idx="18"/>
          </p:nvPr>
        </p:nvSpPr>
        <p:spPr>
          <a:xfrm>
            <a:off x="5435898" y="220486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4647799" y="4122184"/>
            <a:ext cx="3960242" cy="1800200"/>
          </a:xfrm>
          <a:prstGeom prst="rect">
            <a:avLst/>
          </a:prstGeom>
          <a:solidFill>
            <a:srgbClr val="2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4647799" y="4410216"/>
            <a:ext cx="648072" cy="612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400" dirty="0" smtClean="0"/>
              <a:t>4</a:t>
            </a:r>
            <a:endParaRPr lang="en-AU" sz="3400" dirty="0"/>
          </a:p>
        </p:txBody>
      </p:sp>
      <p:sp>
        <p:nvSpPr>
          <p:cNvPr id="30" name="Content Placeholder 2"/>
          <p:cNvSpPr>
            <a:spLocks noGrp="1"/>
          </p:cNvSpPr>
          <p:nvPr>
            <p:ph idx="19"/>
          </p:nvPr>
        </p:nvSpPr>
        <p:spPr>
          <a:xfrm>
            <a:off x="5439689" y="4122183"/>
            <a:ext cx="3168352" cy="1800201"/>
          </a:xfrm>
        </p:spPr>
        <p:txBody>
          <a:bodyPr tIns="270000" bIns="270000"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en-US" sz="11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02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9750" y="2204864"/>
            <a:ext cx="8064500" cy="3745086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lang="en-AU" b="1" dirty="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750" y="1614384"/>
            <a:ext cx="8064500" cy="576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7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GD468 PPT_ContentPage_bg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5"/>
          <a:stretch/>
        </p:blipFill>
        <p:spPr>
          <a:xfrm>
            <a:off x="-7699" y="6387354"/>
            <a:ext cx="9157041" cy="4804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611562" y="1412776"/>
            <a:ext cx="7920879" cy="47525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5F5F5"/>
              </a:solidFill>
              <a:ea typeface="ヒラギノ角ゴ Pro W3" pitchFamily="-106" charset="-128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827088" y="1628776"/>
            <a:ext cx="7489328" cy="4320505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611560" y="1115616"/>
            <a:ext cx="792088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 userDrawn="1"/>
        </p:nvSpPr>
        <p:spPr>
          <a:xfrm>
            <a:off x="179512" y="6525346"/>
            <a:ext cx="6464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ECFBE-54E4-A941-9D85-8F0D801A1CED}" type="slidenum">
              <a:rPr lang="en-US" sz="120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sz="1200" dirty="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t> |</a:t>
            </a:r>
            <a:r>
              <a:rPr lang="en-US" sz="1200" b="1" dirty="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t> The role of networks in a changing market dynamic </a:t>
            </a:r>
            <a:r>
              <a:rPr lang="en-US" sz="1200" dirty="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t>September</a:t>
            </a:r>
            <a:r>
              <a:rPr lang="en-US" sz="1200" dirty="0" smtClean="0">
                <a:solidFill>
                  <a:srgbClr val="FFFFFF">
                    <a:lumMod val="95000"/>
                  </a:srgbClr>
                </a:solidFill>
                <a:ea typeface="ヒラギノ角ゴ Pro W3" pitchFamily="-106" charset="-128"/>
                <a:cs typeface="Arial"/>
              </a:rPr>
              <a:t> 2014 </a:t>
            </a:r>
          </a:p>
        </p:txBody>
      </p:sp>
    </p:spTree>
    <p:extLst>
      <p:ext uri="{BB962C8B-B14F-4D97-AF65-F5344CB8AC3E}">
        <p14:creationId xmlns:p14="http://schemas.microsoft.com/office/powerpoint/2010/main" val="2607512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12776"/>
            <a:ext cx="8151440" cy="4378424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11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699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617664" y="2547939"/>
            <a:ext cx="1847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6E6E6"/>
              </a:solidFill>
              <a:latin typeface="Times" pitchFamily="-106" charset="0"/>
              <a:ea typeface="ヒラギノ角ゴ Pro W3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27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25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628775"/>
            <a:ext cx="8064500" cy="432117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lang="en-US" dirty="0" smtClean="0"/>
            </a:lvl1pPr>
            <a:lvl2pPr>
              <a:spcBef>
                <a:spcPts val="0"/>
              </a:spcBef>
              <a:spcAft>
                <a:spcPts val="300"/>
              </a:spcAft>
              <a:defRPr lang="en-US" dirty="0" smtClean="0"/>
            </a:lvl2pPr>
            <a:lvl3pPr>
              <a:spcBef>
                <a:spcPts val="0"/>
              </a:spcBef>
              <a:spcAft>
                <a:spcPts val="300"/>
              </a:spcAft>
              <a:defRPr lang="en-US" dirty="0" smtClean="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 smtClean="0"/>
              <a:t>TransGrid Revenue Proposal Consumer Engagement – November 2014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0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628775"/>
            <a:ext cx="3960000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775"/>
            <a:ext cx="3960242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 smtClean="0"/>
              <a:t>Presentation title – Month Year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628775"/>
            <a:ext cx="3960000" cy="324038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775"/>
            <a:ext cx="3960242" cy="324038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9750" y="5013325"/>
            <a:ext cx="8064500" cy="936625"/>
          </a:xfrm>
        </p:spPr>
        <p:txBody>
          <a:bodyPr/>
          <a:lstStyle>
            <a:lvl1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15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0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6539" y="1628775"/>
            <a:ext cx="2592000" cy="432117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5856" y="1628775"/>
            <a:ext cx="2592288" cy="4321175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011863" y="1628775"/>
            <a:ext cx="2592387" cy="432050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09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448" y="1630327"/>
            <a:ext cx="2592000" cy="4319623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3309733" y="1628775"/>
            <a:ext cx="2592000" cy="4319623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52961" y="1628775"/>
            <a:ext cx="2592387" cy="432050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9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3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9144000" cy="52370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12160" y="1628775"/>
            <a:ext cx="2592090" cy="4321176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– Month Year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r>
              <a:rPr lang="en-AU" smtClean="0"/>
              <a:t> /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9750" y="1628775"/>
            <a:ext cx="5328394" cy="4321175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100392" y="488395"/>
            <a:ext cx="468000" cy="468000"/>
          </a:xfrm>
          <a:noFill/>
        </p:spPr>
        <p:txBody>
          <a:bodyPr anchor="ctr">
            <a:normAutofit/>
          </a:bodyPr>
          <a:lstStyle>
            <a:lvl1pPr algn="ctr">
              <a:defRPr sz="900" b="1"/>
            </a:lvl1pPr>
          </a:lstStyle>
          <a:p>
            <a:r>
              <a:rPr lang="en-AU" dirty="0" smtClean="0"/>
              <a:t>Refer to last slide for icons</a:t>
            </a:r>
            <a:endParaRPr lang="en-AU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750" y="1077119"/>
            <a:ext cx="8064500" cy="0"/>
          </a:xfrm>
          <a:prstGeom prst="line">
            <a:avLst/>
          </a:prstGeom>
          <a:ln w="28575">
            <a:solidFill>
              <a:srgbClr val="A0A9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1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488" y="188640"/>
            <a:ext cx="7415888" cy="77809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628775"/>
            <a:ext cx="8064500" cy="4321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7584" y="6479793"/>
            <a:ext cx="6192688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Presentation title – Month Year</a:t>
            </a:r>
            <a:endParaRPr lang="en-A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970" y="6479793"/>
            <a:ext cx="252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431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900"/>
        </a:spcBef>
        <a:spcAft>
          <a:spcPts val="900"/>
        </a:spcAft>
        <a:buClr>
          <a:schemeClr val="tx1"/>
        </a:buClr>
        <a:buFont typeface="Arial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1450" indent="-1714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Calibri" pitchFamily="34" charset="0"/>
        <a:buChar char="–"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100" kern="1200" baseline="0">
          <a:solidFill>
            <a:schemeClr val="bg2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Arial" pitchFamily="34" charset="0"/>
        <a:buChar char="–"/>
        <a:defRPr sz="110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488" y="188640"/>
            <a:ext cx="7415888" cy="77809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628775"/>
            <a:ext cx="8064500" cy="4321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7584" y="6479793"/>
            <a:ext cx="6192688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TransGrid Revenue Proposal Consumer Engagement – November 2014</a:t>
            </a: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970" y="6479793"/>
            <a:ext cx="252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r>
              <a:rPr lang="en-AU" dirty="0" smtClean="0"/>
              <a:t> 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772" r:id="rId3"/>
    <p:sldLayoutId id="2147483993" r:id="rId4"/>
    <p:sldLayoutId id="2147483650" r:id="rId5"/>
    <p:sldLayoutId id="2147483652" r:id="rId6"/>
    <p:sldLayoutId id="2147483774" r:id="rId7"/>
    <p:sldLayoutId id="2147483773" r:id="rId8"/>
    <p:sldLayoutId id="2147483656" r:id="rId9"/>
    <p:sldLayoutId id="2147483732" r:id="rId10"/>
    <p:sldLayoutId id="2147483775" r:id="rId11"/>
    <p:sldLayoutId id="2147483777" r:id="rId12"/>
    <p:sldLayoutId id="2147483778" r:id="rId13"/>
    <p:sldLayoutId id="2147483728" r:id="rId14"/>
    <p:sldLayoutId id="2147483776" r:id="rId15"/>
    <p:sldLayoutId id="214748365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900"/>
        </a:spcBef>
        <a:spcAft>
          <a:spcPts val="900"/>
        </a:spcAft>
        <a:buClr>
          <a:schemeClr val="tx1"/>
        </a:buClr>
        <a:buFont typeface="Arial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71450" indent="-1714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100" kern="1200">
          <a:solidFill>
            <a:schemeClr val="bg2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Calibri" pitchFamily="34" charset="0"/>
        <a:buChar char="–"/>
        <a:defRPr sz="1100" kern="1200">
          <a:solidFill>
            <a:schemeClr val="bg2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100" kern="1200" baseline="0">
          <a:solidFill>
            <a:schemeClr val="bg2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Arial" pitchFamily="34" charset="0"/>
        <a:buChar char="–"/>
        <a:defRPr sz="1100" kern="1200" baseline="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D468 PPT_ContentPage_bg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3"/>
          <a:stretch/>
        </p:blipFill>
        <p:spPr>
          <a:xfrm>
            <a:off x="-7699" y="6394824"/>
            <a:ext cx="9157041" cy="472956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260649"/>
            <a:ext cx="7416824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412776"/>
            <a:ext cx="79208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6525346"/>
            <a:ext cx="6464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ECFBE-54E4-A941-9D85-8F0D801A1CED}" type="slidenum">
              <a:rPr lang="en-US" sz="120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sz="1200" dirty="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t> |</a:t>
            </a:r>
            <a:r>
              <a:rPr lang="en-US" sz="1200" b="1" dirty="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t> AER Public Forum </a:t>
            </a:r>
            <a:r>
              <a:rPr lang="en-US" sz="1200" dirty="0" smtClean="0">
                <a:solidFill>
                  <a:srgbClr val="FFFFFF"/>
                </a:solidFill>
                <a:ea typeface="ヒラギノ角ゴ Pro W3" pitchFamily="-106" charset="-128"/>
                <a:cs typeface="Arial"/>
              </a:rPr>
              <a:t>December </a:t>
            </a:r>
            <a:r>
              <a:rPr lang="en-US" sz="1200" dirty="0" smtClean="0">
                <a:solidFill>
                  <a:srgbClr val="FFFFFF">
                    <a:lumMod val="95000"/>
                  </a:srgbClr>
                </a:solidFill>
                <a:ea typeface="ヒラギノ角ゴ Pro W3" pitchFamily="-106" charset="-128"/>
                <a:cs typeface="Arial"/>
              </a:rPr>
              <a:t>2014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11560" y="1115616"/>
            <a:ext cx="792088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405698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2800" b="1" i="0">
          <a:solidFill>
            <a:srgbClr val="1E45A1"/>
          </a:solidFill>
          <a:latin typeface="Arial"/>
          <a:ea typeface="ヒラギノ角ゴ Pro W3" pitchFamily="-106" charset="-128"/>
          <a:cs typeface="Arial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</a:defRPr>
      </a:lvl9pPr>
    </p:titleStyle>
    <p:bodyStyle>
      <a:lvl1pPr marL="285750" indent="-2857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AB91"/>
        </a:buClr>
        <a:buSzPct val="80000"/>
        <a:buFont typeface="Lucida Grande"/>
        <a:buChar char="&gt;"/>
        <a:defRPr sz="1300">
          <a:solidFill>
            <a:srgbClr val="41546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285750" indent="-2857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AB91"/>
        </a:buClr>
        <a:buFont typeface="Lucida Grande"/>
        <a:buChar char="&gt;"/>
        <a:defRPr sz="1300">
          <a:solidFill>
            <a:srgbClr val="41546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2pPr>
      <a:lvl3pPr marL="285750" indent="-2857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AB91"/>
        </a:buClr>
        <a:buFont typeface="Lucida Grande"/>
        <a:buChar char="&gt;"/>
        <a:defRPr sz="1300">
          <a:solidFill>
            <a:srgbClr val="41546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285750" indent="-2857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AB91"/>
        </a:buClr>
        <a:buFont typeface="Lucida Grande"/>
        <a:buChar char="&gt;"/>
        <a:defRPr sz="1300">
          <a:solidFill>
            <a:srgbClr val="41546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4pPr>
      <a:lvl5pPr marL="285750" indent="-2857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00AB91"/>
        </a:buClr>
        <a:buFont typeface="Lucida Grande"/>
        <a:buChar char="&gt;"/>
        <a:defRPr sz="1300">
          <a:solidFill>
            <a:srgbClr val="415463"/>
          </a:solidFill>
          <a:latin typeface="+mn-lt"/>
          <a:ea typeface="ヒラギノ角ゴ Pro W3" pitchFamily="-106" charset="-128"/>
          <a:cs typeface="ヒラギノ角ゴ Pro W3" pitchFamily="-106" charset="-128"/>
        </a:defRPr>
      </a:lvl5pPr>
      <a:lvl6pPr marL="26289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6pPr>
      <a:lvl7pPr marL="30861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7pPr>
      <a:lvl8pPr marL="35433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8pPr>
      <a:lvl9pPr marL="40005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31313"/>
          </a:solidFill>
          <a:latin typeface="+mn-lt"/>
          <a:ea typeface="ヒラギノ角ゴ Pro W3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-243407"/>
            <a:ext cx="9616141" cy="7123510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539750" y="5077025"/>
            <a:ext cx="5112568" cy="30003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/>
              <a:t>Revenue Proposal </a:t>
            </a:r>
            <a:endParaRPr lang="en-AU" dirty="0"/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539750" y="5582987"/>
            <a:ext cx="5111750" cy="15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alibri" pitchFamily="34" charset="0"/>
              <a:buChar char="–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Char char="–"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AER Public Forum</a:t>
            </a:r>
            <a:endParaRPr lang="en-AU" dirty="0"/>
          </a:p>
        </p:txBody>
      </p:sp>
      <p:sp>
        <p:nvSpPr>
          <p:cNvPr id="17" name="Text Placeholder 8"/>
          <p:cNvSpPr txBox="1">
            <a:spLocks/>
          </p:cNvSpPr>
          <p:nvPr/>
        </p:nvSpPr>
        <p:spPr>
          <a:xfrm>
            <a:off x="536749" y="5799280"/>
            <a:ext cx="5111750" cy="12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alibri" pitchFamily="34" charset="0"/>
              <a:buChar char="–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Char char="–"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Peter </a:t>
            </a:r>
            <a:r>
              <a:rPr lang="en-AU" dirty="0" err="1" smtClean="0"/>
              <a:t>McIntrye</a:t>
            </a:r>
            <a:r>
              <a:rPr lang="en-AU" dirty="0" smtClean="0"/>
              <a:t>, Tony Meehan, Nicola Tully</a:t>
            </a:r>
            <a:endParaRPr lang="en-AU" dirty="0"/>
          </a:p>
        </p:txBody>
      </p:sp>
      <p:sp>
        <p:nvSpPr>
          <p:cNvPr id="18" name="Text Placeholder 11"/>
          <p:cNvSpPr txBox="1">
            <a:spLocks/>
          </p:cNvSpPr>
          <p:nvPr/>
        </p:nvSpPr>
        <p:spPr>
          <a:xfrm>
            <a:off x="539750" y="5943296"/>
            <a:ext cx="5111750" cy="150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900"/>
              </a:spcBef>
              <a:spcAft>
                <a:spcPts val="900"/>
              </a:spcAft>
              <a:buClr>
                <a:schemeClr val="tx1"/>
              </a:buClr>
              <a:buFont typeface="Arial" pitchFamily="34" charset="0"/>
              <a:buNone/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alibri" pitchFamily="34" charset="0"/>
              <a:buChar char="–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Char char="–"/>
              <a:defRPr sz="11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mtClean="0"/>
              <a:t>December 2014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29473"/>
            <a:ext cx="6047509" cy="2301344"/>
          </a:xfrm>
          <a:prstGeom prst="rect">
            <a:avLst/>
          </a:prstGeom>
        </p:spPr>
      </p:pic>
      <p:sp>
        <p:nvSpPr>
          <p:cNvPr id="9" name="Flowchart: Process 2"/>
          <p:cNvSpPr/>
          <p:nvPr/>
        </p:nvSpPr>
        <p:spPr>
          <a:xfrm>
            <a:off x="152400" y="4003184"/>
            <a:ext cx="2411760" cy="39088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7398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439 w 10000"/>
              <a:gd name="connsiteY1" fmla="*/ 249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39" y="249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91953" y="4805536"/>
            <a:ext cx="5112568" cy="360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z="2400" dirty="0" smtClean="0"/>
              <a:t>TransGrid’s response to AER draft determination</a:t>
            </a:r>
            <a:endParaRPr lang="en-AU" sz="2400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91953" y="5165576"/>
            <a:ext cx="5112567" cy="43204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AER Public Forum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92150" y="5741317"/>
            <a:ext cx="5111750" cy="1800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400" dirty="0" smtClean="0"/>
              <a:t>Peter McIntyre	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92150" y="5934442"/>
            <a:ext cx="5111750" cy="446886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sz="1050" dirty="0" smtClean="0"/>
              <a:t>Managing Director</a:t>
            </a:r>
            <a:r>
              <a:rPr lang="en-US" sz="1800" dirty="0" smtClean="0"/>
              <a:t>	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39150" y="4090626"/>
            <a:ext cx="2808114" cy="216000"/>
          </a:xfrm>
        </p:spPr>
        <p:txBody>
          <a:bodyPr/>
          <a:lstStyle/>
          <a:p>
            <a:r>
              <a:rPr lang="en-AU" dirty="0" smtClean="0"/>
              <a:t>Presentation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32656"/>
            <a:ext cx="1893599" cy="580859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61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450327"/>
              </p:ext>
            </p:extLst>
          </p:nvPr>
        </p:nvGraphicFramePr>
        <p:xfrm>
          <a:off x="72088" y="1361624"/>
          <a:ext cx="6372120" cy="4551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time of change 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5899502" y="1340768"/>
            <a:ext cx="27049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AU" dirty="0" smtClean="0">
                <a:solidFill>
                  <a:schemeClr val="bg1"/>
                </a:solidFill>
              </a:rPr>
              <a:t>TransGrid’s response to changing market</a:t>
            </a:r>
          </a:p>
          <a:p>
            <a:pPr>
              <a:buClr>
                <a:schemeClr val="bg1"/>
              </a:buClr>
            </a:pPr>
            <a:endParaRPr lang="en-AU" sz="1000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dirty="0" smtClean="0">
                <a:solidFill>
                  <a:schemeClr val="bg2"/>
                </a:solidFill>
                <a:latin typeface="+mn-lt"/>
              </a:rPr>
              <a:t>Deferred $600 million of capital expenditure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dirty="0" smtClean="0">
                <a:solidFill>
                  <a:schemeClr val="bg2"/>
                </a:solidFill>
              </a:rPr>
              <a:t>Dramatic reduction in proposed augmentation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dirty="0" smtClean="0">
                <a:solidFill>
                  <a:schemeClr val="bg2"/>
                </a:solidFill>
                <a:latin typeface="+mn-lt"/>
              </a:rPr>
              <a:t>Removal of Powering Sydney’s Future project from proposal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dirty="0">
                <a:solidFill>
                  <a:schemeClr val="bg2"/>
                </a:solidFill>
              </a:rPr>
              <a:t>Revenue growth below CPI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en-AU" dirty="0" smtClean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728" y="4978400"/>
            <a:ext cx="48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216400" algn="l"/>
                <a:tab pos="5019675" algn="l"/>
              </a:tabLst>
            </a:pPr>
            <a:r>
              <a:rPr lang="en-AU" sz="1200" dirty="0" smtClean="0">
                <a:solidFill>
                  <a:schemeClr val="bg2"/>
                </a:solidFill>
                <a:latin typeface="+mn-lt"/>
              </a:rPr>
              <a:t>1961	2014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40728" y="5517232"/>
            <a:ext cx="7991712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TransGrid is adapting to changing demand and future proofing electricity</a:t>
            </a:r>
            <a:r>
              <a:rPr kumimoji="0" lang="en-AU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 supply in NSW.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2828" y="2780928"/>
            <a:ext cx="369332" cy="106535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AU" sz="1200" dirty="0" smtClean="0">
                <a:solidFill>
                  <a:schemeClr val="bg2"/>
                </a:solidFill>
                <a:latin typeface="+mn-lt"/>
              </a:rPr>
              <a:t>Demand </a:t>
            </a:r>
            <a:r>
              <a:rPr lang="en-AU" sz="1200" dirty="0" err="1" smtClean="0">
                <a:solidFill>
                  <a:schemeClr val="bg2"/>
                </a:solidFill>
                <a:latin typeface="+mn-lt"/>
              </a:rPr>
              <a:t>GWh</a:t>
            </a:r>
            <a:endParaRPr lang="en-AU" sz="1200" dirty="0" smtClean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949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National Electricity Objective</a:t>
            </a:r>
            <a:endParaRPr lang="en-AU" dirty="0"/>
          </a:p>
        </p:txBody>
      </p:sp>
      <p:sp>
        <p:nvSpPr>
          <p:cNvPr id="26" name="Rectangle 25"/>
          <p:cNvSpPr/>
          <p:nvPr/>
        </p:nvSpPr>
        <p:spPr>
          <a:xfrm>
            <a:off x="4856913" y="1289508"/>
            <a:ext cx="40355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AU" sz="2800" dirty="0" smtClean="0">
                <a:solidFill>
                  <a:schemeClr val="tx2"/>
                </a:solidFill>
                <a:latin typeface="Arial"/>
                <a:cs typeface="Arial"/>
              </a:rPr>
              <a:t>Post 2013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0728" y="5517232"/>
            <a:ext cx="7991712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TransGrid does not believe the AER has struck the</a:t>
            </a:r>
            <a:r>
              <a:rPr kumimoji="0" lang="en-AU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  <a:t> right balance in meeting the National Electricity Objective.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55576" y="1916832"/>
            <a:ext cx="7488832" cy="25922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55600" indent="-355600"/>
            <a:r>
              <a:rPr lang="en-AU" sz="2000" dirty="0"/>
              <a:t>"promote </a:t>
            </a:r>
            <a:r>
              <a:rPr lang="en-AU" sz="2000" b="1" dirty="0"/>
              <a:t>efficient</a:t>
            </a:r>
            <a:r>
              <a:rPr lang="en-AU" sz="2000" dirty="0"/>
              <a:t> investment in, and efficient operation and use of, electricity services for the long term interests of consumers of electricity with respect to </a:t>
            </a:r>
            <a:r>
              <a:rPr lang="en-AU" sz="2000" dirty="0" smtClean="0"/>
              <a:t>–</a:t>
            </a:r>
          </a:p>
          <a:p>
            <a:pPr marL="355600" indent="-355600"/>
            <a:endParaRPr lang="en-AU" sz="2000" dirty="0"/>
          </a:p>
          <a:p>
            <a:pPr marL="355600" indent="-355600"/>
            <a:r>
              <a:rPr lang="en-AU" sz="2000" dirty="0" smtClean="0"/>
              <a:t>(</a:t>
            </a:r>
            <a:r>
              <a:rPr lang="en-AU" sz="2000" dirty="0"/>
              <a:t>a) </a:t>
            </a:r>
            <a:r>
              <a:rPr lang="en-AU" sz="2000" b="1" dirty="0"/>
              <a:t>price</a:t>
            </a:r>
            <a:r>
              <a:rPr lang="en-AU" sz="2000" dirty="0"/>
              <a:t>, </a:t>
            </a:r>
            <a:r>
              <a:rPr lang="en-AU" sz="2000" b="1" dirty="0"/>
              <a:t>quality</a:t>
            </a:r>
            <a:r>
              <a:rPr lang="en-AU" sz="2000" dirty="0"/>
              <a:t>, </a:t>
            </a:r>
            <a:r>
              <a:rPr lang="en-AU" sz="2000" b="1" dirty="0"/>
              <a:t>safety</a:t>
            </a:r>
            <a:r>
              <a:rPr lang="en-AU" sz="2000" dirty="0"/>
              <a:t>, </a:t>
            </a:r>
            <a:r>
              <a:rPr lang="en-AU" sz="2000" b="1" dirty="0"/>
              <a:t>reliability</a:t>
            </a:r>
            <a:r>
              <a:rPr lang="en-AU" sz="2000" dirty="0"/>
              <a:t> and </a:t>
            </a:r>
            <a:r>
              <a:rPr lang="en-AU" sz="2000" b="1" dirty="0"/>
              <a:t>security</a:t>
            </a:r>
            <a:r>
              <a:rPr lang="en-AU" sz="2000" dirty="0"/>
              <a:t> of supply of electricity; and</a:t>
            </a:r>
          </a:p>
          <a:p>
            <a:pPr marL="355600" indent="-355600"/>
            <a:r>
              <a:rPr lang="en-AU" sz="2000" dirty="0"/>
              <a:t>(b) the </a:t>
            </a:r>
            <a:r>
              <a:rPr lang="en-AU" sz="2000" b="1" dirty="0"/>
              <a:t>reliability</a:t>
            </a:r>
            <a:r>
              <a:rPr lang="en-AU" sz="2000" dirty="0"/>
              <a:t>, </a:t>
            </a:r>
            <a:r>
              <a:rPr lang="en-AU" sz="2000" b="1" dirty="0"/>
              <a:t>safety</a:t>
            </a:r>
            <a:r>
              <a:rPr lang="en-AU" sz="2000" dirty="0"/>
              <a:t> and </a:t>
            </a:r>
            <a:r>
              <a:rPr lang="en-AU" sz="2000" b="1" dirty="0"/>
              <a:t>security</a:t>
            </a:r>
            <a:r>
              <a:rPr lang="en-AU" sz="2000" dirty="0"/>
              <a:t> of the national electricity system"</a:t>
            </a:r>
          </a:p>
        </p:txBody>
      </p:sp>
    </p:spTree>
    <p:extLst>
      <p:ext uri="{BB962C8B-B14F-4D97-AF65-F5344CB8AC3E}">
        <p14:creationId xmlns:p14="http://schemas.microsoft.com/office/powerpoint/2010/main" val="670334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TransGrid’s operational expenditure</a:t>
            </a:r>
            <a:endParaRPr lang="en-AU" dirty="0"/>
          </a:p>
        </p:txBody>
      </p:sp>
      <p:sp>
        <p:nvSpPr>
          <p:cNvPr id="26" name="Rectangle 25"/>
          <p:cNvSpPr/>
          <p:nvPr/>
        </p:nvSpPr>
        <p:spPr>
          <a:xfrm>
            <a:off x="4856913" y="1289508"/>
            <a:ext cx="40355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AU" sz="2800" dirty="0" smtClean="0">
                <a:solidFill>
                  <a:schemeClr val="tx2"/>
                </a:solidFill>
                <a:latin typeface="Arial"/>
                <a:cs typeface="Arial"/>
              </a:rPr>
              <a:t>Post 2013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0728" y="5517232"/>
            <a:ext cx="7991712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000" dirty="0" smtClean="0">
                <a:solidFill>
                  <a:schemeClr val="tx2"/>
                </a:solidFill>
              </a:rPr>
              <a:t>While TransGrid understands the impact of it’s decisions on consumer bills, it believes safety and reliability are major priorities.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396825"/>
              </p:ext>
            </p:extLst>
          </p:nvPr>
        </p:nvGraphicFramePr>
        <p:xfrm>
          <a:off x="540729" y="2348880"/>
          <a:ext cx="793051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506"/>
                <a:gridCol w="2643506"/>
                <a:gridCol w="2643506"/>
              </a:tblGrid>
              <a:tr h="480726"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Primary areas of concern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Cost</a:t>
                      </a:r>
                      <a:r>
                        <a:rPr lang="en-AU" baseline="0" dirty="0" smtClean="0">
                          <a:solidFill>
                            <a:schemeClr val="tx2"/>
                          </a:solidFill>
                        </a:rPr>
                        <a:t> to TransGrid over regulatory period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Average cost per annum for a typical end user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</a:tr>
              <a:tr h="355346"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Major</a:t>
                      </a:r>
                      <a:r>
                        <a:rPr lang="en-AU" baseline="0" dirty="0" smtClean="0">
                          <a:solidFill>
                            <a:schemeClr val="tx2"/>
                          </a:solidFill>
                        </a:rPr>
                        <a:t> maintenance projects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$27 million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~$1.32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</a:tr>
              <a:tr h="248742"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Vegetation</a:t>
                      </a:r>
                      <a:r>
                        <a:rPr lang="en-AU" baseline="0" dirty="0" smtClean="0">
                          <a:solidFill>
                            <a:schemeClr val="tx2"/>
                          </a:solidFill>
                        </a:rPr>
                        <a:t> management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$12 million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~59c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</a:tr>
              <a:tr h="355346"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Demand management innovation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$10 million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2"/>
                          </a:solidFill>
                        </a:rPr>
                        <a:t>~49c</a:t>
                      </a:r>
                      <a:endParaRPr lang="en-A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00AB9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0728" y="1504950"/>
            <a:ext cx="813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2"/>
                </a:solidFill>
              </a:rPr>
              <a:t>The </a:t>
            </a:r>
            <a:r>
              <a:rPr lang="en-AU" dirty="0">
                <a:solidFill>
                  <a:schemeClr val="bg2"/>
                </a:solidFill>
              </a:rPr>
              <a:t>AER has found “</a:t>
            </a:r>
            <a:r>
              <a:rPr lang="en-US" dirty="0">
                <a:solidFill>
                  <a:schemeClr val="bg2"/>
                </a:solidFill>
              </a:rPr>
              <a:t>no evidence that TransGrid’s base </a:t>
            </a:r>
            <a:r>
              <a:rPr lang="en-US" dirty="0" err="1" smtClean="0">
                <a:solidFill>
                  <a:schemeClr val="bg2"/>
                </a:solidFill>
              </a:rPr>
              <a:t>Opex</a:t>
            </a:r>
            <a:r>
              <a:rPr lang="en-US" dirty="0" smtClean="0">
                <a:solidFill>
                  <a:schemeClr val="bg2"/>
                </a:solidFill>
              </a:rPr>
              <a:t> is </a:t>
            </a:r>
            <a:r>
              <a:rPr lang="en-US" dirty="0">
                <a:solidFill>
                  <a:schemeClr val="bg2"/>
                </a:solidFill>
              </a:rPr>
              <a:t>materially inefficient”</a:t>
            </a:r>
          </a:p>
        </p:txBody>
      </p:sp>
    </p:spTree>
    <p:extLst>
      <p:ext uri="{BB962C8B-B14F-4D97-AF65-F5344CB8AC3E}">
        <p14:creationId xmlns:p14="http://schemas.microsoft.com/office/powerpoint/2010/main" val="550542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2"/>
          <a:stretch/>
        </p:blipFill>
        <p:spPr bwMode="auto">
          <a:xfrm>
            <a:off x="5562070" y="1289508"/>
            <a:ext cx="2954778" cy="377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TransGrid’s replacement expenditure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40728" y="5517232"/>
            <a:ext cx="7991712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000" dirty="0" smtClean="0">
                <a:solidFill>
                  <a:schemeClr val="tx2"/>
                </a:solidFill>
              </a:rPr>
              <a:t>While TransGrid understands the impact of it’s decisions on consumer bills, it believes safety and reliability are major priorities.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264" y="1289508"/>
            <a:ext cx="456481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chemeClr val="bg2"/>
                </a:solidFill>
              </a:rPr>
              <a:t>AER has proposed a reduction of over 30% in </a:t>
            </a:r>
            <a:r>
              <a:rPr lang="en-AU" sz="1600" dirty="0">
                <a:solidFill>
                  <a:schemeClr val="bg2"/>
                </a:solidFill>
              </a:rPr>
              <a:t>proposed </a:t>
            </a:r>
            <a:r>
              <a:rPr lang="en-AU" sz="1600" dirty="0" smtClean="0">
                <a:solidFill>
                  <a:schemeClr val="bg2"/>
                </a:solidFill>
              </a:rPr>
              <a:t> replacement  safety and compliance capital </a:t>
            </a:r>
            <a:r>
              <a:rPr lang="en-AU" sz="1600" dirty="0">
                <a:solidFill>
                  <a:schemeClr val="bg2"/>
                </a:solidFill>
              </a:rPr>
              <a:t>expenditure </a:t>
            </a:r>
            <a:r>
              <a:rPr lang="en-AU" sz="1600" dirty="0" smtClean="0">
                <a:solidFill>
                  <a:schemeClr val="bg2"/>
                </a:solidFill>
              </a:rPr>
              <a:t> on grounds of:</a:t>
            </a:r>
          </a:p>
          <a:p>
            <a:endParaRPr lang="en-AU" sz="1000" dirty="0" smtClean="0">
              <a:solidFill>
                <a:schemeClr val="bg2"/>
              </a:solidFill>
            </a:endParaRP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sz="1600" dirty="0" smtClean="0">
                <a:solidFill>
                  <a:schemeClr val="bg2"/>
                </a:solidFill>
              </a:rPr>
              <a:t>historical trend; and 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sz="1600" dirty="0" smtClean="0">
                <a:solidFill>
                  <a:schemeClr val="bg2"/>
                </a:solidFill>
              </a:rPr>
              <a:t>an assertion our asset management governance is lacking</a:t>
            </a:r>
          </a:p>
          <a:p>
            <a:endParaRPr lang="en-AU" sz="1600" dirty="0" smtClean="0">
              <a:solidFill>
                <a:schemeClr val="bg1"/>
              </a:solidFill>
            </a:endParaRPr>
          </a:p>
          <a:p>
            <a:r>
              <a:rPr lang="en-AU" sz="1600" dirty="0" smtClean="0">
                <a:solidFill>
                  <a:schemeClr val="bg2"/>
                </a:solidFill>
              </a:rPr>
              <a:t>However:</a:t>
            </a:r>
          </a:p>
          <a:p>
            <a:endParaRPr lang="en-AU" sz="1000" dirty="0">
              <a:solidFill>
                <a:schemeClr val="bg2"/>
              </a:solidFill>
            </a:endParaRP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sz="1600" dirty="0" smtClean="0">
                <a:solidFill>
                  <a:schemeClr val="bg2"/>
                </a:solidFill>
              </a:rPr>
              <a:t>AER has not made any assessment of the safety or reliability impacts of their proposed cuts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&gt;"/>
            </a:pPr>
            <a:r>
              <a:rPr lang="en-AU" sz="1600" dirty="0" smtClean="0">
                <a:solidFill>
                  <a:schemeClr val="bg2"/>
                </a:solidFill>
              </a:rPr>
              <a:t>TransGrid is certified to ISO55001, the leading international standard in asset management</a:t>
            </a:r>
            <a:endParaRPr lang="en-AU" sz="16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en-AU" sz="1600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562070" y="1289508"/>
            <a:ext cx="2954778" cy="3770172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  <a:t>Example: </a:t>
            </a:r>
            <a:br>
              <a:rPr kumimoji="0" lang="en-A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lang="en-AU" sz="2000" dirty="0" smtClean="0">
                <a:solidFill>
                  <a:schemeClr val="tx2"/>
                </a:solidFill>
              </a:rPr>
              <a:t>Low span lines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&gt;"/>
              <a:tabLst/>
            </a:pPr>
            <a:endParaRPr lang="en-AU" dirty="0" smtClean="0">
              <a:solidFill>
                <a:schemeClr val="tx2"/>
              </a:solidFill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&gt;"/>
              <a:tabLst/>
            </a:pPr>
            <a:r>
              <a:rPr lang="en-AU" dirty="0" smtClean="0">
                <a:solidFill>
                  <a:schemeClr val="tx2"/>
                </a:solidFill>
              </a:rPr>
              <a:t>Recent aerial surveys highlighted a need for remediation on low span lines</a:t>
            </a:r>
            <a:endParaRPr kumimoji="0" lang="en-AU" b="0" i="0" u="none" strike="noStrike" cap="none" normalizeH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&gt;"/>
              <a:tabLst/>
            </a:pPr>
            <a:r>
              <a:rPr lang="en-AU" baseline="0" dirty="0" smtClean="0">
                <a:solidFill>
                  <a:schemeClr val="tx2"/>
                </a:solidFill>
              </a:rPr>
              <a:t>We are proposing</a:t>
            </a:r>
            <a:r>
              <a:rPr lang="en-AU" dirty="0" smtClean="0">
                <a:solidFill>
                  <a:schemeClr val="tx2"/>
                </a:solidFill>
              </a:rPr>
              <a:t> works to ensure they will meet current Australian Standards</a:t>
            </a:r>
            <a:endParaRPr kumimoji="0" lang="en-A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8152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TransGrid’s replacement expenditure</a:t>
            </a:r>
            <a:endParaRPr lang="en-AU" dirty="0"/>
          </a:p>
        </p:txBody>
      </p:sp>
      <p:sp>
        <p:nvSpPr>
          <p:cNvPr id="26" name="Rectangle 25"/>
          <p:cNvSpPr/>
          <p:nvPr/>
        </p:nvSpPr>
        <p:spPr>
          <a:xfrm>
            <a:off x="4856913" y="1289508"/>
            <a:ext cx="40355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AU" sz="2800" dirty="0" smtClean="0">
                <a:solidFill>
                  <a:schemeClr val="tx2"/>
                </a:solidFill>
                <a:latin typeface="Arial"/>
                <a:cs typeface="Arial"/>
              </a:rPr>
              <a:t>Post 2013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0728" y="5517232"/>
            <a:ext cx="7991712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000" dirty="0" smtClean="0">
                <a:solidFill>
                  <a:schemeClr val="tx2"/>
                </a:solidFill>
              </a:rPr>
              <a:t>TransGrid’s proposed replacement expenditure is sensible.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1"/>
            <a:ext cx="6480720" cy="423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3923928" y="2996952"/>
            <a:ext cx="21602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084168" y="2996952"/>
            <a:ext cx="0" cy="3169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55705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Consumer engagement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11560" y="5517232"/>
            <a:ext cx="7920880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000" dirty="0" smtClean="0">
                <a:solidFill>
                  <a:schemeClr val="tx2"/>
                </a:solidFill>
              </a:rPr>
              <a:t>TransGrid regards consumer engagement as an essential part of our future business.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49056" y="2636912"/>
            <a:ext cx="3855392" cy="1368152"/>
            <a:chOff x="4749056" y="2636912"/>
            <a:chExt cx="3855392" cy="1368152"/>
          </a:xfrm>
        </p:grpSpPr>
        <p:grpSp>
          <p:nvGrpSpPr>
            <p:cNvPr id="18" name="Group 17"/>
            <p:cNvGrpSpPr/>
            <p:nvPr/>
          </p:nvGrpSpPr>
          <p:grpSpPr>
            <a:xfrm>
              <a:off x="4788024" y="2636912"/>
              <a:ext cx="3816424" cy="1368152"/>
              <a:chOff x="4860032" y="347172"/>
              <a:chExt cx="3816424" cy="136815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235310" y="699661"/>
                <a:ext cx="44114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6000" dirty="0" smtClean="0">
                    <a:solidFill>
                      <a:schemeClr val="tx2"/>
                    </a:solidFill>
                    <a:latin typeface="+mn-lt"/>
                  </a:rPr>
                  <a:t>”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860032" y="347172"/>
                <a:ext cx="44114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6000" dirty="0" smtClean="0">
                    <a:solidFill>
                      <a:schemeClr val="tx2"/>
                    </a:solidFill>
                    <a:latin typeface="+mn-lt"/>
                  </a:rPr>
                  <a:t>“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042218" y="616040"/>
                <a:ext cx="34587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AU" sz="1400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749056" y="3391108"/>
              <a:ext cx="37833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50" dirty="0" smtClean="0">
                  <a:solidFill>
                    <a:schemeClr val="tx2"/>
                  </a:solidFill>
                  <a:latin typeface="+mn-lt"/>
                </a:rPr>
                <a:t>(Consumer Advisory Representative, Nov 2014)</a:t>
              </a: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26156706"/>
              </p:ext>
            </p:extLst>
          </p:nvPr>
        </p:nvGraphicFramePr>
        <p:xfrm>
          <a:off x="517428" y="1196752"/>
          <a:ext cx="808702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642372"/>
              </p:ext>
            </p:extLst>
          </p:nvPr>
        </p:nvGraphicFramePr>
        <p:xfrm>
          <a:off x="2625036" y="2636912"/>
          <a:ext cx="4176464" cy="266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315937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WACC</a:t>
            </a:r>
            <a:endParaRPr lang="en-AU" dirty="0"/>
          </a:p>
        </p:txBody>
      </p:sp>
      <p:sp>
        <p:nvSpPr>
          <p:cNvPr id="26" name="Rectangle 25"/>
          <p:cNvSpPr/>
          <p:nvPr/>
        </p:nvSpPr>
        <p:spPr>
          <a:xfrm>
            <a:off x="4856913" y="1638148"/>
            <a:ext cx="40355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AU" sz="2800" dirty="0" smtClean="0">
                <a:solidFill>
                  <a:schemeClr val="tx2"/>
                </a:solidFill>
                <a:latin typeface="Arial"/>
                <a:cs typeface="Arial"/>
              </a:rPr>
              <a:t>Post 2013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1560" y="5517232"/>
            <a:ext cx="7920880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000" dirty="0" smtClean="0">
                <a:solidFill>
                  <a:schemeClr val="tx2"/>
                </a:solidFill>
              </a:rPr>
              <a:t>TransGrid should not be punished for prior adoption of a staged debt management practice.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1560" y="1556792"/>
            <a:ext cx="7776864" cy="38164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AU" sz="2000" dirty="0" smtClean="0"/>
              <a:t>We </a:t>
            </a:r>
            <a:r>
              <a:rPr lang="en-AU" sz="2000" dirty="0"/>
              <a:t>agree with the AER’s methodology to measure the cost of debt but...we disagree on taking 10 years to implement it.</a:t>
            </a:r>
          </a:p>
          <a:p>
            <a:endParaRPr lang="en-AU" sz="2000" dirty="0" smtClean="0"/>
          </a:p>
          <a:p>
            <a:r>
              <a:rPr lang="en-AU" sz="2000" dirty="0" smtClean="0"/>
              <a:t>The </a:t>
            </a:r>
            <a:r>
              <a:rPr lang="en-AU" sz="2000" dirty="0"/>
              <a:t>AER has said </a:t>
            </a:r>
            <a:r>
              <a:rPr lang="en-AU" sz="2000" i="1" dirty="0"/>
              <a:t>“Our transitional arrangements...avoids potential windfall gains or losses to service providers or consumers from changing the regulatory regime for the return on debt.”</a:t>
            </a:r>
          </a:p>
          <a:p>
            <a:endParaRPr lang="en-AU" sz="2000" dirty="0" smtClean="0"/>
          </a:p>
          <a:p>
            <a:r>
              <a:rPr lang="en-AU" sz="2000" dirty="0" smtClean="0"/>
              <a:t>The </a:t>
            </a:r>
            <a:r>
              <a:rPr lang="en-AU" sz="2000" dirty="0"/>
              <a:t>AER’s transition imposes approximately a $255 million windfall loss </a:t>
            </a:r>
            <a:r>
              <a:rPr lang="en-AU" sz="2000" dirty="0" smtClean="0"/>
              <a:t>on TransGrid over </a:t>
            </a:r>
            <a:r>
              <a:rPr lang="en-AU" sz="2000" dirty="0"/>
              <a:t>the next 10 years</a:t>
            </a:r>
            <a:r>
              <a:rPr lang="en-AU" sz="2000" dirty="0" smtClean="0"/>
              <a:t>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753234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Have your say</a:t>
            </a:r>
            <a:endParaRPr lang="en-AU" dirty="0"/>
          </a:p>
        </p:txBody>
      </p:sp>
      <p:sp>
        <p:nvSpPr>
          <p:cNvPr id="26" name="Rectangle 25"/>
          <p:cNvSpPr/>
          <p:nvPr/>
        </p:nvSpPr>
        <p:spPr>
          <a:xfrm>
            <a:off x="4856913" y="1638148"/>
            <a:ext cx="403556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AU" sz="2800" dirty="0" smtClean="0">
                <a:solidFill>
                  <a:schemeClr val="tx2"/>
                </a:solidFill>
                <a:latin typeface="Arial"/>
                <a:cs typeface="Arial"/>
              </a:rPr>
              <a:t>Post 2013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1560" y="5517232"/>
            <a:ext cx="7920880" cy="7920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000" dirty="0" smtClean="0">
                <a:solidFill>
                  <a:schemeClr val="tx2"/>
                </a:solidFill>
              </a:rPr>
              <a:t>TransGrid looks to continue the conversation with consumers and representatives.</a:t>
            </a:r>
            <a:endParaRPr kumimoji="0" lang="en-A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13"/>
          <a:stretch/>
        </p:blipFill>
        <p:spPr>
          <a:xfrm>
            <a:off x="623992" y="1244209"/>
            <a:ext cx="7908448" cy="41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59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Grid Generic PowerPoint Template_Version 1">
  <a:themeElements>
    <a:clrScheme name="TransGrid - restricted 3 colours">
      <a:dk1>
        <a:sysClr val="windowText" lastClr="000000"/>
      </a:dk1>
      <a:lt1>
        <a:sysClr val="window" lastClr="FFFFFF"/>
      </a:lt1>
      <a:dk2>
        <a:srgbClr val="00AB91"/>
      </a:dk2>
      <a:lt2>
        <a:srgbClr val="435363"/>
      </a:lt2>
      <a:accent1>
        <a:srgbClr val="002395"/>
      </a:accent1>
      <a:accent2>
        <a:srgbClr val="00AB91"/>
      </a:accent2>
      <a:accent3>
        <a:srgbClr val="435363"/>
      </a:accent3>
      <a:accent4>
        <a:srgbClr val="002395"/>
      </a:accent4>
      <a:accent5>
        <a:srgbClr val="00AB91"/>
      </a:accent5>
      <a:accent6>
        <a:srgbClr val="435363"/>
      </a:accent6>
      <a:hlink>
        <a:srgbClr val="00AB91"/>
      </a:hlink>
      <a:folHlink>
        <a:srgbClr val="00AB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nsGrid Open Theme">
  <a:themeElements>
    <a:clrScheme name="TransGrid - restricted 3 colours">
      <a:dk1>
        <a:sysClr val="windowText" lastClr="000000"/>
      </a:dk1>
      <a:lt1>
        <a:sysClr val="window" lastClr="FFFFFF"/>
      </a:lt1>
      <a:dk2>
        <a:srgbClr val="00AB91"/>
      </a:dk2>
      <a:lt2>
        <a:srgbClr val="435363"/>
      </a:lt2>
      <a:accent1>
        <a:srgbClr val="002395"/>
      </a:accent1>
      <a:accent2>
        <a:srgbClr val="00AB91"/>
      </a:accent2>
      <a:accent3>
        <a:srgbClr val="435363"/>
      </a:accent3>
      <a:accent4>
        <a:srgbClr val="002395"/>
      </a:accent4>
      <a:accent5>
        <a:srgbClr val="00AB91"/>
      </a:accent5>
      <a:accent6>
        <a:srgbClr val="435363"/>
      </a:accent6>
      <a:hlink>
        <a:srgbClr val="00AB91"/>
      </a:hlink>
      <a:folHlink>
        <a:srgbClr val="00AB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Custom 2">
      <a:dk1>
        <a:srgbClr val="435363"/>
      </a:dk1>
      <a:lt1>
        <a:srgbClr val="E6E6E6"/>
      </a:lt1>
      <a:dk2>
        <a:srgbClr val="00AB91"/>
      </a:dk2>
      <a:lt2>
        <a:srgbClr val="FFFFFF"/>
      </a:lt2>
      <a:accent1>
        <a:srgbClr val="002395"/>
      </a:accent1>
      <a:accent2>
        <a:srgbClr val="007764"/>
      </a:accent2>
      <a:accent3>
        <a:srgbClr val="77216F"/>
      </a:accent3>
      <a:accent4>
        <a:srgbClr val="F47721"/>
      </a:accent4>
      <a:accent5>
        <a:srgbClr val="CB1334"/>
      </a:accent5>
      <a:accent6>
        <a:srgbClr val="E6E6E6"/>
      </a:accent6>
      <a:hlink>
        <a:srgbClr val="0060A1"/>
      </a:hlink>
      <a:folHlink>
        <a:srgbClr val="007764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accent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ire.CT.Template" ma:contentTypeID="0x010100E41D884401B8493CAE3A9F033C60543F006C52571C94F74375BC942646C513FEF7008F74677F1F6B734E8A8826F5C610738F" ma:contentTypeVersion="16" ma:contentTypeDescription="TODO" ma:contentTypeScope="" ma:versionID="f47fd6abd28f3d0e7b27498842ff5818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e4d92855-08a1-457d-b56a-f3e259509161" xmlns:ns4="37889a88-dc6f-4e23-a60e-9bbcbba61dc4" targetNamespace="http://schemas.microsoft.com/office/2006/metadata/properties" ma:root="true" ma:fieldsID="017ef9298261cde4c7e6af1e06ae4546" ns1:_="" ns2:_="" ns3:_="" ns4:_="">
    <xsd:import namespace="http://schemas.microsoft.com/sharepoint/v3"/>
    <xsd:import namespace="http://schemas.microsoft.com/sharepoint/v3/fields"/>
    <xsd:import namespace="e4d92855-08a1-457d-b56a-f3e259509161"/>
    <xsd:import namespace="37889a88-dc6f-4e23-a60e-9bbcbba61dc4"/>
    <xsd:element name="properties">
      <xsd:complexType>
        <xsd:sequence>
          <xsd:element name="documentManagement">
            <xsd:complexType>
              <xsd:all>
                <xsd:element ref="ns2:Ver"/>
                <xsd:element ref="ns1:PublishingContact"/>
                <xsd:element ref="ns4:Approved_x002f_Issue_x0020_Date"/>
                <xsd:element ref="ns4:Notes1" minOccurs="0"/>
                <xsd:element ref="ns1:PublishingStartDate" minOccurs="0"/>
                <xsd:element ref="ns1:PublishingExpirationDate" minOccurs="0"/>
                <xsd:element ref="ns3:DocumentTypeField0" minOccurs="0"/>
                <xsd:element ref="ns4:TaxCatchAll" minOccurs="0"/>
                <xsd:element ref="ns4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Contact" ma:index="4" ma:displayName="Contact/Author" ma:description="" ma:list="UserInfo" ma:internalName="PublishingContact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StartDate" ma:index="8" nillable="true" ma:displayName="Scheduling Start Date" ma:internalName="Scheduling_x0020_Start_x0020_Date">
      <xsd:simpleType>
        <xsd:restriction base="dms:Unknown"/>
      </xsd:simpleType>
    </xsd:element>
    <xsd:element name="PublishingExpirationDate" ma:index="9" nillable="true" ma:displayName="Scheduling End Date" ma:internalName="Scheduling_x0020_End_x0020_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Ver" ma:index="2" ma:displayName="Version" ma:internalName="Ver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92855-08a1-457d-b56a-f3e259509161" elementFormDefault="qualified">
    <xsd:import namespace="http://schemas.microsoft.com/office/2006/documentManagement/types"/>
    <xsd:import namespace="http://schemas.microsoft.com/office/infopath/2007/PartnerControls"/>
    <xsd:element name="DocumentTypeField0" ma:index="13" nillable="true" ma:taxonomy="true" ma:internalName="DocumentTypeField0" ma:taxonomyFieldName="Document_x0020_Type" ma:displayName="Document Type" ma:default="" ma:fieldId="{1f47dce7-baae-4f9d-8c70-1465774407d0}" ma:taxonomyMulti="true" ma:sspId="283afc66-d51f-4af4-b1de-6f46372e0a8c" ma:termSetId="04fe4433-fc82-4049-9a58-d0ec734e50b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89a88-dc6f-4e23-a60e-9bbcbba61dc4" elementFormDefault="qualified">
    <xsd:import namespace="http://schemas.microsoft.com/office/2006/documentManagement/types"/>
    <xsd:import namespace="http://schemas.microsoft.com/office/infopath/2007/PartnerControls"/>
    <xsd:element name="Approved_x002f_Issue_x0020_Date" ma:index="5" ma:displayName="Approved/Issue Date" ma:format="DateOnly" ma:internalName="Approved_x002f_Issue_x0020_Date" ma:readOnly="false">
      <xsd:simpleType>
        <xsd:restriction base="dms:DateTime"/>
      </xsd:simpleType>
    </xsd:element>
    <xsd:element name="Notes1" ma:index="6" nillable="true" ma:displayName="Notes" ma:internalName="Notes0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a1b172d-5260-4f50-8277-49ebfdb8339f}" ma:internalName="TaxCatchAll" ma:showField="CatchAllData" ma:web="37889a88-dc6f-4e23-a60e-9bbcbba61d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5" nillable="true" ma:taxonomy="true" ma:internalName="TaxKeywordTaxHTField" ma:taxonomyFieldName="TaxKeyword" ma:displayName="Enterprise Keywords" ma:fieldId="{23f27201-bee3-471e-b2e7-b64fd8b7ca38}" ma:taxonomyMulti="true" ma:sspId="283afc66-d51f-4af4-b1de-6f46372e0a8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 xmlns="http://schemas.microsoft.com/sharepoint/v3/fields">1</Ver>
    <TaxCatchAll xmlns="37889a88-dc6f-4e23-a60e-9bbcbba61dc4">
      <Value>3401</Value>
    </TaxCatchAll>
    <DocumentTypeField0 xmlns="e4d92855-08a1-457d-b56a-f3e259509161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Presentations</TermName>
          <TermId xmlns="http://schemas.microsoft.com/office/infopath/2007/PartnerControls">f2175645-77a5-4cdf-b403-19cb8cf73cb3</TermId>
        </TermInfo>
      </Terms>
    </DocumentTypeField0>
    <TaxKeywordTaxHTField xmlns="37889a88-dc6f-4e23-a60e-9bbcbba61dc4">
      <Terms xmlns="http://schemas.microsoft.com/office/infopath/2007/PartnerControls"/>
    </TaxKeywordTaxHTField>
    <PublishingExpirationDate xmlns="http://schemas.microsoft.com/sharepoint/v3" xsi:nil="true"/>
    <Approved_x002f_Issue_x0020_Date xmlns="37889a88-dc6f-4e23-a60e-9bbcbba61dc4">2014-11-05T13:00:00+00:00</Approved_x002f_Issue_x0020_Date>
    <Notes1 xmlns="37889a88-dc6f-4e23-a60e-9bbcbba61dc4" xsi:nil="true"/>
    <PublishingStartDate xmlns="http://schemas.microsoft.com/sharepoint/v3" xsi:nil="true"/>
    <PublishingContact xmlns="http://schemas.microsoft.com/sharepoint/v3">
      <UserInfo>
        <DisplayName>Blackford Hayley</DisplayName>
        <AccountId>2856</AccountId>
        <AccountType/>
      </UserInfo>
    </PublishingContact>
  </documentManagement>
</p:properties>
</file>

<file path=customXml/itemProps1.xml><?xml version="1.0" encoding="utf-8"?>
<ds:datastoreItem xmlns:ds="http://schemas.openxmlformats.org/officeDocument/2006/customXml" ds:itemID="{618B33FD-847A-4235-9B8B-859E01B6B8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072503-E384-4E74-8518-F830A0C8C5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e4d92855-08a1-457d-b56a-f3e259509161"/>
    <ds:schemaRef ds:uri="37889a88-dc6f-4e23-a60e-9bbcbba61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9248CF-ECAF-48D2-B18E-3956167C2711}">
  <ds:schemaRefs>
    <ds:schemaRef ds:uri="http://purl.org/dc/terms/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37889a88-dc6f-4e23-a60e-9bbcbba61dc4"/>
    <ds:schemaRef ds:uri="http://schemas.microsoft.com/office/infopath/2007/PartnerControls"/>
    <ds:schemaRef ds:uri="e4d92855-08a1-457d-b56a-f3e259509161"/>
    <ds:schemaRef ds:uri="http://schemas.microsoft.com/sharepoint/v3/field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TransGrid Generic PowerPoint Template_Version 1</Template>
  <TotalTime>2939</TotalTime>
  <Words>589</Words>
  <Application>Microsoft Office PowerPoint</Application>
  <PresentationFormat>On-screen Show (4:3)</PresentationFormat>
  <Paragraphs>102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TransGrid Generic PowerPoint Template_Version 1</vt:lpstr>
      <vt:lpstr>TransGrid Open Theme</vt:lpstr>
      <vt:lpstr>Blank Presentation</vt:lpstr>
      <vt:lpstr>TransGrid’s response to AER draft determination</vt:lpstr>
      <vt:lpstr>A time of change </vt:lpstr>
      <vt:lpstr>National Electricity Objective</vt:lpstr>
      <vt:lpstr>TransGrid’s operational expenditure</vt:lpstr>
      <vt:lpstr>TransGrid’s replacement expenditure</vt:lpstr>
      <vt:lpstr>TransGrid’s replacement expenditure</vt:lpstr>
      <vt:lpstr>Consumer engagement</vt:lpstr>
      <vt:lpstr>WACC</vt:lpstr>
      <vt:lpstr>Have your say</vt:lpstr>
    </vt:vector>
  </TitlesOfParts>
  <Company>TransGrid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Hayley Blackford</dc:creator>
  <cp:lastModifiedBy>Minhas, Sajjad</cp:lastModifiedBy>
  <cp:revision>141</cp:revision>
  <cp:lastPrinted>2014-12-08T01:30:17Z</cp:lastPrinted>
  <dcterms:created xsi:type="dcterms:W3CDTF">2014-11-05T00:00:34Z</dcterms:created>
  <dcterms:modified xsi:type="dcterms:W3CDTF">2014-12-08T23:49:00Z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0x010100E41D884401B8493CAE3A9F033C60543F006C52571C94F74375BC942646C513FEF7008F74677F1F6B734E8A8826F5C610738F</vt:lpwstr>
  </property>
  <property fmtid="{D5CDD505-2E9C-101B-9397-08002B2CF9AE}" pid="3" name="TaxKeyword">
    <vt:lpwstr/>
  </property>
  <property fmtid="{D5CDD505-2E9C-101B-9397-08002B2CF9AE}" pid="4" name="Document Type">
    <vt:lpwstr>3401;#Presentations|f2175645-77a5-4cdf-b403-19cb8cf73cb3</vt:lpwstr>
  </property>
</Properties>
</file>