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 id="2147483661" r:id="rId2"/>
  </p:sldMasterIdLst>
  <p:notesMasterIdLst>
    <p:notesMasterId r:id="rId17"/>
  </p:notesMasterIdLst>
  <p:handoutMasterIdLst>
    <p:handoutMasterId r:id="rId18"/>
  </p:handoutMasterIdLst>
  <p:sldIdLst>
    <p:sldId id="278" r:id="rId3"/>
    <p:sldId id="289" r:id="rId4"/>
    <p:sldId id="290" r:id="rId5"/>
    <p:sldId id="304" r:id="rId6"/>
    <p:sldId id="300" r:id="rId7"/>
    <p:sldId id="292" r:id="rId8"/>
    <p:sldId id="286" r:id="rId9"/>
    <p:sldId id="293" r:id="rId10"/>
    <p:sldId id="302" r:id="rId11"/>
    <p:sldId id="297" r:id="rId12"/>
    <p:sldId id="296" r:id="rId13"/>
    <p:sldId id="303" r:id="rId14"/>
    <p:sldId id="301" r:id="rId15"/>
    <p:sldId id="295" r:id="rId16"/>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b="1"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b="1"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b="1"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b="1"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89B4"/>
    <a:srgbClr val="098776"/>
    <a:srgbClr val="036196"/>
    <a:srgbClr val="F5A81C"/>
    <a:srgbClr val="D0B787"/>
    <a:srgbClr val="E86752"/>
    <a:srgbClr val="A21D36"/>
    <a:srgbClr val="7CBF68"/>
    <a:srgbClr val="C5E1BA"/>
    <a:srgbClr val="CCE1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B4FA5D-912C-4344-980B-0A6DFB13423D}" v="5" dt="2023-06-27T04:01:42.6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859" autoAdjust="0"/>
    <p:restoredTop sz="60950" autoAdjust="0"/>
  </p:normalViewPr>
  <p:slideViewPr>
    <p:cSldViewPr>
      <p:cViewPr varScale="1">
        <p:scale>
          <a:sx n="69" d="100"/>
          <a:sy n="69" d="100"/>
        </p:scale>
        <p:origin x="3144" y="72"/>
      </p:cViewPr>
      <p:guideLst>
        <p:guide orient="horz" pos="2160"/>
        <p:guide pos="2880"/>
      </p:guideLst>
    </p:cSldViewPr>
  </p:slideViewPr>
  <p:outlineViewPr>
    <p:cViewPr>
      <p:scale>
        <a:sx n="33" d="100"/>
        <a:sy n="33" d="100"/>
      </p:scale>
      <p:origin x="0" y="-1410"/>
    </p:cViewPr>
  </p:outlineViewPr>
  <p:notesTextViewPr>
    <p:cViewPr>
      <p:scale>
        <a:sx n="100" d="100"/>
        <a:sy n="100" d="100"/>
      </p:scale>
      <p:origin x="0" y="0"/>
    </p:cViewPr>
  </p:notesTextViewPr>
  <p:notesViewPr>
    <p:cSldViewPr>
      <p:cViewPr varScale="1">
        <p:scale>
          <a:sx n="89" d="100"/>
          <a:sy n="89" d="100"/>
        </p:scale>
        <p:origin x="379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440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440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37F9F940-BEB2-DD49-BD3D-6A580D2D43DC}" type="slidenum">
              <a:rPr lang="en-US"/>
              <a:pPr>
                <a:defRPr/>
              </a:pPr>
              <a:t>‹#›</a:t>
            </a:fld>
            <a:endParaRPr lang="en-US"/>
          </a:p>
        </p:txBody>
      </p:sp>
    </p:spTree>
    <p:extLst>
      <p:ext uri="{BB962C8B-B14F-4D97-AF65-F5344CB8AC3E}">
        <p14:creationId xmlns:p14="http://schemas.microsoft.com/office/powerpoint/2010/main" val="2322274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0584C85B-4ACB-E243-ADB3-0440CCA85B4B}" type="slidenum">
              <a:rPr lang="en-US"/>
              <a:pPr>
                <a:defRPr/>
              </a:pPr>
              <a:t>‹#›</a:t>
            </a:fld>
            <a:endParaRPr lang="en-US"/>
          </a:p>
        </p:txBody>
      </p:sp>
    </p:spTree>
    <p:extLst>
      <p:ext uri="{BB962C8B-B14F-4D97-AF65-F5344CB8AC3E}">
        <p14:creationId xmlns:p14="http://schemas.microsoft.com/office/powerpoint/2010/main" val="881419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84C85B-4ACB-E243-ADB3-0440CCA85B4B}" type="slidenum">
              <a:rPr lang="en-US" smtClean="0"/>
              <a:pPr>
                <a:defRPr/>
              </a:pPr>
              <a:t>3</a:t>
            </a:fld>
            <a:endParaRPr lang="en-US"/>
          </a:p>
        </p:txBody>
      </p:sp>
    </p:spTree>
    <p:extLst>
      <p:ext uri="{BB962C8B-B14F-4D97-AF65-F5344CB8AC3E}">
        <p14:creationId xmlns:p14="http://schemas.microsoft.com/office/powerpoint/2010/main" val="1961362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84C85B-4ACB-E243-ADB3-0440CCA85B4B}" type="slidenum">
              <a:rPr lang="en-US" smtClean="0"/>
              <a:pPr>
                <a:defRPr/>
              </a:pPr>
              <a:t>4</a:t>
            </a:fld>
            <a:endParaRPr lang="en-US"/>
          </a:p>
        </p:txBody>
      </p:sp>
    </p:spTree>
    <p:extLst>
      <p:ext uri="{BB962C8B-B14F-4D97-AF65-F5344CB8AC3E}">
        <p14:creationId xmlns:p14="http://schemas.microsoft.com/office/powerpoint/2010/main" val="3913088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7257EE-256F-4495-8494-C6D96B65BBA2}"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351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F7257EE-256F-4495-8494-C6D96B65BBA2}"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7812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84C85B-4ACB-E243-ADB3-0440CCA85B4B}" type="slidenum">
              <a:rPr lang="en-US" smtClean="0"/>
              <a:pPr>
                <a:defRPr/>
              </a:pPr>
              <a:t>9</a:t>
            </a:fld>
            <a:endParaRPr lang="en-US"/>
          </a:p>
        </p:txBody>
      </p:sp>
    </p:spTree>
    <p:extLst>
      <p:ext uri="{BB962C8B-B14F-4D97-AF65-F5344CB8AC3E}">
        <p14:creationId xmlns:p14="http://schemas.microsoft.com/office/powerpoint/2010/main" val="154545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84C85B-4ACB-E243-ADB3-0440CCA85B4B}" type="slidenum">
              <a:rPr lang="en-US" smtClean="0"/>
              <a:pPr>
                <a:defRPr/>
              </a:pPr>
              <a:t>10</a:t>
            </a:fld>
            <a:endParaRPr lang="en-US"/>
          </a:p>
        </p:txBody>
      </p:sp>
    </p:spTree>
    <p:extLst>
      <p:ext uri="{BB962C8B-B14F-4D97-AF65-F5344CB8AC3E}">
        <p14:creationId xmlns:p14="http://schemas.microsoft.com/office/powerpoint/2010/main" val="763852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584C85B-4ACB-E243-ADB3-0440CCA85B4B}" type="slidenum">
              <a:rPr lang="en-US" smtClean="0"/>
              <a:pPr>
                <a:defRPr/>
              </a:pPr>
              <a:t>13</a:t>
            </a:fld>
            <a:endParaRPr lang="en-US"/>
          </a:p>
        </p:txBody>
      </p:sp>
    </p:spTree>
    <p:extLst>
      <p:ext uri="{BB962C8B-B14F-4D97-AF65-F5344CB8AC3E}">
        <p14:creationId xmlns:p14="http://schemas.microsoft.com/office/powerpoint/2010/main" val="2548151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401C44C-8CB6-EC43-A6AA-73011202EA20}"/>
              </a:ext>
            </a:extLst>
          </p:cNvPr>
          <p:cNvPicPr>
            <a:picLocks noChangeAspect="1"/>
          </p:cNvPicPr>
          <p:nvPr userDrawn="1"/>
        </p:nvPicPr>
        <p:blipFill>
          <a:blip r:embed="rId2"/>
          <a:srcRect/>
          <a:stretch/>
        </p:blipFill>
        <p:spPr>
          <a:xfrm>
            <a:off x="-6956" y="0"/>
            <a:ext cx="9144000" cy="6858000"/>
          </a:xfrm>
          <a:prstGeom prst="rect">
            <a:avLst/>
          </a:prstGeom>
        </p:spPr>
      </p:pic>
      <p:sp>
        <p:nvSpPr>
          <p:cNvPr id="2" name="Title 1"/>
          <p:cNvSpPr>
            <a:spLocks noGrp="1"/>
          </p:cNvSpPr>
          <p:nvPr>
            <p:ph type="ctrTitle" hasCustomPrompt="1"/>
          </p:nvPr>
        </p:nvSpPr>
        <p:spPr>
          <a:xfrm>
            <a:off x="685800" y="2348880"/>
            <a:ext cx="7990656" cy="1470025"/>
          </a:xfrm>
          <a:prstGeom prst="rect">
            <a:avLst/>
          </a:prstGeom>
        </p:spPr>
        <p:txBody>
          <a:bodyPr anchor="t" anchorCtr="0"/>
          <a:lstStyle>
            <a:lvl1pPr>
              <a:defRPr sz="3000" b="1">
                <a:solidFill>
                  <a:schemeClr val="bg1"/>
                </a:solidFill>
              </a:defRPr>
            </a:lvl1pPr>
          </a:lstStyle>
          <a:p>
            <a:r>
              <a:rPr lang="en-GB" dirty="0"/>
              <a:t>Presentation heading</a:t>
            </a:r>
            <a:br>
              <a:rPr lang="en-GB" dirty="0"/>
            </a:br>
            <a:r>
              <a:rPr lang="en-GB" dirty="0"/>
              <a:t>(can break over two lines)</a:t>
            </a:r>
            <a:endParaRPr lang="en-US" dirty="0"/>
          </a:p>
        </p:txBody>
      </p:sp>
      <p:sp>
        <p:nvSpPr>
          <p:cNvPr id="3" name="Subtitle 2"/>
          <p:cNvSpPr>
            <a:spLocks noGrp="1"/>
          </p:cNvSpPr>
          <p:nvPr>
            <p:ph type="subTitle" idx="1" hasCustomPrompt="1"/>
          </p:nvPr>
        </p:nvSpPr>
        <p:spPr>
          <a:xfrm>
            <a:off x="683589" y="3875372"/>
            <a:ext cx="7990656" cy="816496"/>
          </a:xfrm>
        </p:spPr>
        <p:txBody>
          <a:bodyPr/>
          <a:lstStyle>
            <a:lvl1pPr marL="0" indent="0" algn="l">
              <a:buNone/>
              <a:defRPr sz="14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Presenter: [name] </a:t>
            </a:r>
            <a:br>
              <a:rPr lang="en-GB" dirty="0"/>
            </a:br>
            <a:r>
              <a:rPr lang="en-GB" dirty="0"/>
              <a:t>Title of presenter </a:t>
            </a:r>
            <a:br>
              <a:rPr lang="en-GB" dirty="0"/>
            </a:br>
            <a:r>
              <a:rPr lang="en-GB" dirty="0"/>
              <a:t>Date of presentation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661B4C-6AE5-3741-87AD-AC6D146226C6}"/>
              </a:ext>
            </a:extLst>
          </p:cNvPr>
          <p:cNvSpPr>
            <a:spLocks noGrp="1"/>
          </p:cNvSpPr>
          <p:nvPr>
            <p:ph type="title" hasCustomPrompt="1"/>
          </p:nvPr>
        </p:nvSpPr>
        <p:spPr>
          <a:xfrm>
            <a:off x="673797"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
        <p:nvSpPr>
          <p:cNvPr id="6" name="Content Placeholder 2">
            <a:extLst>
              <a:ext uri="{FF2B5EF4-FFF2-40B4-BE49-F238E27FC236}">
                <a16:creationId xmlns:a16="http://schemas.microsoft.com/office/drawing/2014/main" id="{B79343A1-ED93-D949-AC04-CBB2D1AC1629}"/>
              </a:ext>
            </a:extLst>
          </p:cNvPr>
          <p:cNvSpPr>
            <a:spLocks noGrp="1"/>
          </p:cNvSpPr>
          <p:nvPr>
            <p:ph sz="half" idx="1"/>
          </p:nvPr>
        </p:nvSpPr>
        <p:spPr>
          <a:xfrm>
            <a:off x="664371"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a:extLst>
              <a:ext uri="{FF2B5EF4-FFF2-40B4-BE49-F238E27FC236}">
                <a16:creationId xmlns:a16="http://schemas.microsoft.com/office/drawing/2014/main" id="{2466D8D7-2FA8-774B-BAD8-5F653482F1CD}"/>
              </a:ext>
            </a:extLst>
          </p:cNvPr>
          <p:cNvSpPr>
            <a:spLocks noGrp="1"/>
          </p:cNvSpPr>
          <p:nvPr>
            <p:ph sz="half" idx="2"/>
          </p:nvPr>
        </p:nvSpPr>
        <p:spPr>
          <a:xfrm>
            <a:off x="4291218"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77869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07676-8665-2747-99CB-3C0C02ED376F}"/>
              </a:ext>
            </a:extLst>
          </p:cNvPr>
          <p:cNvPicPr>
            <a:picLocks noChangeAspect="1"/>
          </p:cNvPicPr>
          <p:nvPr userDrawn="1"/>
        </p:nvPicPr>
        <p:blipFill>
          <a:blip r:embed="rId2"/>
          <a:srcRect/>
          <a:stretch/>
        </p:blipFill>
        <p:spPr>
          <a:xfrm>
            <a:off x="0" y="0"/>
            <a:ext cx="9144000" cy="6858000"/>
          </a:xfrm>
          <a:prstGeom prst="rect">
            <a:avLst/>
          </a:prstGeom>
        </p:spPr>
      </p:pic>
      <p:sp>
        <p:nvSpPr>
          <p:cNvPr id="8" name="Title 1">
            <a:extLst>
              <a:ext uri="{FF2B5EF4-FFF2-40B4-BE49-F238E27FC236}">
                <a16:creationId xmlns:a16="http://schemas.microsoft.com/office/drawing/2014/main" id="{41E565DD-ADDF-0947-91B2-03A9DAB3FD0C}"/>
              </a:ext>
            </a:extLst>
          </p:cNvPr>
          <p:cNvSpPr>
            <a:spLocks noGrp="1"/>
          </p:cNvSpPr>
          <p:nvPr>
            <p:ph type="title"/>
          </p:nvPr>
        </p:nvSpPr>
        <p:spPr>
          <a:xfrm>
            <a:off x="685800" y="2420888"/>
            <a:ext cx="6552728" cy="504056"/>
          </a:xfrm>
          <a:prstGeom prst="rect">
            <a:avLst/>
          </a:prstGeom>
        </p:spPr>
        <p:txBody>
          <a:bodyPr/>
          <a:lstStyle/>
          <a:p>
            <a:r>
              <a:rPr lang="en-US"/>
              <a:t>Click to edit Master title style</a:t>
            </a:r>
            <a:endParaRPr lang="en-US" dirty="0"/>
          </a:p>
        </p:txBody>
      </p:sp>
      <p:sp>
        <p:nvSpPr>
          <p:cNvPr id="2" name="Rectangle 1">
            <a:extLst>
              <a:ext uri="{FF2B5EF4-FFF2-40B4-BE49-F238E27FC236}">
                <a16:creationId xmlns:a16="http://schemas.microsoft.com/office/drawing/2014/main" id="{943113A4-B3E0-6D41-BA54-647F959854B2}"/>
              </a:ext>
            </a:extLst>
          </p:cNvPr>
          <p:cNvSpPr/>
          <p:nvPr userDrawn="1"/>
        </p:nvSpPr>
        <p:spPr>
          <a:xfrm>
            <a:off x="685800" y="5430155"/>
            <a:ext cx="4572000" cy="861774"/>
          </a:xfrm>
          <a:prstGeom prst="rect">
            <a:avLst/>
          </a:prstGeom>
        </p:spPr>
        <p:txBody>
          <a:bodyPr lIns="0" tIns="0" rIns="0" bIns="0">
            <a:spAutoFit/>
          </a:bodyPr>
          <a:lstStyle/>
          <a:p>
            <a:r>
              <a:rPr lang="en-AU" sz="1400" b="0" dirty="0">
                <a:effectLst/>
                <a:latin typeface="Helvetica Neue" panose="02000503000000020004" pitchFamily="2" charset="0"/>
              </a:rPr>
              <a:t>Gadigal Country </a:t>
            </a:r>
            <a:br>
              <a:rPr lang="en-AU" sz="1400" b="0" dirty="0">
                <a:effectLst/>
                <a:latin typeface="Helvetica Neue" panose="02000503000000020004" pitchFamily="2" charset="0"/>
              </a:rPr>
            </a:br>
            <a:r>
              <a:rPr lang="en-AU" sz="1400" b="0" dirty="0">
                <a:effectLst/>
                <a:latin typeface="Helvetica Neue" panose="02000503000000020004" pitchFamily="2" charset="0"/>
              </a:rPr>
              <a:t>Level 5, 175 Liverpool St </a:t>
            </a:r>
            <a:br>
              <a:rPr lang="en-AU" sz="1400" b="0" dirty="0">
                <a:effectLst/>
                <a:latin typeface="Helvetica Neue" panose="02000503000000020004" pitchFamily="2" charset="0"/>
              </a:rPr>
            </a:br>
            <a:r>
              <a:rPr lang="en-AU" sz="1400" b="0" dirty="0">
                <a:effectLst/>
                <a:latin typeface="Helvetica Neue" panose="02000503000000020004" pitchFamily="2" charset="0"/>
              </a:rPr>
              <a:t>Sydney NSW 2000</a:t>
            </a:r>
            <a:br>
              <a:rPr lang="en-AU" sz="1400" b="0" dirty="0">
                <a:effectLst/>
                <a:latin typeface="Helvetica Neue" panose="02000503000000020004" pitchFamily="2" charset="0"/>
              </a:rPr>
            </a:br>
            <a:r>
              <a:rPr lang="en-AU" sz="1400" b="0" dirty="0" err="1">
                <a:effectLst/>
                <a:latin typeface="Helvetica Neue" panose="02000503000000020004" pitchFamily="2" charset="0"/>
              </a:rPr>
              <a:t>www.piac.asn.au</a:t>
            </a:r>
            <a:endParaRPr lang="en-AU" sz="1400" b="0" dirty="0">
              <a:effectLst/>
              <a:latin typeface="Helvetica Neue" panose="02000503000000020004" pitchFamily="2"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A1F008B9-C091-445B-8A48-FE472F90AAE3}"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1546415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1F008B9-C091-445B-8A48-FE472F90AAE3}"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1400023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AU"/>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F008B9-C091-445B-8A48-FE472F90AAE3}"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50088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A1F008B9-C091-445B-8A48-FE472F90AAE3}" type="datetimeFigureOut">
              <a:rPr lang="en-AU" smtClean="0"/>
              <a:t>27/06/2023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2195058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A1F008B9-C091-445B-8A48-FE472F90AAE3}" type="datetimeFigureOut">
              <a:rPr lang="en-AU" smtClean="0"/>
              <a:t>27/06/2023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4207693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A1F008B9-C091-445B-8A48-FE472F90AAE3}" type="datetimeFigureOut">
              <a:rPr lang="en-AU" smtClean="0"/>
              <a:t>27/06/2023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4241858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008B9-C091-445B-8A48-FE472F90AAE3}" type="datetimeFigureOut">
              <a:rPr lang="en-AU" smtClean="0"/>
              <a:t>27/06/2023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2836881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1F008B9-C091-445B-8A48-FE472F90AAE3}" type="datetimeFigureOut">
              <a:rPr lang="en-AU" smtClean="0"/>
              <a:t>27/06/2023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372216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6EF232BC-DF4D-B845-8FD1-9B0BBAE4D6C3}"/>
              </a:ext>
            </a:extLst>
          </p:cNvPr>
          <p:cNvSpPr>
            <a:spLocks noGrp="1"/>
          </p:cNvSpPr>
          <p:nvPr>
            <p:ph type="title" hasCustomPrompt="1"/>
          </p:nvPr>
        </p:nvSpPr>
        <p:spPr>
          <a:xfrm>
            <a:off x="673797"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
        <p:nvSpPr>
          <p:cNvPr id="2" name="TextBox 1">
            <a:extLst>
              <a:ext uri="{FF2B5EF4-FFF2-40B4-BE49-F238E27FC236}">
                <a16:creationId xmlns:a16="http://schemas.microsoft.com/office/drawing/2014/main" id="{8CF2CAFE-F15C-9C45-AB9A-98F72E9CCFCC}"/>
              </a:ext>
            </a:extLst>
          </p:cNvPr>
          <p:cNvSpPr txBox="1"/>
          <p:nvPr userDrawn="1"/>
        </p:nvSpPr>
        <p:spPr>
          <a:xfrm>
            <a:off x="702500" y="1844824"/>
            <a:ext cx="6552728" cy="3538337"/>
          </a:xfrm>
          <a:prstGeom prst="rect">
            <a:avLst/>
          </a:prstGeom>
          <a:noFill/>
        </p:spPr>
        <p:txBody>
          <a:bodyPr wrap="square" lIns="0" tIns="0" rIns="0" bIns="0" rtlCol="0">
            <a:noAutofit/>
          </a:bodyPr>
          <a:lstStyle/>
          <a:p>
            <a:endParaRPr lang="en-US" sz="1400" b="0" i="0" dirty="0">
              <a:latin typeface="Arial" panose="020B0604020202020204" pitchFamily="34" charset="0"/>
              <a:cs typeface="Arial" panose="020B0604020202020204" pitchFamily="34" charset="0"/>
            </a:endParaRPr>
          </a:p>
        </p:txBody>
      </p:sp>
      <p:sp>
        <p:nvSpPr>
          <p:cNvPr id="13" name="Rectangle 3">
            <a:extLst>
              <a:ext uri="{FF2B5EF4-FFF2-40B4-BE49-F238E27FC236}">
                <a16:creationId xmlns:a16="http://schemas.microsoft.com/office/drawing/2014/main" id="{E555AB2B-184A-F84C-A8DC-0E2698DA0BBF}"/>
              </a:ext>
            </a:extLst>
          </p:cNvPr>
          <p:cNvSpPr>
            <a:spLocks noGrp="1" noChangeArrowheads="1"/>
          </p:cNvSpPr>
          <p:nvPr>
            <p:ph idx="1"/>
          </p:nvPr>
        </p:nvSpPr>
        <p:spPr bwMode="auto">
          <a:xfrm>
            <a:off x="673797" y="1700213"/>
            <a:ext cx="6408712"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AU"/>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AU"/>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1F008B9-C091-445B-8A48-FE472F90AAE3}" type="datetimeFigureOut">
              <a:rPr lang="en-AU" smtClean="0"/>
              <a:t>27/06/2023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10246219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1F008B9-C091-445B-8A48-FE472F90AAE3}"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9821039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1F008B9-C091-445B-8A48-FE472F90AAE3}"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118D609-ED85-4D2F-A7A7-6C496313A093}" type="slidenum">
              <a:rPr lang="en-AU" smtClean="0"/>
              <a:t>‹#›</a:t>
            </a:fld>
            <a:endParaRPr lang="en-AU"/>
          </a:p>
        </p:txBody>
      </p:sp>
    </p:spTree>
    <p:extLst>
      <p:ext uri="{BB962C8B-B14F-4D97-AF65-F5344CB8AC3E}">
        <p14:creationId xmlns:p14="http://schemas.microsoft.com/office/powerpoint/2010/main" val="6293337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AU"/>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dirty="0"/>
          </a:p>
        </p:txBody>
      </p:sp>
      <p:sp>
        <p:nvSpPr>
          <p:cNvPr id="4" name="Date Placeholder 3"/>
          <p:cNvSpPr>
            <a:spLocks noGrp="1"/>
          </p:cNvSpPr>
          <p:nvPr>
            <p:ph type="dt" sz="half" idx="10"/>
          </p:nvPr>
        </p:nvSpPr>
        <p:spPr/>
        <p:txBody>
          <a:bodyPr/>
          <a:lstStyle/>
          <a:p>
            <a:fld id="{C2FB2D36-85F5-4584-85F0-EDC043973E51}" type="datetimeFigureOut">
              <a:rPr lang="en-AU" smtClean="0"/>
              <a:t>27/06/2023</a:t>
            </a:fld>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endParaRPr lang="en-AU" dirty="0"/>
          </a:p>
        </p:txBody>
      </p:sp>
    </p:spTree>
    <p:extLst>
      <p:ext uri="{BB962C8B-B14F-4D97-AF65-F5344CB8AC3E}">
        <p14:creationId xmlns:p14="http://schemas.microsoft.com/office/powerpoint/2010/main" val="3958594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64371"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91218"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1">
            <a:extLst>
              <a:ext uri="{FF2B5EF4-FFF2-40B4-BE49-F238E27FC236}">
                <a16:creationId xmlns:a16="http://schemas.microsoft.com/office/drawing/2014/main" id="{F4FA795D-9D28-1947-BA6A-EF0D4CE0393B}"/>
              </a:ext>
            </a:extLst>
          </p:cNvPr>
          <p:cNvSpPr>
            <a:spLocks noGrp="1"/>
          </p:cNvSpPr>
          <p:nvPr>
            <p:ph type="title" hasCustomPrompt="1"/>
          </p:nvPr>
        </p:nvSpPr>
        <p:spPr>
          <a:xfrm>
            <a:off x="683568"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10" name="Title 1">
            <a:extLst>
              <a:ext uri="{FF2B5EF4-FFF2-40B4-BE49-F238E27FC236}">
                <a16:creationId xmlns:a16="http://schemas.microsoft.com/office/drawing/2014/main" id="{D6BE8BB5-A91A-BE46-A0D6-7EA79AB5F091}"/>
              </a:ext>
            </a:extLst>
          </p:cNvPr>
          <p:cNvSpPr>
            <a:spLocks noGrp="1"/>
          </p:cNvSpPr>
          <p:nvPr>
            <p:ph type="ctrTitle" hasCustomPrompt="1"/>
          </p:nvPr>
        </p:nvSpPr>
        <p:spPr>
          <a:xfrm>
            <a:off x="685800" y="2348880"/>
            <a:ext cx="7990656" cy="1470025"/>
          </a:xfrm>
          <a:prstGeom prst="rect">
            <a:avLst/>
          </a:prstGeom>
        </p:spPr>
        <p:txBody>
          <a:bodyPr anchor="t" anchorCtr="0"/>
          <a:lstStyle>
            <a:lvl1pPr>
              <a:defRPr sz="3000" b="1">
                <a:solidFill>
                  <a:schemeClr val="bg1"/>
                </a:solidFill>
              </a:defRPr>
            </a:lvl1pPr>
          </a:lstStyle>
          <a:p>
            <a:r>
              <a:rPr lang="en-GB" dirty="0"/>
              <a:t>Divider slide title</a:t>
            </a:r>
            <a:endParaRPr lang="en-US" dirty="0"/>
          </a:p>
        </p:txBody>
      </p:sp>
    </p:spTree>
    <p:extLst>
      <p:ext uri="{BB962C8B-B14F-4D97-AF65-F5344CB8AC3E}">
        <p14:creationId xmlns:p14="http://schemas.microsoft.com/office/powerpoint/2010/main" val="427614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10" name="Title 1">
            <a:extLst>
              <a:ext uri="{FF2B5EF4-FFF2-40B4-BE49-F238E27FC236}">
                <a16:creationId xmlns:a16="http://schemas.microsoft.com/office/drawing/2014/main" id="{D6BE8BB5-A91A-BE46-A0D6-7EA79AB5F091}"/>
              </a:ext>
            </a:extLst>
          </p:cNvPr>
          <p:cNvSpPr>
            <a:spLocks noGrp="1"/>
          </p:cNvSpPr>
          <p:nvPr>
            <p:ph type="ctrTitle" hasCustomPrompt="1"/>
          </p:nvPr>
        </p:nvSpPr>
        <p:spPr>
          <a:xfrm>
            <a:off x="685800" y="2348880"/>
            <a:ext cx="7990656" cy="1470025"/>
          </a:xfrm>
          <a:prstGeom prst="rect">
            <a:avLst/>
          </a:prstGeom>
        </p:spPr>
        <p:txBody>
          <a:bodyPr anchor="t" anchorCtr="0"/>
          <a:lstStyle>
            <a:lvl1pPr>
              <a:defRPr sz="3000" b="1">
                <a:solidFill>
                  <a:schemeClr val="bg1"/>
                </a:solidFill>
              </a:defRPr>
            </a:lvl1pPr>
          </a:lstStyle>
          <a:p>
            <a:r>
              <a:rPr lang="en-GB" dirty="0"/>
              <a:t>Divider slide title</a:t>
            </a:r>
            <a:endParaRPr lang="en-US" dirty="0"/>
          </a:p>
        </p:txBody>
      </p:sp>
    </p:spTree>
    <p:extLst>
      <p:ext uri="{BB962C8B-B14F-4D97-AF65-F5344CB8AC3E}">
        <p14:creationId xmlns:p14="http://schemas.microsoft.com/office/powerpoint/2010/main" val="276946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10" name="Title 1">
            <a:extLst>
              <a:ext uri="{FF2B5EF4-FFF2-40B4-BE49-F238E27FC236}">
                <a16:creationId xmlns:a16="http://schemas.microsoft.com/office/drawing/2014/main" id="{D6BE8BB5-A91A-BE46-A0D6-7EA79AB5F091}"/>
              </a:ext>
            </a:extLst>
          </p:cNvPr>
          <p:cNvSpPr>
            <a:spLocks noGrp="1"/>
          </p:cNvSpPr>
          <p:nvPr>
            <p:ph type="ctrTitle" hasCustomPrompt="1"/>
          </p:nvPr>
        </p:nvSpPr>
        <p:spPr>
          <a:xfrm>
            <a:off x="685800" y="2348880"/>
            <a:ext cx="7990656" cy="1470025"/>
          </a:xfrm>
          <a:prstGeom prst="rect">
            <a:avLst/>
          </a:prstGeom>
        </p:spPr>
        <p:txBody>
          <a:bodyPr anchor="t" anchorCtr="0"/>
          <a:lstStyle>
            <a:lvl1pPr>
              <a:defRPr sz="3000" b="1"/>
            </a:lvl1pPr>
          </a:lstStyle>
          <a:p>
            <a:r>
              <a:rPr lang="en-GB" dirty="0"/>
              <a:t>Divider slide title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661B4C-6AE5-3741-87AD-AC6D146226C6}"/>
              </a:ext>
            </a:extLst>
          </p:cNvPr>
          <p:cNvSpPr>
            <a:spLocks noGrp="1"/>
          </p:cNvSpPr>
          <p:nvPr>
            <p:ph type="title" hasCustomPrompt="1"/>
          </p:nvPr>
        </p:nvSpPr>
        <p:spPr>
          <a:xfrm>
            <a:off x="673797"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
        <p:nvSpPr>
          <p:cNvPr id="5" name="Rectangle 3">
            <a:extLst>
              <a:ext uri="{FF2B5EF4-FFF2-40B4-BE49-F238E27FC236}">
                <a16:creationId xmlns:a16="http://schemas.microsoft.com/office/drawing/2014/main" id="{2B9F90DC-ED64-2C45-AD55-2B4F81560BB3}"/>
              </a:ext>
            </a:extLst>
          </p:cNvPr>
          <p:cNvSpPr>
            <a:spLocks noGrp="1" noChangeArrowheads="1"/>
          </p:cNvSpPr>
          <p:nvPr>
            <p:ph idx="1"/>
          </p:nvPr>
        </p:nvSpPr>
        <p:spPr bwMode="auto">
          <a:xfrm>
            <a:off x="673797" y="1700213"/>
            <a:ext cx="6408712"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12251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661B4C-6AE5-3741-87AD-AC6D146226C6}"/>
              </a:ext>
            </a:extLst>
          </p:cNvPr>
          <p:cNvSpPr>
            <a:spLocks noGrp="1"/>
          </p:cNvSpPr>
          <p:nvPr>
            <p:ph type="title" hasCustomPrompt="1"/>
          </p:nvPr>
        </p:nvSpPr>
        <p:spPr>
          <a:xfrm>
            <a:off x="673797"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
        <p:nvSpPr>
          <p:cNvPr id="5" name="Rectangle 3">
            <a:extLst>
              <a:ext uri="{FF2B5EF4-FFF2-40B4-BE49-F238E27FC236}">
                <a16:creationId xmlns:a16="http://schemas.microsoft.com/office/drawing/2014/main" id="{2B9F90DC-ED64-2C45-AD55-2B4F81560BB3}"/>
              </a:ext>
            </a:extLst>
          </p:cNvPr>
          <p:cNvSpPr>
            <a:spLocks noGrp="1" noChangeArrowheads="1"/>
          </p:cNvSpPr>
          <p:nvPr>
            <p:ph idx="1"/>
          </p:nvPr>
        </p:nvSpPr>
        <p:spPr bwMode="auto">
          <a:xfrm>
            <a:off x="673797" y="1700213"/>
            <a:ext cx="6408712"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64013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F906E0C-82C6-9442-AA9F-8EB54AEE8A6A}"/>
              </a:ext>
            </a:extLst>
          </p:cNvPr>
          <p:cNvPicPr>
            <a:picLocks noChangeAspect="1"/>
          </p:cNvPicPr>
          <p:nvPr userDrawn="1"/>
        </p:nvPicPr>
        <p:blipFill>
          <a:blip r:embed="rId2"/>
          <a:srcRect/>
          <a:stretch/>
        </p:blipFill>
        <p:spPr>
          <a:xfrm>
            <a:off x="0" y="0"/>
            <a:ext cx="9144000" cy="6858000"/>
          </a:xfrm>
          <a:prstGeom prst="rect">
            <a:avLst/>
          </a:prstGeom>
        </p:spPr>
      </p:pic>
      <p:sp>
        <p:nvSpPr>
          <p:cNvPr id="4" name="Title 1">
            <a:extLst>
              <a:ext uri="{FF2B5EF4-FFF2-40B4-BE49-F238E27FC236}">
                <a16:creationId xmlns:a16="http://schemas.microsoft.com/office/drawing/2014/main" id="{FA661B4C-6AE5-3741-87AD-AC6D146226C6}"/>
              </a:ext>
            </a:extLst>
          </p:cNvPr>
          <p:cNvSpPr>
            <a:spLocks noGrp="1"/>
          </p:cNvSpPr>
          <p:nvPr>
            <p:ph type="title" hasCustomPrompt="1"/>
          </p:nvPr>
        </p:nvSpPr>
        <p:spPr>
          <a:xfrm>
            <a:off x="673797" y="620688"/>
            <a:ext cx="6552728" cy="504056"/>
          </a:xfrm>
          <a:prstGeom prst="rect">
            <a:avLst/>
          </a:prstGeom>
        </p:spPr>
        <p:txBody>
          <a:bodyPr lIns="0" tIns="0" rIns="0" bIns="0" anchor="t" anchorCtr="0"/>
          <a:lstStyle>
            <a:lvl1pPr>
              <a:defRPr sz="2400"/>
            </a:lvl1pPr>
          </a:lstStyle>
          <a:p>
            <a:r>
              <a:rPr lang="en-GB" dirty="0"/>
              <a:t>Slide title</a:t>
            </a:r>
            <a:endParaRPr lang="en-US" dirty="0"/>
          </a:p>
        </p:txBody>
      </p:sp>
      <p:sp>
        <p:nvSpPr>
          <p:cNvPr id="6" name="Content Placeholder 2">
            <a:extLst>
              <a:ext uri="{FF2B5EF4-FFF2-40B4-BE49-F238E27FC236}">
                <a16:creationId xmlns:a16="http://schemas.microsoft.com/office/drawing/2014/main" id="{1615F83F-C934-794A-BFD9-6BFE9E39EDD7}"/>
              </a:ext>
            </a:extLst>
          </p:cNvPr>
          <p:cNvSpPr>
            <a:spLocks noGrp="1"/>
          </p:cNvSpPr>
          <p:nvPr>
            <p:ph sz="half" idx="1"/>
          </p:nvPr>
        </p:nvSpPr>
        <p:spPr>
          <a:xfrm>
            <a:off x="664371"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a:extLst>
              <a:ext uri="{FF2B5EF4-FFF2-40B4-BE49-F238E27FC236}">
                <a16:creationId xmlns:a16="http://schemas.microsoft.com/office/drawing/2014/main" id="{01FA1573-83CF-7044-A8C3-2DB3B00F14FE}"/>
              </a:ext>
            </a:extLst>
          </p:cNvPr>
          <p:cNvSpPr>
            <a:spLocks noGrp="1"/>
          </p:cNvSpPr>
          <p:nvPr>
            <p:ph sz="half" idx="2"/>
          </p:nvPr>
        </p:nvSpPr>
        <p:spPr>
          <a:xfrm>
            <a:off x="4291218" y="1700213"/>
            <a:ext cx="3429000" cy="4408512"/>
          </a:xfrm>
        </p:spPr>
        <p:txBody>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1944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989A5E3-CB53-6D4B-9409-4B4A82465DA7}"/>
              </a:ext>
            </a:extLst>
          </p:cNvPr>
          <p:cNvPicPr>
            <a:picLocks noChangeAspect="1"/>
          </p:cNvPicPr>
          <p:nvPr userDrawn="1"/>
        </p:nvPicPr>
        <p:blipFill>
          <a:blip r:embed="rId13"/>
          <a:srcRect/>
          <a:stretch/>
        </p:blipFill>
        <p:spPr>
          <a:xfrm>
            <a:off x="-6118" y="0"/>
            <a:ext cx="9144000" cy="6858000"/>
          </a:xfrm>
          <a:prstGeom prst="rect">
            <a:avLst/>
          </a:prstGeom>
        </p:spPr>
      </p:pic>
      <p:sp>
        <p:nvSpPr>
          <p:cNvPr id="1026" name="Rectangle 2"/>
          <p:cNvSpPr>
            <a:spLocks noGrp="1" noChangeArrowheads="1"/>
          </p:cNvSpPr>
          <p:nvPr>
            <p:ph type="title"/>
          </p:nvPr>
        </p:nvSpPr>
        <p:spPr bwMode="auto">
          <a:xfrm>
            <a:off x="683568" y="620688"/>
            <a:ext cx="6408712" cy="500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73797" y="1700213"/>
            <a:ext cx="6408712"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45" name="Text Box 21"/>
          <p:cNvSpPr txBox="1">
            <a:spLocks noChangeArrowheads="1"/>
          </p:cNvSpPr>
          <p:nvPr/>
        </p:nvSpPr>
        <p:spPr bwMode="auto">
          <a:xfrm>
            <a:off x="7239000" y="4648200"/>
            <a:ext cx="1219200" cy="457200"/>
          </a:xfrm>
          <a:prstGeom prst="rect">
            <a:avLst/>
          </a:prstGeom>
          <a:noFill/>
          <a:ln w="9525">
            <a:noFill/>
            <a:miter lim="800000"/>
            <a:headEnd/>
            <a:tailEnd/>
          </a:ln>
          <a:effectLst/>
        </p:spPr>
        <p:txBody>
          <a:bodyPr>
            <a:prstTxWarp prst="textNoShape">
              <a:avLst/>
            </a:prstTxWarp>
            <a:spAutoFit/>
          </a:bodyPr>
          <a:lstStyle/>
          <a:p>
            <a:pPr>
              <a:spcBef>
                <a:spcPct val="50000"/>
              </a:spcBef>
              <a:defRPr/>
            </a:pPr>
            <a:endParaRPr lang="en-US"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6" r:id="rId4"/>
    <p:sldLayoutId id="2147483655" r:id="rId5"/>
    <p:sldLayoutId id="2147483651" r:id="rId6"/>
    <p:sldLayoutId id="2147483657" r:id="rId7"/>
    <p:sldLayoutId id="2147483658" r:id="rId8"/>
    <p:sldLayoutId id="2147483660" r:id="rId9"/>
    <p:sldLayoutId id="2147483659" r:id="rId10"/>
    <p:sldLayoutId id="2147483654" r:id="rId11"/>
  </p:sldLayoutIdLst>
  <p:hf hdr="0" dt="0"/>
  <p:txStyles>
    <p:titleStyle>
      <a:lvl1pPr algn="l" rtl="0" eaLnBrk="1" fontAlgn="base" hangingPunct="1">
        <a:spcBef>
          <a:spcPct val="0"/>
        </a:spcBef>
        <a:spcAft>
          <a:spcPct val="0"/>
        </a:spcAft>
        <a:defRPr sz="2400" b="1" i="0">
          <a:solidFill>
            <a:schemeClr val="tx2"/>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20000"/>
        </a:spcAft>
        <a:defRPr sz="1400" b="0" i="0">
          <a:solidFill>
            <a:schemeClr val="tx1"/>
          </a:solidFill>
          <a:latin typeface="Arial" panose="020B0604020202020204" pitchFamily="34" charset="0"/>
          <a:ea typeface="+mn-ea"/>
          <a:cs typeface="Arial" panose="020B0604020202020204" pitchFamily="34" charset="0"/>
        </a:defRPr>
      </a:lvl1pPr>
      <a:lvl2pPr marL="476250" indent="-285750" algn="l" rtl="0" eaLnBrk="1" fontAlgn="base" hangingPunct="1">
        <a:spcBef>
          <a:spcPct val="20000"/>
        </a:spcBef>
        <a:spcAft>
          <a:spcPct val="20000"/>
        </a:spcAft>
        <a:buChar char="•"/>
        <a:defRPr sz="1400" b="0" i="0">
          <a:solidFill>
            <a:schemeClr val="tx1"/>
          </a:solidFill>
          <a:latin typeface="Arial" panose="020B0604020202020204" pitchFamily="34" charset="0"/>
          <a:ea typeface="+mn-ea"/>
          <a:cs typeface="Arial" panose="020B0604020202020204" pitchFamily="34" charset="0"/>
        </a:defRPr>
      </a:lvl2pPr>
      <a:lvl3pPr marL="895350" indent="-228600" algn="l" rtl="0" eaLnBrk="1" fontAlgn="base" hangingPunct="1">
        <a:spcBef>
          <a:spcPct val="20000"/>
        </a:spcBef>
        <a:spcAft>
          <a:spcPct val="2000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3pPr>
      <a:lvl4pPr marL="1085850" indent="285750" algn="l" rtl="0" eaLnBrk="1" fontAlgn="base" hangingPunct="1">
        <a:spcBef>
          <a:spcPct val="20000"/>
        </a:spcBef>
        <a:spcAft>
          <a:spcPct val="0"/>
        </a:spcAft>
        <a:buFont typeface="Times" charset="0"/>
        <a:defRPr sz="1400" b="0" i="0">
          <a:solidFill>
            <a:schemeClr val="tx1"/>
          </a:solidFill>
          <a:latin typeface="Arial" panose="020B0604020202020204" pitchFamily="34" charset="0"/>
          <a:ea typeface="+mn-ea"/>
          <a:cs typeface="Arial" panose="020B0604020202020204" pitchFamily="34" charset="0"/>
        </a:defRPr>
      </a:lvl4pPr>
      <a:lvl5pPr marL="2076450" indent="-228600" algn="l" rtl="0" eaLnBrk="1" fontAlgn="base" hangingPunct="1">
        <a:spcBef>
          <a:spcPct val="20000"/>
        </a:spcBef>
        <a:spcAft>
          <a:spcPct val="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5pPr>
      <a:lvl6pPr marL="25336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6pPr>
      <a:lvl7pPr marL="29908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7pPr>
      <a:lvl8pPr marL="34480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8pPr>
      <a:lvl9pPr marL="39052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1F008B9-C091-445B-8A48-FE472F90AAE3}" type="datetimeFigureOut">
              <a:rPr lang="en-AU" smtClean="0"/>
              <a:t>27/06/2023</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118D609-ED85-4D2F-A7A7-6C496313A093}" type="slidenum">
              <a:rPr lang="en-AU" smtClean="0"/>
              <a:t>‹#›</a:t>
            </a:fld>
            <a:endParaRPr lang="en-AU"/>
          </a:p>
        </p:txBody>
      </p:sp>
    </p:spTree>
    <p:extLst>
      <p:ext uri="{BB962C8B-B14F-4D97-AF65-F5344CB8AC3E}">
        <p14:creationId xmlns:p14="http://schemas.microsoft.com/office/powerpoint/2010/main" val="1157484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DB872-9B95-9F41-81D9-AC4838393EFC}"/>
              </a:ext>
            </a:extLst>
          </p:cNvPr>
          <p:cNvSpPr>
            <a:spLocks noGrp="1"/>
          </p:cNvSpPr>
          <p:nvPr>
            <p:ph type="ctrTitle"/>
          </p:nvPr>
        </p:nvSpPr>
        <p:spPr/>
        <p:txBody>
          <a:bodyPr/>
          <a:lstStyle/>
          <a:p>
            <a:r>
              <a:rPr lang="en-US" dirty="0"/>
              <a:t>Consumer perspectives on gas distribution network tariffs</a:t>
            </a:r>
            <a:br>
              <a:rPr lang="en-US" dirty="0"/>
            </a:br>
            <a:r>
              <a:rPr lang="en-US" sz="2000" b="0" dirty="0"/>
              <a:t>8</a:t>
            </a:r>
            <a:r>
              <a:rPr lang="en-US" sz="2000" b="0" baseline="30000" dirty="0"/>
              <a:t>th</a:t>
            </a:r>
            <a:r>
              <a:rPr lang="en-US" sz="2000" b="0" dirty="0"/>
              <a:t> June 2023</a:t>
            </a:r>
          </a:p>
        </p:txBody>
      </p:sp>
      <p:sp>
        <p:nvSpPr>
          <p:cNvPr id="4" name="Subtitle 3">
            <a:extLst>
              <a:ext uri="{FF2B5EF4-FFF2-40B4-BE49-F238E27FC236}">
                <a16:creationId xmlns:a16="http://schemas.microsoft.com/office/drawing/2014/main" id="{C119BA29-C015-E749-8EDC-28BC3162E58D}"/>
              </a:ext>
            </a:extLst>
          </p:cNvPr>
          <p:cNvSpPr>
            <a:spLocks noGrp="1"/>
          </p:cNvSpPr>
          <p:nvPr>
            <p:ph type="subTitle" idx="1"/>
          </p:nvPr>
        </p:nvSpPr>
        <p:spPr/>
        <p:txBody>
          <a:bodyPr/>
          <a:lstStyle/>
          <a:p>
            <a:r>
              <a:rPr lang="en-AU" dirty="0"/>
              <a:t>Craig Memery, Public Interest Advocacy Centre, NSW</a:t>
            </a:r>
          </a:p>
          <a:p>
            <a:r>
              <a:rPr lang="en-AU" dirty="0"/>
              <a:t>Emma Chessell, Brotherhood of St Lawrence, Vic</a:t>
            </a:r>
            <a:endParaRPr lang="en-US" dirty="0"/>
          </a:p>
        </p:txBody>
      </p:sp>
    </p:spTree>
    <p:extLst>
      <p:ext uri="{BB962C8B-B14F-4D97-AF65-F5344CB8AC3E}">
        <p14:creationId xmlns:p14="http://schemas.microsoft.com/office/powerpoint/2010/main" val="3719255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0EDB-2905-DA42-A720-956C03E9C187}"/>
              </a:ext>
            </a:extLst>
          </p:cNvPr>
          <p:cNvSpPr>
            <a:spLocks noGrp="1"/>
          </p:cNvSpPr>
          <p:nvPr>
            <p:ph type="title"/>
          </p:nvPr>
        </p:nvSpPr>
        <p:spPr/>
        <p:txBody>
          <a:bodyPr/>
          <a:lstStyle/>
          <a:p>
            <a:r>
              <a:rPr lang="en-AU" dirty="0"/>
              <a:t>Gas network tariff changes are unlikely to impact planned gas network investments</a:t>
            </a:r>
            <a:endParaRPr lang="en-US" dirty="0"/>
          </a:p>
        </p:txBody>
      </p:sp>
      <p:sp>
        <p:nvSpPr>
          <p:cNvPr id="3" name="Content Placeholder 2">
            <a:extLst>
              <a:ext uri="{FF2B5EF4-FFF2-40B4-BE49-F238E27FC236}">
                <a16:creationId xmlns:a16="http://schemas.microsoft.com/office/drawing/2014/main" id="{D7D535EA-60D5-BF43-ACD7-C8DCFC82835F}"/>
              </a:ext>
            </a:extLst>
          </p:cNvPr>
          <p:cNvSpPr>
            <a:spLocks noGrp="1"/>
          </p:cNvSpPr>
          <p:nvPr>
            <p:ph idx="1"/>
          </p:nvPr>
        </p:nvSpPr>
        <p:spPr>
          <a:xfrm>
            <a:off x="673797" y="1700213"/>
            <a:ext cx="5194347" cy="4176464"/>
          </a:xfrm>
        </p:spPr>
        <p:txBody>
          <a:bodyPr/>
          <a:lstStyle/>
          <a:p>
            <a:pPr marL="0" indent="0"/>
            <a:r>
              <a:rPr lang="en-US" b="1" dirty="0"/>
              <a:t>For changing gas network tariffs to reduce new investment, the following conditions must be met</a:t>
            </a:r>
          </a:p>
          <a:p>
            <a:pPr marL="285750" indent="-285750">
              <a:buFont typeface="Arial" panose="020B0604020202020204" pitchFamily="34" charset="0"/>
              <a:buChar char="•"/>
            </a:pPr>
            <a:r>
              <a:rPr lang="en-AU" b="1" dirty="0"/>
              <a:t>Retailers need to pass through the changed underlying tariff shape, and</a:t>
            </a:r>
          </a:p>
          <a:p>
            <a:pPr marL="285750" indent="-285750">
              <a:buFont typeface="Arial" panose="020B0604020202020204" pitchFamily="34" charset="0"/>
              <a:buChar char="•"/>
            </a:pPr>
            <a:r>
              <a:rPr lang="en-AU" b="1" dirty="0"/>
              <a:t>Gas users need to become aware of this change, and </a:t>
            </a:r>
          </a:p>
          <a:p>
            <a:pPr marL="285750" indent="-285750">
              <a:buFont typeface="Arial" panose="020B0604020202020204" pitchFamily="34" charset="0"/>
              <a:buChar char="•"/>
            </a:pPr>
            <a:r>
              <a:rPr lang="en-AU" b="1" dirty="0"/>
              <a:t>Gas users need to respond to the change, and</a:t>
            </a:r>
            <a:endParaRPr lang="en-AU" dirty="0"/>
          </a:p>
          <a:p>
            <a:pPr marL="285750" indent="-285750">
              <a:buFont typeface="Arial" panose="020B0604020202020204" pitchFamily="34" charset="0"/>
              <a:buChar char="•"/>
            </a:pPr>
            <a:r>
              <a:rPr lang="en-AU" b="1" dirty="0"/>
              <a:t>The response needs to be something they weren’t going to do anyway, and</a:t>
            </a:r>
          </a:p>
          <a:p>
            <a:pPr marL="285750" indent="-285750">
              <a:buFont typeface="Arial" panose="020B0604020202020204" pitchFamily="34" charset="0"/>
              <a:buChar char="•"/>
            </a:pPr>
            <a:r>
              <a:rPr lang="en-AU" b="1" dirty="0"/>
              <a:t>The collective response needs to be sufficient to avoid the new investment (and happen before the need for new investment occurs), and</a:t>
            </a:r>
          </a:p>
          <a:p>
            <a:pPr marL="285750" indent="-285750">
              <a:buFont typeface="Arial" panose="020B0604020202020204" pitchFamily="34" charset="0"/>
              <a:buChar char="•"/>
            </a:pPr>
            <a:r>
              <a:rPr lang="en-AU" b="1" dirty="0"/>
              <a:t>All this needs to have been predicted by the gas network business in time to avoid building the asset.</a:t>
            </a:r>
          </a:p>
          <a:p>
            <a:pPr marL="0" indent="0"/>
            <a:endParaRPr lang="en-AU" b="1" dirty="0"/>
          </a:p>
          <a:p>
            <a:pPr marL="0" indent="0"/>
            <a:endParaRPr lang="en-AU" b="1" dirty="0"/>
          </a:p>
          <a:p>
            <a:pPr marL="0" indent="0"/>
            <a:endParaRPr lang="en-AU" b="1" dirty="0"/>
          </a:p>
          <a:p>
            <a:pPr marL="0" indent="0"/>
            <a:endParaRPr lang="en-AU" b="1" dirty="0"/>
          </a:p>
          <a:p>
            <a:pPr marL="0" indent="0"/>
            <a:endParaRPr lang="en-AU" b="1" dirty="0"/>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1954321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0EDB-2905-DA42-A720-956C03E9C187}"/>
              </a:ext>
            </a:extLst>
          </p:cNvPr>
          <p:cNvSpPr>
            <a:spLocks noGrp="1"/>
          </p:cNvSpPr>
          <p:nvPr>
            <p:ph type="title"/>
          </p:nvPr>
        </p:nvSpPr>
        <p:spPr/>
        <p:txBody>
          <a:bodyPr/>
          <a:lstStyle/>
          <a:p>
            <a:r>
              <a:rPr lang="en-AU" dirty="0"/>
              <a:t>People are moving away from gas irrespective of the network tariff shape</a:t>
            </a:r>
            <a:endParaRPr lang="en-US" dirty="0"/>
          </a:p>
        </p:txBody>
      </p:sp>
      <p:sp>
        <p:nvSpPr>
          <p:cNvPr id="3" name="Content Placeholder 2">
            <a:extLst>
              <a:ext uri="{FF2B5EF4-FFF2-40B4-BE49-F238E27FC236}">
                <a16:creationId xmlns:a16="http://schemas.microsoft.com/office/drawing/2014/main" id="{D7D535EA-60D5-BF43-ACD7-C8DCFC82835F}"/>
              </a:ext>
            </a:extLst>
          </p:cNvPr>
          <p:cNvSpPr>
            <a:spLocks noGrp="1"/>
          </p:cNvSpPr>
          <p:nvPr>
            <p:ph idx="1"/>
          </p:nvPr>
        </p:nvSpPr>
        <p:spPr>
          <a:xfrm>
            <a:off x="673797" y="1700213"/>
            <a:ext cx="4978323" cy="4176464"/>
          </a:xfrm>
        </p:spPr>
        <p:txBody>
          <a:bodyPr/>
          <a:lstStyle/>
          <a:p>
            <a:pPr marL="285750" indent="-285750">
              <a:buFont typeface="Arial" panose="020B0604020202020204" pitchFamily="34" charset="0"/>
              <a:buChar char="•"/>
            </a:pPr>
            <a:r>
              <a:rPr lang="en-US" b="1" dirty="0"/>
              <a:t>More people are using less gas, through building and appliance energy efficiency, converting gas appliances to electric, and building new homes without gas connections</a:t>
            </a:r>
          </a:p>
          <a:p>
            <a:pPr marL="285750" indent="-285750">
              <a:buFont typeface="Arial" panose="020B0604020202020204" pitchFamily="34" charset="0"/>
              <a:buChar char="•"/>
            </a:pPr>
            <a:r>
              <a:rPr lang="en-US" b="1" dirty="0"/>
              <a:t>Change drivers include the urgent need to reduce emissions, cost, safety, health, flexibility, sentiment towards fossil fuel businesses, uptake of rooftop solar, changing perceptions and preferences over time, and government policy</a:t>
            </a:r>
          </a:p>
          <a:p>
            <a:pPr marL="285750" indent="-285750">
              <a:buFont typeface="Arial" panose="020B0604020202020204" pitchFamily="34" charset="0"/>
              <a:buChar char="•"/>
            </a:pPr>
            <a:r>
              <a:rPr lang="en-US" b="1" dirty="0"/>
              <a:t>Decision trigger points include appliance failure, renovations, and new builds</a:t>
            </a:r>
          </a:p>
          <a:p>
            <a:pPr marL="285750" indent="-285750">
              <a:buFont typeface="Arial" panose="020B0604020202020204" pitchFamily="34" charset="0"/>
              <a:buChar char="•"/>
            </a:pPr>
            <a:r>
              <a:rPr lang="en-US" b="1" dirty="0"/>
              <a:t>The shape of gas network tariffs plays little, if any, part in these drivers and triggers</a:t>
            </a:r>
          </a:p>
          <a:p>
            <a:pPr marL="0" indent="0"/>
            <a:endParaRPr lang="en-US" b="1" dirty="0"/>
          </a:p>
          <a:p>
            <a:pPr marL="285750" indent="-285750">
              <a:buFont typeface="Arial" panose="020B0604020202020204" pitchFamily="34" charset="0"/>
              <a:buChar char="•"/>
            </a:pPr>
            <a:endParaRPr lang="en-US" b="1" dirty="0"/>
          </a:p>
          <a:p>
            <a:pPr marL="0" indent="0"/>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0" indent="0"/>
            <a:endParaRPr lang="en-US" b="1" dirty="0"/>
          </a:p>
          <a:p>
            <a:pPr marL="0" indent="0"/>
            <a:endParaRPr lang="en-US" b="1" dirty="0"/>
          </a:p>
          <a:p>
            <a:pPr marL="0" indent="0"/>
            <a:endParaRPr lang="en-US" b="1" dirty="0"/>
          </a:p>
          <a:p>
            <a:pPr marL="0" indent="0"/>
            <a:endParaRPr lang="en-US" b="1" dirty="0"/>
          </a:p>
          <a:p>
            <a:endParaRPr lang="en-US" dirty="0"/>
          </a:p>
        </p:txBody>
      </p:sp>
    </p:spTree>
    <p:extLst>
      <p:ext uri="{BB962C8B-B14F-4D97-AF65-F5344CB8AC3E}">
        <p14:creationId xmlns:p14="http://schemas.microsoft.com/office/powerpoint/2010/main" val="1769015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0EDB-2905-DA42-A720-956C03E9C187}"/>
              </a:ext>
            </a:extLst>
          </p:cNvPr>
          <p:cNvSpPr>
            <a:spLocks noGrp="1"/>
          </p:cNvSpPr>
          <p:nvPr>
            <p:ph type="title"/>
          </p:nvPr>
        </p:nvSpPr>
        <p:spPr/>
        <p:txBody>
          <a:bodyPr/>
          <a:lstStyle/>
          <a:p>
            <a:r>
              <a:rPr lang="en-AU" dirty="0"/>
              <a:t>Artificially loading costs into higher charges will doubly harm disadvantaged and vulnerable households </a:t>
            </a:r>
            <a:endParaRPr lang="en-US" dirty="0"/>
          </a:p>
        </p:txBody>
      </p:sp>
      <p:sp>
        <p:nvSpPr>
          <p:cNvPr id="3" name="Content Placeholder 2">
            <a:extLst>
              <a:ext uri="{FF2B5EF4-FFF2-40B4-BE49-F238E27FC236}">
                <a16:creationId xmlns:a16="http://schemas.microsoft.com/office/drawing/2014/main" id="{D7D535EA-60D5-BF43-ACD7-C8DCFC82835F}"/>
              </a:ext>
            </a:extLst>
          </p:cNvPr>
          <p:cNvSpPr>
            <a:spLocks noGrp="1"/>
          </p:cNvSpPr>
          <p:nvPr>
            <p:ph idx="1"/>
          </p:nvPr>
        </p:nvSpPr>
        <p:spPr>
          <a:xfrm>
            <a:off x="673797" y="2060848"/>
            <a:ext cx="4978323" cy="3672408"/>
          </a:xfrm>
        </p:spPr>
        <p:txBody>
          <a:bodyPr/>
          <a:lstStyle/>
          <a:p>
            <a:pPr marL="0" indent="0"/>
            <a:r>
              <a:rPr lang="en-US" b="1" dirty="0"/>
              <a:t>Disadvantaged and vulnerable households, particularly low income households and renters, are significantly overrepresented in inefficient, high gas-use housing</a:t>
            </a:r>
          </a:p>
          <a:p>
            <a:pPr marL="285750" indent="-285750">
              <a:buFont typeface="Arial" panose="020B0604020202020204" pitchFamily="34" charset="0"/>
              <a:buChar char="•"/>
            </a:pPr>
            <a:r>
              <a:rPr lang="en-US" b="1" dirty="0"/>
              <a:t>They will pay more under single-rate distribution tariffs, but have little or no opportunity to respond</a:t>
            </a:r>
          </a:p>
          <a:p>
            <a:pPr marL="285750" indent="-285750">
              <a:buFont typeface="Arial" panose="020B0604020202020204" pitchFamily="34" charset="0"/>
              <a:buChar char="•"/>
            </a:pPr>
            <a:r>
              <a:rPr lang="en-US" b="1" dirty="0"/>
              <a:t>As well as higher cost, in cold climates this poses a further threat to health and wellbeing</a:t>
            </a:r>
          </a:p>
          <a:p>
            <a:pPr marL="0" indent="0"/>
            <a:r>
              <a:rPr lang="en-US" b="1" dirty="0"/>
              <a:t>When households who can afford to reduce their gas use do so, under a single-rate gas distribution tariff</a:t>
            </a:r>
          </a:p>
          <a:p>
            <a:pPr marL="285750" indent="-285750">
              <a:buFont typeface="Arial" panose="020B0604020202020204" pitchFamily="34" charset="0"/>
              <a:buChar char="•"/>
            </a:pPr>
            <a:r>
              <a:rPr lang="en-US" b="1" dirty="0"/>
              <a:t>Those users avoid more residual network costs</a:t>
            </a:r>
          </a:p>
          <a:p>
            <a:pPr marL="285750" indent="-285750">
              <a:buFont typeface="Arial" panose="020B0604020202020204" pitchFamily="34" charset="0"/>
              <a:buChar char="•"/>
            </a:pPr>
            <a:r>
              <a:rPr lang="en-US" b="1" dirty="0"/>
              <a:t>Those residual costs are passed on to remaining gas users – including the disadvantaged and vulnerable consumers who can’t safely or affordably reduce their use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0" indent="0"/>
            <a:endParaRPr lang="en-US" b="1" dirty="0"/>
          </a:p>
          <a:p>
            <a:pPr marL="285750" indent="-285750">
              <a:buFont typeface="Arial" panose="020B0604020202020204" pitchFamily="34" charset="0"/>
              <a:buChar char="•"/>
            </a:pPr>
            <a:endParaRPr lang="en-US" b="1" dirty="0"/>
          </a:p>
          <a:p>
            <a:pPr marL="0" indent="0"/>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0" indent="0"/>
            <a:endParaRPr lang="en-US" b="1" dirty="0"/>
          </a:p>
          <a:p>
            <a:pPr marL="0" indent="0"/>
            <a:endParaRPr lang="en-US" b="1" dirty="0"/>
          </a:p>
          <a:p>
            <a:pPr marL="0" indent="0"/>
            <a:endParaRPr lang="en-US" b="1" dirty="0"/>
          </a:p>
          <a:p>
            <a:pPr marL="0" indent="0"/>
            <a:endParaRPr lang="en-US" b="1" dirty="0"/>
          </a:p>
          <a:p>
            <a:endParaRPr lang="en-US" dirty="0"/>
          </a:p>
        </p:txBody>
      </p:sp>
    </p:spTree>
    <p:extLst>
      <p:ext uri="{BB962C8B-B14F-4D97-AF65-F5344CB8AC3E}">
        <p14:creationId xmlns:p14="http://schemas.microsoft.com/office/powerpoint/2010/main" val="1828540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13456-CE79-215B-7B3A-734545CB2083}"/>
              </a:ext>
            </a:extLst>
          </p:cNvPr>
          <p:cNvSpPr>
            <a:spLocks noGrp="1"/>
          </p:cNvSpPr>
          <p:nvPr>
            <p:ph type="title"/>
          </p:nvPr>
        </p:nvSpPr>
        <p:spPr/>
        <p:txBody>
          <a:bodyPr/>
          <a:lstStyle/>
          <a:p>
            <a:r>
              <a:rPr lang="en-AU" dirty="0"/>
              <a:t>There are better ways to reduce gas use and deal with the impacts of electrification</a:t>
            </a:r>
            <a:endParaRPr lang="en-US" dirty="0"/>
          </a:p>
        </p:txBody>
      </p:sp>
      <p:sp>
        <p:nvSpPr>
          <p:cNvPr id="3" name="Content Placeholder 2">
            <a:extLst>
              <a:ext uri="{FF2B5EF4-FFF2-40B4-BE49-F238E27FC236}">
                <a16:creationId xmlns:a16="http://schemas.microsoft.com/office/drawing/2014/main" id="{E2698159-A07E-1C35-1336-02FE912BA6F8}"/>
              </a:ext>
            </a:extLst>
          </p:cNvPr>
          <p:cNvSpPr>
            <a:spLocks noGrp="1"/>
          </p:cNvSpPr>
          <p:nvPr>
            <p:ph idx="1"/>
          </p:nvPr>
        </p:nvSpPr>
        <p:spPr/>
        <p:txBody>
          <a:bodyPr/>
          <a:lstStyle/>
          <a:p>
            <a:pPr marL="0" indent="0"/>
            <a:r>
              <a:rPr lang="en-US" b="1" dirty="0"/>
              <a:t>Governments, regulators and market institutions can</a:t>
            </a:r>
          </a:p>
          <a:p>
            <a:pPr marL="285750" indent="-285750">
              <a:buFont typeface="Arial" panose="020B0604020202020204" pitchFamily="34" charset="0"/>
              <a:buChar char="•"/>
            </a:pPr>
            <a:r>
              <a:rPr lang="en-US" b="1" dirty="0"/>
              <a:t>Remove incentives for gas network businesses to increase new gas connections and appliances</a:t>
            </a:r>
          </a:p>
          <a:p>
            <a:pPr marL="285750" indent="-285750">
              <a:buFont typeface="Arial" panose="020B0604020202020204" pitchFamily="34" charset="0"/>
              <a:buChar char="•"/>
            </a:pPr>
            <a:r>
              <a:rPr lang="en-US" b="1" dirty="0"/>
              <a:t>Clearly signal to gas businesses that future new investments (such as converting networks and homes to hydrogen) are at their own risk</a:t>
            </a:r>
          </a:p>
          <a:p>
            <a:pPr marL="285750" indent="-285750">
              <a:buFont typeface="Arial" panose="020B0604020202020204" pitchFamily="34" charset="0"/>
              <a:buChar char="•"/>
            </a:pPr>
            <a:r>
              <a:rPr lang="en-US" b="1" dirty="0"/>
              <a:t>Commit to protecting consumers from gas network asset risk</a:t>
            </a:r>
          </a:p>
          <a:p>
            <a:pPr marL="285750" indent="-285750">
              <a:buFont typeface="Arial" panose="020B0604020202020204" pitchFamily="34" charset="0"/>
              <a:buChar char="•"/>
            </a:pPr>
            <a:r>
              <a:rPr lang="en-US" b="1" dirty="0"/>
              <a:t>Crack down on marketing of gas as low-cost and sustainable</a:t>
            </a:r>
          </a:p>
          <a:p>
            <a:pPr marL="285750" indent="-285750">
              <a:buFont typeface="Arial" panose="020B0604020202020204" pitchFamily="34" charset="0"/>
              <a:buChar char="•"/>
            </a:pPr>
            <a:r>
              <a:rPr lang="en-US" b="1" dirty="0"/>
              <a:t>Give consumers better information about the cost, emissions and health risks of electric appliances</a:t>
            </a:r>
          </a:p>
          <a:p>
            <a:pPr marL="285750" indent="-285750">
              <a:buFont typeface="Arial" panose="020B0604020202020204" pitchFamily="34" charset="0"/>
              <a:buChar char="•"/>
            </a:pPr>
            <a:r>
              <a:rPr lang="en-US" b="1" dirty="0"/>
              <a:t>Put gas and electric appliance performance ratings and standards on a level playing field</a:t>
            </a:r>
          </a:p>
          <a:p>
            <a:pPr marL="285750" indent="-285750">
              <a:buFont typeface="Arial" panose="020B0604020202020204" pitchFamily="34" charset="0"/>
              <a:buChar char="•"/>
            </a:pPr>
            <a:r>
              <a:rPr lang="en-US" b="1" dirty="0"/>
              <a:t>More, better appliance and building efficiency programs</a:t>
            </a:r>
          </a:p>
          <a:p>
            <a:pPr marL="285750" indent="-285750">
              <a:buFont typeface="Arial" panose="020B0604020202020204" pitchFamily="34" charset="0"/>
              <a:buChar char="•"/>
            </a:pPr>
            <a:r>
              <a:rPr lang="en-US" b="1" dirty="0"/>
              <a:t>Targeted assistance for vulnerable and disadvantaged people</a:t>
            </a:r>
          </a:p>
          <a:p>
            <a:pPr marL="285750" indent="-285750">
              <a:buFont typeface="Arial" panose="020B0604020202020204" pitchFamily="34" charset="0"/>
              <a:buChar char="•"/>
            </a:pPr>
            <a:endParaRPr lang="en-US" b="1" dirty="0"/>
          </a:p>
          <a:p>
            <a:endParaRPr lang="en-US" dirty="0"/>
          </a:p>
        </p:txBody>
      </p:sp>
    </p:spTree>
    <p:extLst>
      <p:ext uri="{BB962C8B-B14F-4D97-AF65-F5344CB8AC3E}">
        <p14:creationId xmlns:p14="http://schemas.microsoft.com/office/powerpoint/2010/main" val="378719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020611A-650B-5C40-BC1A-EA060B4AFAC5}"/>
              </a:ext>
            </a:extLst>
          </p:cNvPr>
          <p:cNvSpPr txBox="1">
            <a:spLocks/>
          </p:cNvSpPr>
          <p:nvPr/>
        </p:nvSpPr>
        <p:spPr bwMode="auto">
          <a:xfrm>
            <a:off x="685800" y="2348880"/>
            <a:ext cx="7990656" cy="14700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1" fontAlgn="base" hangingPunct="1">
              <a:spcBef>
                <a:spcPct val="0"/>
              </a:spcBef>
              <a:spcAft>
                <a:spcPct val="0"/>
              </a:spcAft>
              <a:defRPr sz="3000" b="1" i="0">
                <a:solidFill>
                  <a:schemeClr val="tx2"/>
                </a:solidFill>
                <a:latin typeface="Arial" panose="020B0604020202020204" pitchFamily="34" charset="0"/>
                <a:ea typeface="+mj-ea"/>
                <a:cs typeface="Arial" panose="020B0604020202020204" pitchFamily="34" charset="0"/>
              </a:defRPr>
            </a:lvl1pPr>
            <a:lvl2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9pPr>
          </a:lstStyle>
          <a:p>
            <a:r>
              <a:rPr lang="en-GB" kern="0" dirty="0"/>
              <a:t>Thank you.</a:t>
            </a:r>
            <a:endParaRPr lang="en-US" kern="0" dirty="0"/>
          </a:p>
        </p:txBody>
      </p:sp>
    </p:spTree>
    <p:extLst>
      <p:ext uri="{BB962C8B-B14F-4D97-AF65-F5344CB8AC3E}">
        <p14:creationId xmlns:p14="http://schemas.microsoft.com/office/powerpoint/2010/main" val="19625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629190B3-2DB7-564A-8475-48CF829817B9}"/>
              </a:ext>
            </a:extLst>
          </p:cNvPr>
          <p:cNvSpPr>
            <a:spLocks noGrp="1"/>
          </p:cNvSpPr>
          <p:nvPr>
            <p:ph type="title"/>
          </p:nvPr>
        </p:nvSpPr>
        <p:spPr/>
        <p:txBody>
          <a:bodyPr/>
          <a:lstStyle/>
          <a:p>
            <a:r>
              <a:rPr lang="en-US" dirty="0"/>
              <a:t>Overview</a:t>
            </a:r>
          </a:p>
        </p:txBody>
      </p:sp>
      <p:sp>
        <p:nvSpPr>
          <p:cNvPr id="2" name="Content Placeholder 1">
            <a:extLst>
              <a:ext uri="{FF2B5EF4-FFF2-40B4-BE49-F238E27FC236}">
                <a16:creationId xmlns:a16="http://schemas.microsoft.com/office/drawing/2014/main" id="{CE3007F0-EB3F-4F47-8020-0281D0573378}"/>
              </a:ext>
            </a:extLst>
          </p:cNvPr>
          <p:cNvSpPr>
            <a:spLocks noGrp="1"/>
          </p:cNvSpPr>
          <p:nvPr>
            <p:ph idx="4294967295"/>
          </p:nvPr>
        </p:nvSpPr>
        <p:spPr>
          <a:xfrm>
            <a:off x="673797" y="1700213"/>
            <a:ext cx="4581525" cy="3816350"/>
          </a:xfrm>
        </p:spPr>
        <p:txBody>
          <a:bodyPr/>
          <a:lstStyle/>
          <a:p>
            <a:pPr marL="0" indent="0"/>
            <a:r>
              <a:rPr lang="en-US" dirty="0"/>
              <a:t>This presentation is for general information purposes only. It is not intended as advice on any particular matter or legal question, and it is not a substitute for legal advice from a qualified professional. </a:t>
            </a:r>
          </a:p>
          <a:p>
            <a:pPr marL="0" indent="0"/>
            <a:r>
              <a:rPr lang="en-US" dirty="0"/>
              <a:t>PIAC disclaims all liability for errors or omissions of any kind whatsoever, or for any loss or damage, in whole or in part, arising from any person relying on any </a:t>
            </a:r>
            <a:br>
              <a:rPr lang="en-US" dirty="0"/>
            </a:br>
            <a:r>
              <a:rPr lang="en-US" dirty="0"/>
              <a:t>information in this presentation.</a:t>
            </a:r>
            <a:endParaRPr lang="en-AU" dirty="0"/>
          </a:p>
          <a:p>
            <a:endParaRPr lang="en-US" dirty="0"/>
          </a:p>
        </p:txBody>
      </p:sp>
    </p:spTree>
    <p:extLst>
      <p:ext uri="{BB962C8B-B14F-4D97-AF65-F5344CB8AC3E}">
        <p14:creationId xmlns:p14="http://schemas.microsoft.com/office/powerpoint/2010/main" val="52580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B98916-AD3F-A14E-8985-6662B0CEB25D}"/>
              </a:ext>
            </a:extLst>
          </p:cNvPr>
          <p:cNvSpPr>
            <a:spLocks noGrp="1"/>
          </p:cNvSpPr>
          <p:nvPr>
            <p:ph type="ctrTitle"/>
          </p:nvPr>
        </p:nvSpPr>
        <p:spPr/>
        <p:txBody>
          <a:bodyPr/>
          <a:lstStyle/>
          <a:p>
            <a:r>
              <a:rPr lang="en-AU" dirty="0"/>
              <a:t>Background</a:t>
            </a:r>
            <a:endParaRPr lang="en-US" dirty="0"/>
          </a:p>
        </p:txBody>
      </p:sp>
    </p:spTree>
    <p:extLst>
      <p:ext uri="{BB962C8B-B14F-4D97-AF65-F5344CB8AC3E}">
        <p14:creationId xmlns:p14="http://schemas.microsoft.com/office/powerpoint/2010/main" val="406860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0EDB-2905-DA42-A720-956C03E9C187}"/>
              </a:ext>
            </a:extLst>
          </p:cNvPr>
          <p:cNvSpPr>
            <a:spLocks noGrp="1"/>
          </p:cNvSpPr>
          <p:nvPr>
            <p:ph type="title"/>
          </p:nvPr>
        </p:nvSpPr>
        <p:spPr/>
        <p:txBody>
          <a:bodyPr/>
          <a:lstStyle/>
          <a:p>
            <a:r>
              <a:rPr lang="en-AU" dirty="0"/>
              <a:t>Gas network tariff structures</a:t>
            </a:r>
            <a:endParaRPr lang="en-US" dirty="0"/>
          </a:p>
        </p:txBody>
      </p:sp>
      <p:sp>
        <p:nvSpPr>
          <p:cNvPr id="3" name="Content Placeholder 2">
            <a:extLst>
              <a:ext uri="{FF2B5EF4-FFF2-40B4-BE49-F238E27FC236}">
                <a16:creationId xmlns:a16="http://schemas.microsoft.com/office/drawing/2014/main" id="{D7D535EA-60D5-BF43-ACD7-C8DCFC82835F}"/>
              </a:ext>
            </a:extLst>
          </p:cNvPr>
          <p:cNvSpPr>
            <a:spLocks noGrp="1"/>
          </p:cNvSpPr>
          <p:nvPr>
            <p:ph idx="1"/>
          </p:nvPr>
        </p:nvSpPr>
        <p:spPr>
          <a:xfrm>
            <a:off x="673797" y="2204864"/>
            <a:ext cx="5194347" cy="4176464"/>
          </a:xfrm>
        </p:spPr>
        <p:txBody>
          <a:bodyPr/>
          <a:lstStyle/>
          <a:p>
            <a:pPr marL="0" indent="0"/>
            <a:endParaRPr lang="en-AU" b="1" dirty="0"/>
          </a:p>
          <a:p>
            <a:pPr marL="0" indent="0"/>
            <a:endParaRPr lang="en-AU" b="1" dirty="0"/>
          </a:p>
          <a:p>
            <a:pPr marL="0" indent="0"/>
            <a:endParaRPr lang="en-AU" b="1" dirty="0"/>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endParaRPr lang="en-US" dirty="0"/>
          </a:p>
          <a:p>
            <a:endParaRPr lang="en-US" dirty="0"/>
          </a:p>
        </p:txBody>
      </p:sp>
      <p:sp>
        <p:nvSpPr>
          <p:cNvPr id="4" name="Content Placeholder 2">
            <a:extLst>
              <a:ext uri="{FF2B5EF4-FFF2-40B4-BE49-F238E27FC236}">
                <a16:creationId xmlns:a16="http://schemas.microsoft.com/office/drawing/2014/main" id="{48847323-3567-15B2-26D7-D873B24A0113}"/>
              </a:ext>
            </a:extLst>
          </p:cNvPr>
          <p:cNvSpPr txBox="1">
            <a:spLocks/>
          </p:cNvSpPr>
          <p:nvPr/>
        </p:nvSpPr>
        <p:spPr bwMode="auto">
          <a:xfrm>
            <a:off x="673796" y="2037631"/>
            <a:ext cx="5194347"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1" fontAlgn="base" hangingPunct="1">
              <a:spcBef>
                <a:spcPct val="20000"/>
              </a:spcBef>
              <a:spcAft>
                <a:spcPct val="20000"/>
              </a:spcAft>
              <a:defRPr sz="1400" b="0" i="0">
                <a:solidFill>
                  <a:schemeClr val="tx1"/>
                </a:solidFill>
                <a:latin typeface="Arial" panose="020B0604020202020204" pitchFamily="34" charset="0"/>
                <a:ea typeface="+mn-ea"/>
                <a:cs typeface="Arial" panose="020B0604020202020204" pitchFamily="34" charset="0"/>
              </a:defRPr>
            </a:lvl1pPr>
            <a:lvl2pPr marL="476250" indent="-285750" algn="l" rtl="0" eaLnBrk="1" fontAlgn="base" hangingPunct="1">
              <a:spcBef>
                <a:spcPct val="20000"/>
              </a:spcBef>
              <a:spcAft>
                <a:spcPct val="20000"/>
              </a:spcAft>
              <a:buChar char="•"/>
              <a:defRPr sz="1400" b="0" i="0">
                <a:solidFill>
                  <a:schemeClr val="tx1"/>
                </a:solidFill>
                <a:latin typeface="Arial" panose="020B0604020202020204" pitchFamily="34" charset="0"/>
                <a:ea typeface="+mn-ea"/>
                <a:cs typeface="Arial" panose="020B0604020202020204" pitchFamily="34" charset="0"/>
              </a:defRPr>
            </a:lvl2pPr>
            <a:lvl3pPr marL="895350" indent="-228600" algn="l" rtl="0" eaLnBrk="1" fontAlgn="base" hangingPunct="1">
              <a:spcBef>
                <a:spcPct val="20000"/>
              </a:spcBef>
              <a:spcAft>
                <a:spcPct val="2000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3pPr>
            <a:lvl4pPr marL="1085850" indent="285750" algn="l" rtl="0" eaLnBrk="1" fontAlgn="base" hangingPunct="1">
              <a:spcBef>
                <a:spcPct val="20000"/>
              </a:spcBef>
              <a:spcAft>
                <a:spcPct val="0"/>
              </a:spcAft>
              <a:buFont typeface="Times" charset="0"/>
              <a:defRPr sz="1400" b="0" i="0">
                <a:solidFill>
                  <a:schemeClr val="tx1"/>
                </a:solidFill>
                <a:latin typeface="Arial" panose="020B0604020202020204" pitchFamily="34" charset="0"/>
                <a:ea typeface="+mn-ea"/>
                <a:cs typeface="Arial" panose="020B0604020202020204" pitchFamily="34" charset="0"/>
              </a:defRPr>
            </a:lvl4pPr>
            <a:lvl5pPr marL="2076450" indent="-228600" algn="l" rtl="0" eaLnBrk="1" fontAlgn="base" hangingPunct="1">
              <a:spcBef>
                <a:spcPct val="20000"/>
              </a:spcBef>
              <a:spcAft>
                <a:spcPct val="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5pPr>
            <a:lvl6pPr marL="25336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6pPr>
            <a:lvl7pPr marL="29908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7pPr>
            <a:lvl8pPr marL="34480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8pPr>
            <a:lvl9pPr marL="39052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9pPr>
          </a:lstStyle>
          <a:p>
            <a:pPr marL="0" indent="0"/>
            <a:r>
              <a:rPr lang="en-GB" b="1" kern="0" dirty="0"/>
              <a:t>Gas network tariffs differ a lot from one location to another, but often feature</a:t>
            </a:r>
          </a:p>
          <a:p>
            <a:pPr marL="285750" indent="-285750">
              <a:buFont typeface="Arial" panose="020B0604020202020204" pitchFamily="34" charset="0"/>
              <a:buChar char="•"/>
            </a:pPr>
            <a:r>
              <a:rPr lang="en-GB" b="1" kern="0" dirty="0"/>
              <a:t>A low fixed charge</a:t>
            </a:r>
          </a:p>
          <a:p>
            <a:pPr marL="285750" indent="-285750">
              <a:buFont typeface="Arial" panose="020B0604020202020204" pitchFamily="34" charset="0"/>
              <a:buChar char="•"/>
            </a:pPr>
            <a:r>
              <a:rPr lang="en-GB" b="1" kern="0" dirty="0"/>
              <a:t>A - sometimes steep - declining block volumetric charge</a:t>
            </a:r>
          </a:p>
          <a:p>
            <a:pPr marL="285750" indent="-285750">
              <a:buFont typeface="Arial" panose="020B0604020202020204" pitchFamily="34" charset="0"/>
              <a:buChar char="•"/>
            </a:pPr>
            <a:r>
              <a:rPr lang="en-GB" b="1" kern="0" dirty="0"/>
              <a:t>A seasonal element</a:t>
            </a:r>
          </a:p>
          <a:p>
            <a:pPr marL="285750" indent="-285750">
              <a:buFont typeface="Arial" panose="020B0604020202020204" pitchFamily="34" charset="0"/>
              <a:buChar char="•"/>
            </a:pPr>
            <a:r>
              <a:rPr lang="en-GB" b="1" kern="0" dirty="0"/>
              <a:t>Multiple pricing zones per gas network</a:t>
            </a:r>
            <a:endParaRPr lang="en-AU" b="1" kern="0" dirty="0"/>
          </a:p>
          <a:p>
            <a:pPr marL="0" indent="0"/>
            <a:endParaRPr lang="en-AU" b="1" kern="0" dirty="0"/>
          </a:p>
          <a:p>
            <a:pPr marL="0" indent="0"/>
            <a:endParaRPr lang="en-AU" b="1" kern="0" dirty="0"/>
          </a:p>
        </p:txBody>
      </p:sp>
    </p:spTree>
    <p:extLst>
      <p:ext uri="{BB962C8B-B14F-4D97-AF65-F5344CB8AC3E}">
        <p14:creationId xmlns:p14="http://schemas.microsoft.com/office/powerpoint/2010/main" val="3246787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B98916-AD3F-A14E-8985-6662B0CEB25D}"/>
              </a:ext>
            </a:extLst>
          </p:cNvPr>
          <p:cNvSpPr>
            <a:spLocks noGrp="1"/>
          </p:cNvSpPr>
          <p:nvPr>
            <p:ph type="ctrTitle"/>
          </p:nvPr>
        </p:nvSpPr>
        <p:spPr/>
        <p:txBody>
          <a:bodyPr/>
          <a:lstStyle/>
          <a:p>
            <a:r>
              <a:rPr lang="en-AU" dirty="0"/>
              <a:t>BSL perspective</a:t>
            </a:r>
            <a:endParaRPr lang="en-US" dirty="0"/>
          </a:p>
        </p:txBody>
      </p:sp>
    </p:spTree>
    <p:extLst>
      <p:ext uri="{BB962C8B-B14F-4D97-AF65-F5344CB8AC3E}">
        <p14:creationId xmlns:p14="http://schemas.microsoft.com/office/powerpoint/2010/main" val="1624995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5C563A-D183-411D-9703-81514DC27C9E}"/>
              </a:ext>
            </a:extLst>
          </p:cNvPr>
          <p:cNvSpPr txBox="1"/>
          <p:nvPr/>
        </p:nvSpPr>
        <p:spPr>
          <a:xfrm>
            <a:off x="575359" y="1354978"/>
            <a:ext cx="7716587" cy="1477328"/>
          </a:xfrm>
          <a:prstGeom prst="rect">
            <a:avLst/>
          </a:prstGeom>
          <a:noFill/>
        </p:spPr>
        <p:txBody>
          <a:bodyPr wrap="square" rtlCol="0">
            <a:spAutoFit/>
          </a:bodyPr>
          <a:lstStyle/>
          <a:p>
            <a:pPr defTabSz="685800" eaLnBrk="1" fontAlgn="auto" hangingPunct="1">
              <a:spcBef>
                <a:spcPts val="0"/>
              </a:spcBef>
              <a:spcAft>
                <a:spcPts val="0"/>
              </a:spcAft>
            </a:pPr>
            <a:r>
              <a:rPr lang="en-AU" sz="3000" b="0" dirty="0">
                <a:solidFill>
                  <a:prstClr val="black"/>
                </a:solidFill>
                <a:latin typeface="Calibri Light" panose="020F0302020204030204"/>
                <a:ea typeface="+mn-ea"/>
                <a:cs typeface="+mn-cs"/>
              </a:rPr>
              <a:t>BSL position: Declining block tariffs should be replaced</a:t>
            </a:r>
          </a:p>
          <a:p>
            <a:pPr defTabSz="685800" eaLnBrk="1" fontAlgn="auto" hangingPunct="1">
              <a:spcBef>
                <a:spcPts val="0"/>
              </a:spcBef>
              <a:spcAft>
                <a:spcPts val="0"/>
              </a:spcAft>
            </a:pPr>
            <a:endParaRPr lang="en-AU" sz="3000" b="0" dirty="0">
              <a:solidFill>
                <a:prstClr val="black"/>
              </a:solidFill>
              <a:latin typeface="Calibri Light" panose="020F0302020204030204"/>
              <a:ea typeface="+mn-ea"/>
              <a:cs typeface="+mn-cs"/>
            </a:endParaRPr>
          </a:p>
        </p:txBody>
      </p:sp>
      <p:sp>
        <p:nvSpPr>
          <p:cNvPr id="6" name="TextBox 5">
            <a:extLst>
              <a:ext uri="{FF2B5EF4-FFF2-40B4-BE49-F238E27FC236}">
                <a16:creationId xmlns:a16="http://schemas.microsoft.com/office/drawing/2014/main" id="{06966931-44DB-4618-B7EC-E672C41E64B3}"/>
              </a:ext>
            </a:extLst>
          </p:cNvPr>
          <p:cNvSpPr txBox="1"/>
          <p:nvPr/>
        </p:nvSpPr>
        <p:spPr>
          <a:xfrm>
            <a:off x="720553" y="2553351"/>
            <a:ext cx="6919695" cy="3323987"/>
          </a:xfrm>
          <a:prstGeom prst="rect">
            <a:avLst/>
          </a:prstGeom>
          <a:noFill/>
        </p:spPr>
        <p:txBody>
          <a:bodyPr wrap="square" rtlCol="0">
            <a:spAutoFit/>
          </a:bodyPr>
          <a:lstStyle/>
          <a:p>
            <a:pPr defTabSz="685800" eaLnBrk="1" fontAlgn="auto" hangingPunct="1">
              <a:spcBef>
                <a:spcPts val="0"/>
              </a:spcBef>
              <a:spcAft>
                <a:spcPts val="0"/>
              </a:spcAft>
            </a:pPr>
            <a:r>
              <a:rPr lang="en-AU" sz="2100" b="0" dirty="0">
                <a:solidFill>
                  <a:prstClr val="black"/>
                </a:solidFill>
                <a:latin typeface="Calibri Light" panose="020F0302020204030204"/>
                <a:ea typeface="+mn-ea"/>
                <a:cs typeface="+mn-cs"/>
              </a:rPr>
              <a:t>Tariffs that encourage higher consumption will:</a:t>
            </a:r>
          </a:p>
          <a:p>
            <a:pPr defTabSz="685800" eaLnBrk="1" fontAlgn="auto" hangingPunct="1">
              <a:spcBef>
                <a:spcPts val="0"/>
              </a:spcBef>
              <a:spcAft>
                <a:spcPts val="0"/>
              </a:spcAft>
            </a:pPr>
            <a:endParaRPr lang="en-AU" sz="2100" b="0" dirty="0">
              <a:solidFill>
                <a:prstClr val="black"/>
              </a:solidFill>
              <a:latin typeface="Calibri Light" panose="020F0302020204030204"/>
              <a:ea typeface="+mn-ea"/>
              <a:cs typeface="+mn-cs"/>
            </a:endParaRPr>
          </a:p>
          <a:p>
            <a:pPr marL="600075" lvl="1" indent="-257175" defTabSz="685800" eaLnBrk="1" fontAlgn="auto" hangingPunct="1">
              <a:spcBef>
                <a:spcPts val="0"/>
              </a:spcBef>
              <a:spcAft>
                <a:spcPts val="0"/>
              </a:spcAft>
              <a:buFontTx/>
              <a:buChar char="-"/>
            </a:pPr>
            <a:r>
              <a:rPr lang="en-AU" sz="2100" b="0" dirty="0">
                <a:solidFill>
                  <a:prstClr val="black"/>
                </a:solidFill>
                <a:latin typeface="Calibri Light" panose="020F0302020204030204"/>
                <a:ea typeface="+mn-ea"/>
                <a:cs typeface="+mn-cs"/>
              </a:rPr>
              <a:t>Exacerbate shortfall risks</a:t>
            </a:r>
          </a:p>
          <a:p>
            <a:pPr marL="600075" lvl="1" indent="-257175" defTabSz="685800" eaLnBrk="1" fontAlgn="auto" hangingPunct="1">
              <a:spcBef>
                <a:spcPts val="0"/>
              </a:spcBef>
              <a:spcAft>
                <a:spcPts val="0"/>
              </a:spcAft>
              <a:buFontTx/>
              <a:buChar char="-"/>
            </a:pPr>
            <a:r>
              <a:rPr lang="en-AU" sz="2100" b="0" dirty="0">
                <a:solidFill>
                  <a:prstClr val="black"/>
                </a:solidFill>
                <a:latin typeface="Calibri Light" panose="020F0302020204030204"/>
                <a:ea typeface="+mn-ea"/>
                <a:cs typeface="+mn-cs"/>
              </a:rPr>
              <a:t>Drive ongoing investment (despite stranding risk)</a:t>
            </a:r>
          </a:p>
          <a:p>
            <a:pPr marL="600075" lvl="1" indent="-257175" defTabSz="685800" eaLnBrk="1" fontAlgn="auto" hangingPunct="1">
              <a:spcBef>
                <a:spcPts val="0"/>
              </a:spcBef>
              <a:spcAft>
                <a:spcPts val="0"/>
              </a:spcAft>
              <a:buFontTx/>
              <a:buChar char="-"/>
            </a:pPr>
            <a:r>
              <a:rPr lang="en-AU" sz="2100" b="0" dirty="0">
                <a:solidFill>
                  <a:prstClr val="black"/>
                </a:solidFill>
                <a:latin typeface="Calibri Light" panose="020F0302020204030204"/>
                <a:ea typeface="+mn-ea"/>
                <a:cs typeface="+mn-cs"/>
              </a:rPr>
              <a:t>Increase emissions</a:t>
            </a:r>
          </a:p>
          <a:p>
            <a:pPr marL="257175" indent="-257175" defTabSz="685800" eaLnBrk="1" fontAlgn="auto" hangingPunct="1">
              <a:spcBef>
                <a:spcPts val="0"/>
              </a:spcBef>
              <a:spcAft>
                <a:spcPts val="0"/>
              </a:spcAft>
              <a:buFontTx/>
              <a:buChar char="-"/>
            </a:pPr>
            <a:endParaRPr lang="en-AU" sz="2100" b="0" dirty="0">
              <a:solidFill>
                <a:prstClr val="black"/>
              </a:solidFill>
              <a:latin typeface="Calibri Light" panose="020F0302020204030204"/>
              <a:ea typeface="+mn-ea"/>
              <a:cs typeface="+mn-cs"/>
            </a:endParaRPr>
          </a:p>
          <a:p>
            <a:pPr defTabSz="685800" eaLnBrk="1" fontAlgn="auto" hangingPunct="1">
              <a:spcBef>
                <a:spcPts val="0"/>
              </a:spcBef>
              <a:spcAft>
                <a:spcPts val="0"/>
              </a:spcAft>
            </a:pPr>
            <a:r>
              <a:rPr lang="en-AU" sz="2100" b="0" dirty="0">
                <a:solidFill>
                  <a:prstClr val="black"/>
                </a:solidFill>
                <a:latin typeface="Calibri Light" panose="020F0302020204030204"/>
                <a:ea typeface="+mn-ea"/>
                <a:cs typeface="+mn-cs"/>
              </a:rPr>
              <a:t>Access arrangements should evaluate the impact of a shift to flat rate tariffs</a:t>
            </a:r>
          </a:p>
          <a:p>
            <a:pPr marL="342900" indent="-342900" defTabSz="685800" eaLnBrk="1" fontAlgn="auto" hangingPunct="1">
              <a:spcBef>
                <a:spcPts val="0"/>
              </a:spcBef>
              <a:spcAft>
                <a:spcPts val="0"/>
              </a:spcAft>
              <a:buFontTx/>
              <a:buChar char="-"/>
            </a:pPr>
            <a:endParaRPr lang="en-AU" sz="2100" b="0" dirty="0">
              <a:solidFill>
                <a:prstClr val="black"/>
              </a:solidFill>
              <a:latin typeface="Calibri Light" panose="020F0302020204030204"/>
              <a:ea typeface="+mn-ea"/>
              <a:cs typeface="+mn-cs"/>
            </a:endParaRPr>
          </a:p>
          <a:p>
            <a:pPr defTabSz="685800" eaLnBrk="1" fontAlgn="auto" hangingPunct="1">
              <a:spcBef>
                <a:spcPts val="0"/>
              </a:spcBef>
              <a:spcAft>
                <a:spcPts val="0"/>
              </a:spcAft>
            </a:pPr>
            <a:endParaRPr lang="en-AU" sz="2100" b="0" dirty="0">
              <a:solidFill>
                <a:prstClr val="black"/>
              </a:solidFill>
              <a:latin typeface="Calibri Light" panose="020F0302020204030204"/>
              <a:ea typeface="+mn-ea"/>
              <a:cs typeface="+mn-cs"/>
            </a:endParaRPr>
          </a:p>
        </p:txBody>
      </p:sp>
    </p:spTree>
    <p:extLst>
      <p:ext uri="{BB962C8B-B14F-4D97-AF65-F5344CB8AC3E}">
        <p14:creationId xmlns:p14="http://schemas.microsoft.com/office/powerpoint/2010/main" val="278970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5C563A-D183-411D-9703-81514DC27C9E}"/>
              </a:ext>
            </a:extLst>
          </p:cNvPr>
          <p:cNvSpPr txBox="1"/>
          <p:nvPr/>
        </p:nvSpPr>
        <p:spPr>
          <a:xfrm>
            <a:off x="220636" y="1354978"/>
            <a:ext cx="7716587" cy="553998"/>
          </a:xfrm>
          <a:prstGeom prst="rect">
            <a:avLst/>
          </a:prstGeom>
          <a:noFill/>
        </p:spPr>
        <p:txBody>
          <a:bodyPr wrap="square" rtlCol="0">
            <a:spAutoFit/>
          </a:bodyPr>
          <a:lstStyle/>
          <a:p>
            <a:pPr marL="342900" lvl="1" defTabSz="685800" eaLnBrk="1" fontAlgn="auto" hangingPunct="1">
              <a:spcBef>
                <a:spcPts val="0"/>
              </a:spcBef>
              <a:spcAft>
                <a:spcPts val="0"/>
              </a:spcAft>
            </a:pPr>
            <a:r>
              <a:rPr lang="en-AU" sz="3000" b="0" dirty="0">
                <a:solidFill>
                  <a:prstClr val="black"/>
                </a:solidFill>
                <a:latin typeface="Calibri Light" panose="020F0302020204030204"/>
                <a:ea typeface="+mn-ea"/>
                <a:cs typeface="+mn-cs"/>
              </a:rPr>
              <a:t>BSL: Managing the impact</a:t>
            </a:r>
          </a:p>
        </p:txBody>
      </p:sp>
      <p:sp>
        <p:nvSpPr>
          <p:cNvPr id="2" name="TextBox 1">
            <a:extLst>
              <a:ext uri="{FF2B5EF4-FFF2-40B4-BE49-F238E27FC236}">
                <a16:creationId xmlns:a16="http://schemas.microsoft.com/office/drawing/2014/main" id="{04906B9A-762D-25EF-B21B-6A1B65B01F35}"/>
              </a:ext>
            </a:extLst>
          </p:cNvPr>
          <p:cNvSpPr txBox="1"/>
          <p:nvPr/>
        </p:nvSpPr>
        <p:spPr>
          <a:xfrm>
            <a:off x="605620" y="2074152"/>
            <a:ext cx="7932761" cy="3139321"/>
          </a:xfrm>
          <a:prstGeom prst="rect">
            <a:avLst/>
          </a:prstGeom>
          <a:noFill/>
        </p:spPr>
        <p:txBody>
          <a:bodyPr wrap="square" rtlCol="0">
            <a:spAutoFit/>
          </a:bodyPr>
          <a:lstStyle/>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Vulnerable consumers are high and low users</a:t>
            </a:r>
          </a:p>
          <a:p>
            <a:pPr defTabSz="685800" eaLnBrk="1" fontAlgn="auto" hangingPunct="1">
              <a:spcBef>
                <a:spcPts val="0"/>
              </a:spcBef>
              <a:spcAft>
                <a:spcPts val="0"/>
              </a:spcAft>
            </a:pPr>
            <a:endParaRPr lang="en-AU" sz="1800" b="0" dirty="0">
              <a:solidFill>
                <a:prstClr val="black"/>
              </a:solidFill>
              <a:latin typeface="Calibri Light" panose="020F0302020204030204"/>
              <a:ea typeface="+mn-ea"/>
              <a:cs typeface="+mn-cs"/>
            </a:endParaRPr>
          </a:p>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Targeted support for electrification</a:t>
            </a:r>
          </a:p>
          <a:p>
            <a:pPr marL="342900" indent="-342900" defTabSz="685800" eaLnBrk="1" fontAlgn="auto" hangingPunct="1">
              <a:spcBef>
                <a:spcPts val="0"/>
              </a:spcBef>
              <a:spcAft>
                <a:spcPts val="0"/>
              </a:spcAft>
              <a:buFontTx/>
              <a:buChar char="-"/>
            </a:pPr>
            <a:endParaRPr lang="en-AU" sz="1800" b="0" dirty="0">
              <a:solidFill>
                <a:prstClr val="black"/>
              </a:solidFill>
              <a:latin typeface="Calibri Light" panose="020F0302020204030204"/>
              <a:ea typeface="+mn-ea"/>
              <a:cs typeface="+mn-cs"/>
            </a:endParaRPr>
          </a:p>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Policy needed urgently for renters</a:t>
            </a:r>
          </a:p>
          <a:p>
            <a:pPr marL="342900" indent="-342900" defTabSz="685800" eaLnBrk="1" fontAlgn="auto" hangingPunct="1">
              <a:spcBef>
                <a:spcPts val="0"/>
              </a:spcBef>
              <a:spcAft>
                <a:spcPts val="0"/>
              </a:spcAft>
              <a:buFontTx/>
              <a:buChar char="-"/>
            </a:pPr>
            <a:endParaRPr lang="en-AU" sz="1800" b="0" dirty="0">
              <a:solidFill>
                <a:prstClr val="black"/>
              </a:solidFill>
              <a:latin typeface="Calibri Light" panose="020F0302020204030204"/>
              <a:ea typeface="+mn-ea"/>
              <a:cs typeface="+mn-cs"/>
            </a:endParaRPr>
          </a:p>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Identify energy stress</a:t>
            </a:r>
          </a:p>
          <a:p>
            <a:pPr marL="342900" indent="-342900" defTabSz="685800" eaLnBrk="1" fontAlgn="auto" hangingPunct="1">
              <a:spcBef>
                <a:spcPts val="0"/>
              </a:spcBef>
              <a:spcAft>
                <a:spcPts val="0"/>
              </a:spcAft>
              <a:buFontTx/>
              <a:buChar char="-"/>
            </a:pPr>
            <a:endParaRPr lang="en-AU" sz="1800" b="0" dirty="0">
              <a:solidFill>
                <a:prstClr val="black"/>
              </a:solidFill>
              <a:latin typeface="Calibri Light" panose="020F0302020204030204"/>
              <a:ea typeface="+mn-ea"/>
              <a:cs typeface="+mn-cs"/>
            </a:endParaRPr>
          </a:p>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Response measures consistent with the transition away from gas</a:t>
            </a:r>
          </a:p>
          <a:p>
            <a:pPr marL="342900" indent="-342900" defTabSz="685800" eaLnBrk="1" fontAlgn="auto" hangingPunct="1">
              <a:spcBef>
                <a:spcPts val="0"/>
              </a:spcBef>
              <a:spcAft>
                <a:spcPts val="0"/>
              </a:spcAft>
              <a:buFontTx/>
              <a:buChar char="-"/>
            </a:pPr>
            <a:endParaRPr lang="en-AU" sz="1800" b="0" dirty="0">
              <a:solidFill>
                <a:prstClr val="black"/>
              </a:solidFill>
              <a:latin typeface="Calibri Light" panose="020F0302020204030204"/>
              <a:ea typeface="+mn-ea"/>
              <a:cs typeface="+mn-cs"/>
            </a:endParaRPr>
          </a:p>
          <a:p>
            <a:pPr marL="342900" indent="-342900" defTabSz="685800" eaLnBrk="1" fontAlgn="auto" hangingPunct="1">
              <a:spcBef>
                <a:spcPts val="0"/>
              </a:spcBef>
              <a:spcAft>
                <a:spcPts val="0"/>
              </a:spcAft>
              <a:buFontTx/>
              <a:buChar char="-"/>
            </a:pPr>
            <a:r>
              <a:rPr lang="en-AU" sz="1800" b="0" dirty="0">
                <a:solidFill>
                  <a:prstClr val="black"/>
                </a:solidFill>
                <a:latin typeface="Calibri Light" panose="020F0302020204030204"/>
                <a:ea typeface="+mn-ea"/>
                <a:cs typeface="+mn-cs"/>
              </a:rPr>
              <a:t>Consider cost transfers/bill impacts for each jurisdiction</a:t>
            </a:r>
          </a:p>
        </p:txBody>
      </p:sp>
    </p:spTree>
    <p:extLst>
      <p:ext uri="{BB962C8B-B14F-4D97-AF65-F5344CB8AC3E}">
        <p14:creationId xmlns:p14="http://schemas.microsoft.com/office/powerpoint/2010/main" val="2038199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5F6E8C-D42E-0A42-B4D9-C3C491A71C85}"/>
              </a:ext>
            </a:extLst>
          </p:cNvPr>
          <p:cNvSpPr>
            <a:spLocks noGrp="1"/>
          </p:cNvSpPr>
          <p:nvPr>
            <p:ph type="ctrTitle"/>
          </p:nvPr>
        </p:nvSpPr>
        <p:spPr/>
        <p:txBody>
          <a:bodyPr/>
          <a:lstStyle/>
          <a:p>
            <a:r>
              <a:rPr lang="en-AU" dirty="0"/>
              <a:t>PIAC perspective</a:t>
            </a:r>
            <a:endParaRPr lang="en-US" dirty="0"/>
          </a:p>
        </p:txBody>
      </p:sp>
    </p:spTree>
    <p:extLst>
      <p:ext uri="{BB962C8B-B14F-4D97-AF65-F5344CB8AC3E}">
        <p14:creationId xmlns:p14="http://schemas.microsoft.com/office/powerpoint/2010/main" val="3374191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50EDB-2905-DA42-A720-956C03E9C187}"/>
              </a:ext>
            </a:extLst>
          </p:cNvPr>
          <p:cNvSpPr>
            <a:spLocks noGrp="1"/>
          </p:cNvSpPr>
          <p:nvPr>
            <p:ph type="title"/>
          </p:nvPr>
        </p:nvSpPr>
        <p:spPr/>
        <p:txBody>
          <a:bodyPr/>
          <a:lstStyle/>
          <a:p>
            <a:r>
              <a:rPr lang="en-AU" dirty="0"/>
              <a:t>Inefficiently shifting costs to higher consumption blocks is ineffective, unnecessary, and harmful</a:t>
            </a:r>
            <a:endParaRPr lang="en-US" dirty="0"/>
          </a:p>
        </p:txBody>
      </p:sp>
      <p:sp>
        <p:nvSpPr>
          <p:cNvPr id="3" name="Content Placeholder 2">
            <a:extLst>
              <a:ext uri="{FF2B5EF4-FFF2-40B4-BE49-F238E27FC236}">
                <a16:creationId xmlns:a16="http://schemas.microsoft.com/office/drawing/2014/main" id="{D7D535EA-60D5-BF43-ACD7-C8DCFC82835F}"/>
              </a:ext>
            </a:extLst>
          </p:cNvPr>
          <p:cNvSpPr>
            <a:spLocks noGrp="1"/>
          </p:cNvSpPr>
          <p:nvPr>
            <p:ph idx="1"/>
          </p:nvPr>
        </p:nvSpPr>
        <p:spPr>
          <a:xfrm>
            <a:off x="673797" y="2204864"/>
            <a:ext cx="5194347" cy="4176464"/>
          </a:xfrm>
        </p:spPr>
        <p:txBody>
          <a:bodyPr/>
          <a:lstStyle/>
          <a:p>
            <a:pPr marL="0" indent="0"/>
            <a:endParaRPr lang="en-AU" b="1" dirty="0"/>
          </a:p>
          <a:p>
            <a:pPr marL="0" indent="0"/>
            <a:endParaRPr lang="en-AU" b="1" dirty="0"/>
          </a:p>
          <a:p>
            <a:pPr marL="0" indent="0"/>
            <a:endParaRPr lang="en-AU" b="1" dirty="0"/>
          </a:p>
          <a:p>
            <a:pPr marL="285750" indent="-285750">
              <a:buFont typeface="Arial" panose="020B0604020202020204" pitchFamily="34" charset="0"/>
              <a:buChar char="•"/>
            </a:pPr>
            <a:endParaRPr lang="en-AU" b="1" dirty="0"/>
          </a:p>
          <a:p>
            <a:pPr marL="285750" indent="-285750">
              <a:buFont typeface="Arial" panose="020B0604020202020204" pitchFamily="34" charset="0"/>
              <a:buChar char="•"/>
            </a:pPr>
            <a:endParaRPr lang="en-US" dirty="0"/>
          </a:p>
          <a:p>
            <a:endParaRPr lang="en-US" dirty="0"/>
          </a:p>
        </p:txBody>
      </p:sp>
      <p:sp>
        <p:nvSpPr>
          <p:cNvPr id="4" name="Content Placeholder 2">
            <a:extLst>
              <a:ext uri="{FF2B5EF4-FFF2-40B4-BE49-F238E27FC236}">
                <a16:creationId xmlns:a16="http://schemas.microsoft.com/office/drawing/2014/main" id="{48847323-3567-15B2-26D7-D873B24A0113}"/>
              </a:ext>
            </a:extLst>
          </p:cNvPr>
          <p:cNvSpPr txBox="1">
            <a:spLocks/>
          </p:cNvSpPr>
          <p:nvPr/>
        </p:nvSpPr>
        <p:spPr bwMode="auto">
          <a:xfrm>
            <a:off x="673796" y="2037631"/>
            <a:ext cx="5194347" cy="41764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2900" indent="-342900" algn="l" rtl="0" eaLnBrk="1" fontAlgn="base" hangingPunct="1">
              <a:spcBef>
                <a:spcPct val="20000"/>
              </a:spcBef>
              <a:spcAft>
                <a:spcPct val="20000"/>
              </a:spcAft>
              <a:defRPr sz="1400" b="0" i="0">
                <a:solidFill>
                  <a:schemeClr val="tx1"/>
                </a:solidFill>
                <a:latin typeface="Arial" panose="020B0604020202020204" pitchFamily="34" charset="0"/>
                <a:ea typeface="+mn-ea"/>
                <a:cs typeface="Arial" panose="020B0604020202020204" pitchFamily="34" charset="0"/>
              </a:defRPr>
            </a:lvl1pPr>
            <a:lvl2pPr marL="476250" indent="-285750" algn="l" rtl="0" eaLnBrk="1" fontAlgn="base" hangingPunct="1">
              <a:spcBef>
                <a:spcPct val="20000"/>
              </a:spcBef>
              <a:spcAft>
                <a:spcPct val="20000"/>
              </a:spcAft>
              <a:buChar char="•"/>
              <a:defRPr sz="1400" b="0" i="0">
                <a:solidFill>
                  <a:schemeClr val="tx1"/>
                </a:solidFill>
                <a:latin typeface="Arial" panose="020B0604020202020204" pitchFamily="34" charset="0"/>
                <a:ea typeface="+mn-ea"/>
                <a:cs typeface="Arial" panose="020B0604020202020204" pitchFamily="34" charset="0"/>
              </a:defRPr>
            </a:lvl2pPr>
            <a:lvl3pPr marL="895350" indent="-228600" algn="l" rtl="0" eaLnBrk="1" fontAlgn="base" hangingPunct="1">
              <a:spcBef>
                <a:spcPct val="20000"/>
              </a:spcBef>
              <a:spcAft>
                <a:spcPct val="2000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3pPr>
            <a:lvl4pPr marL="1085850" indent="285750" algn="l" rtl="0" eaLnBrk="1" fontAlgn="base" hangingPunct="1">
              <a:spcBef>
                <a:spcPct val="20000"/>
              </a:spcBef>
              <a:spcAft>
                <a:spcPct val="0"/>
              </a:spcAft>
              <a:buFont typeface="Times" charset="0"/>
              <a:defRPr sz="1400" b="0" i="0">
                <a:solidFill>
                  <a:schemeClr val="tx1"/>
                </a:solidFill>
                <a:latin typeface="Arial" panose="020B0604020202020204" pitchFamily="34" charset="0"/>
                <a:ea typeface="+mn-ea"/>
                <a:cs typeface="Arial" panose="020B0604020202020204" pitchFamily="34" charset="0"/>
              </a:defRPr>
            </a:lvl4pPr>
            <a:lvl5pPr marL="2076450" indent="-228600" algn="l" rtl="0" eaLnBrk="1" fontAlgn="base" hangingPunct="1">
              <a:spcBef>
                <a:spcPct val="20000"/>
              </a:spcBef>
              <a:spcAft>
                <a:spcPct val="0"/>
              </a:spcAft>
              <a:buFont typeface="Times" charset="0"/>
              <a:buChar char="•"/>
              <a:defRPr sz="1400" b="0" i="0">
                <a:solidFill>
                  <a:schemeClr val="tx1"/>
                </a:solidFill>
                <a:latin typeface="Arial" panose="020B0604020202020204" pitchFamily="34" charset="0"/>
                <a:ea typeface="+mn-ea"/>
                <a:cs typeface="Arial" panose="020B0604020202020204" pitchFamily="34" charset="0"/>
              </a:defRPr>
            </a:lvl5pPr>
            <a:lvl6pPr marL="25336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6pPr>
            <a:lvl7pPr marL="29908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7pPr>
            <a:lvl8pPr marL="34480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8pPr>
            <a:lvl9pPr marL="39052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9pPr>
          </a:lstStyle>
          <a:p>
            <a:pPr marL="0" indent="0"/>
            <a:r>
              <a:rPr lang="en-AU" b="1" kern="0" dirty="0"/>
              <a:t>In PIAC’s view, it is appropriate for the ‘high gas consumption’ blocks to include</a:t>
            </a:r>
          </a:p>
          <a:p>
            <a:pPr marL="285750" indent="-285750">
              <a:buFont typeface="Arial" panose="020B0604020202020204" pitchFamily="34" charset="0"/>
              <a:buChar char="•"/>
            </a:pPr>
            <a:r>
              <a:rPr lang="en-AU" b="1" kern="0" dirty="0"/>
              <a:t>Long Run Marginal Cost, reflecting any costs that can be avoided by reducing demand, and</a:t>
            </a:r>
          </a:p>
          <a:p>
            <a:pPr marL="285750" indent="-285750">
              <a:buFont typeface="Arial" panose="020B0604020202020204" pitchFamily="34" charset="0"/>
              <a:buChar char="•"/>
            </a:pPr>
            <a:r>
              <a:rPr lang="en-AU" b="1" kern="0" dirty="0"/>
              <a:t>Some residual cost, in line with historical levels</a:t>
            </a:r>
          </a:p>
          <a:p>
            <a:pPr marL="0" indent="0"/>
            <a:r>
              <a:rPr lang="en-AU" b="1" kern="0" dirty="0"/>
              <a:t>When investment in gas networks to meet demand is increasing, this should be reflected in a less steep declining block. However, PIAC is concerned that, </a:t>
            </a:r>
            <a:r>
              <a:rPr lang="en-AU" b="1" u="sng" kern="0" dirty="0"/>
              <a:t>artificially</a:t>
            </a:r>
            <a:r>
              <a:rPr lang="en-AU" b="1" kern="0" dirty="0"/>
              <a:t> distorting the block structure, for example by imposing single-rate gas distribution charges, would be</a:t>
            </a:r>
          </a:p>
          <a:p>
            <a:pPr marL="285750" indent="-285750">
              <a:buFont typeface="Arial" panose="020B0604020202020204" pitchFamily="34" charset="0"/>
              <a:buChar char="•"/>
            </a:pPr>
            <a:r>
              <a:rPr lang="en-AU" b="1" kern="0" dirty="0"/>
              <a:t>Harmful to vulnerable and disadvantaged households,</a:t>
            </a:r>
          </a:p>
          <a:p>
            <a:pPr marL="285750" indent="-285750">
              <a:buFont typeface="Arial" panose="020B0604020202020204" pitchFamily="34" charset="0"/>
              <a:buChar char="•"/>
            </a:pPr>
            <a:r>
              <a:rPr lang="en-AU" b="1" kern="0" dirty="0"/>
              <a:t>Ineffective, and</a:t>
            </a:r>
          </a:p>
          <a:p>
            <a:pPr marL="285750" indent="-285750">
              <a:buFont typeface="Arial" panose="020B0604020202020204" pitchFamily="34" charset="0"/>
              <a:buChar char="•"/>
            </a:pPr>
            <a:r>
              <a:rPr lang="en-AU" b="1" kern="0" dirty="0"/>
              <a:t>Unnecessary</a:t>
            </a:r>
          </a:p>
          <a:p>
            <a:pPr marL="0" indent="0"/>
            <a:endParaRPr lang="en-AU" b="1" kern="0" dirty="0"/>
          </a:p>
          <a:p>
            <a:pPr marL="0" indent="0"/>
            <a:endParaRPr lang="en-AU" b="1" kern="0" dirty="0"/>
          </a:p>
          <a:p>
            <a:pPr marL="0" indent="0"/>
            <a:endParaRPr lang="en-AU" b="1" kern="0" dirty="0"/>
          </a:p>
        </p:txBody>
      </p:sp>
    </p:spTree>
    <p:extLst>
      <p:ext uri="{BB962C8B-B14F-4D97-AF65-F5344CB8AC3E}">
        <p14:creationId xmlns:p14="http://schemas.microsoft.com/office/powerpoint/2010/main" val="145658112"/>
      </p:ext>
    </p:extLst>
  </p:cSld>
  <p:clrMapOvr>
    <a:masterClrMapping/>
  </p:clrMapOvr>
</p:sld>
</file>

<file path=ppt/theme/theme1.xml><?xml version="1.0" encoding="utf-8"?>
<a:theme xmlns:a="http://schemas.openxmlformats.org/drawingml/2006/main" name="PIAC_template-landscape">
  <a:themeElements>
    <a:clrScheme name="PIACtemplat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ACtemplatel">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IACtemplat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IACtemplat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IACtemplat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IACtemplat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IACtemplat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IACtemplat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IACtemplate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IACtemplat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IACtemplat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IACtemplat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IACtemplat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IACtemplat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 Template" id="{8B2BFE84-00BB-5944-A734-BEA48DF87D5A}" vid="{73B8621E-8A85-4B44-A790-B6F321BD4B5E}"/>
    </a:ext>
  </a:extLst>
</a:theme>
</file>

<file path=ppt/theme/theme2.xml><?xml version="1.0" encoding="utf-8"?>
<a:theme xmlns:a="http://schemas.openxmlformats.org/drawingml/2006/main" name="BSL slide master blank 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SL_template_two_masters_2015.potx" id="{17DE0C73-0FFE-47A6-A924-5E2E4BC188A3}" vid="{A8961D39-7388-4F47-963F-11DD25C7A7AC}"/>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 Template (1)</Template>
  <TotalTime>0</TotalTime>
  <Words>829</Words>
  <Application>Microsoft Office PowerPoint</Application>
  <PresentationFormat>On-screen Show (4:3)</PresentationFormat>
  <Paragraphs>119</Paragraphs>
  <Slides>14</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Arial Narrow</vt:lpstr>
      <vt:lpstr>Calibri</vt:lpstr>
      <vt:lpstr>Calibri Light</vt:lpstr>
      <vt:lpstr>Helvetica Neue</vt:lpstr>
      <vt:lpstr>Times</vt:lpstr>
      <vt:lpstr>PIAC_template-landscape</vt:lpstr>
      <vt:lpstr>BSL slide master blank 2015</vt:lpstr>
      <vt:lpstr>Consumer perspectives on gas distribution network tariffs 8th June 2023</vt:lpstr>
      <vt:lpstr>Overview</vt:lpstr>
      <vt:lpstr>Background</vt:lpstr>
      <vt:lpstr>Gas network tariff structures</vt:lpstr>
      <vt:lpstr>BSL perspective</vt:lpstr>
      <vt:lpstr>PowerPoint Presentation</vt:lpstr>
      <vt:lpstr>PowerPoint Presentation</vt:lpstr>
      <vt:lpstr>PIAC perspective</vt:lpstr>
      <vt:lpstr>Inefficiently shifting costs to higher consumption blocks is ineffective, unnecessary, and harmful</vt:lpstr>
      <vt:lpstr>Gas network tariff changes are unlikely to impact planned gas network investments</vt:lpstr>
      <vt:lpstr>People are moving away from gas irrespective of the network tariff shape</vt:lpstr>
      <vt:lpstr>Artificially loading costs into higher charges will doubly harm disadvantaged and vulnerable households </vt:lpstr>
      <vt:lpstr>There are better ways to reduce gas use and deal with the impacts of electrification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2023-06-27T04:01:42Z</dcterms:created>
  <dcterms:modified xsi:type="dcterms:W3CDTF">2023-06-27T04:02:16Z</dcterms:modified>
</cp:coreProperties>
</file>