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2"/>
  </p:notesMasterIdLst>
  <p:handoutMasterIdLst>
    <p:handoutMasterId r:id="rId13"/>
  </p:handoutMasterIdLst>
  <p:sldIdLst>
    <p:sldId id="293" r:id="rId2"/>
    <p:sldId id="309" r:id="rId3"/>
    <p:sldId id="301" r:id="rId4"/>
    <p:sldId id="302" r:id="rId5"/>
    <p:sldId id="306" r:id="rId6"/>
    <p:sldId id="303" r:id="rId7"/>
    <p:sldId id="307" r:id="rId8"/>
    <p:sldId id="305" r:id="rId9"/>
    <p:sldId id="308" r:id="rId10"/>
    <p:sldId id="310" r:id="rId11"/>
  </p:sldIdLst>
  <p:sldSz cx="9144000" cy="6858000" type="screen4x3"/>
  <p:notesSz cx="6883400" cy="9906000"/>
  <p:defaultTex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FF99FF"/>
    <a:srgbClr val="CC3300"/>
    <a:srgbClr val="EAEAEA"/>
    <a:srgbClr val="FFCC66"/>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0" autoAdjust="0"/>
    <p:restoredTop sz="91923" autoAdjust="0"/>
  </p:normalViewPr>
  <p:slideViewPr>
    <p:cSldViewPr>
      <p:cViewPr>
        <p:scale>
          <a:sx n="100" d="100"/>
          <a:sy n="100" d="100"/>
        </p:scale>
        <p:origin x="-194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200"/>
            </a:lvl1pPr>
          </a:lstStyle>
          <a:p>
            <a:endParaRPr lang="en-AU"/>
          </a:p>
        </p:txBody>
      </p:sp>
      <p:sp>
        <p:nvSpPr>
          <p:cNvPr id="101379" name="Rectangle 3"/>
          <p:cNvSpPr>
            <a:spLocks noGrp="1" noChangeArrowheads="1"/>
          </p:cNvSpPr>
          <p:nvPr>
            <p:ph type="dt" sz="quarter" idx="1"/>
          </p:nvPr>
        </p:nvSpPr>
        <p:spPr bwMode="auto">
          <a:xfrm>
            <a:off x="3898900" y="0"/>
            <a:ext cx="2982913" cy="4953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200"/>
            </a:lvl1pPr>
          </a:lstStyle>
          <a:p>
            <a:endParaRPr lang="en-AU"/>
          </a:p>
        </p:txBody>
      </p:sp>
      <p:sp>
        <p:nvSpPr>
          <p:cNvPr id="101380" name="Rectangle 4"/>
          <p:cNvSpPr>
            <a:spLocks noGrp="1" noChangeArrowheads="1"/>
          </p:cNvSpPr>
          <p:nvPr>
            <p:ph type="ftr" sz="quarter" idx="2"/>
          </p:nvPr>
        </p:nvSpPr>
        <p:spPr bwMode="auto">
          <a:xfrm>
            <a:off x="0" y="9409113"/>
            <a:ext cx="2982913" cy="49530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eaLnBrk="1" hangingPunct="1">
              <a:defRPr sz="1200"/>
            </a:lvl1pPr>
          </a:lstStyle>
          <a:p>
            <a:endParaRPr lang="en-AU"/>
          </a:p>
        </p:txBody>
      </p:sp>
      <p:sp>
        <p:nvSpPr>
          <p:cNvPr id="101381" name="Rectangle 5"/>
          <p:cNvSpPr>
            <a:spLocks noGrp="1" noChangeArrowheads="1"/>
          </p:cNvSpPr>
          <p:nvPr>
            <p:ph type="sldNum" sz="quarter" idx="3"/>
          </p:nvPr>
        </p:nvSpPr>
        <p:spPr bwMode="auto">
          <a:xfrm>
            <a:off x="3898900" y="9409113"/>
            <a:ext cx="2982913" cy="49530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eaLnBrk="1" hangingPunct="1">
              <a:defRPr sz="1200"/>
            </a:lvl1pPr>
          </a:lstStyle>
          <a:p>
            <a:fld id="{B1CAD0E2-CF7A-4B04-AD99-DFE366A1113D}" type="slidenum">
              <a:rPr lang="en-AU"/>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26" tIns="47962" rIns="95926" bIns="47962" numCol="1" anchor="t" anchorCtr="0" compatLnSpc="1">
            <a:prstTxWarp prst="textNoShape">
              <a:avLst/>
            </a:prstTxWarp>
          </a:bodyPr>
          <a:lstStyle>
            <a:lvl1pPr defTabSz="958850" eaLnBrk="1" hangingPunct="1">
              <a:defRPr sz="1300"/>
            </a:lvl1pPr>
          </a:lstStyle>
          <a:p>
            <a:endParaRPr lang="en-AU"/>
          </a:p>
        </p:txBody>
      </p:sp>
      <p:sp>
        <p:nvSpPr>
          <p:cNvPr id="4099" name="Rectangle 3"/>
          <p:cNvSpPr>
            <a:spLocks noGrp="1" noChangeArrowheads="1"/>
          </p:cNvSpPr>
          <p:nvPr>
            <p:ph type="dt" idx="1"/>
          </p:nvPr>
        </p:nvSpPr>
        <p:spPr bwMode="auto">
          <a:xfrm>
            <a:off x="3898900" y="0"/>
            <a:ext cx="2982913" cy="495300"/>
          </a:xfrm>
          <a:prstGeom prst="rect">
            <a:avLst/>
          </a:prstGeom>
          <a:noFill/>
          <a:ln w="9525">
            <a:noFill/>
            <a:miter lim="800000"/>
            <a:headEnd/>
            <a:tailEnd/>
          </a:ln>
          <a:effectLst/>
        </p:spPr>
        <p:txBody>
          <a:bodyPr vert="horz" wrap="square" lIns="95926" tIns="47962" rIns="95926" bIns="47962" numCol="1" anchor="t" anchorCtr="0" compatLnSpc="1">
            <a:prstTxWarp prst="textNoShape">
              <a:avLst/>
            </a:prstTxWarp>
          </a:bodyPr>
          <a:lstStyle>
            <a:lvl1pPr algn="r" defTabSz="958850" eaLnBrk="1" hangingPunct="1">
              <a:defRPr sz="1300"/>
            </a:lvl1pPr>
          </a:lstStyle>
          <a:p>
            <a:endParaRPr lang="en-AU"/>
          </a:p>
        </p:txBody>
      </p:sp>
      <p:sp>
        <p:nvSpPr>
          <p:cNvPr id="4100" name="Rectangle 4"/>
          <p:cNvSpPr>
            <a:spLocks noGrp="1" noRot="1" noChangeAspect="1" noChangeArrowheads="1" noTextEdit="1"/>
          </p:cNvSpPr>
          <p:nvPr>
            <p:ph type="sldImg" idx="2"/>
          </p:nvPr>
        </p:nvSpPr>
        <p:spPr bwMode="auto">
          <a:xfrm>
            <a:off x="965200" y="742950"/>
            <a:ext cx="4953000" cy="37147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8975" y="4705350"/>
            <a:ext cx="5505450" cy="4457700"/>
          </a:xfrm>
          <a:prstGeom prst="rect">
            <a:avLst/>
          </a:prstGeom>
          <a:noFill/>
          <a:ln w="9525">
            <a:noFill/>
            <a:miter lim="800000"/>
            <a:headEnd/>
            <a:tailEnd/>
          </a:ln>
          <a:effectLst/>
        </p:spPr>
        <p:txBody>
          <a:bodyPr vert="horz" wrap="square" lIns="95926" tIns="47962" rIns="95926" bIns="47962"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102" name="Rectangle 6"/>
          <p:cNvSpPr>
            <a:spLocks noGrp="1" noChangeArrowheads="1"/>
          </p:cNvSpPr>
          <p:nvPr>
            <p:ph type="ftr" sz="quarter" idx="4"/>
          </p:nvPr>
        </p:nvSpPr>
        <p:spPr bwMode="auto">
          <a:xfrm>
            <a:off x="0" y="9409113"/>
            <a:ext cx="2982913" cy="495300"/>
          </a:xfrm>
          <a:prstGeom prst="rect">
            <a:avLst/>
          </a:prstGeom>
          <a:noFill/>
          <a:ln w="9525">
            <a:noFill/>
            <a:miter lim="800000"/>
            <a:headEnd/>
            <a:tailEnd/>
          </a:ln>
          <a:effectLst/>
        </p:spPr>
        <p:txBody>
          <a:bodyPr vert="horz" wrap="square" lIns="95926" tIns="47962" rIns="95926" bIns="47962" numCol="1" anchor="b" anchorCtr="0" compatLnSpc="1">
            <a:prstTxWarp prst="textNoShape">
              <a:avLst/>
            </a:prstTxWarp>
          </a:bodyPr>
          <a:lstStyle>
            <a:lvl1pPr defTabSz="958850" eaLnBrk="1" hangingPunct="1">
              <a:defRPr sz="1300"/>
            </a:lvl1pPr>
          </a:lstStyle>
          <a:p>
            <a:endParaRPr lang="en-AU"/>
          </a:p>
        </p:txBody>
      </p:sp>
      <p:sp>
        <p:nvSpPr>
          <p:cNvPr id="4103" name="Rectangle 7"/>
          <p:cNvSpPr>
            <a:spLocks noGrp="1" noChangeArrowheads="1"/>
          </p:cNvSpPr>
          <p:nvPr>
            <p:ph type="sldNum" sz="quarter" idx="5"/>
          </p:nvPr>
        </p:nvSpPr>
        <p:spPr bwMode="auto">
          <a:xfrm>
            <a:off x="3898900" y="9409113"/>
            <a:ext cx="2982913" cy="495300"/>
          </a:xfrm>
          <a:prstGeom prst="rect">
            <a:avLst/>
          </a:prstGeom>
          <a:noFill/>
          <a:ln w="9525">
            <a:noFill/>
            <a:miter lim="800000"/>
            <a:headEnd/>
            <a:tailEnd/>
          </a:ln>
          <a:effectLst/>
        </p:spPr>
        <p:txBody>
          <a:bodyPr vert="horz" wrap="square" lIns="95926" tIns="47962" rIns="95926" bIns="47962" numCol="1" anchor="b" anchorCtr="0" compatLnSpc="1">
            <a:prstTxWarp prst="textNoShape">
              <a:avLst/>
            </a:prstTxWarp>
          </a:bodyPr>
          <a:lstStyle>
            <a:lvl1pPr algn="r" defTabSz="958850" eaLnBrk="1" hangingPunct="1">
              <a:defRPr sz="1300"/>
            </a:lvl1pPr>
          </a:lstStyle>
          <a:p>
            <a:fld id="{823D720B-460A-4F8C-A9CA-99DACF302205}" type="slidenum">
              <a:rPr lang="en-AU"/>
              <a:pPr/>
              <a:t>‹#›</a:t>
            </a:fld>
            <a:endParaRPr lang="en-A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B4032-7588-4364-8084-1373725B9383}" type="slidenum">
              <a:rPr lang="en-AU"/>
              <a:pPr/>
              <a:t>1</a:t>
            </a:fld>
            <a:endParaRPr lang="en-AU"/>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dirty="0" smtClean="0"/>
              <a:t>This presentation sets out at a high level the way Britain’s energy regulator, Ofgem, utilises</a:t>
            </a:r>
            <a:r>
              <a:rPr lang="en-US" baseline="0" dirty="0" smtClean="0"/>
              <a:t> holistic measures of risk and return when assessing the allowed rate of return in its determinations. The presentation is intended to encourage a debate on the usefulness of such approaches in the AER context, but it does not take a position on whether the AER should adopt these approaches.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4CB1A-3E0B-44F0-BB41-FE3B612EDC34}" type="slidenum">
              <a:rPr lang="en-AU"/>
              <a:pPr/>
              <a:t>10</a:t>
            </a:fld>
            <a:endParaRPr lang="en-AU"/>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4CB1A-3E0B-44F0-BB41-FE3B612EDC34}" type="slidenum">
              <a:rPr lang="en-AU"/>
              <a:pPr/>
              <a:t>2</a:t>
            </a:fld>
            <a:endParaRPr lang="en-AU"/>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4CB1A-3E0B-44F0-BB41-FE3B612EDC34}" type="slidenum">
              <a:rPr lang="en-AU"/>
              <a:pPr/>
              <a:t>3</a:t>
            </a:fld>
            <a:endParaRPr lang="en-AU"/>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4CB1A-3E0B-44F0-BB41-FE3B612EDC34}" type="slidenum">
              <a:rPr lang="en-AU"/>
              <a:pPr/>
              <a:t>4</a:t>
            </a:fld>
            <a:endParaRPr lang="en-AU"/>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4CB1A-3E0B-44F0-BB41-FE3B612EDC34}" type="slidenum">
              <a:rPr lang="en-AU"/>
              <a:pPr/>
              <a:t>5</a:t>
            </a:fld>
            <a:endParaRPr lang="en-AU"/>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4CB1A-3E0B-44F0-BB41-FE3B612EDC34}" type="slidenum">
              <a:rPr lang="en-AU"/>
              <a:pPr/>
              <a:t>6</a:t>
            </a:fld>
            <a:endParaRPr lang="en-AU"/>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4CB1A-3E0B-44F0-BB41-FE3B612EDC34}" type="slidenum">
              <a:rPr lang="en-AU"/>
              <a:pPr/>
              <a:t>7</a:t>
            </a:fld>
            <a:endParaRPr lang="en-AU"/>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smtClean="0"/>
              <a:t>This</a:t>
            </a:r>
            <a:r>
              <a:rPr lang="en-US" baseline="0" dirty="0" smtClean="0"/>
              <a:t> slide provides a simplified illustration of how the credit metrics element of financeability testing might be incorporated using a ‘dashboard’. For simplicity of exposition, the example uses Moody’s target ratios for Baa rating, but a regulator may choose to consider target ratios from a number of rating agencies, and may consider the target ratios in other rating bands or across a number of bands. Financeability testing, however, is more than just testing credit ratios against their targets, and necessarily involves an element of judgment.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4CB1A-3E0B-44F0-BB41-FE3B612EDC34}" type="slidenum">
              <a:rPr lang="en-AU"/>
              <a:pPr/>
              <a:t>8</a:t>
            </a:fld>
            <a:endParaRPr lang="en-AU"/>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4CB1A-3E0B-44F0-BB41-FE3B612EDC34}" type="slidenum">
              <a:rPr lang="en-AU"/>
              <a:pPr/>
              <a:t>9</a:t>
            </a:fld>
            <a:endParaRPr lang="en-AU"/>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smtClean="0"/>
              <a:t>The red lines represent examples of where</a:t>
            </a:r>
            <a:r>
              <a:rPr lang="en-US" baseline="0" dirty="0" smtClean="0"/>
              <a:t> a regulator might set its target upside and downside for RoRE. The figure shows how the price control package compares to these targets under four calibrations of the return on equity and notional </a:t>
            </a:r>
            <a:r>
              <a:rPr lang="en-US" baseline="0" smtClean="0"/>
              <a:t>gearing.</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8229600" cy="4525963"/>
          </a:xfrm>
        </p:spPr>
        <p:txBody>
          <a:bodyPr/>
          <a:lstStyle/>
          <a:p>
            <a:endParaRPr lang="en-AU"/>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457200" y="1600200"/>
            <a:ext cx="8229600" cy="4525963"/>
          </a:xfrm>
        </p:spPr>
        <p:txBody>
          <a:bodyPr/>
          <a:lstStyle/>
          <a:p>
            <a:endParaRPr lang="en-AU"/>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260350"/>
            <a:ext cx="9144000" cy="1008063"/>
          </a:xfrm>
          <a:prstGeom prst="rect">
            <a:avLst/>
          </a:prstGeom>
          <a:solidFill>
            <a:srgbClr val="FFCC66">
              <a:alpha val="60001"/>
            </a:srgbClr>
          </a:solidFill>
          <a:ln w="9525">
            <a:noFill/>
            <a:miter lim="800000"/>
            <a:headEnd/>
            <a:tailEnd/>
          </a:ln>
          <a:effectLst/>
        </p:spPr>
        <p:txBody>
          <a:bodyPr wrap="none" anchor="ctr"/>
          <a:lstStyle/>
          <a:p>
            <a:endParaRPr lang="en-AU"/>
          </a:p>
        </p:txBody>
      </p:sp>
      <p:sp>
        <p:nvSpPr>
          <p:cNvPr id="16486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6486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pic>
        <p:nvPicPr>
          <p:cNvPr id="164869" name="Picture 5"/>
          <p:cNvPicPr>
            <a:picLocks noChangeAspect="1" noChangeArrowheads="1"/>
          </p:cNvPicPr>
          <p:nvPr/>
        </p:nvPicPr>
        <p:blipFill>
          <a:blip r:embed="rId16" cstate="print"/>
          <a:srcRect/>
          <a:stretch>
            <a:fillRect/>
          </a:stretch>
        </p:blipFill>
        <p:spPr bwMode="auto">
          <a:xfrm>
            <a:off x="6443663" y="6332538"/>
            <a:ext cx="2700337" cy="374650"/>
          </a:xfrm>
          <a:prstGeom prst="rect">
            <a:avLst/>
          </a:prstGeom>
          <a:noFill/>
          <a:ln w="9525">
            <a:noFill/>
            <a:miter lim="800000"/>
            <a:headEnd/>
            <a:tailEnd/>
          </a:ln>
          <a:effectLst/>
        </p:spPr>
      </p:pic>
      <p:sp>
        <p:nvSpPr>
          <p:cNvPr id="164870" name="Rectangle 6"/>
          <p:cNvSpPr>
            <a:spLocks noChangeArrowheads="1"/>
          </p:cNvSpPr>
          <p:nvPr/>
        </p:nvSpPr>
        <p:spPr bwMode="auto">
          <a:xfrm>
            <a:off x="0" y="6769100"/>
            <a:ext cx="9144000" cy="115888"/>
          </a:xfrm>
          <a:prstGeom prst="rect">
            <a:avLst/>
          </a:prstGeom>
          <a:solidFill>
            <a:srgbClr val="CC6600"/>
          </a:solidFill>
          <a:ln w="9525">
            <a:noFill/>
            <a:miter lim="800000"/>
            <a:headEnd/>
            <a:tailEnd/>
          </a:ln>
          <a:effectLst/>
        </p:spPr>
        <p:txBody>
          <a:bodyPr wrap="none" anchor="ctr"/>
          <a:lstStyle/>
          <a:p>
            <a:endParaRPr lang="en-AU"/>
          </a:p>
        </p:txBody>
      </p:sp>
      <p:sp>
        <p:nvSpPr>
          <p:cNvPr id="164871" name="Rectangle 7"/>
          <p:cNvSpPr>
            <a:spLocks noChangeArrowheads="1"/>
          </p:cNvSpPr>
          <p:nvPr/>
        </p:nvSpPr>
        <p:spPr bwMode="auto">
          <a:xfrm>
            <a:off x="0" y="260350"/>
            <a:ext cx="9144000" cy="115888"/>
          </a:xfrm>
          <a:prstGeom prst="rect">
            <a:avLst/>
          </a:prstGeom>
          <a:solidFill>
            <a:srgbClr val="CC6600"/>
          </a:solidFill>
          <a:ln w="9525">
            <a:noFill/>
            <a:miter lim="800000"/>
            <a:headEnd/>
            <a:tailEnd/>
          </a:ln>
          <a:effectLst/>
        </p:spPr>
        <p:txBody>
          <a:bodyPr wrap="none" anchor="ctr"/>
          <a:lstStyle/>
          <a:p>
            <a:endParaRPr lang="en-AU"/>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transition spd="slow">
    <p:push/>
  </p:transition>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rgbClr val="4D4D4D"/>
          </a:solidFill>
          <a:latin typeface="+mn-lt"/>
          <a:ea typeface="+mn-ea"/>
          <a:cs typeface="+mn-cs"/>
        </a:defRPr>
      </a:lvl1pPr>
      <a:lvl2pPr marL="742950" indent="-285750" algn="l" rtl="0" fontAlgn="base">
        <a:spcBef>
          <a:spcPct val="20000"/>
        </a:spcBef>
        <a:spcAft>
          <a:spcPct val="0"/>
        </a:spcAft>
        <a:buChar char="–"/>
        <a:defRPr sz="2800">
          <a:solidFill>
            <a:srgbClr val="4D4D4D"/>
          </a:solidFill>
          <a:latin typeface="+mn-lt"/>
        </a:defRPr>
      </a:lvl2pPr>
      <a:lvl3pPr marL="1143000" indent="-228600" algn="l" rtl="0" fontAlgn="base">
        <a:spcBef>
          <a:spcPct val="20000"/>
        </a:spcBef>
        <a:spcAft>
          <a:spcPct val="0"/>
        </a:spcAft>
        <a:buChar char="•"/>
        <a:defRPr sz="2400">
          <a:solidFill>
            <a:srgbClr val="4D4D4D"/>
          </a:solidFill>
          <a:latin typeface="+mn-lt"/>
        </a:defRPr>
      </a:lvl3pPr>
      <a:lvl4pPr marL="1600200" indent="-228600" algn="l" rtl="0" fontAlgn="base">
        <a:spcBef>
          <a:spcPct val="20000"/>
        </a:spcBef>
        <a:spcAft>
          <a:spcPct val="0"/>
        </a:spcAft>
        <a:buChar char="–"/>
        <a:defRPr sz="2000">
          <a:solidFill>
            <a:srgbClr val="4D4D4D"/>
          </a:solidFill>
          <a:latin typeface="+mn-lt"/>
        </a:defRPr>
      </a:lvl4pPr>
      <a:lvl5pPr marL="2057400" indent="-228600" algn="l" rtl="0" fontAlgn="base">
        <a:spcBef>
          <a:spcPct val="20000"/>
        </a:spcBef>
        <a:spcAft>
          <a:spcPct val="0"/>
        </a:spcAft>
        <a:buChar char="»"/>
        <a:defRPr sz="2000">
          <a:solidFill>
            <a:srgbClr val="4D4D4D"/>
          </a:solidFill>
          <a:latin typeface="+mn-lt"/>
        </a:defRPr>
      </a:lvl5pPr>
      <a:lvl6pPr marL="2514600" indent="-228600" algn="l" rtl="0" fontAlgn="base">
        <a:spcBef>
          <a:spcPct val="20000"/>
        </a:spcBef>
        <a:spcAft>
          <a:spcPct val="0"/>
        </a:spcAft>
        <a:buChar char="»"/>
        <a:defRPr sz="2000">
          <a:solidFill>
            <a:srgbClr val="4D4D4D"/>
          </a:solidFill>
          <a:latin typeface="+mn-lt"/>
        </a:defRPr>
      </a:lvl6pPr>
      <a:lvl7pPr marL="2971800" indent="-228600" algn="l" rtl="0" fontAlgn="base">
        <a:spcBef>
          <a:spcPct val="20000"/>
        </a:spcBef>
        <a:spcAft>
          <a:spcPct val="0"/>
        </a:spcAft>
        <a:buChar char="»"/>
        <a:defRPr sz="2000">
          <a:solidFill>
            <a:srgbClr val="4D4D4D"/>
          </a:solidFill>
          <a:latin typeface="+mn-lt"/>
        </a:defRPr>
      </a:lvl7pPr>
      <a:lvl8pPr marL="3429000" indent="-228600" algn="l" rtl="0" fontAlgn="base">
        <a:spcBef>
          <a:spcPct val="20000"/>
        </a:spcBef>
        <a:spcAft>
          <a:spcPct val="0"/>
        </a:spcAft>
        <a:buChar char="»"/>
        <a:defRPr sz="2000">
          <a:solidFill>
            <a:srgbClr val="4D4D4D"/>
          </a:solidFill>
          <a:latin typeface="+mn-lt"/>
        </a:defRPr>
      </a:lvl8pPr>
      <a:lvl9pPr marL="3886200" indent="-228600" algn="l" rtl="0" fontAlgn="base">
        <a:spcBef>
          <a:spcPct val="20000"/>
        </a:spcBef>
        <a:spcAft>
          <a:spcPct val="0"/>
        </a:spcAft>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p:cNvPicPr>
            <a:picLocks noChangeAspect="1" noChangeArrowheads="1"/>
          </p:cNvPicPr>
          <p:nvPr/>
        </p:nvPicPr>
        <p:blipFill>
          <a:blip r:embed="rId3" cstate="print"/>
          <a:srcRect/>
          <a:stretch>
            <a:fillRect/>
          </a:stretch>
        </p:blipFill>
        <p:spPr bwMode="auto">
          <a:xfrm>
            <a:off x="0" y="-28228"/>
            <a:ext cx="9144000" cy="6886228"/>
          </a:xfrm>
          <a:prstGeom prst="rect">
            <a:avLst/>
          </a:prstGeom>
          <a:noFill/>
          <a:ln w="9525">
            <a:noFill/>
            <a:miter lim="800000"/>
            <a:headEnd/>
            <a:tailEnd/>
          </a:ln>
          <a:effectLst/>
        </p:spPr>
      </p:pic>
      <p:grpSp>
        <p:nvGrpSpPr>
          <p:cNvPr id="111621" name="Group 5"/>
          <p:cNvGrpSpPr>
            <a:grpSpLocks/>
          </p:cNvGrpSpPr>
          <p:nvPr/>
        </p:nvGrpSpPr>
        <p:grpSpPr bwMode="auto">
          <a:xfrm>
            <a:off x="2268538" y="981075"/>
            <a:ext cx="5018087" cy="1236663"/>
            <a:chOff x="899" y="1661"/>
            <a:chExt cx="3977" cy="980"/>
          </a:xfrm>
        </p:grpSpPr>
        <p:pic>
          <p:nvPicPr>
            <p:cNvPr id="111622" name="Picture 6"/>
            <p:cNvPicPr>
              <a:picLocks noChangeAspect="1" noChangeArrowheads="1"/>
            </p:cNvPicPr>
            <p:nvPr/>
          </p:nvPicPr>
          <p:blipFill>
            <a:blip r:embed="rId4" cstate="print"/>
            <a:srcRect/>
            <a:stretch>
              <a:fillRect/>
            </a:stretch>
          </p:blipFill>
          <p:spPr bwMode="auto">
            <a:xfrm>
              <a:off x="899" y="1684"/>
              <a:ext cx="3962" cy="957"/>
            </a:xfrm>
            <a:prstGeom prst="rect">
              <a:avLst/>
            </a:prstGeom>
            <a:noFill/>
            <a:ln w="9525">
              <a:noFill/>
              <a:miter lim="800000"/>
              <a:headEnd/>
              <a:tailEnd/>
            </a:ln>
            <a:effectLst/>
          </p:spPr>
        </p:pic>
        <p:pic>
          <p:nvPicPr>
            <p:cNvPr id="111623" name="Picture 7"/>
            <p:cNvPicPr>
              <a:picLocks noChangeAspect="1" noChangeArrowheads="1"/>
            </p:cNvPicPr>
            <p:nvPr/>
          </p:nvPicPr>
          <p:blipFill>
            <a:blip r:embed="rId5" cstate="print"/>
            <a:srcRect/>
            <a:stretch>
              <a:fillRect/>
            </a:stretch>
          </p:blipFill>
          <p:spPr bwMode="auto">
            <a:xfrm>
              <a:off x="914" y="1661"/>
              <a:ext cx="3962" cy="957"/>
            </a:xfrm>
            <a:prstGeom prst="rect">
              <a:avLst/>
            </a:prstGeom>
            <a:noFill/>
            <a:ln w="9525">
              <a:noFill/>
              <a:miter lim="800000"/>
              <a:headEnd/>
              <a:tailEnd/>
            </a:ln>
            <a:effectLst/>
          </p:spPr>
        </p:pic>
      </p:grpSp>
      <p:sp>
        <p:nvSpPr>
          <p:cNvPr id="111624" name="Rectangle 8"/>
          <p:cNvSpPr>
            <a:spLocks noChangeArrowheads="1"/>
          </p:cNvSpPr>
          <p:nvPr/>
        </p:nvSpPr>
        <p:spPr bwMode="auto">
          <a:xfrm>
            <a:off x="539750" y="2852738"/>
            <a:ext cx="8640763" cy="3270250"/>
          </a:xfrm>
          <a:prstGeom prst="rect">
            <a:avLst/>
          </a:prstGeom>
          <a:noFill/>
          <a:ln w="9525">
            <a:noFill/>
            <a:miter lim="800000"/>
            <a:headEnd/>
            <a:tailEnd/>
          </a:ln>
          <a:effectLst/>
        </p:spPr>
        <p:txBody>
          <a:bodyPr anchor="ctr"/>
          <a:lstStyle/>
          <a:p>
            <a:pPr algn="ctr" eaLnBrk="1" hangingPunct="1"/>
            <a:endParaRPr lang="en-AU" sz="1600" b="1" dirty="0"/>
          </a:p>
        </p:txBody>
      </p:sp>
      <p:sp>
        <p:nvSpPr>
          <p:cNvPr id="9" name="TextBox 8"/>
          <p:cNvSpPr txBox="1"/>
          <p:nvPr/>
        </p:nvSpPr>
        <p:spPr>
          <a:xfrm>
            <a:off x="107504" y="3091894"/>
            <a:ext cx="8928992" cy="3277820"/>
          </a:xfrm>
          <a:prstGeom prst="rect">
            <a:avLst/>
          </a:prstGeom>
          <a:noFill/>
        </p:spPr>
        <p:txBody>
          <a:bodyPr wrap="square" rtlCol="0">
            <a:spAutoFit/>
          </a:bodyPr>
          <a:lstStyle/>
          <a:p>
            <a:pPr algn="ctr"/>
            <a:r>
              <a:rPr lang="en-AU" sz="3200" b="1" dirty="0" smtClean="0"/>
              <a:t>Ofgem’s use of financeability and RoRE tests in setting the allowed rate of return</a:t>
            </a:r>
          </a:p>
          <a:p>
            <a:pPr algn="ctr"/>
            <a:endParaRPr lang="en-AU" sz="3200" b="1" dirty="0" smtClean="0"/>
          </a:p>
          <a:p>
            <a:pPr algn="ctr"/>
            <a:endParaRPr lang="en-AU" sz="3200" b="1" dirty="0" smtClean="0"/>
          </a:p>
          <a:p>
            <a:pPr algn="ctr"/>
            <a:endParaRPr lang="en-AU" sz="3200" b="1" dirty="0" smtClean="0"/>
          </a:p>
          <a:p>
            <a:pPr algn="ctr"/>
            <a:r>
              <a:rPr lang="en-AU" sz="2500" b="1" dirty="0" smtClean="0"/>
              <a:t>Better Regulation workshop on Rate of Return Guidelines</a:t>
            </a:r>
          </a:p>
          <a:p>
            <a:pPr algn="ctr"/>
            <a:r>
              <a:rPr lang="en-AU" sz="2200" b="1" dirty="0" smtClean="0"/>
              <a:t>25 February 2013</a:t>
            </a:r>
            <a:endParaRPr lang="en-AU" sz="2200" b="1"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AU" sz="3600" b="1" dirty="0" smtClean="0"/>
              <a:t>Summary</a:t>
            </a:r>
            <a:endParaRPr lang="en-AU" sz="3600" b="1" dirty="0"/>
          </a:p>
        </p:txBody>
      </p:sp>
      <p:sp>
        <p:nvSpPr>
          <p:cNvPr id="121859" name="Rectangle 3"/>
          <p:cNvSpPr>
            <a:spLocks noGrp="1" noChangeArrowheads="1"/>
          </p:cNvSpPr>
          <p:nvPr>
            <p:ph type="body" idx="1"/>
          </p:nvPr>
        </p:nvSpPr>
        <p:spPr>
          <a:xfrm>
            <a:off x="323528" y="1600200"/>
            <a:ext cx="8568952" cy="3412976"/>
          </a:xfrm>
        </p:spPr>
        <p:txBody>
          <a:bodyPr/>
          <a:lstStyle/>
          <a:p>
            <a:r>
              <a:rPr lang="en-AU" sz="2400" dirty="0" smtClean="0"/>
              <a:t>Ofgem’s approach can be characterised as:</a:t>
            </a:r>
          </a:p>
          <a:p>
            <a:pPr lvl="1"/>
            <a:r>
              <a:rPr lang="en-AU" sz="2000" dirty="0" smtClean="0"/>
              <a:t>Use CAPM, precedents, other evidence to frame cost of equity and (notional) gearing decision</a:t>
            </a:r>
          </a:p>
          <a:p>
            <a:pPr lvl="1"/>
            <a:r>
              <a:rPr lang="en-AU" sz="2000" dirty="0" smtClean="0"/>
              <a:t>Use financeability and RoRE assessments to calibrate package and achieve appropriate balance between risks and rewards</a:t>
            </a:r>
          </a:p>
          <a:p>
            <a:r>
              <a:rPr lang="en-AU" sz="2400" dirty="0" smtClean="0"/>
              <a:t>Necessarily judgement-based approach – mechanistic application would not achieve appropriate outcomes</a:t>
            </a:r>
          </a:p>
          <a:p>
            <a:r>
              <a:rPr lang="en-AU" sz="2400" dirty="0" smtClean="0"/>
              <a:t>Question for AER/stakeholders is whether approach is useful in Australian context</a:t>
            </a:r>
          </a:p>
        </p:txBody>
      </p:sp>
      <p:sp>
        <p:nvSpPr>
          <p:cNvPr id="4" name="Rounded Rectangle 3"/>
          <p:cNvSpPr/>
          <p:nvPr/>
        </p:nvSpPr>
        <p:spPr bwMode="auto">
          <a:xfrm>
            <a:off x="251520" y="5301208"/>
            <a:ext cx="8712968" cy="936104"/>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smtClean="0">
                <a:ln>
                  <a:noFill/>
                </a:ln>
                <a:solidFill>
                  <a:srgbClr val="C00000"/>
                </a:solidFill>
                <a:effectLst/>
                <a:latin typeface="Arial" charset="0"/>
              </a:rPr>
              <a:t>Use of financeability</a:t>
            </a:r>
            <a:r>
              <a:rPr kumimoji="0" lang="en-AU" sz="2000" b="1" i="0" u="none" strike="noStrike" cap="none" normalizeH="0" dirty="0" smtClean="0">
                <a:ln>
                  <a:noFill/>
                </a:ln>
                <a:solidFill>
                  <a:srgbClr val="C00000"/>
                </a:solidFill>
                <a:effectLst/>
                <a:latin typeface="Arial" charset="0"/>
              </a:rPr>
              <a:t> and Return on Regulatory Equity assessments necessarily requires the regulator to apply judgement</a:t>
            </a:r>
            <a:endParaRPr kumimoji="0" lang="en-AU" sz="2000" b="1" i="0" u="none" strike="noStrike" cap="none" normalizeH="0" baseline="0" dirty="0" smtClean="0">
              <a:ln>
                <a:noFill/>
              </a:ln>
              <a:solidFill>
                <a:srgbClr val="C00000"/>
              </a:solidFill>
              <a:effectLst/>
              <a:latin typeface="Arial" charset="0"/>
            </a:endParaRPr>
          </a:p>
        </p:txBody>
      </p:sp>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AU" sz="3600" b="1" dirty="0" smtClean="0"/>
              <a:t>Structure</a:t>
            </a:r>
            <a:endParaRPr lang="en-AU" sz="3600" b="1" dirty="0"/>
          </a:p>
        </p:txBody>
      </p:sp>
      <p:sp>
        <p:nvSpPr>
          <p:cNvPr id="121859" name="Rectangle 3"/>
          <p:cNvSpPr>
            <a:spLocks noGrp="1" noChangeArrowheads="1"/>
          </p:cNvSpPr>
          <p:nvPr>
            <p:ph type="body" idx="1"/>
          </p:nvPr>
        </p:nvSpPr>
        <p:spPr>
          <a:xfrm>
            <a:off x="323528" y="1600200"/>
            <a:ext cx="8568952" cy="4525963"/>
          </a:xfrm>
        </p:spPr>
        <p:txBody>
          <a:bodyPr/>
          <a:lstStyle/>
          <a:p>
            <a:pPr marL="457200" indent="-457200">
              <a:buFont typeface="+mj-lt"/>
              <a:buAutoNum type="arabicPeriod"/>
            </a:pPr>
            <a:r>
              <a:rPr lang="en-AU" sz="2400" dirty="0" smtClean="0"/>
              <a:t>Ofgem’s framework</a:t>
            </a:r>
          </a:p>
          <a:p>
            <a:pPr marL="457200" indent="-457200">
              <a:buFont typeface="+mj-lt"/>
              <a:buAutoNum type="arabicPeriod"/>
            </a:pPr>
            <a:r>
              <a:rPr lang="en-AU" sz="2400" dirty="0" smtClean="0"/>
              <a:t>Financeability testing</a:t>
            </a:r>
          </a:p>
          <a:p>
            <a:pPr marL="857250" lvl="1" indent="-457200">
              <a:buFont typeface="Arial" pitchFamily="34" charset="0"/>
              <a:buChar char="–"/>
            </a:pPr>
            <a:r>
              <a:rPr lang="en-AU" sz="2000" dirty="0" smtClean="0"/>
              <a:t>What is it?</a:t>
            </a:r>
          </a:p>
          <a:p>
            <a:pPr marL="857250" lvl="1" indent="-457200">
              <a:buFont typeface="Arial" pitchFamily="34" charset="0"/>
              <a:buChar char="–"/>
            </a:pPr>
            <a:r>
              <a:rPr lang="en-AU" sz="2000" dirty="0" smtClean="0"/>
              <a:t>Illustrative example</a:t>
            </a:r>
          </a:p>
          <a:p>
            <a:pPr marL="457200" indent="-457200">
              <a:buFont typeface="+mj-lt"/>
              <a:buAutoNum type="arabicPeriod"/>
            </a:pPr>
            <a:r>
              <a:rPr lang="en-AU" sz="2400" dirty="0" smtClean="0"/>
              <a:t>Return on Regulatory Equity (RoRE) analysis</a:t>
            </a:r>
          </a:p>
          <a:p>
            <a:pPr marL="857250" lvl="1" indent="-457200">
              <a:buFont typeface="Arial" pitchFamily="34" charset="0"/>
              <a:buChar char="–"/>
            </a:pPr>
            <a:r>
              <a:rPr lang="en-AU" sz="2000" dirty="0" smtClean="0"/>
              <a:t>What is it?</a:t>
            </a:r>
          </a:p>
          <a:p>
            <a:pPr marL="857250" lvl="1" indent="-457200">
              <a:buFont typeface="Arial" pitchFamily="34" charset="0"/>
              <a:buChar char="–"/>
            </a:pPr>
            <a:r>
              <a:rPr lang="en-AU" sz="2000" dirty="0" smtClean="0"/>
              <a:t>Illustrative example</a:t>
            </a:r>
          </a:p>
          <a:p>
            <a:pPr marL="457200" indent="-457200">
              <a:buFont typeface="+mj-lt"/>
              <a:buAutoNum type="arabicPeriod"/>
            </a:pPr>
            <a:r>
              <a:rPr lang="en-AU" sz="2400" dirty="0" smtClean="0"/>
              <a:t>Summary</a:t>
            </a:r>
            <a:endParaRPr lang="en-AU" sz="2400" dirty="0"/>
          </a:p>
        </p:txBody>
      </p:sp>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AU" sz="3600" b="1" dirty="0" smtClean="0"/>
              <a:t>Ofgem’s framework</a:t>
            </a:r>
            <a:endParaRPr lang="en-AU" sz="3600" b="1" dirty="0"/>
          </a:p>
        </p:txBody>
      </p:sp>
      <p:sp>
        <p:nvSpPr>
          <p:cNvPr id="121859" name="Rectangle 3"/>
          <p:cNvSpPr>
            <a:spLocks noGrp="1" noChangeArrowheads="1"/>
          </p:cNvSpPr>
          <p:nvPr>
            <p:ph type="body" idx="1"/>
          </p:nvPr>
        </p:nvSpPr>
        <p:spPr>
          <a:xfrm>
            <a:off x="323528" y="1600200"/>
            <a:ext cx="8568952" cy="4637112"/>
          </a:xfrm>
        </p:spPr>
        <p:txBody>
          <a:bodyPr/>
          <a:lstStyle/>
          <a:p>
            <a:r>
              <a:rPr lang="en-AU" sz="2400" dirty="0" smtClean="0"/>
              <a:t>How does Ofgem think about the WACC?</a:t>
            </a:r>
          </a:p>
          <a:p>
            <a:pPr lvl="1"/>
            <a:r>
              <a:rPr lang="en-AU" sz="2000" dirty="0" smtClean="0"/>
              <a:t>What matters to investors is the overall balance of risks and rewards in the price control package</a:t>
            </a:r>
          </a:p>
          <a:p>
            <a:pPr lvl="1"/>
            <a:r>
              <a:rPr lang="en-AU" sz="2000" dirty="0" smtClean="0"/>
              <a:t>Cost of capital depends on the above, not an isolated theoretical concept</a:t>
            </a:r>
          </a:p>
          <a:p>
            <a:r>
              <a:rPr lang="en-AU" sz="2400" dirty="0" smtClean="0"/>
              <a:t>Process for deciding on allowed rate of return:</a:t>
            </a:r>
          </a:p>
          <a:p>
            <a:pPr marL="914400" lvl="1" indent="-457200">
              <a:buFont typeface="Arial" pitchFamily="34" charset="0"/>
              <a:buChar char="–"/>
            </a:pPr>
            <a:r>
              <a:rPr lang="en-AU" sz="2000" dirty="0" smtClean="0"/>
              <a:t>Cost of debt indexed</a:t>
            </a:r>
          </a:p>
          <a:p>
            <a:pPr marL="914400" lvl="1" indent="-457200">
              <a:buFont typeface="Arial" pitchFamily="34" charset="0"/>
              <a:buChar char="–"/>
            </a:pPr>
            <a:r>
              <a:rPr lang="en-AU" sz="2000" dirty="0" smtClean="0"/>
              <a:t>For cost of equity and (notional) gearing:</a:t>
            </a:r>
          </a:p>
          <a:p>
            <a:pPr marL="1314450" lvl="2" indent="-457200">
              <a:buFont typeface="+mj-lt"/>
              <a:buAutoNum type="arabicPeriod"/>
            </a:pPr>
            <a:r>
              <a:rPr lang="en-AU" sz="1600" dirty="0" smtClean="0"/>
              <a:t>Long-term CAPM estimates, sense-checked against precedents and other market evidence (transaction premiums, DGM) – </a:t>
            </a:r>
            <a:r>
              <a:rPr lang="en-AU" sz="1600" b="1" dirty="0" smtClean="0"/>
              <a:t>range for consultation</a:t>
            </a:r>
          </a:p>
          <a:p>
            <a:pPr marL="1314450" lvl="2" indent="-457200">
              <a:buFont typeface="+mj-lt"/>
              <a:buAutoNum type="arabicPeriod"/>
            </a:pPr>
            <a:r>
              <a:rPr lang="en-AU" sz="1600" dirty="0" smtClean="0"/>
              <a:t>Companies propose specific values (could be outside Ofgem range)</a:t>
            </a:r>
          </a:p>
          <a:p>
            <a:pPr marL="1314450" lvl="2" indent="-457200">
              <a:buFont typeface="+mj-lt"/>
              <a:buAutoNum type="arabicPeriod"/>
            </a:pPr>
            <a:r>
              <a:rPr lang="en-AU" sz="1600" dirty="0" smtClean="0"/>
              <a:t>Ofgem carries out financeability testing, RoRE analysis, cash flow risk assessment – </a:t>
            </a:r>
            <a:r>
              <a:rPr lang="en-AU" sz="1600" b="1" dirty="0" smtClean="0"/>
              <a:t>calibration of various options</a:t>
            </a:r>
          </a:p>
          <a:p>
            <a:pPr marL="1314450" lvl="2" indent="-457200">
              <a:buFont typeface="+mj-lt"/>
              <a:buAutoNum type="arabicPeriod"/>
            </a:pPr>
            <a:r>
              <a:rPr lang="en-AU" sz="1600" dirty="0" smtClean="0"/>
              <a:t>Board makes decision on appropriate values</a:t>
            </a:r>
            <a:endParaRPr lang="en-AU" sz="1600" dirty="0"/>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AU" sz="3600" b="1" dirty="0" smtClean="0"/>
              <a:t>Financeability (1)</a:t>
            </a:r>
            <a:endParaRPr lang="en-AU" sz="3600" b="1" dirty="0"/>
          </a:p>
        </p:txBody>
      </p:sp>
      <p:sp>
        <p:nvSpPr>
          <p:cNvPr id="121859" name="Rectangle 3"/>
          <p:cNvSpPr>
            <a:spLocks noGrp="1" noChangeArrowheads="1"/>
          </p:cNvSpPr>
          <p:nvPr>
            <p:ph type="body" idx="1"/>
          </p:nvPr>
        </p:nvSpPr>
        <p:spPr>
          <a:xfrm>
            <a:off x="179512" y="1384176"/>
            <a:ext cx="8784976" cy="4853136"/>
          </a:xfrm>
        </p:spPr>
        <p:txBody>
          <a:bodyPr/>
          <a:lstStyle/>
          <a:p>
            <a:r>
              <a:rPr lang="en-AU" sz="2000" b="1" dirty="0" smtClean="0"/>
              <a:t>Ofgem’s ‘financing duty’:</a:t>
            </a:r>
            <a:r>
              <a:rPr lang="en-AU" sz="2000" dirty="0" smtClean="0"/>
              <a:t> </a:t>
            </a:r>
            <a:r>
              <a:rPr lang="en-AU" sz="2000" dirty="0" smtClean="0"/>
              <a:t>should have regard to </a:t>
            </a:r>
            <a:r>
              <a:rPr lang="en-AU" sz="2000" dirty="0" smtClean="0"/>
              <a:t>its decisions </a:t>
            </a:r>
            <a:r>
              <a:rPr lang="en-AU" sz="2000" dirty="0" smtClean="0"/>
              <a:t>allowing </a:t>
            </a:r>
            <a:r>
              <a:rPr lang="en-AU" sz="2000" dirty="0" smtClean="0"/>
              <a:t>an efficient network company to finance its activities</a:t>
            </a:r>
          </a:p>
          <a:p>
            <a:r>
              <a:rPr lang="en-AU" sz="2000" b="1" dirty="0" smtClean="0"/>
              <a:t>Interpretation:</a:t>
            </a:r>
            <a:r>
              <a:rPr lang="en-AU" sz="2000" dirty="0" smtClean="0"/>
              <a:t> network companies attain investment grade credit rating</a:t>
            </a:r>
          </a:p>
          <a:p>
            <a:r>
              <a:rPr lang="en-AU" sz="2000" b="1" dirty="0" smtClean="0"/>
              <a:t>Application:</a:t>
            </a:r>
            <a:r>
              <a:rPr lang="en-AU" sz="2000" dirty="0" smtClean="0"/>
              <a:t> financeability testing at each reset decision</a:t>
            </a:r>
          </a:p>
          <a:p>
            <a:r>
              <a:rPr lang="en-AU" sz="2000" b="1" dirty="0" smtClean="0"/>
              <a:t>Assumptions:</a:t>
            </a:r>
            <a:r>
              <a:rPr lang="en-AU" sz="2000" dirty="0" smtClean="0"/>
              <a:t> </a:t>
            </a:r>
          </a:p>
          <a:p>
            <a:pPr lvl="1"/>
            <a:r>
              <a:rPr lang="en-AU" sz="1600" dirty="0" smtClean="0"/>
              <a:t>stand-alone basis</a:t>
            </a:r>
          </a:p>
          <a:p>
            <a:pPr lvl="1"/>
            <a:r>
              <a:rPr lang="en-AU" sz="1600" dirty="0" smtClean="0"/>
              <a:t>notional financial structure</a:t>
            </a:r>
          </a:p>
          <a:p>
            <a:pPr lvl="1"/>
            <a:r>
              <a:rPr lang="en-AU" sz="1600" dirty="0" smtClean="0"/>
              <a:t>no out/under-performance of regulatory assumptions (i.e. </a:t>
            </a:r>
            <a:r>
              <a:rPr lang="en-AU" sz="1600" dirty="0" err="1" smtClean="0"/>
              <a:t>capex</a:t>
            </a:r>
            <a:r>
              <a:rPr lang="en-AU" sz="1600" dirty="0" smtClean="0"/>
              <a:t>, </a:t>
            </a:r>
            <a:r>
              <a:rPr lang="en-AU" sz="1600" dirty="0" err="1" smtClean="0"/>
              <a:t>opex</a:t>
            </a:r>
            <a:r>
              <a:rPr lang="en-AU" sz="1600" dirty="0" smtClean="0"/>
              <a:t>, incentive revenue)</a:t>
            </a:r>
          </a:p>
          <a:p>
            <a:r>
              <a:rPr lang="en-AU" sz="2000" b="1" dirty="0" smtClean="0"/>
              <a:t>Necessarily judgement-based:</a:t>
            </a:r>
          </a:p>
          <a:p>
            <a:pPr lvl="1"/>
            <a:r>
              <a:rPr lang="en-AU" sz="1600" dirty="0" smtClean="0"/>
              <a:t>Ratios typically account for 30-40% of rating agencies’ decision</a:t>
            </a:r>
          </a:p>
          <a:p>
            <a:pPr lvl="1"/>
            <a:r>
              <a:rPr lang="en-AU" sz="1600" dirty="0" smtClean="0"/>
              <a:t>Different agencies place emphasis on different ratios (or calculate them differently)</a:t>
            </a:r>
          </a:p>
          <a:p>
            <a:pPr lvl="1"/>
            <a:r>
              <a:rPr lang="en-AU" sz="1600" dirty="0" smtClean="0"/>
              <a:t>Short-term deviations from targets typically not a concern</a:t>
            </a:r>
          </a:p>
          <a:p>
            <a:r>
              <a:rPr lang="en-AU" sz="2000" dirty="0" smtClean="0"/>
              <a:t>Ultimately, security provided by </a:t>
            </a:r>
            <a:r>
              <a:rPr lang="en-AU" sz="2000" b="1" dirty="0" smtClean="0"/>
              <a:t>regulatory framework is the key reason network companies attain investment grade rating</a:t>
            </a:r>
            <a:endParaRPr lang="en-AU" sz="2000" b="1" dirty="0"/>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AU" sz="3600" b="1" dirty="0" smtClean="0"/>
              <a:t>Financeability (2)</a:t>
            </a:r>
            <a:endParaRPr lang="en-AU" sz="3600" b="1" dirty="0"/>
          </a:p>
        </p:txBody>
      </p:sp>
      <p:pic>
        <p:nvPicPr>
          <p:cNvPr id="1026" name="Picture 2"/>
          <p:cNvPicPr>
            <a:picLocks noChangeAspect="1" noChangeArrowheads="1"/>
          </p:cNvPicPr>
          <p:nvPr/>
        </p:nvPicPr>
        <p:blipFill>
          <a:blip r:embed="rId3" cstate="print"/>
          <a:srcRect/>
          <a:stretch>
            <a:fillRect/>
          </a:stretch>
        </p:blipFill>
        <p:spPr bwMode="auto">
          <a:xfrm>
            <a:off x="867746" y="1772816"/>
            <a:ext cx="7304654" cy="4513110"/>
          </a:xfrm>
          <a:prstGeom prst="rect">
            <a:avLst/>
          </a:prstGeom>
          <a:noFill/>
          <a:ln w="9525">
            <a:noFill/>
            <a:miter lim="800000"/>
            <a:headEnd/>
            <a:tailEnd/>
          </a:ln>
        </p:spPr>
      </p:pic>
      <p:sp>
        <p:nvSpPr>
          <p:cNvPr id="6" name="Rectangle 3"/>
          <p:cNvSpPr txBox="1">
            <a:spLocks noChangeArrowheads="1"/>
          </p:cNvSpPr>
          <p:nvPr/>
        </p:nvSpPr>
        <p:spPr bwMode="auto">
          <a:xfrm>
            <a:off x="179512" y="1384176"/>
            <a:ext cx="8784976" cy="3886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2000" b="0" i="0" u="none" strike="noStrike" kern="0" cap="none" spc="0" normalizeH="0" baseline="0" noProof="0" dirty="0" smtClean="0">
                <a:ln>
                  <a:noFill/>
                </a:ln>
                <a:solidFill>
                  <a:srgbClr val="4D4D4D"/>
                </a:solidFill>
                <a:effectLst/>
                <a:uLnTx/>
                <a:uFillTx/>
                <a:latin typeface="+mn-lt"/>
                <a:ea typeface="+mn-ea"/>
                <a:cs typeface="+mn-cs"/>
              </a:rPr>
              <a:t>Financeability</a:t>
            </a:r>
            <a:r>
              <a:rPr kumimoji="0" lang="en-AU" sz="2000" b="0" i="0" u="none" strike="noStrike" kern="0" cap="none" spc="0" normalizeH="0" noProof="0" dirty="0" smtClean="0">
                <a:ln>
                  <a:noFill/>
                </a:ln>
                <a:solidFill>
                  <a:srgbClr val="4D4D4D"/>
                </a:solidFill>
                <a:effectLst/>
                <a:uLnTx/>
                <a:uFillTx/>
                <a:latin typeface="+mn-lt"/>
                <a:ea typeface="+mn-ea"/>
                <a:cs typeface="+mn-cs"/>
              </a:rPr>
              <a:t> is defined by more than just credit ratios</a:t>
            </a:r>
            <a:endParaRPr kumimoji="0" lang="en-AU" sz="2000" b="0" i="0" u="none" strike="noStrike" kern="0" cap="none" spc="0" normalizeH="0" baseline="0" noProof="0" dirty="0" smtClean="0">
              <a:ln>
                <a:noFill/>
              </a:ln>
              <a:solidFill>
                <a:srgbClr val="4D4D4D"/>
              </a:solidFill>
              <a:effectLst/>
              <a:uLnTx/>
              <a:uFillTx/>
              <a:latin typeface="+mn-lt"/>
              <a:ea typeface="+mn-ea"/>
              <a:cs typeface="+mn-cs"/>
            </a:endParaRPr>
          </a:p>
        </p:txBody>
      </p:sp>
      <p:sp>
        <p:nvSpPr>
          <p:cNvPr id="7" name="Rectangle 3"/>
          <p:cNvSpPr txBox="1">
            <a:spLocks noChangeArrowheads="1"/>
          </p:cNvSpPr>
          <p:nvPr/>
        </p:nvSpPr>
        <p:spPr bwMode="auto">
          <a:xfrm>
            <a:off x="755576" y="6237312"/>
            <a:ext cx="5472608" cy="432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tabLst/>
              <a:defRPr/>
            </a:pPr>
            <a:r>
              <a:rPr kumimoji="0" lang="en-AU" sz="1200" b="1" i="0" u="none" strike="noStrike" kern="0" cap="none" spc="0" normalizeH="0" baseline="0" noProof="0" dirty="0" smtClean="0">
                <a:ln>
                  <a:noFill/>
                </a:ln>
                <a:solidFill>
                  <a:srgbClr val="4D4D4D"/>
                </a:solidFill>
                <a:effectLst/>
                <a:uLnTx/>
                <a:uFillTx/>
                <a:latin typeface="+mn-lt"/>
                <a:ea typeface="+mn-ea"/>
                <a:cs typeface="+mn-cs"/>
              </a:rPr>
              <a:t>Source:</a:t>
            </a:r>
            <a:r>
              <a:rPr kumimoji="0" lang="en-AU" sz="1200" b="0" i="0" u="none" strike="noStrike" kern="0" cap="none" spc="0" normalizeH="0" baseline="0" noProof="0" dirty="0" smtClean="0">
                <a:ln>
                  <a:noFill/>
                </a:ln>
                <a:solidFill>
                  <a:srgbClr val="4D4D4D"/>
                </a:solidFill>
                <a:effectLst/>
                <a:uLnTx/>
                <a:uFillTx/>
                <a:latin typeface="+mn-lt"/>
                <a:ea typeface="+mn-ea"/>
                <a:cs typeface="+mn-cs"/>
              </a:rPr>
              <a:t> Moody’s,</a:t>
            </a:r>
            <a:r>
              <a:rPr kumimoji="0" lang="en-AU" sz="1200" b="0" i="0" u="none" strike="noStrike" kern="0" cap="none" spc="0" normalizeH="0" noProof="0" dirty="0" smtClean="0">
                <a:ln>
                  <a:noFill/>
                </a:ln>
                <a:solidFill>
                  <a:srgbClr val="4D4D4D"/>
                </a:solidFill>
                <a:effectLst/>
                <a:uLnTx/>
                <a:uFillTx/>
                <a:latin typeface="+mn-lt"/>
                <a:ea typeface="+mn-ea"/>
                <a:cs typeface="+mn-cs"/>
              </a:rPr>
              <a:t> Rating Methodology for Regulated Electric and Gas Networks, August 2009</a:t>
            </a:r>
            <a:endParaRPr kumimoji="0" lang="en-AU" sz="1200" b="0" i="0" u="none" strike="noStrike" kern="0" cap="none" spc="0" normalizeH="0" baseline="0" noProof="0" dirty="0" smtClean="0">
              <a:ln>
                <a:noFill/>
              </a:ln>
              <a:solidFill>
                <a:srgbClr val="4D4D4D"/>
              </a:solidFill>
              <a:effectLst/>
              <a:uLnTx/>
              <a:uFillTx/>
              <a:latin typeface="+mn-lt"/>
              <a:ea typeface="+mn-ea"/>
              <a:cs typeface="+mn-cs"/>
            </a:endParaRPr>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AU" sz="3600" b="1" dirty="0" smtClean="0"/>
              <a:t>Financeability (3)</a:t>
            </a:r>
            <a:endParaRPr lang="en-AU" sz="3600" b="1" dirty="0"/>
          </a:p>
        </p:txBody>
      </p:sp>
      <p:pic>
        <p:nvPicPr>
          <p:cNvPr id="2050" name="Picture 2"/>
          <p:cNvPicPr>
            <a:picLocks noChangeAspect="1" noChangeArrowheads="1"/>
          </p:cNvPicPr>
          <p:nvPr/>
        </p:nvPicPr>
        <p:blipFill>
          <a:blip r:embed="rId3" cstate="print"/>
          <a:srcRect/>
          <a:stretch>
            <a:fillRect/>
          </a:stretch>
        </p:blipFill>
        <p:spPr bwMode="auto">
          <a:xfrm>
            <a:off x="683568" y="3005683"/>
            <a:ext cx="7812109" cy="2799581"/>
          </a:xfrm>
          <a:prstGeom prst="rect">
            <a:avLst/>
          </a:prstGeom>
          <a:noFill/>
          <a:ln w="9525">
            <a:noFill/>
            <a:miter lim="800000"/>
            <a:headEnd/>
            <a:tailEnd/>
          </a:ln>
        </p:spPr>
      </p:pic>
      <p:sp>
        <p:nvSpPr>
          <p:cNvPr id="6" name="Rectangle 3"/>
          <p:cNvSpPr txBox="1">
            <a:spLocks noChangeArrowheads="1"/>
          </p:cNvSpPr>
          <p:nvPr/>
        </p:nvSpPr>
        <p:spPr bwMode="auto">
          <a:xfrm>
            <a:off x="179512" y="1384176"/>
            <a:ext cx="8784976" cy="13967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2000" b="0" i="0" u="none" strike="noStrike" kern="0" cap="none" spc="0" normalizeH="0" baseline="0" noProof="0" dirty="0" smtClean="0">
                <a:ln>
                  <a:noFill/>
                </a:ln>
                <a:solidFill>
                  <a:srgbClr val="4D4D4D"/>
                </a:solidFill>
                <a:effectLst/>
                <a:uLnTx/>
                <a:uFillTx/>
                <a:latin typeface="+mn-lt"/>
                <a:ea typeface="+mn-ea"/>
                <a:cs typeface="+mn-cs"/>
              </a:rPr>
              <a:t>Ofgem does not follow approach of any one</a:t>
            </a:r>
            <a:r>
              <a:rPr kumimoji="0" lang="en-AU" sz="2000" b="0" i="0" u="none" strike="noStrike" kern="0" cap="none" spc="0" normalizeH="0" noProof="0" dirty="0" smtClean="0">
                <a:ln>
                  <a:noFill/>
                </a:ln>
                <a:solidFill>
                  <a:srgbClr val="4D4D4D"/>
                </a:solidFill>
                <a:effectLst/>
                <a:uLnTx/>
                <a:uFillTx/>
                <a:latin typeface="+mn-lt"/>
                <a:ea typeface="+mn-ea"/>
                <a:cs typeface="+mn-cs"/>
              </a:rPr>
              <a:t> rating agency, or try to meet criteria of the three major agencies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AU" sz="2000" kern="0" baseline="0" dirty="0" smtClean="0">
                <a:solidFill>
                  <a:srgbClr val="4D4D4D"/>
                </a:solidFill>
                <a:latin typeface="+mn-lt"/>
              </a:rPr>
              <a:t>Broad</a:t>
            </a:r>
            <a:r>
              <a:rPr lang="en-AU" sz="2000" kern="0" dirty="0" smtClean="0">
                <a:solidFill>
                  <a:srgbClr val="4D4D4D"/>
                </a:solidFill>
                <a:latin typeface="+mn-lt"/>
              </a:rPr>
              <a:t> assessment criteria consulted on, but detailed assessment kept confidential to avoid focus on minutiae of detail</a:t>
            </a:r>
            <a:endParaRPr kumimoji="0" lang="en-AU" sz="2000" b="0" i="0" u="none" strike="noStrike" kern="0" cap="none" spc="0" normalizeH="0" baseline="0" noProof="0" dirty="0" smtClean="0">
              <a:ln>
                <a:noFill/>
              </a:ln>
              <a:solidFill>
                <a:srgbClr val="4D4D4D"/>
              </a:solidFill>
              <a:effectLst/>
              <a:uLnTx/>
              <a:uFillTx/>
              <a:latin typeface="+mn-lt"/>
              <a:ea typeface="+mn-ea"/>
              <a:cs typeface="+mn-cs"/>
            </a:endParaRPr>
          </a:p>
        </p:txBody>
      </p:sp>
      <p:sp>
        <p:nvSpPr>
          <p:cNvPr id="7" name="Rectangle 3"/>
          <p:cNvSpPr txBox="1">
            <a:spLocks noChangeArrowheads="1"/>
          </p:cNvSpPr>
          <p:nvPr/>
        </p:nvSpPr>
        <p:spPr bwMode="auto">
          <a:xfrm>
            <a:off x="683568" y="5805264"/>
            <a:ext cx="7776864" cy="432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spcBef>
                <a:spcPct val="20000"/>
              </a:spcBef>
            </a:pPr>
            <a:r>
              <a:rPr kumimoji="0" lang="en-AU" sz="1200" b="1" i="0" u="none" strike="noStrike" kern="0" cap="none" spc="0" normalizeH="0" baseline="0" noProof="0" dirty="0" smtClean="0">
                <a:ln>
                  <a:noFill/>
                </a:ln>
                <a:solidFill>
                  <a:srgbClr val="4D4D4D"/>
                </a:solidFill>
                <a:effectLst/>
                <a:uLnTx/>
                <a:uFillTx/>
                <a:latin typeface="+mn-lt"/>
                <a:ea typeface="+mn-ea"/>
                <a:cs typeface="+mn-cs"/>
              </a:rPr>
              <a:t>Source:</a:t>
            </a:r>
            <a:r>
              <a:rPr lang="en-AU" sz="1200" kern="0" dirty="0" smtClean="0">
                <a:solidFill>
                  <a:srgbClr val="4D4D4D"/>
                </a:solidFill>
                <a:latin typeface="+mn-lt"/>
              </a:rPr>
              <a:t> Ofgem, Decision on strategy for the next transmission and gas distribution price controls – RIIO-T1 and GD1 – Financial issues, March 2011</a:t>
            </a:r>
            <a:endParaRPr kumimoji="0" lang="en-AU" sz="1200" b="0" i="0" u="none" strike="noStrike" kern="0" cap="none" spc="0" normalizeH="0" baseline="0" noProof="0" dirty="0" smtClean="0">
              <a:ln>
                <a:noFill/>
              </a:ln>
              <a:solidFill>
                <a:srgbClr val="4D4D4D"/>
              </a:solidFill>
              <a:effectLst/>
              <a:uLnTx/>
              <a:uFillTx/>
              <a:latin typeface="+mn-lt"/>
              <a:ea typeface="+mn-ea"/>
              <a:cs typeface="+mn-cs"/>
            </a:endParaRPr>
          </a:p>
        </p:txBody>
      </p: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AU" sz="3600" b="1" dirty="0" smtClean="0"/>
              <a:t>Financeability (4)</a:t>
            </a:r>
            <a:endParaRPr lang="en-AU" sz="3600" b="1" dirty="0"/>
          </a:p>
        </p:txBody>
      </p:sp>
      <p:pic>
        <p:nvPicPr>
          <p:cNvPr id="2050" name="Picture 2"/>
          <p:cNvPicPr>
            <a:picLocks noChangeAspect="1" noChangeArrowheads="1"/>
          </p:cNvPicPr>
          <p:nvPr/>
        </p:nvPicPr>
        <p:blipFill>
          <a:blip r:embed="rId3" cstate="print"/>
          <a:srcRect/>
          <a:stretch>
            <a:fillRect/>
          </a:stretch>
        </p:blipFill>
        <p:spPr bwMode="auto">
          <a:xfrm>
            <a:off x="2324274" y="1832473"/>
            <a:ext cx="6496198" cy="145251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2324274" y="3272633"/>
            <a:ext cx="6496198" cy="1452511"/>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2324274" y="4712793"/>
            <a:ext cx="6496198" cy="1452511"/>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467544" y="6236543"/>
            <a:ext cx="5476875" cy="504825"/>
          </a:xfrm>
          <a:prstGeom prst="rect">
            <a:avLst/>
          </a:prstGeom>
          <a:noFill/>
          <a:ln w="9525">
            <a:noFill/>
            <a:miter lim="800000"/>
            <a:headEnd/>
            <a:tailEnd/>
          </a:ln>
          <a:effectLst/>
        </p:spPr>
      </p:pic>
      <p:sp>
        <p:nvSpPr>
          <p:cNvPr id="11" name="Rectangle 3"/>
          <p:cNvSpPr txBox="1">
            <a:spLocks noChangeArrowheads="1"/>
          </p:cNvSpPr>
          <p:nvPr/>
        </p:nvSpPr>
        <p:spPr bwMode="auto">
          <a:xfrm>
            <a:off x="179512" y="1384176"/>
            <a:ext cx="8784976" cy="3886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2000" b="0" i="0" u="none" strike="noStrike" kern="0" cap="none" spc="0" normalizeH="0" baseline="0" noProof="0" dirty="0" smtClean="0">
                <a:ln>
                  <a:noFill/>
                </a:ln>
                <a:solidFill>
                  <a:srgbClr val="4D4D4D"/>
                </a:solidFill>
                <a:effectLst/>
                <a:uLnTx/>
                <a:uFillTx/>
                <a:latin typeface="+mn-lt"/>
                <a:ea typeface="+mn-ea"/>
                <a:cs typeface="+mn-cs"/>
              </a:rPr>
              <a:t>Illustrative example of how </a:t>
            </a:r>
            <a:r>
              <a:rPr kumimoji="0" lang="en-AU" sz="2000" b="0" i="0" u="none" strike="noStrike" kern="0" cap="none" spc="0" normalizeH="0" baseline="0" noProof="0" dirty="0" smtClean="0">
                <a:ln>
                  <a:noFill/>
                </a:ln>
                <a:solidFill>
                  <a:srgbClr val="4D4D4D"/>
                </a:solidFill>
                <a:effectLst/>
                <a:uLnTx/>
                <a:uFillTx/>
                <a:latin typeface="+mn-lt"/>
                <a:ea typeface="+mn-ea"/>
                <a:cs typeface="+mn-cs"/>
              </a:rPr>
              <a:t>a regulator </a:t>
            </a:r>
            <a:r>
              <a:rPr kumimoji="0" lang="en-AU" sz="2000" b="0" i="0" u="none" strike="noStrike" kern="0" cap="none" spc="0" normalizeH="0" baseline="0" noProof="0" dirty="0" smtClean="0">
                <a:ln>
                  <a:noFill/>
                </a:ln>
                <a:solidFill>
                  <a:srgbClr val="4D4D4D"/>
                </a:solidFill>
                <a:effectLst/>
                <a:uLnTx/>
                <a:uFillTx/>
                <a:latin typeface="+mn-lt"/>
                <a:ea typeface="+mn-ea"/>
                <a:cs typeface="+mn-cs"/>
              </a:rPr>
              <a:t>might</a:t>
            </a:r>
            <a:r>
              <a:rPr kumimoji="0" lang="en-AU" sz="2000" b="0" i="0" u="none" strike="noStrike" kern="0" cap="none" spc="0" normalizeH="0" noProof="0" dirty="0" smtClean="0">
                <a:ln>
                  <a:noFill/>
                </a:ln>
                <a:solidFill>
                  <a:srgbClr val="4D4D4D"/>
                </a:solidFill>
                <a:effectLst/>
                <a:uLnTx/>
                <a:uFillTx/>
                <a:latin typeface="+mn-lt"/>
                <a:ea typeface="+mn-ea"/>
                <a:cs typeface="+mn-cs"/>
              </a:rPr>
              <a:t> apply </a:t>
            </a:r>
            <a:r>
              <a:rPr kumimoji="0" lang="en-AU" sz="2000" b="0" i="0" u="none" strike="noStrike" kern="0" cap="none" spc="0" normalizeH="0" noProof="0" dirty="0" smtClean="0">
                <a:ln>
                  <a:noFill/>
                </a:ln>
                <a:solidFill>
                  <a:srgbClr val="4D4D4D"/>
                </a:solidFill>
                <a:effectLst/>
                <a:uLnTx/>
                <a:uFillTx/>
                <a:latin typeface="+mn-lt"/>
                <a:ea typeface="+mn-ea"/>
                <a:cs typeface="+mn-cs"/>
              </a:rPr>
              <a:t>financeability </a:t>
            </a:r>
            <a:r>
              <a:rPr kumimoji="0" lang="en-AU" sz="2000" b="0" i="0" u="none" strike="noStrike" kern="0" cap="none" spc="0" normalizeH="0" noProof="0" dirty="0" smtClean="0">
                <a:ln>
                  <a:noFill/>
                </a:ln>
                <a:solidFill>
                  <a:srgbClr val="4D4D4D"/>
                </a:solidFill>
                <a:effectLst/>
                <a:uLnTx/>
                <a:uFillTx/>
                <a:latin typeface="+mn-lt"/>
                <a:ea typeface="+mn-ea"/>
                <a:cs typeface="+mn-cs"/>
              </a:rPr>
              <a:t>tests</a:t>
            </a:r>
            <a:endParaRPr kumimoji="0" lang="en-AU" sz="2000" b="0" i="0" u="none" strike="noStrike" kern="0" cap="none" spc="0" normalizeH="0" baseline="0" noProof="0" dirty="0" smtClean="0">
              <a:ln>
                <a:noFill/>
              </a:ln>
              <a:solidFill>
                <a:srgbClr val="4D4D4D"/>
              </a:solidFill>
              <a:effectLst/>
              <a:uLnTx/>
              <a:uFillTx/>
              <a:latin typeface="+mn-lt"/>
              <a:ea typeface="+mn-ea"/>
              <a:cs typeface="+mn-cs"/>
            </a:endParaRPr>
          </a:p>
        </p:txBody>
      </p:sp>
      <p:sp>
        <p:nvSpPr>
          <p:cNvPr id="12" name="Rectangle 3"/>
          <p:cNvSpPr txBox="1">
            <a:spLocks noChangeArrowheads="1"/>
          </p:cNvSpPr>
          <p:nvPr/>
        </p:nvSpPr>
        <p:spPr bwMode="auto">
          <a:xfrm>
            <a:off x="179512" y="1772816"/>
            <a:ext cx="2160240" cy="4392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AU" sz="1600" b="0" i="0" u="none" strike="noStrike" kern="0" cap="none" spc="0" normalizeH="0" noProof="0" dirty="0" smtClean="0">
                <a:ln>
                  <a:noFill/>
                </a:ln>
                <a:solidFill>
                  <a:srgbClr val="4D4D4D"/>
                </a:solidFill>
                <a:effectLst/>
                <a:uLnTx/>
                <a:uFillTx/>
                <a:latin typeface="+mn-lt"/>
                <a:ea typeface="+mn-ea"/>
                <a:cs typeface="+mn-cs"/>
              </a:rPr>
              <a:t>A company’s proposal might appear overly generous</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endParaRPr lang="en-AU" sz="1000" kern="0" dirty="0" smtClean="0">
              <a:solidFill>
                <a:srgbClr val="4D4D4D"/>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AU" sz="1000" b="0" i="0" u="none" strike="noStrike" kern="0" cap="none" spc="0" normalizeH="0" noProof="0" dirty="0" smtClean="0">
              <a:ln>
                <a:noFill/>
              </a:ln>
              <a:solidFill>
                <a:srgbClr val="4D4D4D"/>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lang="en-AU" sz="1600" kern="0" dirty="0" smtClean="0">
                <a:solidFill>
                  <a:srgbClr val="4D4D4D"/>
                </a:solidFill>
                <a:latin typeface="+mn-lt"/>
              </a:rPr>
              <a:t>A package based on purely theoretical evidence might be too tight</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endParaRPr lang="en-AU" sz="1000" kern="0" dirty="0" smtClean="0">
              <a:solidFill>
                <a:srgbClr val="4D4D4D"/>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AU" sz="1600" b="0" i="0" u="none" strike="noStrike" kern="0" cap="none" spc="0" normalizeH="0" noProof="0" dirty="0" smtClean="0">
                <a:ln>
                  <a:noFill/>
                </a:ln>
                <a:solidFill>
                  <a:srgbClr val="4D4D4D"/>
                </a:solidFill>
                <a:effectLst/>
                <a:uLnTx/>
                <a:uFillTx/>
                <a:latin typeface="+mn-lt"/>
                <a:ea typeface="+mn-ea"/>
                <a:cs typeface="+mn-cs"/>
              </a:rPr>
              <a:t>A balance can be struck by applying various levers (cost of equity, notional gearing, etc.)</a:t>
            </a:r>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AU" sz="3600" b="1" dirty="0" smtClean="0"/>
              <a:t>RoRE (1)</a:t>
            </a:r>
            <a:endParaRPr lang="en-AU" sz="3600" b="1" dirty="0"/>
          </a:p>
        </p:txBody>
      </p:sp>
      <p:sp>
        <p:nvSpPr>
          <p:cNvPr id="121859" name="Rectangle 3"/>
          <p:cNvSpPr>
            <a:spLocks noGrp="1" noChangeArrowheads="1"/>
          </p:cNvSpPr>
          <p:nvPr>
            <p:ph type="body" idx="1"/>
          </p:nvPr>
        </p:nvSpPr>
        <p:spPr>
          <a:xfrm>
            <a:off x="251520" y="1340768"/>
            <a:ext cx="8640960" cy="4896544"/>
          </a:xfrm>
        </p:spPr>
        <p:txBody>
          <a:bodyPr/>
          <a:lstStyle/>
          <a:p>
            <a:r>
              <a:rPr lang="en-AU" sz="2000" b="1" dirty="0" smtClean="0"/>
              <a:t>What is it?</a:t>
            </a:r>
            <a:r>
              <a:rPr lang="en-AU" sz="2000" dirty="0" smtClean="0"/>
              <a:t> An attempt to quantify the potential upside and downside rewards for shareholders in the price control package</a:t>
            </a:r>
          </a:p>
          <a:p>
            <a:r>
              <a:rPr lang="en-AU" sz="2000" b="1" dirty="0" smtClean="0"/>
              <a:t>What does it do?</a:t>
            </a:r>
            <a:r>
              <a:rPr lang="en-AU" sz="2000" dirty="0" smtClean="0"/>
              <a:t> Allows comparison across network companies; where consistent information is available, could also compare across sectors and over time</a:t>
            </a:r>
          </a:p>
          <a:p>
            <a:r>
              <a:rPr lang="en-AU" sz="2000" b="1" dirty="0" smtClean="0"/>
              <a:t>How does Ofgem use it?</a:t>
            </a:r>
            <a:r>
              <a:rPr lang="en-AU" sz="2000" dirty="0" smtClean="0"/>
              <a:t> On a forward-looking basis at each reset to calibrate the package</a:t>
            </a:r>
          </a:p>
          <a:p>
            <a:r>
              <a:rPr lang="en-AU" sz="2000" b="1" dirty="0" smtClean="0"/>
              <a:t>Assumptions:</a:t>
            </a:r>
          </a:p>
          <a:p>
            <a:pPr lvl="1"/>
            <a:r>
              <a:rPr lang="en-AU" sz="1600" dirty="0" smtClean="0"/>
              <a:t>Notional financial structure</a:t>
            </a:r>
          </a:p>
          <a:p>
            <a:pPr lvl="1"/>
            <a:r>
              <a:rPr lang="en-AU" sz="1600" dirty="0" smtClean="0"/>
              <a:t>Probable baseline performance may not have zero revenue impact</a:t>
            </a:r>
          </a:p>
          <a:p>
            <a:pPr lvl="1"/>
            <a:r>
              <a:rPr lang="en-AU" sz="1600" dirty="0" smtClean="0"/>
              <a:t>Where incentives are uncapped, probable minimum and maximum impact</a:t>
            </a:r>
          </a:p>
          <a:p>
            <a:pPr lvl="1"/>
            <a:r>
              <a:rPr lang="en-AU" sz="1600" dirty="0" smtClean="0"/>
              <a:t>Abstract from relationship between elements</a:t>
            </a:r>
          </a:p>
          <a:p>
            <a:r>
              <a:rPr lang="en-AU" sz="2000" b="1" dirty="0" smtClean="0"/>
              <a:t>Necessarily judgement-based:</a:t>
            </a:r>
          </a:p>
          <a:p>
            <a:pPr lvl="1"/>
            <a:r>
              <a:rPr lang="en-AU" sz="1600" dirty="0" smtClean="0"/>
              <a:t>What is the desired target RoRE range?</a:t>
            </a:r>
          </a:p>
          <a:p>
            <a:pPr lvl="1"/>
            <a:r>
              <a:rPr lang="en-AU" sz="1600" dirty="0" smtClean="0"/>
              <a:t>Tension between wider RoRE range and financeability constraints</a:t>
            </a:r>
          </a:p>
        </p:txBody>
      </p:sp>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AU" sz="3600" b="1" dirty="0" smtClean="0"/>
              <a:t>RoRE (2)</a:t>
            </a:r>
            <a:endParaRPr lang="en-AU" sz="3600" b="1" dirty="0"/>
          </a:p>
        </p:txBody>
      </p:sp>
      <p:pic>
        <p:nvPicPr>
          <p:cNvPr id="38915" name="Picture 3"/>
          <p:cNvPicPr>
            <a:picLocks noChangeAspect="1" noChangeArrowheads="1"/>
          </p:cNvPicPr>
          <p:nvPr/>
        </p:nvPicPr>
        <p:blipFill>
          <a:blip r:embed="rId3" cstate="print"/>
          <a:srcRect/>
          <a:stretch>
            <a:fillRect/>
          </a:stretch>
        </p:blipFill>
        <p:spPr bwMode="auto">
          <a:xfrm>
            <a:off x="867864" y="1772816"/>
            <a:ext cx="7592568" cy="4968552"/>
          </a:xfrm>
          <a:prstGeom prst="rect">
            <a:avLst/>
          </a:prstGeom>
          <a:noFill/>
          <a:ln w="9525">
            <a:noFill/>
            <a:miter lim="800000"/>
            <a:headEnd/>
            <a:tailEnd/>
          </a:ln>
          <a:effectLst/>
        </p:spPr>
      </p:pic>
      <p:sp>
        <p:nvSpPr>
          <p:cNvPr id="6" name="Rectangle 3"/>
          <p:cNvSpPr txBox="1">
            <a:spLocks noChangeArrowheads="1"/>
          </p:cNvSpPr>
          <p:nvPr/>
        </p:nvSpPr>
        <p:spPr bwMode="auto">
          <a:xfrm>
            <a:off x="179512" y="1384176"/>
            <a:ext cx="8784976" cy="3886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2000" b="0" i="0" u="none" strike="noStrike" kern="0" cap="none" spc="0" normalizeH="0" baseline="0" noProof="0" dirty="0" smtClean="0">
                <a:ln>
                  <a:noFill/>
                </a:ln>
                <a:solidFill>
                  <a:srgbClr val="4D4D4D"/>
                </a:solidFill>
                <a:effectLst/>
                <a:uLnTx/>
                <a:uFillTx/>
                <a:latin typeface="+mn-lt"/>
                <a:ea typeface="+mn-ea"/>
                <a:cs typeface="+mn-cs"/>
              </a:rPr>
              <a:t>Illustrative example of how </a:t>
            </a:r>
            <a:r>
              <a:rPr kumimoji="0" lang="en-AU" sz="2000" b="0" i="0" u="none" strike="noStrike" kern="0" cap="none" spc="0" normalizeH="0" baseline="0" noProof="0" dirty="0" smtClean="0">
                <a:ln>
                  <a:noFill/>
                </a:ln>
                <a:solidFill>
                  <a:srgbClr val="4D4D4D"/>
                </a:solidFill>
                <a:effectLst/>
                <a:uLnTx/>
                <a:uFillTx/>
                <a:latin typeface="+mn-lt"/>
                <a:ea typeface="+mn-ea"/>
                <a:cs typeface="+mn-cs"/>
              </a:rPr>
              <a:t>a regulator </a:t>
            </a:r>
            <a:r>
              <a:rPr kumimoji="0" lang="en-AU" sz="2000" b="0" i="0" u="none" strike="noStrike" kern="0" cap="none" spc="0" normalizeH="0" baseline="0" noProof="0" dirty="0" smtClean="0">
                <a:ln>
                  <a:noFill/>
                </a:ln>
                <a:solidFill>
                  <a:srgbClr val="4D4D4D"/>
                </a:solidFill>
                <a:effectLst/>
                <a:uLnTx/>
                <a:uFillTx/>
                <a:latin typeface="+mn-lt"/>
                <a:ea typeface="+mn-ea"/>
                <a:cs typeface="+mn-cs"/>
              </a:rPr>
              <a:t>might</a:t>
            </a:r>
            <a:r>
              <a:rPr kumimoji="0" lang="en-AU" sz="2000" b="0" i="0" u="none" strike="noStrike" kern="0" cap="none" spc="0" normalizeH="0" noProof="0" dirty="0" smtClean="0">
                <a:ln>
                  <a:noFill/>
                </a:ln>
                <a:solidFill>
                  <a:srgbClr val="4D4D4D"/>
                </a:solidFill>
                <a:effectLst/>
                <a:uLnTx/>
                <a:uFillTx/>
                <a:latin typeface="+mn-lt"/>
                <a:ea typeface="+mn-ea"/>
                <a:cs typeface="+mn-cs"/>
              </a:rPr>
              <a:t> use </a:t>
            </a:r>
            <a:r>
              <a:rPr kumimoji="0" lang="en-AU" sz="2000" b="0" i="0" u="none" strike="noStrike" kern="0" cap="none" spc="0" normalizeH="0" noProof="0" dirty="0" smtClean="0">
                <a:ln>
                  <a:noFill/>
                </a:ln>
                <a:solidFill>
                  <a:srgbClr val="4D4D4D"/>
                </a:solidFill>
                <a:effectLst/>
                <a:uLnTx/>
                <a:uFillTx/>
                <a:latin typeface="+mn-lt"/>
                <a:ea typeface="+mn-ea"/>
                <a:cs typeface="+mn-cs"/>
              </a:rPr>
              <a:t>RoRE </a:t>
            </a:r>
            <a:r>
              <a:rPr kumimoji="0" lang="en-AU" sz="2000" b="0" i="0" u="none" strike="noStrike" kern="0" cap="none" spc="0" normalizeH="0" noProof="0" dirty="0" smtClean="0">
                <a:ln>
                  <a:noFill/>
                </a:ln>
                <a:solidFill>
                  <a:srgbClr val="4D4D4D"/>
                </a:solidFill>
                <a:effectLst/>
                <a:uLnTx/>
                <a:uFillTx/>
                <a:latin typeface="+mn-lt"/>
                <a:ea typeface="+mn-ea"/>
                <a:cs typeface="+mn-cs"/>
              </a:rPr>
              <a:t>analysis</a:t>
            </a:r>
            <a:endParaRPr kumimoji="0" lang="en-AU" sz="2000" b="0" i="0" u="none" strike="noStrike" kern="0" cap="none" spc="0" normalizeH="0" baseline="0" noProof="0" dirty="0" smtClean="0">
              <a:ln>
                <a:noFill/>
              </a:ln>
              <a:solidFill>
                <a:srgbClr val="4D4D4D"/>
              </a:solidFill>
              <a:effectLst/>
              <a:uLnTx/>
              <a:uFillTx/>
              <a:latin typeface="+mn-lt"/>
              <a:ea typeface="+mn-ea"/>
              <a:cs typeface="+mn-cs"/>
            </a:endParaRPr>
          </a:p>
        </p:txBody>
      </p:sp>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PMC presentation - 24 July 2006">
  <a:themeElements>
    <a:clrScheme name="PMC presentation - 24 July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MC presentation - 24 July 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PMC presentation - 24 July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MC presentation - 24 July 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MC presentation - 24 July 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MC presentation - 24 July 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MC presentation - 24 July 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MC presentation - 24 July 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MC presentation - 24 July 2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MC presentation - 24 July 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MC presentation - 24 July 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MC presentation - 24 July 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MC presentation - 24 July 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MC presentation - 24 July 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4950</TotalTime>
  <Words>859</Words>
  <Application>Microsoft Office PowerPoint</Application>
  <PresentationFormat>On-screen Show (4:3)</PresentationFormat>
  <Paragraphs>88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PMC presentation - 24 July 2006</vt:lpstr>
      <vt:lpstr>Slide 1</vt:lpstr>
      <vt:lpstr>Structure</vt:lpstr>
      <vt:lpstr>Ofgem’s framework</vt:lpstr>
      <vt:lpstr>Financeability (1)</vt:lpstr>
      <vt:lpstr>Financeability (2)</vt:lpstr>
      <vt:lpstr>Financeability (3)</vt:lpstr>
      <vt:lpstr>Financeability (4)</vt:lpstr>
      <vt:lpstr>RoRE (1)</vt:lpstr>
      <vt:lpstr>RoRE (2)</vt:lpstr>
      <vt:lpstr>Summary</vt:lpstr>
    </vt:vector>
  </TitlesOfParts>
  <Company>ACCC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sbree</dc:creator>
  <cp:lastModifiedBy>Shafran</cp:lastModifiedBy>
  <cp:revision>244</cp:revision>
  <dcterms:created xsi:type="dcterms:W3CDTF">2006-07-31T07:09:25Z</dcterms:created>
  <dcterms:modified xsi:type="dcterms:W3CDTF">2013-03-19T05:35:26Z</dcterms:modified>
</cp:coreProperties>
</file>