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499" r:id="rId2"/>
    <p:sldId id="548" r:id="rId3"/>
    <p:sldId id="591" r:id="rId4"/>
    <p:sldId id="590" r:id="rId5"/>
    <p:sldId id="592" r:id="rId6"/>
    <p:sldId id="593" r:id="rId7"/>
    <p:sldId id="598" r:id="rId8"/>
    <p:sldId id="603" r:id="rId9"/>
    <p:sldId id="594" r:id="rId10"/>
    <p:sldId id="599" r:id="rId11"/>
    <p:sldId id="600" r:id="rId12"/>
    <p:sldId id="601" r:id="rId13"/>
    <p:sldId id="604" r:id="rId14"/>
    <p:sldId id="595" r:id="rId15"/>
    <p:sldId id="607" r:id="rId16"/>
    <p:sldId id="602" r:id="rId17"/>
    <p:sldId id="596" r:id="rId18"/>
    <p:sldId id="597" r:id="rId19"/>
    <p:sldId id="605" r:id="rId20"/>
  </p:sldIdLst>
  <p:sldSz cx="9144000" cy="6858000" type="screen4x3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66FF"/>
    <a:srgbClr val="CC6600"/>
    <a:srgbClr val="4D4D4D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0519" autoAdjust="0"/>
  </p:normalViewPr>
  <p:slideViewPr>
    <p:cSldViewPr snapToGrid="0">
      <p:cViewPr>
        <p:scale>
          <a:sx n="66" d="100"/>
          <a:sy n="66" d="100"/>
        </p:scale>
        <p:origin x="-2934" y="-7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31" cy="497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2" tIns="46211" rIns="92422" bIns="46211" numCol="1" anchor="t" anchorCtr="0" compatLnSpc="1">
            <a:prstTxWarp prst="textNoShape">
              <a:avLst/>
            </a:prstTxWarp>
          </a:bodyPr>
          <a:lstStyle>
            <a:lvl1pPr defTabSz="924703">
              <a:defRPr sz="1200"/>
            </a:lvl1pPr>
          </a:lstStyle>
          <a:p>
            <a:endParaRPr lang="en-AU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185" y="0"/>
            <a:ext cx="2944931" cy="497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2" tIns="46211" rIns="92422" bIns="46211" numCol="1" anchor="t" anchorCtr="0" compatLnSpc="1">
            <a:prstTxWarp prst="textNoShape">
              <a:avLst/>
            </a:prstTxWarp>
          </a:bodyPr>
          <a:lstStyle>
            <a:lvl1pPr algn="r" defTabSz="924703">
              <a:defRPr sz="1200"/>
            </a:lvl1pPr>
          </a:lstStyle>
          <a:p>
            <a:endParaRPr lang="en-AU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7954"/>
            <a:ext cx="2944931" cy="497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2" tIns="46211" rIns="92422" bIns="46211" numCol="1" anchor="b" anchorCtr="0" compatLnSpc="1">
            <a:prstTxWarp prst="textNoShape">
              <a:avLst/>
            </a:prstTxWarp>
          </a:bodyPr>
          <a:lstStyle>
            <a:lvl1pPr defTabSz="924703">
              <a:defRPr sz="1200"/>
            </a:lvl1pPr>
          </a:lstStyle>
          <a:p>
            <a:endParaRPr lang="en-AU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185" y="9427954"/>
            <a:ext cx="2944931" cy="497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2" tIns="46211" rIns="92422" bIns="46211" numCol="1" anchor="b" anchorCtr="0" compatLnSpc="1">
            <a:prstTxWarp prst="textNoShape">
              <a:avLst/>
            </a:prstTxWarp>
          </a:bodyPr>
          <a:lstStyle>
            <a:lvl1pPr algn="r" defTabSz="924703">
              <a:defRPr sz="1200"/>
            </a:lvl1pPr>
          </a:lstStyle>
          <a:p>
            <a:fld id="{C1944D65-F1F6-4374-8476-1A0AD3C2BC38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81174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31" cy="497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2" tIns="46211" rIns="92422" bIns="46211" numCol="1" anchor="t" anchorCtr="0" compatLnSpc="1">
            <a:prstTxWarp prst="textNoShape">
              <a:avLst/>
            </a:prstTxWarp>
          </a:bodyPr>
          <a:lstStyle>
            <a:lvl1pPr defTabSz="924703">
              <a:defRPr sz="1200"/>
            </a:lvl1pPr>
          </a:lstStyle>
          <a:p>
            <a:endParaRPr lang="en-A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185" y="0"/>
            <a:ext cx="2944931" cy="497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2" tIns="46211" rIns="92422" bIns="46211" numCol="1" anchor="t" anchorCtr="0" compatLnSpc="1">
            <a:prstTxWarp prst="textNoShape">
              <a:avLst/>
            </a:prstTxWarp>
          </a:bodyPr>
          <a:lstStyle>
            <a:lvl1pPr algn="r" defTabSz="924703">
              <a:defRPr sz="1200"/>
            </a:lvl1pPr>
          </a:lstStyle>
          <a:p>
            <a:endParaRPr lang="en-AU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080" y="4715546"/>
            <a:ext cx="5437516" cy="4466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2" tIns="46211" rIns="92422" bIns="462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7954"/>
            <a:ext cx="2944931" cy="497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2" tIns="46211" rIns="92422" bIns="46211" numCol="1" anchor="b" anchorCtr="0" compatLnSpc="1">
            <a:prstTxWarp prst="textNoShape">
              <a:avLst/>
            </a:prstTxWarp>
          </a:bodyPr>
          <a:lstStyle>
            <a:lvl1pPr defTabSz="924703">
              <a:defRPr sz="1200"/>
            </a:lvl1pPr>
          </a:lstStyle>
          <a:p>
            <a:endParaRPr lang="en-AU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185" y="9427954"/>
            <a:ext cx="2944931" cy="497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2" tIns="46211" rIns="92422" bIns="46211" numCol="1" anchor="b" anchorCtr="0" compatLnSpc="1">
            <a:prstTxWarp prst="textNoShape">
              <a:avLst/>
            </a:prstTxWarp>
          </a:bodyPr>
          <a:lstStyle>
            <a:lvl1pPr algn="r" defTabSz="924703">
              <a:defRPr sz="1200"/>
            </a:lvl1pPr>
          </a:lstStyle>
          <a:p>
            <a:fld id="{9827AB38-7136-4191-B4F2-D6F15ADE516C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82627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0357B8-B8A5-4AE4-8A33-F2566B3982AD}" type="slidenum">
              <a:rPr lang="en-AU"/>
              <a:pPr/>
              <a:t>1</a:t>
            </a:fld>
            <a:endParaRPr lang="en-AU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Network</a:t>
            </a:r>
            <a:r>
              <a:rPr lang="en-AU" baseline="0" dirty="0" smtClean="0"/>
              <a:t> Exemption Guideline amendments: supporting the EN rule change</a:t>
            </a:r>
          </a:p>
          <a:p>
            <a:pPr marL="168981" indent="-168981">
              <a:buFontTx/>
              <a:buChar char="-"/>
            </a:pPr>
            <a:r>
              <a:rPr lang="en-AU" baseline="0" dirty="0" smtClean="0"/>
              <a:t>small sites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7AB38-7136-4191-B4F2-D6F15ADE516C}" type="slidenum">
              <a:rPr lang="en-AU" smtClean="0"/>
              <a:pPr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9056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Network</a:t>
            </a:r>
            <a:r>
              <a:rPr lang="en-AU" baseline="0" dirty="0" smtClean="0"/>
              <a:t> Exemption Guideline amendments: supporting the EN rule change</a:t>
            </a:r>
          </a:p>
          <a:p>
            <a:pPr marL="168981" indent="-168981">
              <a:buFontTx/>
              <a:buChar char="-"/>
            </a:pPr>
            <a:r>
              <a:rPr lang="en-AU" baseline="0" dirty="0" smtClean="0"/>
              <a:t>Eligible communities must be residential classes</a:t>
            </a:r>
          </a:p>
          <a:p>
            <a:pPr marL="168981" indent="-168981">
              <a:buFontTx/>
              <a:buChar char="-"/>
            </a:pPr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7AB38-7136-4191-B4F2-D6F15ADE516C}" type="slidenum">
              <a:rPr lang="en-AU" smtClean="0"/>
              <a:pPr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90567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Network</a:t>
            </a:r>
            <a:r>
              <a:rPr lang="en-AU" baseline="0" dirty="0" smtClean="0"/>
              <a:t> Exemption Guideline amendments: supporting the EN rule change</a:t>
            </a:r>
          </a:p>
          <a:p>
            <a:pPr marL="168981" indent="-168981">
              <a:buFontTx/>
              <a:buChar char="-"/>
            </a:pPr>
            <a:r>
              <a:rPr lang="en-AU" baseline="0" dirty="0" smtClean="0"/>
              <a:t>Polling members of eligible communities</a:t>
            </a:r>
          </a:p>
          <a:p>
            <a:pPr marL="168981" indent="-168981">
              <a:buFontTx/>
              <a:buChar char="-"/>
            </a:pPr>
            <a:r>
              <a:rPr lang="en-AU" baseline="0" dirty="0" smtClean="0"/>
              <a:t>Normally, ENM costs must be absorbed and not recouped from specific customers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7AB38-7136-4191-B4F2-D6F15ADE516C}" type="slidenum">
              <a:rPr lang="en-AU" smtClean="0"/>
              <a:pPr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90567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7AB38-7136-4191-B4F2-D6F15ADE516C}" type="slidenum">
              <a:rPr lang="en-AU" smtClean="0"/>
              <a:pPr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90567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Other</a:t>
            </a:r>
            <a:r>
              <a:rPr lang="en-AU" baseline="0" dirty="0" smtClean="0"/>
              <a:t> amendments: metering</a:t>
            </a:r>
          </a:p>
          <a:p>
            <a:pPr marL="168981" indent="-168981">
              <a:buFont typeface="Arial" panose="020B0604020202020204" pitchFamily="34" charset="0"/>
              <a:buChar char="•"/>
            </a:pPr>
            <a:r>
              <a:rPr lang="en-AU" baseline="0" dirty="0" smtClean="0"/>
              <a:t>Previous standard – pattern approved meter</a:t>
            </a:r>
          </a:p>
          <a:p>
            <a:pPr marL="168981" indent="-168981">
              <a:buFont typeface="Arial" panose="020B0604020202020204" pitchFamily="34" charset="0"/>
              <a:buChar char="•"/>
            </a:pPr>
            <a:r>
              <a:rPr lang="en-AU" dirty="0" smtClean="0"/>
              <a:t>Proposed standard – NEM</a:t>
            </a:r>
            <a:r>
              <a:rPr lang="en-AU" baseline="0" dirty="0" smtClean="0"/>
              <a:t> standard as detailed in Chapter 7 NER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7AB38-7136-4191-B4F2-D6F15ADE516C}" type="slidenum">
              <a:rPr lang="en-AU" smtClean="0"/>
              <a:pPr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90567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Other</a:t>
            </a:r>
            <a:r>
              <a:rPr lang="en-AU" baseline="0" dirty="0" smtClean="0"/>
              <a:t> amendments: retrofitting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7AB38-7136-4191-B4F2-D6F15ADE516C}" type="slidenum">
              <a:rPr lang="en-AU" smtClean="0"/>
              <a:pPr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90567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Other</a:t>
            </a:r>
            <a:r>
              <a:rPr lang="en-AU" baseline="0" dirty="0" smtClean="0"/>
              <a:t> amendments: retrofitting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7AB38-7136-4191-B4F2-D6F15ADE516C}" type="slidenum">
              <a:rPr lang="en-AU" smtClean="0"/>
              <a:pPr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90567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Other</a:t>
            </a:r>
            <a:r>
              <a:rPr lang="en-AU" baseline="0" dirty="0" smtClean="0"/>
              <a:t> amendments: rights on embedded networks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7AB38-7136-4191-B4F2-D6F15ADE516C}" type="slidenum">
              <a:rPr lang="en-AU" smtClean="0"/>
              <a:pPr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90567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Other</a:t>
            </a:r>
            <a:r>
              <a:rPr lang="en-AU" baseline="0" dirty="0" smtClean="0"/>
              <a:t> amendments: bullet points of amendments listed under section 5:</a:t>
            </a:r>
          </a:p>
          <a:p>
            <a:pPr marL="168981" indent="-168981">
              <a:buFont typeface="Arial" panose="020B0604020202020204" pitchFamily="34" charset="0"/>
              <a:buChar char="•"/>
            </a:pPr>
            <a:r>
              <a:rPr lang="en-AU" baseline="0" dirty="0" smtClean="0"/>
              <a:t>Selling vs supply for class descriptions</a:t>
            </a:r>
          </a:p>
          <a:p>
            <a:pPr marL="168981" indent="-168981">
              <a:buFont typeface="Arial" panose="020B0604020202020204" pitchFamily="34" charset="0"/>
              <a:buChar char="•"/>
            </a:pPr>
            <a:r>
              <a:rPr lang="en-AU" baseline="0" dirty="0" smtClean="0"/>
              <a:t>ND10 class definition to explicitly include private education facilities (e.g. Universities)</a:t>
            </a:r>
          </a:p>
          <a:p>
            <a:pPr marL="168981" indent="-168981">
              <a:buFont typeface="Arial" panose="020B0604020202020204" pitchFamily="34" charset="0"/>
              <a:buChar char="•"/>
            </a:pPr>
            <a:r>
              <a:rPr lang="en-AU" baseline="0" dirty="0" smtClean="0"/>
              <a:t>NDO6 class definition: ‘Large Corporate Entity’ clarified to include trust or other corporate entity of equivalent size to a reporting entity under Corporations Law is eligible</a:t>
            </a:r>
          </a:p>
          <a:p>
            <a:pPr marL="168981" indent="-168981">
              <a:buFont typeface="Arial" panose="020B0604020202020204" pitchFamily="34" charset="0"/>
              <a:buChar char="•"/>
            </a:pPr>
            <a:r>
              <a:rPr lang="en-AU" baseline="0" dirty="0" smtClean="0"/>
              <a:t>ND9 class definition: NBN associated technologies explicitly covered under the telecommunications services class</a:t>
            </a:r>
          </a:p>
          <a:p>
            <a:pPr marL="168981" indent="-168981">
              <a:buFont typeface="Arial" panose="020B0604020202020204" pitchFamily="34" charset="0"/>
              <a:buChar char="•"/>
            </a:pPr>
            <a:r>
              <a:rPr lang="en-AU" baseline="0" dirty="0" smtClean="0"/>
              <a:t>Contact available for all matters concerning operation and access to embedded network</a:t>
            </a:r>
          </a:p>
          <a:p>
            <a:pPr marL="168981" indent="-168981">
              <a:buFont typeface="Arial" panose="020B0604020202020204" pitchFamily="34" charset="0"/>
              <a:buChar char="•"/>
            </a:pPr>
            <a:r>
              <a:rPr lang="en-AU" baseline="0" dirty="0" smtClean="0"/>
              <a:t>Notification of life support customers to reflect role of retailer at parent meter</a:t>
            </a:r>
          </a:p>
          <a:p>
            <a:pPr marL="168981" indent="-168981">
              <a:buFont typeface="Arial" panose="020B0604020202020204" pitchFamily="34" charset="0"/>
              <a:buChar char="•"/>
            </a:pPr>
            <a:r>
              <a:rPr lang="en-AU" baseline="0" dirty="0" smtClean="0"/>
              <a:t>Notification of customers for planned outages</a:t>
            </a:r>
          </a:p>
          <a:p>
            <a:pPr marL="168981" indent="-168981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7AB38-7136-4191-B4F2-D6F15ADE516C}" type="slidenum">
              <a:rPr lang="en-AU" smtClean="0"/>
              <a:pPr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90567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8981" indent="-168981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7AB38-7136-4191-B4F2-D6F15ADE516C}" type="slidenum">
              <a:rPr lang="en-AU" smtClean="0"/>
              <a:pPr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9056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Rule</a:t>
            </a:r>
            <a:r>
              <a:rPr lang="en-AU" baseline="0" dirty="0" smtClean="0"/>
              <a:t> change implementation timeline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7AB38-7136-4191-B4F2-D6F15ADE516C}" type="slidenum">
              <a:rPr lang="en-AU" smtClean="0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9056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Embedded</a:t>
            </a:r>
            <a:r>
              <a:rPr lang="en-AU" baseline="0" dirty="0" smtClean="0"/>
              <a:t> network vs direct connection</a:t>
            </a:r>
          </a:p>
          <a:p>
            <a:endParaRPr lang="en-AU" baseline="0" dirty="0" smtClean="0"/>
          </a:p>
          <a:p>
            <a:r>
              <a:rPr lang="en-AU" baseline="0" dirty="0" smtClean="0"/>
              <a:t>To aid discussion of:</a:t>
            </a:r>
          </a:p>
          <a:p>
            <a:pPr marL="168981" indent="-168981">
              <a:buFont typeface="Arial" panose="020B0604020202020204" pitchFamily="34" charset="0"/>
              <a:buChar char="•"/>
            </a:pPr>
            <a:r>
              <a:rPr lang="en-AU" baseline="0" dirty="0" smtClean="0"/>
              <a:t>market customer with direct connection – NMI, billing for consumption and network charges</a:t>
            </a:r>
          </a:p>
          <a:p>
            <a:pPr marL="168981" indent="-168981">
              <a:buFont typeface="Arial" panose="020B0604020202020204" pitchFamily="34" charset="0"/>
              <a:buChar char="•"/>
            </a:pPr>
            <a:r>
              <a:rPr lang="en-AU" baseline="0" dirty="0" smtClean="0"/>
              <a:t>EN customer purchasing from </a:t>
            </a:r>
            <a:r>
              <a:rPr lang="en-AU" baseline="0" dirty="0" err="1" smtClean="0"/>
              <a:t>onseller</a:t>
            </a:r>
            <a:r>
              <a:rPr lang="en-AU" baseline="0" dirty="0" smtClean="0"/>
              <a:t> – NMI not required, billing for consumption and network charges</a:t>
            </a:r>
          </a:p>
          <a:p>
            <a:pPr marL="168981" indent="-168981">
              <a:buFont typeface="Arial" panose="020B0604020202020204" pitchFamily="34" charset="0"/>
              <a:buChar char="•"/>
            </a:pPr>
            <a:r>
              <a:rPr lang="en-AU" baseline="0" dirty="0" smtClean="0"/>
              <a:t>On-market EN customer – NMI, billing for consumption (retailer) AND billing for network charges (ENO)</a:t>
            </a:r>
          </a:p>
          <a:p>
            <a:pPr marL="168981" indent="-168981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7AB38-7136-4191-B4F2-D6F15ADE516C}" type="slidenum">
              <a:rPr lang="en-AU" smtClean="0"/>
              <a:pPr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9056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Rule</a:t>
            </a:r>
            <a:r>
              <a:rPr lang="en-AU" baseline="0" dirty="0" smtClean="0"/>
              <a:t> change – problem and solution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7AB38-7136-4191-B4F2-D6F15ADE516C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847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ENM responsibilities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7AB38-7136-4191-B4F2-D6F15ADE516C}" type="slidenum">
              <a:rPr lang="en-AU" smtClean="0"/>
              <a:pPr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9056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AER</a:t>
            </a:r>
            <a:r>
              <a:rPr lang="en-AU" baseline="0" dirty="0" smtClean="0"/>
              <a:t> guideline to decide which exemptions may defer requirement for an ENM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7AB38-7136-4191-B4F2-D6F15ADE516C}" type="slidenum">
              <a:rPr lang="en-AU" smtClean="0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9056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AER</a:t>
            </a:r>
            <a:r>
              <a:rPr lang="en-AU" baseline="0" dirty="0" smtClean="0"/>
              <a:t> guideline to decide which exemptions may defer requirement for an ENM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7AB38-7136-4191-B4F2-D6F15ADE516C}" type="slidenum">
              <a:rPr lang="en-AU" smtClean="0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9056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7AB38-7136-4191-B4F2-D6F15ADE516C}" type="slidenum">
              <a:rPr lang="en-AU" smtClean="0"/>
              <a:pPr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9056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Network</a:t>
            </a:r>
            <a:r>
              <a:rPr lang="en-AU" baseline="0" dirty="0" smtClean="0"/>
              <a:t> Exemption Guideline amendments: supporting the EN rule change</a:t>
            </a:r>
          </a:p>
          <a:p>
            <a:pPr marL="168981" indent="-168981">
              <a:buFontTx/>
              <a:buChar char="-"/>
            </a:pPr>
            <a:r>
              <a:rPr lang="en-AU" baseline="0" dirty="0" smtClean="0"/>
              <a:t>Large sites</a:t>
            </a:r>
          </a:p>
          <a:p>
            <a:pPr marL="168981" indent="-168981">
              <a:buFontTx/>
              <a:buChar char="-"/>
            </a:pPr>
            <a:r>
              <a:rPr lang="en-AU" baseline="0" dirty="0" smtClean="0"/>
              <a:t>Small business, large business and residential classes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7AB38-7136-4191-B4F2-D6F15ADE516C}" type="slidenum">
              <a:rPr lang="en-AU" smtClean="0"/>
              <a:pPr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9056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0" y="260350"/>
            <a:ext cx="9144000" cy="1008063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43663" y="6332538"/>
            <a:ext cx="2700337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0" y="6769100"/>
            <a:ext cx="9144000" cy="115888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0" y="260350"/>
            <a:ext cx="9144000" cy="115888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4D4D4D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4D4D4D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4D4D4D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3091" name="Group 3"/>
          <p:cNvGrpSpPr>
            <a:grpSpLocks/>
          </p:cNvGrpSpPr>
          <p:nvPr/>
        </p:nvGrpSpPr>
        <p:grpSpPr bwMode="auto">
          <a:xfrm>
            <a:off x="2195513" y="1628775"/>
            <a:ext cx="5018087" cy="1236663"/>
            <a:chOff x="899" y="1661"/>
            <a:chExt cx="3977" cy="980"/>
          </a:xfrm>
        </p:grpSpPr>
        <p:pic>
          <p:nvPicPr>
            <p:cNvPr id="473092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99" y="1684"/>
              <a:ext cx="3962" cy="9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73093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14" y="1661"/>
              <a:ext cx="3962" cy="9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47309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406400" y="3933825"/>
            <a:ext cx="8432800" cy="1470025"/>
          </a:xfrm>
        </p:spPr>
        <p:txBody>
          <a:bodyPr/>
          <a:lstStyle/>
          <a:p>
            <a:r>
              <a:rPr lang="en-AU" sz="4400" b="1" u="none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Network Exemption Guideline review 2016 </a:t>
            </a:r>
            <a:br>
              <a:rPr lang="en-AU" sz="4400" b="1" u="none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AU" sz="2000" dirty="0" smtClean="0"/>
              <a:t> </a:t>
            </a:r>
            <a:r>
              <a:rPr lang="en-AU" sz="2000" dirty="0"/>
              <a:t/>
            </a:r>
            <a:br>
              <a:rPr lang="en-AU" sz="2000" dirty="0"/>
            </a:br>
            <a:r>
              <a:rPr lang="en-AU" sz="2000" dirty="0" smtClean="0"/>
              <a:t>Tom Stevens-Downie</a:t>
            </a:r>
            <a:r>
              <a:rPr lang="en-AU" sz="2000" dirty="0"/>
              <a:t/>
            </a:r>
            <a:br>
              <a:rPr lang="en-AU" sz="2000" dirty="0"/>
            </a:br>
            <a:r>
              <a:rPr lang="en-AU" sz="2000" dirty="0"/>
              <a:t> </a:t>
            </a:r>
            <a:br>
              <a:rPr lang="en-AU" sz="2000" dirty="0"/>
            </a:br>
            <a:r>
              <a:rPr lang="en-AU" sz="2000" dirty="0" smtClean="0"/>
              <a:t>26 September 2016</a:t>
            </a:r>
            <a:endParaRPr lang="en-A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lvl="0"/>
            <a:r>
              <a:rPr lang="en-AU" dirty="0" smtClean="0"/>
              <a:t>Changes to support the rule change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5944"/>
            <a:ext cx="8229600" cy="4660220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>
                <a:solidFill>
                  <a:schemeClr val="tx1"/>
                </a:solidFill>
              </a:rPr>
              <a:t>Embedded networks that may delay requirement for ENM:</a:t>
            </a:r>
          </a:p>
          <a:p>
            <a:pPr marL="0" indent="0">
              <a:buNone/>
            </a:pPr>
            <a:endParaRPr lang="en-AU" sz="1200" dirty="0" smtClean="0">
              <a:solidFill>
                <a:schemeClr val="tx1"/>
              </a:solidFill>
            </a:endParaRPr>
          </a:p>
          <a:p>
            <a:r>
              <a:rPr lang="en-AU" sz="2800" dirty="0" smtClean="0">
                <a:solidFill>
                  <a:schemeClr val="tx1"/>
                </a:solidFill>
              </a:rPr>
              <a:t>less than 30 customers at site</a:t>
            </a:r>
          </a:p>
          <a:p>
            <a:pPr marL="0" indent="0">
              <a:buNone/>
            </a:pPr>
            <a:endParaRPr lang="en-AU" sz="1200" dirty="0" smtClean="0">
              <a:solidFill>
                <a:schemeClr val="tx1"/>
              </a:solidFill>
            </a:endParaRPr>
          </a:p>
          <a:p>
            <a:r>
              <a:rPr lang="en-AU" sz="2800" dirty="0" smtClean="0">
                <a:solidFill>
                  <a:schemeClr val="tx1"/>
                </a:solidFill>
              </a:rPr>
              <a:t>Exemption classes other than ND1, ND2, ND10, NR1, NR2, NR3, NR4, NR5, NR6</a:t>
            </a:r>
          </a:p>
          <a:p>
            <a:pPr marL="0" indent="0">
              <a:buNone/>
            </a:pPr>
            <a:endParaRPr lang="en-A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AU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52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lvl="0"/>
            <a:r>
              <a:rPr lang="en-AU" dirty="0" smtClean="0"/>
              <a:t>Changes to support the rule change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5944"/>
            <a:ext cx="8229600" cy="4660220"/>
          </a:xfrm>
        </p:spPr>
        <p:txBody>
          <a:bodyPr/>
          <a:lstStyle/>
          <a:p>
            <a:pPr marL="0" indent="0" algn="ctr">
              <a:buNone/>
            </a:pPr>
            <a:r>
              <a:rPr lang="en-AU" dirty="0" smtClean="0">
                <a:solidFill>
                  <a:schemeClr val="tx1"/>
                </a:solidFill>
              </a:rPr>
              <a:t>‘Eligible communities’</a:t>
            </a:r>
          </a:p>
          <a:p>
            <a:pPr marL="0" indent="0">
              <a:buNone/>
            </a:pPr>
            <a:endParaRPr lang="en-AU" sz="1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AU" sz="2800" u="sng" dirty="0" smtClean="0">
                <a:solidFill>
                  <a:schemeClr val="tx1"/>
                </a:solidFill>
              </a:rPr>
              <a:t>Definition</a:t>
            </a:r>
          </a:p>
          <a:p>
            <a:r>
              <a:rPr lang="en-AU" sz="2400" dirty="0" smtClean="0">
                <a:solidFill>
                  <a:schemeClr val="tx1"/>
                </a:solidFill>
              </a:rPr>
              <a:t>Exemption classes ND2, NR2, NR3 and NR4</a:t>
            </a:r>
          </a:p>
          <a:p>
            <a:r>
              <a:rPr lang="en-AU" sz="2400" dirty="0">
                <a:solidFill>
                  <a:schemeClr val="tx1"/>
                </a:solidFill>
              </a:rPr>
              <a:t>O</a:t>
            </a:r>
            <a:r>
              <a:rPr lang="en-AU" sz="2400" dirty="0" smtClean="0">
                <a:solidFill>
                  <a:schemeClr val="tx1"/>
                </a:solidFill>
              </a:rPr>
              <a:t>perate cooperative bulk purchasing schemes to share the savings of reduced electricity prices</a:t>
            </a:r>
          </a:p>
          <a:p>
            <a:pPr marL="0" indent="0">
              <a:buNone/>
            </a:pPr>
            <a:endParaRPr lang="en-AU" sz="1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AU" sz="2800" u="sng" dirty="0" smtClean="0">
                <a:solidFill>
                  <a:schemeClr val="tx1"/>
                </a:solidFill>
              </a:rPr>
              <a:t>Exception to ENM requirement rules</a:t>
            </a:r>
          </a:p>
          <a:p>
            <a:r>
              <a:rPr lang="en-AU" sz="2400" dirty="0" smtClean="0">
                <a:solidFill>
                  <a:schemeClr val="tx1"/>
                </a:solidFill>
              </a:rPr>
              <a:t>May elect to defer ENM appointment for 30+ customers</a:t>
            </a:r>
          </a:p>
        </p:txBody>
      </p:sp>
    </p:spTree>
    <p:extLst>
      <p:ext uri="{BB962C8B-B14F-4D97-AF65-F5344CB8AC3E}">
        <p14:creationId xmlns:p14="http://schemas.microsoft.com/office/powerpoint/2010/main" val="138674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lvl="0"/>
            <a:r>
              <a:rPr lang="en-AU" dirty="0" smtClean="0"/>
              <a:t>Changes to support the rule change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5944"/>
            <a:ext cx="8229600" cy="4660220"/>
          </a:xfrm>
        </p:spPr>
        <p:txBody>
          <a:bodyPr/>
          <a:lstStyle/>
          <a:p>
            <a:pPr marL="0" indent="0" algn="ctr">
              <a:buNone/>
            </a:pPr>
            <a:r>
              <a:rPr lang="en-AU" dirty="0" smtClean="0">
                <a:solidFill>
                  <a:schemeClr val="tx1"/>
                </a:solidFill>
              </a:rPr>
              <a:t>‘Eligible communities’</a:t>
            </a:r>
          </a:p>
          <a:p>
            <a:pPr marL="0" indent="0">
              <a:buNone/>
            </a:pPr>
            <a:endParaRPr lang="en-AU" sz="1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AU" sz="2800" dirty="0" smtClean="0">
                <a:solidFill>
                  <a:schemeClr val="tx1"/>
                </a:solidFill>
              </a:rPr>
              <a:t>Conducting a poll of eligible community members</a:t>
            </a:r>
          </a:p>
          <a:p>
            <a:r>
              <a:rPr lang="en-AU" sz="2800" dirty="0" smtClean="0">
                <a:solidFill>
                  <a:schemeClr val="tx1"/>
                </a:solidFill>
              </a:rPr>
              <a:t>A two-thirds majority allows deferment of ENM requirement for 30+ customers</a:t>
            </a:r>
          </a:p>
          <a:p>
            <a:r>
              <a:rPr lang="en-AU" sz="2800" dirty="0" smtClean="0">
                <a:solidFill>
                  <a:schemeClr val="tx1"/>
                </a:solidFill>
              </a:rPr>
              <a:t>A two-thirds majority allows ENM costs to be charged only to users of ENM services</a:t>
            </a:r>
          </a:p>
          <a:p>
            <a:pPr lvl="1"/>
            <a:r>
              <a:rPr lang="en-AU" sz="2000" dirty="0" smtClean="0">
                <a:solidFill>
                  <a:schemeClr val="tx1"/>
                </a:solidFill>
              </a:rPr>
              <a:t>Price matched offer can be made to EN customers considering switching to on-market retailer</a:t>
            </a:r>
          </a:p>
        </p:txBody>
      </p:sp>
    </p:spTree>
    <p:extLst>
      <p:ext uri="{BB962C8B-B14F-4D97-AF65-F5344CB8AC3E}">
        <p14:creationId xmlns:p14="http://schemas.microsoft.com/office/powerpoint/2010/main" val="358844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lvl="0"/>
            <a:r>
              <a:rPr lang="en-AU" dirty="0" smtClean="0"/>
              <a:t>Changes to support the rule change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5944"/>
            <a:ext cx="8229600" cy="466022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AU" sz="4800" dirty="0" smtClean="0">
                <a:solidFill>
                  <a:schemeClr val="tx1"/>
                </a:solidFill>
              </a:rPr>
              <a:t>Questions?</a:t>
            </a:r>
            <a:endParaRPr lang="en-AU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35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lvl="0"/>
            <a:r>
              <a:rPr lang="en-AU" dirty="0" smtClean="0"/>
              <a:t>Other proposed amendments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5944"/>
            <a:ext cx="8229600" cy="4660220"/>
          </a:xfrm>
        </p:spPr>
        <p:txBody>
          <a:bodyPr/>
          <a:lstStyle/>
          <a:p>
            <a:pPr marL="0" indent="0" algn="ctr">
              <a:buNone/>
            </a:pPr>
            <a:r>
              <a:rPr lang="en-AU" dirty="0" smtClean="0">
                <a:solidFill>
                  <a:schemeClr val="tx1"/>
                </a:solidFill>
              </a:rPr>
              <a:t>Metering standards and churn</a:t>
            </a:r>
          </a:p>
          <a:p>
            <a:pPr marL="0" indent="0">
              <a:buNone/>
            </a:pPr>
            <a:endParaRPr lang="en-AU" sz="600" dirty="0" smtClean="0">
              <a:solidFill>
                <a:schemeClr val="tx1"/>
              </a:solidFill>
            </a:endParaRPr>
          </a:p>
          <a:p>
            <a:r>
              <a:rPr lang="en-AU" sz="2800" dirty="0" smtClean="0">
                <a:solidFill>
                  <a:schemeClr val="tx1"/>
                </a:solidFill>
              </a:rPr>
              <a:t>New and replacement meters to conform to current standards for NEM metering</a:t>
            </a:r>
          </a:p>
          <a:p>
            <a:pPr marL="0" indent="0">
              <a:buNone/>
            </a:pPr>
            <a:endParaRPr lang="en-AU" sz="600" dirty="0" smtClean="0">
              <a:solidFill>
                <a:schemeClr val="tx1"/>
              </a:solidFill>
            </a:endParaRPr>
          </a:p>
          <a:p>
            <a:r>
              <a:rPr lang="en-AU" sz="2800" dirty="0" smtClean="0">
                <a:solidFill>
                  <a:schemeClr val="tx1"/>
                </a:solidFill>
              </a:rPr>
              <a:t>Non-compliant meters to be upgraded at the cost of embedded network operator</a:t>
            </a:r>
          </a:p>
          <a:p>
            <a:pPr lvl="1"/>
            <a:r>
              <a:rPr lang="en-AU" sz="2400" dirty="0" smtClean="0">
                <a:solidFill>
                  <a:schemeClr val="tx1"/>
                </a:solidFill>
              </a:rPr>
              <a:t>Unless customer does not seek a market offer</a:t>
            </a:r>
          </a:p>
          <a:p>
            <a:pPr marL="57150" indent="0">
              <a:buNone/>
            </a:pPr>
            <a:endParaRPr lang="en-AU" sz="600" dirty="0" smtClean="0">
              <a:solidFill>
                <a:schemeClr val="tx1"/>
              </a:solidFill>
            </a:endParaRPr>
          </a:p>
          <a:p>
            <a:r>
              <a:rPr lang="en-AU" sz="2800" dirty="0" smtClean="0">
                <a:solidFill>
                  <a:schemeClr val="tx1"/>
                </a:solidFill>
              </a:rPr>
              <a:t>Retailers may purchase current meter or replace it upon ‘winning’ an customer in an embedded network</a:t>
            </a:r>
          </a:p>
          <a:p>
            <a:endParaRPr lang="en-AU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21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lvl="0"/>
            <a:r>
              <a:rPr lang="en-AU" dirty="0" smtClean="0"/>
              <a:t>Other proposed amendments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5944"/>
            <a:ext cx="8229600" cy="4660220"/>
          </a:xfrm>
        </p:spPr>
        <p:txBody>
          <a:bodyPr/>
          <a:lstStyle/>
          <a:p>
            <a:pPr marL="0" indent="0" algn="ctr">
              <a:buNone/>
            </a:pPr>
            <a:r>
              <a:rPr lang="en-AU" dirty="0" smtClean="0">
                <a:solidFill>
                  <a:schemeClr val="tx1"/>
                </a:solidFill>
              </a:rPr>
              <a:t>Access to retail competition and network conversions</a:t>
            </a:r>
          </a:p>
          <a:p>
            <a:r>
              <a:rPr lang="en-AU" sz="2800" dirty="0" smtClean="0">
                <a:solidFill>
                  <a:schemeClr val="tx1"/>
                </a:solidFill>
              </a:rPr>
              <a:t>Condition 4.1.12 requires 100% consent for conversion if jurisdiction entitles consumers to retailer of choice</a:t>
            </a:r>
          </a:p>
          <a:p>
            <a:r>
              <a:rPr lang="en-AU" sz="2800" dirty="0" smtClean="0">
                <a:solidFill>
                  <a:schemeClr val="tx1"/>
                </a:solidFill>
              </a:rPr>
              <a:t>Applications without 100% consent previously assessed on individual basis with specific additional conditions attached</a:t>
            </a:r>
          </a:p>
          <a:p>
            <a:r>
              <a:rPr lang="en-AU" sz="2800" dirty="0" smtClean="0">
                <a:solidFill>
                  <a:schemeClr val="tx1"/>
                </a:solidFill>
              </a:rPr>
              <a:t>4.9 of the guideline formally includes these specific additional conditions</a:t>
            </a:r>
          </a:p>
        </p:txBody>
      </p:sp>
    </p:spTree>
    <p:extLst>
      <p:ext uri="{BB962C8B-B14F-4D97-AF65-F5344CB8AC3E}">
        <p14:creationId xmlns:p14="http://schemas.microsoft.com/office/powerpoint/2010/main" val="17865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lvl="0"/>
            <a:r>
              <a:rPr lang="en-AU" dirty="0" smtClean="0"/>
              <a:t>Other proposed amendments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5944"/>
            <a:ext cx="8229600" cy="4660220"/>
          </a:xfrm>
        </p:spPr>
        <p:txBody>
          <a:bodyPr/>
          <a:lstStyle/>
          <a:p>
            <a:pPr marL="0" indent="0" algn="ctr">
              <a:buNone/>
            </a:pPr>
            <a:r>
              <a:rPr lang="en-AU" dirty="0" smtClean="0">
                <a:solidFill>
                  <a:schemeClr val="tx1"/>
                </a:solidFill>
              </a:rPr>
              <a:t>Access to retail competition and network conversions – additional conditions</a:t>
            </a:r>
          </a:p>
          <a:p>
            <a:pPr marL="0" indent="0">
              <a:buNone/>
            </a:pPr>
            <a:endParaRPr lang="en-AU" sz="600" dirty="0" smtClean="0">
              <a:solidFill>
                <a:schemeClr val="tx1"/>
              </a:solidFill>
            </a:endParaRPr>
          </a:p>
          <a:p>
            <a:r>
              <a:rPr lang="en-AU" sz="2400" dirty="0" smtClean="0">
                <a:solidFill>
                  <a:schemeClr val="tx1"/>
                </a:solidFill>
              </a:rPr>
              <a:t>Provision of retrofit information</a:t>
            </a:r>
          </a:p>
          <a:p>
            <a:pPr marL="0" indent="0">
              <a:buNone/>
            </a:pPr>
            <a:endParaRPr lang="en-AU" sz="600" dirty="0" smtClean="0">
              <a:solidFill>
                <a:schemeClr val="tx1"/>
              </a:solidFill>
            </a:endParaRPr>
          </a:p>
          <a:p>
            <a:r>
              <a:rPr lang="en-AU" sz="2400" dirty="0" smtClean="0">
                <a:solidFill>
                  <a:schemeClr val="tx1"/>
                </a:solidFill>
              </a:rPr>
              <a:t>Collecting and recording explicit informed consent</a:t>
            </a:r>
          </a:p>
          <a:p>
            <a:pPr marL="0" indent="0">
              <a:buNone/>
            </a:pPr>
            <a:endParaRPr lang="en-AU" sz="600" dirty="0" smtClean="0">
              <a:solidFill>
                <a:schemeClr val="tx1"/>
              </a:solidFill>
            </a:endParaRPr>
          </a:p>
          <a:p>
            <a:r>
              <a:rPr lang="en-AU" sz="2400" dirty="0" smtClean="0">
                <a:solidFill>
                  <a:schemeClr val="tx1"/>
                </a:solidFill>
              </a:rPr>
              <a:t>Offer matching</a:t>
            </a:r>
          </a:p>
          <a:p>
            <a:pPr marL="0" indent="0">
              <a:buNone/>
            </a:pPr>
            <a:endParaRPr lang="en-AU" sz="600" dirty="0" smtClean="0">
              <a:solidFill>
                <a:schemeClr val="tx1"/>
              </a:solidFill>
            </a:endParaRPr>
          </a:p>
          <a:p>
            <a:r>
              <a:rPr lang="en-AU" sz="2400" dirty="0" smtClean="0">
                <a:solidFill>
                  <a:schemeClr val="tx1"/>
                </a:solidFill>
              </a:rPr>
              <a:t>Duplication of network charges</a:t>
            </a:r>
          </a:p>
          <a:p>
            <a:pPr marL="0" indent="0">
              <a:buNone/>
            </a:pPr>
            <a:endParaRPr lang="en-AU" sz="600" dirty="0" smtClean="0">
              <a:solidFill>
                <a:schemeClr val="tx1"/>
              </a:solidFill>
            </a:endParaRPr>
          </a:p>
          <a:p>
            <a:r>
              <a:rPr lang="en-AU" sz="2400" dirty="0" smtClean="0">
                <a:solidFill>
                  <a:schemeClr val="tx1"/>
                </a:solidFill>
              </a:rPr>
              <a:t>Metering arrangements</a:t>
            </a:r>
          </a:p>
          <a:p>
            <a:pPr marL="0" indent="0">
              <a:buNone/>
            </a:pPr>
            <a:endParaRPr lang="en-AU" sz="600" dirty="0" smtClean="0">
              <a:solidFill>
                <a:schemeClr val="tx1"/>
              </a:solidFill>
            </a:endParaRPr>
          </a:p>
          <a:p>
            <a:r>
              <a:rPr lang="en-AU" sz="2400" dirty="0" smtClean="0">
                <a:solidFill>
                  <a:schemeClr val="tx1"/>
                </a:solidFill>
              </a:rPr>
              <a:t>Approval by AER</a:t>
            </a:r>
          </a:p>
        </p:txBody>
      </p:sp>
    </p:spTree>
    <p:extLst>
      <p:ext uri="{BB962C8B-B14F-4D97-AF65-F5344CB8AC3E}">
        <p14:creationId xmlns:p14="http://schemas.microsoft.com/office/powerpoint/2010/main" val="131364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lvl="0"/>
            <a:r>
              <a:rPr lang="en-AU" dirty="0" smtClean="0"/>
              <a:t>Other proposed amendments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5314"/>
            <a:ext cx="8229600" cy="4790850"/>
          </a:xfrm>
        </p:spPr>
        <p:txBody>
          <a:bodyPr/>
          <a:lstStyle/>
          <a:p>
            <a:pPr marL="0" indent="0" algn="ctr">
              <a:buNone/>
            </a:pPr>
            <a:r>
              <a:rPr lang="en-AU" dirty="0" smtClean="0">
                <a:solidFill>
                  <a:schemeClr val="tx1"/>
                </a:solidFill>
              </a:rPr>
              <a:t>Prohibition of advance fees and rebates</a:t>
            </a:r>
          </a:p>
          <a:p>
            <a:pPr marL="0" indent="0">
              <a:buNone/>
            </a:pPr>
            <a:endParaRPr lang="en-AU" sz="1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chemeClr val="tx1"/>
                </a:solidFill>
              </a:rPr>
              <a:t>An ENM must not pay an advance fee or a rebate to a property owner, developer or exempt embedded network service provider or any other person in connection with the provision of ENM services or to secure a right to provide services to an embedded network regulated by the AER</a:t>
            </a:r>
            <a:r>
              <a:rPr lang="en-US" sz="2400" i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chemeClr val="tx1"/>
                </a:solidFill>
              </a:rPr>
              <a:t>An exempt embedded network service provider must not seek an advance fee or a rebate from any other person in connection with the provision of ENM services or to secure a right to provide services to an embedded network regulated by the AER.</a:t>
            </a:r>
            <a:endParaRPr lang="en-AU" sz="240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84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lvl="0"/>
            <a:r>
              <a:rPr lang="en-AU" dirty="0" smtClean="0"/>
              <a:t>Other proposed amendments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5944"/>
            <a:ext cx="8280399" cy="4660220"/>
          </a:xfrm>
        </p:spPr>
        <p:txBody>
          <a:bodyPr/>
          <a:lstStyle/>
          <a:p>
            <a:pPr marL="0" indent="0" algn="ctr">
              <a:buNone/>
            </a:pPr>
            <a:r>
              <a:rPr lang="en-AU" dirty="0" smtClean="0">
                <a:solidFill>
                  <a:schemeClr val="tx1"/>
                </a:solidFill>
              </a:rPr>
              <a:t>Smaller amendments</a:t>
            </a:r>
          </a:p>
          <a:p>
            <a:pPr marL="0" indent="0">
              <a:buNone/>
            </a:pPr>
            <a:endParaRPr lang="en-AU" sz="2400" dirty="0" smtClean="0">
              <a:solidFill>
                <a:schemeClr val="tx1"/>
              </a:solidFill>
            </a:endParaRPr>
          </a:p>
          <a:p>
            <a:r>
              <a:rPr lang="en-AU" sz="2400" dirty="0" smtClean="0">
                <a:solidFill>
                  <a:schemeClr val="tx1"/>
                </a:solidFill>
              </a:rPr>
              <a:t>Changes to exemption class definitions</a:t>
            </a:r>
          </a:p>
          <a:p>
            <a:pPr marL="0" indent="0">
              <a:buNone/>
            </a:pPr>
            <a:endParaRPr lang="en-AU" sz="600" dirty="0" smtClean="0">
              <a:solidFill>
                <a:schemeClr val="tx1"/>
              </a:solidFill>
            </a:endParaRPr>
          </a:p>
          <a:p>
            <a:r>
              <a:rPr lang="en-AU" sz="2400" dirty="0" smtClean="0">
                <a:solidFill>
                  <a:schemeClr val="tx1"/>
                </a:solidFill>
              </a:rPr>
              <a:t>Contact information and notification obligations</a:t>
            </a:r>
          </a:p>
          <a:p>
            <a:pPr marL="0" indent="0">
              <a:buNone/>
            </a:pPr>
            <a:endParaRPr lang="en-AU" sz="600" dirty="0" smtClean="0">
              <a:solidFill>
                <a:schemeClr val="tx1"/>
              </a:solidFill>
            </a:endParaRPr>
          </a:p>
          <a:p>
            <a:r>
              <a:rPr lang="en-AU" sz="2400" dirty="0" smtClean="0">
                <a:solidFill>
                  <a:schemeClr val="tx1"/>
                </a:solidFill>
              </a:rPr>
              <a:t>Information provision and unbundling</a:t>
            </a:r>
          </a:p>
          <a:p>
            <a:pPr marL="0" indent="0">
              <a:buNone/>
            </a:pPr>
            <a:endParaRPr lang="en-AU" sz="600" dirty="0" smtClean="0">
              <a:solidFill>
                <a:schemeClr val="tx1"/>
              </a:solidFill>
            </a:endParaRPr>
          </a:p>
          <a:p>
            <a:r>
              <a:rPr lang="en-AU" sz="2400" dirty="0" smtClean="0">
                <a:solidFill>
                  <a:schemeClr val="tx1"/>
                </a:solidFill>
              </a:rPr>
              <a:t>Dispute resolution</a:t>
            </a:r>
          </a:p>
          <a:p>
            <a:pPr lvl="1"/>
            <a:r>
              <a:rPr lang="en-AU" sz="2000" dirty="0" smtClean="0">
                <a:solidFill>
                  <a:schemeClr val="tx1"/>
                </a:solidFill>
              </a:rPr>
              <a:t>Including access to Ombudsman schemes</a:t>
            </a:r>
          </a:p>
          <a:p>
            <a:pPr marL="0" indent="0">
              <a:buNone/>
            </a:pPr>
            <a:endParaRPr lang="en-AU" sz="600" dirty="0" smtClean="0">
              <a:solidFill>
                <a:schemeClr val="tx1"/>
              </a:solidFill>
            </a:endParaRPr>
          </a:p>
          <a:p>
            <a:r>
              <a:rPr lang="en-AU" sz="2400" dirty="0" smtClean="0">
                <a:solidFill>
                  <a:schemeClr val="tx1"/>
                </a:solidFill>
              </a:rPr>
              <a:t>Increased requirements for HV networks</a:t>
            </a:r>
          </a:p>
        </p:txBody>
      </p:sp>
    </p:spTree>
    <p:extLst>
      <p:ext uri="{BB962C8B-B14F-4D97-AF65-F5344CB8AC3E}">
        <p14:creationId xmlns:p14="http://schemas.microsoft.com/office/powerpoint/2010/main" val="379711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lvl="0"/>
            <a:r>
              <a:rPr lang="en-AU" dirty="0" smtClean="0"/>
              <a:t>Other proposed amendments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5944"/>
            <a:ext cx="8280399" cy="466022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AU" sz="4800" dirty="0" smtClean="0">
                <a:solidFill>
                  <a:schemeClr val="tx1"/>
                </a:solidFill>
              </a:rPr>
              <a:t>Questions?</a:t>
            </a:r>
            <a:endParaRPr lang="en-AU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87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lvl="0"/>
            <a:r>
              <a:rPr lang="en-AU" dirty="0" smtClean="0"/>
              <a:t>Embedded Networks rule change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5944"/>
            <a:ext cx="8229600" cy="4660220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>
                <a:solidFill>
                  <a:schemeClr val="tx1"/>
                </a:solidFill>
              </a:rPr>
              <a:t>National Electricity Amendment (Embedded Networks) Rule 2015</a:t>
            </a:r>
          </a:p>
          <a:p>
            <a:r>
              <a:rPr lang="en-AU" sz="2800" dirty="0" smtClean="0">
                <a:solidFill>
                  <a:schemeClr val="tx1"/>
                </a:solidFill>
              </a:rPr>
              <a:t>17 Dec 2015 - AEMC published Final Determination</a:t>
            </a:r>
          </a:p>
          <a:p>
            <a:r>
              <a:rPr lang="en-AU" sz="2800" dirty="0" smtClean="0">
                <a:solidFill>
                  <a:schemeClr val="tx1"/>
                </a:solidFill>
              </a:rPr>
              <a:t>1 Dec 2016 - AER to publish revised Network Exemption Guideline</a:t>
            </a:r>
          </a:p>
          <a:p>
            <a:r>
              <a:rPr lang="en-AU" sz="2800" dirty="0" smtClean="0">
                <a:solidFill>
                  <a:schemeClr val="tx1"/>
                </a:solidFill>
              </a:rPr>
              <a:t>1 March 2017 - AEMO to publish ENM service level procedures and accreditation requirements</a:t>
            </a:r>
          </a:p>
          <a:p>
            <a:r>
              <a:rPr lang="en-AU" sz="2800" dirty="0" smtClean="0">
                <a:solidFill>
                  <a:schemeClr val="tx1"/>
                </a:solidFill>
              </a:rPr>
              <a:t>1 Dec 2017 – Embedded Networks rule commences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lvl="0"/>
            <a:r>
              <a:rPr lang="en-AU" dirty="0" smtClean="0"/>
              <a:t>Embedded Networks rule change</a:t>
            </a:r>
            <a:endParaRPr lang="en-A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5" y="1553029"/>
            <a:ext cx="8910806" cy="4471286"/>
          </a:xfrm>
        </p:spPr>
      </p:pic>
    </p:spTree>
    <p:extLst>
      <p:ext uri="{BB962C8B-B14F-4D97-AF65-F5344CB8AC3E}">
        <p14:creationId xmlns:p14="http://schemas.microsoft.com/office/powerpoint/2010/main" val="3464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lvl="0"/>
            <a:r>
              <a:rPr lang="en-AU" dirty="0" smtClean="0"/>
              <a:t>Embedded Networks rule change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5944"/>
            <a:ext cx="8229600" cy="4660220"/>
          </a:xfrm>
        </p:spPr>
        <p:txBody>
          <a:bodyPr/>
          <a:lstStyle/>
          <a:p>
            <a:pPr marL="0" indent="0">
              <a:buNone/>
            </a:pPr>
            <a:r>
              <a:rPr lang="en-AU" sz="2800" u="sng" dirty="0" smtClean="0">
                <a:solidFill>
                  <a:schemeClr val="tx1"/>
                </a:solidFill>
              </a:rPr>
              <a:t>Issue</a:t>
            </a:r>
          </a:p>
          <a:p>
            <a:pPr marL="0" indent="0">
              <a:buNone/>
            </a:pPr>
            <a:r>
              <a:rPr lang="en-AU" sz="2800" dirty="0" smtClean="0">
                <a:solidFill>
                  <a:schemeClr val="tx1"/>
                </a:solidFill>
              </a:rPr>
              <a:t>Aims to facilitate access to retail competition for customers in embedded networks</a:t>
            </a:r>
          </a:p>
          <a:p>
            <a:endParaRPr lang="en-AU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AU" sz="2800" u="sng" dirty="0" smtClean="0">
                <a:solidFill>
                  <a:schemeClr val="tx1"/>
                </a:solidFill>
              </a:rPr>
              <a:t>Solution</a:t>
            </a:r>
          </a:p>
          <a:p>
            <a:pPr marL="0" indent="0">
              <a:buNone/>
            </a:pPr>
            <a:r>
              <a:rPr lang="en-AU" sz="2800" dirty="0" smtClean="0">
                <a:solidFill>
                  <a:schemeClr val="tx1"/>
                </a:solidFill>
              </a:rPr>
              <a:t>Creates new accredited service provider:            the Embedded Network Manager (ENM)</a:t>
            </a:r>
          </a:p>
          <a:p>
            <a:endParaRPr lang="en-AU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86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lvl="0"/>
            <a:r>
              <a:rPr lang="en-AU" dirty="0" smtClean="0"/>
              <a:t>Embedded Networks rule change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5944"/>
            <a:ext cx="8229600" cy="4660220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>
                <a:solidFill>
                  <a:schemeClr val="tx1"/>
                </a:solidFill>
              </a:rPr>
              <a:t>Embedded network manager responsibilities</a:t>
            </a:r>
          </a:p>
          <a:p>
            <a:endParaRPr lang="en-AU" sz="2800" dirty="0" smtClean="0">
              <a:solidFill>
                <a:schemeClr val="tx1"/>
              </a:solidFill>
            </a:endParaRPr>
          </a:p>
          <a:p>
            <a:r>
              <a:rPr lang="en-AU" sz="2800" dirty="0" smtClean="0">
                <a:solidFill>
                  <a:schemeClr val="tx1"/>
                </a:solidFill>
              </a:rPr>
              <a:t>Recording details of customers’ metering installation in MSATS</a:t>
            </a:r>
          </a:p>
          <a:p>
            <a:endParaRPr lang="en-AU" sz="2800" dirty="0" smtClean="0">
              <a:solidFill>
                <a:schemeClr val="tx1"/>
              </a:solidFill>
            </a:endParaRPr>
          </a:p>
          <a:p>
            <a:r>
              <a:rPr lang="en-AU" sz="2800" dirty="0" smtClean="0">
                <a:solidFill>
                  <a:schemeClr val="tx1"/>
                </a:solidFill>
              </a:rPr>
              <a:t>Registering NMIs for child meters</a:t>
            </a:r>
          </a:p>
          <a:p>
            <a:endParaRPr lang="en-AU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74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lvl="0"/>
            <a:r>
              <a:rPr lang="en-AU" dirty="0" smtClean="0"/>
              <a:t>Embedded Networks rule change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8857"/>
            <a:ext cx="8229600" cy="4747307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When an ENM is required</a:t>
            </a:r>
          </a:p>
          <a:p>
            <a:pPr marL="0" indent="0">
              <a:buNone/>
            </a:pPr>
            <a:endParaRPr lang="en-US" sz="11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Default position (ENM required immediately):</a:t>
            </a:r>
          </a:p>
          <a:p>
            <a:pPr marL="400050" lvl="1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Network exemption holders who own, operate or control an embedded network must: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become accredited as or an Embedded Network Manager; or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appoint an accredited Embedded Network Manager.</a:t>
            </a:r>
          </a:p>
          <a:p>
            <a:pPr marL="457200" lvl="1" indent="0"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ENM not required:</a:t>
            </a:r>
            <a:endParaRPr lang="en-US" sz="1800" dirty="0">
              <a:solidFill>
                <a:schemeClr val="tx1"/>
              </a:solidFill>
            </a:endParaRPr>
          </a:p>
          <a:p>
            <a:pPr marL="400050" lvl="1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Embedded networks situated in jurisdictions that do not afford the right to a retailer of choice for embedded network customers</a:t>
            </a:r>
          </a:p>
        </p:txBody>
      </p:sp>
    </p:spTree>
    <p:extLst>
      <p:ext uri="{BB962C8B-B14F-4D97-AF65-F5344CB8AC3E}">
        <p14:creationId xmlns:p14="http://schemas.microsoft.com/office/powerpoint/2010/main" val="35569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lvl="0"/>
            <a:r>
              <a:rPr lang="en-AU" dirty="0" smtClean="0"/>
              <a:t>Embedded Networks rule change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4343"/>
            <a:ext cx="8229600" cy="4761821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ENM requirement deferred:</a:t>
            </a:r>
          </a:p>
          <a:p>
            <a:pPr marL="0" indent="0">
              <a:buNone/>
            </a:pPr>
            <a:endParaRPr lang="en-US" sz="9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200" i="1" dirty="0" smtClean="0">
                <a:solidFill>
                  <a:schemeClr val="tx1"/>
                </a:solidFill>
              </a:rPr>
              <a:t>If </a:t>
            </a:r>
            <a:r>
              <a:rPr lang="en-US" sz="2200" i="1" dirty="0">
                <a:solidFill>
                  <a:schemeClr val="tx1"/>
                </a:solidFill>
              </a:rPr>
              <a:t>the AER considers that the likely costs of complying with ENM conditions outweigh the likely benefits to persons connected, or proposed to be connected, to the embedded network, the AER </a:t>
            </a:r>
            <a:r>
              <a:rPr lang="en-US" sz="2200" i="1" dirty="0" smtClean="0">
                <a:solidFill>
                  <a:schemeClr val="tx1"/>
                </a:solidFill>
              </a:rPr>
              <a:t>may […] determine </a:t>
            </a:r>
            <a:r>
              <a:rPr lang="en-US" sz="2200" i="1" dirty="0">
                <a:solidFill>
                  <a:schemeClr val="tx1"/>
                </a:solidFill>
              </a:rPr>
              <a:t>to exempt that person or class of persons from the requirement to comply with the ENM conditions until such time as an </a:t>
            </a:r>
            <a:r>
              <a:rPr lang="en-US" sz="2200" b="1" i="1" dirty="0">
                <a:solidFill>
                  <a:schemeClr val="tx1"/>
                </a:solidFill>
              </a:rPr>
              <a:t>ENM conditions trigger occurs</a:t>
            </a:r>
            <a:r>
              <a:rPr lang="en-US" sz="2200" i="1" dirty="0" smtClean="0">
                <a:solidFill>
                  <a:schemeClr val="tx1"/>
                </a:solidFill>
              </a:rPr>
              <a:t>.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(NER r.2.5.1(d2))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1"/>
                </a:solidFill>
              </a:rPr>
              <a:t>ENM conditions trigger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Small customer enters into a market retail contract and cooling off period has expired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Large customer enters into a contract for the sale of energy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71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lvl="0"/>
            <a:r>
              <a:rPr lang="en-AU" dirty="0" smtClean="0"/>
              <a:t>Embedded Networks rule change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4343"/>
            <a:ext cx="8229600" cy="4761821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4800" dirty="0" smtClean="0">
                <a:solidFill>
                  <a:schemeClr val="tx1"/>
                </a:solidFill>
              </a:rPr>
              <a:t>Questions?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73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lvl="0"/>
            <a:r>
              <a:rPr lang="en-AU" dirty="0" smtClean="0"/>
              <a:t>Changes to support the rule change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5944"/>
            <a:ext cx="8229600" cy="4660220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>
                <a:solidFill>
                  <a:schemeClr val="tx1"/>
                </a:solidFill>
              </a:rPr>
              <a:t>Embedded networks that require an ENM immediately:</a:t>
            </a:r>
          </a:p>
          <a:p>
            <a:pPr marL="0" indent="0">
              <a:buNone/>
            </a:pPr>
            <a:endParaRPr lang="en-AU" sz="1200" dirty="0" smtClean="0">
              <a:solidFill>
                <a:schemeClr val="tx1"/>
              </a:solidFill>
            </a:endParaRPr>
          </a:p>
          <a:p>
            <a:r>
              <a:rPr lang="en-AU" sz="2800" dirty="0" smtClean="0">
                <a:solidFill>
                  <a:schemeClr val="tx1"/>
                </a:solidFill>
              </a:rPr>
              <a:t>30+ customers at site; and</a:t>
            </a:r>
          </a:p>
          <a:p>
            <a:pPr marL="0" indent="0">
              <a:buNone/>
            </a:pPr>
            <a:endParaRPr lang="en-AU" sz="1200" dirty="0" smtClean="0">
              <a:solidFill>
                <a:schemeClr val="tx1"/>
              </a:solidFill>
            </a:endParaRPr>
          </a:p>
          <a:p>
            <a:r>
              <a:rPr lang="en-AU" sz="2800" dirty="0">
                <a:solidFill>
                  <a:schemeClr val="tx1"/>
                </a:solidFill>
              </a:rPr>
              <a:t>t</a:t>
            </a:r>
            <a:r>
              <a:rPr lang="en-AU" sz="2800" dirty="0" smtClean="0">
                <a:solidFill>
                  <a:schemeClr val="tx1"/>
                </a:solidFill>
              </a:rPr>
              <a:t>hose customers relate to exemption classes ND1, ND2, ND10, NR1, NR2, NR3, NR4, NR5, NR6</a:t>
            </a:r>
          </a:p>
          <a:p>
            <a:pPr marL="0" indent="0">
              <a:buNone/>
            </a:pPr>
            <a:endParaRPr lang="en-AU" sz="1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A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AU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08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1114</Words>
  <Application>Microsoft Office PowerPoint</Application>
  <PresentationFormat>On-screen Show (4:3)</PresentationFormat>
  <Paragraphs>174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Network Exemption Guideline review 2016    Tom Stevens-Downie   26 September 2016</vt:lpstr>
      <vt:lpstr>Embedded Networks rule change</vt:lpstr>
      <vt:lpstr>Embedded Networks rule change</vt:lpstr>
      <vt:lpstr>Embedded Networks rule change</vt:lpstr>
      <vt:lpstr>Embedded Networks rule change</vt:lpstr>
      <vt:lpstr>Embedded Networks rule change</vt:lpstr>
      <vt:lpstr>Embedded Networks rule change</vt:lpstr>
      <vt:lpstr>Embedded Networks rule change</vt:lpstr>
      <vt:lpstr>Changes to support the rule change</vt:lpstr>
      <vt:lpstr>Changes to support the rule change</vt:lpstr>
      <vt:lpstr>Changes to support the rule change</vt:lpstr>
      <vt:lpstr>Changes to support the rule change</vt:lpstr>
      <vt:lpstr>Changes to support the rule change</vt:lpstr>
      <vt:lpstr>Other proposed amendments</vt:lpstr>
      <vt:lpstr>Other proposed amendments</vt:lpstr>
      <vt:lpstr>Other proposed amendments</vt:lpstr>
      <vt:lpstr>Other proposed amendments</vt:lpstr>
      <vt:lpstr>Other proposed amendments</vt:lpstr>
      <vt:lpstr>Other proposed amendments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2016-09-29T00:09:23Z</dcterms:created>
  <dcterms:modified xsi:type="dcterms:W3CDTF">2016-09-29T00:09:40Z</dcterms:modified>
</cp:coreProperties>
</file>