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7"/>
  </p:notesMasterIdLst>
  <p:handoutMasterIdLst>
    <p:handoutMasterId r:id="rId8"/>
  </p:handoutMasterIdLst>
  <p:sldIdLst>
    <p:sldId id="275" r:id="rId2"/>
    <p:sldId id="276" r:id="rId3"/>
    <p:sldId id="278" r:id="rId4"/>
    <p:sldId id="281" r:id="rId5"/>
    <p:sldId id="279" r:id="rId6"/>
  </p:sldIdLst>
  <p:sldSz cx="9144000" cy="6858000" type="screen4x3"/>
  <p:notesSz cx="6858000" cy="9144000"/>
  <p:defaultTextStyle>
    <a:defPPr>
      <a:defRPr lang="en-US"/>
    </a:defPPr>
    <a:lvl1pPr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1pPr>
    <a:lvl2pPr marL="4572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2pPr>
    <a:lvl3pPr marL="9144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3pPr>
    <a:lvl4pPr marL="13716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4pPr>
    <a:lvl5pPr marL="1828800" algn="l" rtl="0" eaLnBrk="0" fontAlgn="base" hangingPunct="0">
      <a:spcBef>
        <a:spcPct val="0"/>
      </a:spcBef>
      <a:spcAft>
        <a:spcPct val="0"/>
      </a:spcAft>
      <a:defRPr sz="2400" b="1"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b="1"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b="1"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b="1"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b="1"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CBF68"/>
    <a:srgbClr val="C5E1BA"/>
    <a:srgbClr val="CCE1C4"/>
    <a:srgbClr val="ACCE9F"/>
    <a:srgbClr val="82C16F"/>
    <a:srgbClr val="9C0426"/>
    <a:srgbClr val="BF0B27"/>
    <a:srgbClr val="B2083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572"/>
    <p:restoredTop sz="78723" autoAdjust="0"/>
  </p:normalViewPr>
  <p:slideViewPr>
    <p:cSldViewPr>
      <p:cViewPr varScale="1">
        <p:scale>
          <a:sx n="94" d="100"/>
          <a:sy n="94" d="100"/>
        </p:scale>
        <p:origin x="169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440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440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440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37F9F940-BEB2-DD49-BD3D-6A580D2D43DC}" type="slidenum">
              <a:rPr lang="en-US"/>
              <a:pPr>
                <a:defRPr/>
              </a:pPr>
              <a:t>‹#›</a:t>
            </a:fld>
            <a:endParaRPr lang="en-US"/>
          </a:p>
        </p:txBody>
      </p:sp>
    </p:spTree>
    <p:extLst>
      <p:ext uri="{BB962C8B-B14F-4D97-AF65-F5344CB8AC3E}">
        <p14:creationId xmlns:p14="http://schemas.microsoft.com/office/powerpoint/2010/main" val="2322274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vl1pPr>
          </a:lstStyle>
          <a:p>
            <a:pPr>
              <a:defRPr/>
            </a:pPr>
            <a:endParaRPr lang="en-US"/>
          </a:p>
        </p:txBody>
      </p:sp>
      <p:sp>
        <p:nvSpPr>
          <p:cNvPr id="2150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vl1pPr>
          </a:lstStyle>
          <a:p>
            <a:pPr>
              <a:defRPr/>
            </a:pPr>
            <a:endParaRPr lang="en-US"/>
          </a:p>
        </p:txBody>
      </p:sp>
      <p:sp>
        <p:nvSpPr>
          <p:cNvPr id="143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150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151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vl1pPr>
          </a:lstStyle>
          <a:p>
            <a:pPr>
              <a:defRPr/>
            </a:pPr>
            <a:endParaRPr lang="en-US"/>
          </a:p>
        </p:txBody>
      </p:sp>
      <p:sp>
        <p:nvSpPr>
          <p:cNvPr id="2151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pPr>
              <a:defRPr/>
            </a:pPr>
            <a:fld id="{0584C85B-4ACB-E243-ADB3-0440CCA85B4B}" type="slidenum">
              <a:rPr lang="en-US"/>
              <a:pPr>
                <a:defRPr/>
              </a:pPr>
              <a:t>‹#›</a:t>
            </a:fld>
            <a:endParaRPr lang="en-US"/>
          </a:p>
        </p:txBody>
      </p:sp>
    </p:spTree>
    <p:extLst>
      <p:ext uri="{BB962C8B-B14F-4D97-AF65-F5344CB8AC3E}">
        <p14:creationId xmlns:p14="http://schemas.microsoft.com/office/powerpoint/2010/main" val="8814193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584C85B-4ACB-E243-ADB3-0440CCA85B4B}" type="slidenum">
              <a:rPr lang="en-US" smtClean="0"/>
              <a:pPr>
                <a:defRPr/>
              </a:pPr>
              <a:t>1</a:t>
            </a:fld>
            <a:endParaRPr lang="en-US" dirty="0"/>
          </a:p>
        </p:txBody>
      </p:sp>
    </p:spTree>
    <p:extLst>
      <p:ext uri="{BB962C8B-B14F-4D97-AF65-F5344CB8AC3E}">
        <p14:creationId xmlns:p14="http://schemas.microsoft.com/office/powerpoint/2010/main" val="1043966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ＭＳ Ｐゴシック" charset="-128"/>
                <a:cs typeface="ＭＳ Ｐゴシック" charset="-128"/>
              </a:rPr>
              <a:t>2013 guideline development background and context</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PIAC and many other stakeholders </a:t>
            </a:r>
            <a:r>
              <a:rPr lang="en-AU" sz="1200" kern="1200" baseline="0" dirty="0">
                <a:solidFill>
                  <a:schemeClr val="tx1"/>
                </a:solidFill>
                <a:effectLst/>
                <a:latin typeface="Arial" charset="0"/>
                <a:ea typeface="ＭＳ Ｐゴシック" charset="-128"/>
                <a:cs typeface="ＭＳ Ｐゴシック" charset="-128"/>
              </a:rPr>
              <a:t>contributed to developing the </a:t>
            </a:r>
            <a:r>
              <a:rPr lang="en-AU" sz="1200" kern="1200" baseline="0" dirty="0" err="1">
                <a:solidFill>
                  <a:schemeClr val="tx1"/>
                </a:solidFill>
                <a:effectLst/>
                <a:latin typeface="Arial" charset="0"/>
                <a:ea typeface="ＭＳ Ｐゴシック" charset="-128"/>
                <a:cs typeface="ＭＳ Ｐゴシック" charset="-128"/>
              </a:rPr>
              <a:t>RoR</a:t>
            </a:r>
            <a:r>
              <a:rPr lang="en-AU" sz="1200" kern="1200" baseline="0" dirty="0">
                <a:solidFill>
                  <a:schemeClr val="tx1"/>
                </a:solidFill>
                <a:effectLst/>
                <a:latin typeface="Arial" charset="0"/>
                <a:ea typeface="ＭＳ Ｐゴシック" charset="-128"/>
                <a:cs typeface="ＭＳ Ｐゴシック" charset="-128"/>
              </a:rPr>
              <a:t> guideline in good faith</a:t>
            </a: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We hoped that the guideline would provide greater certainty to </a:t>
            </a:r>
            <a:r>
              <a:rPr lang="en-AU" sz="1200" kern="1200" dirty="0" err="1">
                <a:solidFill>
                  <a:schemeClr val="tx1"/>
                </a:solidFill>
                <a:effectLst/>
                <a:latin typeface="Arial" charset="0"/>
                <a:ea typeface="ＭＳ Ｐゴシック" charset="-128"/>
                <a:cs typeface="ＭＳ Ｐゴシック" charset="-128"/>
              </a:rPr>
              <a:t>RoR</a:t>
            </a:r>
            <a:r>
              <a:rPr lang="en-AU" sz="1200" kern="1200" dirty="0">
                <a:solidFill>
                  <a:schemeClr val="tx1"/>
                </a:solidFill>
                <a:effectLst/>
                <a:latin typeface="Arial" charset="0"/>
                <a:ea typeface="ＭＳ Ｐゴシック" charset="-128"/>
                <a:cs typeface="ＭＳ Ｐゴシック" charset="-128"/>
              </a:rPr>
              <a:t> proceedings and hence to broader revenue/price determination outcomes</a:t>
            </a: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This increased certainty reduces the risk to invest which leads to lower costs of capital for regulated businesses which should be passed on to consumers</a:t>
            </a:r>
          </a:p>
          <a:p>
            <a:pPr marL="171450" marR="0" lvl="0" indent="-171450" algn="l" defTabSz="914400" rtl="0" eaLnBrk="0" fontAlgn="base" latinLnBrk="0" hangingPunct="0">
              <a:lnSpc>
                <a:spcPct val="100000"/>
              </a:lnSpc>
              <a:spcBef>
                <a:spcPct val="30000"/>
              </a:spcBef>
              <a:spcAft>
                <a:spcPct val="0"/>
              </a:spcAft>
              <a:buClrTx/>
              <a:buSzTx/>
              <a:buFont typeface="Arial" charset="0"/>
              <a:buChar char="•"/>
              <a:tabLst/>
              <a:defRPr/>
            </a:pPr>
            <a:r>
              <a:rPr lang="en-AU" sz="1200" kern="1200" dirty="0">
                <a:solidFill>
                  <a:schemeClr val="tx1"/>
                </a:solidFill>
                <a:effectLst/>
                <a:latin typeface="Arial" charset="0"/>
                <a:ea typeface="ＭＳ Ｐゴシック" charset="-128"/>
                <a:cs typeface="ＭＳ Ｐゴシック" charset="-128"/>
              </a:rPr>
              <a:t>We hoped it would reduce the </a:t>
            </a:r>
            <a:r>
              <a:rPr lang="en-AU" sz="1200" kern="1200" dirty="0" err="1">
                <a:solidFill>
                  <a:schemeClr val="tx1"/>
                </a:solidFill>
                <a:effectLst/>
                <a:latin typeface="Arial" charset="0"/>
                <a:ea typeface="ＭＳ Ｐゴシック" charset="-128"/>
                <a:cs typeface="ＭＳ Ｐゴシック" charset="-128"/>
              </a:rPr>
              <a:t>paperwarfare</a:t>
            </a:r>
            <a:r>
              <a:rPr lang="en-AU" sz="1200" kern="1200" dirty="0">
                <a:solidFill>
                  <a:schemeClr val="tx1"/>
                </a:solidFill>
                <a:effectLst/>
                <a:latin typeface="Arial" charset="0"/>
                <a:ea typeface="ＭＳ Ｐゴシック" charset="-128"/>
                <a:cs typeface="ＭＳ Ｐゴシック" charset="-128"/>
              </a:rPr>
              <a:t> that the AER is subjected to</a:t>
            </a:r>
            <a:endParaRPr lang="en-GB" sz="1200" kern="1200" dirty="0">
              <a:solidFill>
                <a:schemeClr val="tx1"/>
              </a:solidFill>
              <a:effectLst/>
              <a:latin typeface="Arial" charset="0"/>
              <a:ea typeface="ＭＳ Ｐゴシック" charset="-128"/>
              <a:cs typeface="ＭＳ Ｐゴシック" charset="-128"/>
            </a:endParaRPr>
          </a:p>
          <a:p>
            <a:pPr marL="0" lvl="0" indent="0">
              <a:buFont typeface="Arial" charset="0"/>
              <a:buNone/>
            </a:pPr>
            <a:endParaRPr lang="en-AU"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endParaRPr lang="en-AU" sz="1200" kern="1200" dirty="0">
              <a:solidFill>
                <a:schemeClr val="tx1"/>
              </a:solidFill>
              <a:effectLst/>
              <a:latin typeface="Arial" charset="0"/>
              <a:ea typeface="ＭＳ Ｐゴシック" charset="-128"/>
              <a:cs typeface="ＭＳ Ｐゴシック" charset="-128"/>
            </a:endParaRPr>
          </a:p>
          <a:p>
            <a:pPr marL="0" lvl="0" indent="0">
              <a:buFont typeface="Arial" charset="0"/>
              <a:buNone/>
            </a:pPr>
            <a:r>
              <a:rPr lang="en-GB" sz="1200" kern="1200" dirty="0">
                <a:solidFill>
                  <a:schemeClr val="tx1"/>
                </a:solidFill>
                <a:effectLst/>
                <a:latin typeface="Arial" charset="0"/>
                <a:ea typeface="ＭＳ Ｐゴシック" charset="-128"/>
                <a:cs typeface="ＭＳ Ｐゴシック" charset="-128"/>
              </a:rPr>
              <a:t>Jim Cox noted that this has been ‘rigorously tested and refined’. That has been a thankless task for the AER looked at another way, that which hasn’t killed it has made it stronger.</a:t>
            </a:r>
          </a:p>
          <a:p>
            <a:endParaRPr lang="en-US" dirty="0"/>
          </a:p>
          <a:p>
            <a:r>
              <a:rPr lang="en-AU" sz="1200" kern="1200" dirty="0">
                <a:solidFill>
                  <a:schemeClr val="tx1"/>
                </a:solidFill>
                <a:effectLst/>
                <a:latin typeface="Arial" charset="0"/>
                <a:ea typeface="ＭＳ Ｐゴシック" charset="-128"/>
                <a:cs typeface="ＭＳ Ｐゴシック" charset="-128"/>
              </a:rPr>
              <a:t>Challenges and deviation from the guideline</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The regulatory framework more broadly is set up around the premise that there will be overs and </a:t>
            </a:r>
            <a:r>
              <a:rPr lang="en-AU" sz="1200" kern="1200" dirty="0" err="1">
                <a:solidFill>
                  <a:schemeClr val="tx1"/>
                </a:solidFill>
                <a:effectLst/>
                <a:latin typeface="Arial" charset="0"/>
                <a:ea typeface="ＭＳ Ｐゴシック" charset="-128"/>
                <a:cs typeface="ＭＳ Ｐゴシック" charset="-128"/>
              </a:rPr>
              <a:t>unders</a:t>
            </a:r>
            <a:r>
              <a:rPr lang="en-AU" sz="1200" kern="1200" dirty="0">
                <a:solidFill>
                  <a:schemeClr val="tx1"/>
                </a:solidFill>
                <a:effectLst/>
                <a:latin typeface="Arial" charset="0"/>
                <a:ea typeface="ＭＳ Ｐゴシック" charset="-128"/>
                <a:cs typeface="ＭＳ Ｐゴシック" charset="-128"/>
              </a:rPr>
              <a:t>.</a:t>
            </a:r>
            <a:r>
              <a:rPr lang="en-AU" sz="1200" kern="1200" baseline="0" dirty="0">
                <a:solidFill>
                  <a:schemeClr val="tx1"/>
                </a:solidFill>
                <a:effectLst/>
                <a:latin typeface="Arial" charset="0"/>
                <a:ea typeface="ＭＳ Ｐゴシック" charset="-128"/>
                <a:cs typeface="ＭＳ Ｐゴシック" charset="-128"/>
              </a:rPr>
              <a:t> These are will be </a:t>
            </a:r>
            <a:r>
              <a:rPr lang="en-AU" sz="1200" kern="1200" dirty="0">
                <a:solidFill>
                  <a:schemeClr val="tx1"/>
                </a:solidFill>
                <a:effectLst/>
                <a:latin typeface="Arial" charset="0"/>
                <a:ea typeface="ＭＳ Ｐゴシック" charset="-128"/>
                <a:cs typeface="ＭＳ Ｐゴシック" charset="-128"/>
              </a:rPr>
              <a:t>relatively small and are ultimately cancelled out from one year or regulatory control period to the next.</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Doing so allows for more efficient regulatory processes as they don’t need to go to the tenth significant figure</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It also reflects the fact that </a:t>
            </a:r>
            <a:r>
              <a:rPr lang="en-AU" sz="1200" kern="1200" dirty="0" err="1">
                <a:solidFill>
                  <a:schemeClr val="tx1"/>
                </a:solidFill>
                <a:effectLst/>
                <a:latin typeface="Arial" charset="0"/>
                <a:ea typeface="ＭＳ Ｐゴシック" charset="-128"/>
                <a:cs typeface="ＭＳ Ｐゴシック" charset="-128"/>
              </a:rPr>
              <a:t>RoR</a:t>
            </a:r>
            <a:r>
              <a:rPr lang="en-AU" sz="1200" kern="1200" dirty="0">
                <a:solidFill>
                  <a:schemeClr val="tx1"/>
                </a:solidFill>
                <a:effectLst/>
                <a:latin typeface="Arial" charset="0"/>
                <a:ea typeface="ＭＳ Ｐゴシック" charset="-128"/>
                <a:cs typeface="ＭＳ Ｐゴシック" charset="-128"/>
              </a:rPr>
              <a:t> (especially the cost of equity) cannot be as objectively measured as some other aspects of a revenue determination. Forecasts, estimations</a:t>
            </a:r>
            <a:r>
              <a:rPr lang="en-AU" sz="1200" kern="1200" baseline="0" dirty="0">
                <a:solidFill>
                  <a:schemeClr val="tx1"/>
                </a:solidFill>
                <a:effectLst/>
                <a:latin typeface="Arial" charset="0"/>
                <a:ea typeface="ＭＳ Ｐゴシック" charset="-128"/>
                <a:cs typeface="ＭＳ Ｐゴシック" charset="-128"/>
              </a:rPr>
              <a:t> and models are required which have inherent levels of uncertainty and won’t always line up with the true costs.</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The past behaviour of regulated</a:t>
            </a:r>
            <a:r>
              <a:rPr lang="en-AU" sz="1200" kern="1200" baseline="0" dirty="0">
                <a:solidFill>
                  <a:schemeClr val="tx1"/>
                </a:solidFill>
                <a:effectLst/>
                <a:latin typeface="Arial" charset="0"/>
                <a:ea typeface="ＭＳ Ｐゴシック" charset="-128"/>
                <a:cs typeface="ＭＳ Ｐゴシック" charset="-128"/>
              </a:rPr>
              <a:t> businesses c</a:t>
            </a:r>
            <a:r>
              <a:rPr lang="en-AU" sz="1200" kern="1200" dirty="0">
                <a:solidFill>
                  <a:schemeClr val="tx1"/>
                </a:solidFill>
                <a:effectLst/>
                <a:latin typeface="Arial" charset="0"/>
                <a:ea typeface="ＭＳ Ｐゴシック" charset="-128"/>
                <a:cs typeface="ＭＳ Ｐゴシック" charset="-128"/>
              </a:rPr>
              <a:t>hallenging and reviewing only particular aspects of </a:t>
            </a:r>
            <a:r>
              <a:rPr lang="en-AU" sz="1200" kern="1200" dirty="0" err="1">
                <a:solidFill>
                  <a:schemeClr val="tx1"/>
                </a:solidFill>
                <a:effectLst/>
                <a:latin typeface="Arial" charset="0"/>
                <a:ea typeface="ＭＳ Ｐゴシック" charset="-128"/>
                <a:cs typeface="ＭＳ Ｐゴシック" charset="-128"/>
              </a:rPr>
              <a:t>RoR</a:t>
            </a:r>
            <a:r>
              <a:rPr lang="en-AU" sz="1200" kern="1200" dirty="0">
                <a:solidFill>
                  <a:schemeClr val="tx1"/>
                </a:solidFill>
                <a:effectLst/>
                <a:latin typeface="Arial" charset="0"/>
                <a:ea typeface="ＭＳ Ｐゴシック" charset="-128"/>
                <a:cs typeface="ＭＳ Ｐゴシック" charset="-128"/>
              </a:rPr>
              <a:t> each time round leads to overs and overs (or </a:t>
            </a:r>
            <a:r>
              <a:rPr lang="en-AU" sz="1200" kern="1200" dirty="0" err="1">
                <a:solidFill>
                  <a:schemeClr val="tx1"/>
                </a:solidFill>
                <a:effectLst/>
                <a:latin typeface="Arial" charset="0"/>
                <a:ea typeface="ＭＳ Ｐゴシック" charset="-128"/>
                <a:cs typeface="ＭＳ Ｐゴシック" charset="-128"/>
              </a:rPr>
              <a:t>unders</a:t>
            </a:r>
            <a:r>
              <a:rPr lang="en-AU" sz="1200" kern="1200" dirty="0">
                <a:solidFill>
                  <a:schemeClr val="tx1"/>
                </a:solidFill>
                <a:effectLst/>
                <a:latin typeface="Arial" charset="0"/>
                <a:ea typeface="ＭＳ Ｐゴシック" charset="-128"/>
                <a:cs typeface="ＭＳ Ｐゴシック" charset="-128"/>
              </a:rPr>
              <a:t> and </a:t>
            </a:r>
            <a:r>
              <a:rPr lang="en-AU" sz="1200" kern="1200" dirty="0" err="1">
                <a:solidFill>
                  <a:schemeClr val="tx1"/>
                </a:solidFill>
                <a:effectLst/>
                <a:latin typeface="Arial" charset="0"/>
                <a:ea typeface="ＭＳ Ｐゴシック" charset="-128"/>
                <a:cs typeface="ＭＳ Ｐゴシック" charset="-128"/>
              </a:rPr>
              <a:t>unders</a:t>
            </a:r>
            <a:r>
              <a:rPr lang="en-AU" sz="1200" kern="1200" dirty="0">
                <a:solidFill>
                  <a:schemeClr val="tx1"/>
                </a:solidFill>
                <a:effectLst/>
                <a:latin typeface="Arial" charset="0"/>
                <a:ea typeface="ＭＳ Ｐゴシック" charset="-128"/>
                <a:cs typeface="ＭＳ Ｐゴシック" charset="-128"/>
              </a:rPr>
              <a:t>, depending on your perspective)</a:t>
            </a:r>
            <a:endParaRPr lang="en-GB" sz="1200" kern="1200" dirty="0">
              <a:solidFill>
                <a:schemeClr val="tx1"/>
              </a:solidFill>
              <a:effectLst/>
              <a:latin typeface="Arial" charset="0"/>
              <a:ea typeface="ＭＳ Ｐゴシック" charset="-128"/>
              <a:cs typeface="ＭＳ Ｐゴシック" charset="-128"/>
            </a:endParaRPr>
          </a:p>
          <a:p>
            <a:endParaRPr lang="en-US" dirty="0"/>
          </a:p>
        </p:txBody>
      </p:sp>
      <p:sp>
        <p:nvSpPr>
          <p:cNvPr id="4" name="Slide Number Placeholder 3"/>
          <p:cNvSpPr>
            <a:spLocks noGrp="1"/>
          </p:cNvSpPr>
          <p:nvPr>
            <p:ph type="sldNum" sz="quarter" idx="10"/>
          </p:nvPr>
        </p:nvSpPr>
        <p:spPr/>
        <p:txBody>
          <a:bodyPr/>
          <a:lstStyle/>
          <a:p>
            <a:pPr>
              <a:defRPr/>
            </a:pPr>
            <a:fld id="{0584C85B-4ACB-E243-ADB3-0440CCA85B4B}" type="slidenum">
              <a:rPr lang="en-US" smtClean="0"/>
              <a:pPr>
                <a:defRPr/>
              </a:pPr>
              <a:t>2</a:t>
            </a:fld>
            <a:endParaRPr lang="en-US"/>
          </a:p>
        </p:txBody>
      </p:sp>
    </p:spTree>
    <p:extLst>
      <p:ext uri="{BB962C8B-B14F-4D97-AF65-F5344CB8AC3E}">
        <p14:creationId xmlns:p14="http://schemas.microsoft.com/office/powerpoint/2010/main" val="8807423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ＭＳ Ｐゴシック" charset="-128"/>
                <a:cs typeface="ＭＳ Ｐゴシック" charset="-128"/>
              </a:rPr>
              <a:t>Binding guideline</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PIAC supports the principle of a binding guideline</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But work still underway on how to do it and what it would look like</a:t>
            </a:r>
          </a:p>
          <a:p>
            <a:endParaRPr lang="en-US" dirty="0"/>
          </a:p>
          <a:p>
            <a:endParaRPr lang="en-US" dirty="0"/>
          </a:p>
          <a:p>
            <a:r>
              <a:rPr lang="en-AU" sz="1200" kern="1200" dirty="0">
                <a:solidFill>
                  <a:schemeClr val="tx1"/>
                </a:solidFill>
                <a:effectLst/>
                <a:latin typeface="Arial" charset="0"/>
                <a:ea typeface="ＭＳ Ｐゴシック" charset="-128"/>
                <a:cs typeface="ＭＳ Ｐゴシック" charset="-128"/>
              </a:rPr>
              <a:t>Making it “review-proof” where possible</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Since a binding guideline is not possible under existing NER, PIAC supports making the guideline as “review-proof” as possible</a:t>
            </a:r>
          </a:p>
          <a:p>
            <a:pPr marL="171450" lvl="0" indent="-171450">
              <a:buFont typeface="Arial" charset="0"/>
              <a:buChar char="•"/>
            </a:pPr>
            <a:r>
              <a:rPr lang="en-GB" sz="1200" kern="1200" dirty="0">
                <a:solidFill>
                  <a:schemeClr val="tx1"/>
                </a:solidFill>
                <a:effectLst/>
                <a:latin typeface="Arial" charset="0"/>
                <a:ea typeface="ＭＳ Ｐゴシック" charset="-128"/>
                <a:cs typeface="ＭＳ Ｐゴシック" charset="-128"/>
              </a:rPr>
              <a:t>Making</a:t>
            </a:r>
            <a:r>
              <a:rPr lang="en-GB" sz="1200" kern="1200" baseline="0" dirty="0">
                <a:solidFill>
                  <a:schemeClr val="tx1"/>
                </a:solidFill>
                <a:effectLst/>
                <a:latin typeface="Arial" charset="0"/>
                <a:ea typeface="ＭＳ Ｐゴシック" charset="-128"/>
                <a:cs typeface="ＭＳ Ｐゴシック" charset="-128"/>
              </a:rPr>
              <a:t> sure that the guideline is robust to </a:t>
            </a:r>
            <a:r>
              <a:rPr lang="en-GB" sz="1200" kern="1200" baseline="0" dirty="0">
                <a:solidFill>
                  <a:srgbClr val="FF0000"/>
                </a:solidFill>
                <a:effectLst/>
                <a:latin typeface="Arial" charset="0"/>
                <a:ea typeface="ＭＳ Ｐゴシック" charset="-128"/>
                <a:cs typeface="ＭＳ Ｐゴシック" charset="-128"/>
              </a:rPr>
              <a:t>changes in financial markets</a:t>
            </a:r>
            <a:r>
              <a:rPr lang="en-GB" sz="1200" kern="1200" baseline="0" dirty="0">
                <a:solidFill>
                  <a:schemeClr val="tx1"/>
                </a:solidFill>
                <a:effectLst/>
                <a:latin typeface="Arial" charset="0"/>
                <a:ea typeface="ＭＳ Ｐゴシック" charset="-128"/>
                <a:cs typeface="ＭＳ Ｐゴシック" charset="-128"/>
              </a:rPr>
              <a:t> </a:t>
            </a:r>
          </a:p>
          <a:p>
            <a:pPr marL="171450" lvl="0" indent="-171450">
              <a:buFont typeface="Arial" charset="0"/>
              <a:buChar char="•"/>
            </a:pPr>
            <a:r>
              <a:rPr lang="en-GB" sz="1200" kern="1200" baseline="0" dirty="0">
                <a:solidFill>
                  <a:schemeClr val="tx1"/>
                </a:solidFill>
                <a:effectLst/>
                <a:latin typeface="Arial" charset="0"/>
                <a:ea typeface="ＭＳ Ｐゴシック" charset="-128"/>
                <a:cs typeface="ＭＳ Ｐゴシック" charset="-128"/>
              </a:rPr>
              <a:t>Reducing the reasons or opportunities for parties to deviate from it</a:t>
            </a:r>
          </a:p>
          <a:p>
            <a:pPr marL="171450" lvl="0" indent="-171450">
              <a:buFont typeface="Arial" charset="0"/>
              <a:buChar char="•"/>
            </a:pPr>
            <a:endParaRPr lang="en-GB" sz="1200" kern="1200" baseline="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endParaRPr lang="en-GB" sz="1200" kern="1200" baseline="0" dirty="0">
              <a:solidFill>
                <a:schemeClr val="tx1"/>
              </a:solidFill>
              <a:effectLst/>
              <a:latin typeface="Arial" charset="0"/>
              <a:ea typeface="ＭＳ Ｐゴシック" charset="-128"/>
              <a:cs typeface="ＭＳ Ｐゴシック" charset="-128"/>
            </a:endParaRPr>
          </a:p>
          <a:p>
            <a:pPr marL="0" lvl="0" indent="0">
              <a:buFont typeface="Arial" charset="0"/>
              <a:buNone/>
            </a:pPr>
            <a:r>
              <a:rPr lang="en-GB" sz="1200" kern="1200" baseline="0" dirty="0">
                <a:solidFill>
                  <a:schemeClr val="tx1"/>
                </a:solidFill>
                <a:effectLst/>
                <a:latin typeface="Arial" charset="0"/>
                <a:ea typeface="ＭＳ Ｐゴシック" charset="-128"/>
                <a:cs typeface="ＭＳ Ｐゴシック" charset="-128"/>
              </a:rPr>
              <a:t>Call on regulated businesses to provide a commitment to follow guideline</a:t>
            </a:r>
          </a:p>
          <a:p>
            <a:pPr marL="0" lvl="0" indent="0">
              <a:buFont typeface="Arial" charset="0"/>
              <a:buNone/>
            </a:pPr>
            <a:r>
              <a:rPr lang="en-GB" sz="1200" kern="1200" baseline="0" dirty="0">
                <a:solidFill>
                  <a:schemeClr val="tx1"/>
                </a:solidFill>
                <a:effectLst/>
                <a:latin typeface="Arial" charset="0"/>
                <a:ea typeface="ＭＳ Ｐゴシック" charset="-128"/>
                <a:cs typeface="ＭＳ Ｐゴシック" charset="-128"/>
              </a:rPr>
              <a:t>This should be easier with LMR off the cards</a:t>
            </a:r>
            <a:endParaRPr lang="en-GB" sz="1200" kern="1200" dirty="0">
              <a:solidFill>
                <a:schemeClr val="tx1"/>
              </a:solidFill>
              <a:effectLst/>
              <a:latin typeface="Arial" charset="0"/>
              <a:ea typeface="ＭＳ Ｐゴシック" charset="-128"/>
              <a:cs typeface="ＭＳ Ｐゴシック" charset="-128"/>
            </a:endParaRPr>
          </a:p>
          <a:p>
            <a:pPr lvl="0"/>
            <a:r>
              <a:rPr lang="en-AU" sz="1200" kern="1200" dirty="0">
                <a:solidFill>
                  <a:schemeClr val="tx1"/>
                </a:solidFill>
                <a:effectLst/>
                <a:latin typeface="Arial" charset="0"/>
                <a:ea typeface="ＭＳ Ｐゴシック" charset="-128"/>
                <a:cs typeface="ＭＳ Ｐゴシック" charset="-128"/>
              </a:rPr>
              <a:t> </a:t>
            </a:r>
            <a:endParaRPr lang="en-GB" sz="1200" kern="1200" dirty="0">
              <a:solidFill>
                <a:schemeClr val="tx1"/>
              </a:solidFill>
              <a:effectLst/>
              <a:latin typeface="Arial" charset="0"/>
              <a:ea typeface="ＭＳ Ｐゴシック" charset="-128"/>
              <a:cs typeface="ＭＳ Ｐゴシック" charset="-128"/>
            </a:endParaRPr>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0584C85B-4ACB-E243-ADB3-0440CCA85B4B}" type="slidenum">
              <a:rPr lang="en-US" smtClean="0"/>
              <a:pPr>
                <a:defRPr/>
              </a:pPr>
              <a:t>3</a:t>
            </a:fld>
            <a:endParaRPr lang="en-US" dirty="0"/>
          </a:p>
        </p:txBody>
      </p:sp>
    </p:spTree>
    <p:extLst>
      <p:ext uri="{BB962C8B-B14F-4D97-AF65-F5344CB8AC3E}">
        <p14:creationId xmlns:p14="http://schemas.microsoft.com/office/powerpoint/2010/main" val="1734131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a:t>Prevent a process which is just consultants at 20 paces</a:t>
            </a:r>
          </a:p>
          <a:p>
            <a:pPr marL="171450" indent="-171450">
              <a:buFont typeface="Arial" charset="0"/>
              <a:buChar char="•"/>
            </a:pPr>
            <a:r>
              <a:rPr lang="en-US" baseline="0" dirty="0"/>
              <a:t>WACC can be an arcane subject at the best of times but has a significant impact on consumer outcomes</a:t>
            </a:r>
          </a:p>
          <a:p>
            <a:pPr marL="171450" indent="-171450">
              <a:buFont typeface="Arial" charset="0"/>
              <a:buChar char="•"/>
            </a:pPr>
            <a:r>
              <a:rPr lang="en-US" baseline="0" dirty="0"/>
              <a:t>There is a risk that the debate can be caught up in an academic or technical debate over which method or model is inherently “better”</a:t>
            </a:r>
          </a:p>
          <a:p>
            <a:pPr marL="171450" indent="-171450">
              <a:buFont typeface="Arial" charset="0"/>
              <a:buChar char="•"/>
            </a:pPr>
            <a:r>
              <a:rPr lang="en-US" baseline="0" dirty="0"/>
              <a:t>The far more important consideration is the defensibility of any assumptions used</a:t>
            </a:r>
          </a:p>
          <a:p>
            <a:pPr marL="171450" indent="-171450">
              <a:buFont typeface="Arial" charset="0"/>
              <a:buChar char="•"/>
            </a:pPr>
            <a:r>
              <a:rPr lang="en-AU" baseline="0" dirty="0"/>
              <a:t>I</a:t>
            </a:r>
            <a:r>
              <a:rPr lang="en-US" baseline="0" dirty="0"/>
              <a:t>t’s doesn’t mean letting perfection be the enemy of the good. In fact its the opposite - its about taking a higher level view that accepts good enough where the risks of downside and upside of error are close enough to equal</a:t>
            </a:r>
            <a:endParaRPr lang="en-US" dirty="0"/>
          </a:p>
          <a:p>
            <a:endParaRPr lang="en-US" dirty="0"/>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a:t>Consumer involvement</a:t>
            </a:r>
          </a:p>
          <a:p>
            <a:pPr marL="171450" indent="-171450">
              <a:buFont typeface="Arial" charset="0"/>
              <a:buChar char="•"/>
            </a:pPr>
            <a:r>
              <a:rPr lang="en-US" dirty="0"/>
              <a:t>PIAC supports the AER’s proposed approach </a:t>
            </a:r>
            <a:r>
              <a:rPr lang="mr-IN" dirty="0"/>
              <a:t>–</a:t>
            </a:r>
            <a:r>
              <a:rPr lang="en-US" baseline="0" dirty="0"/>
              <a:t> in particular the focus on fostering the development of informed consumer perspectives to contribute to the review including through t</a:t>
            </a:r>
            <a:r>
              <a:rPr lang="en-US" dirty="0"/>
              <a:t>raining and upskilling sessions for consumer advocates</a:t>
            </a:r>
          </a:p>
          <a:p>
            <a:endParaRPr lang="en-US" dirty="0"/>
          </a:p>
          <a:p>
            <a:r>
              <a:rPr lang="en-US" dirty="0"/>
              <a:t>Indicative impacts of methodology change</a:t>
            </a:r>
          </a:p>
          <a:p>
            <a:pPr marL="171450" indent="-171450">
              <a:buFont typeface="Arial" charset="0"/>
              <a:buChar char="•"/>
            </a:pPr>
            <a:r>
              <a:rPr lang="en-US" dirty="0"/>
              <a:t>PIAC suggests that the AER could develop representative revenue and tariff determinations to demonstrate the impact on revenues from</a:t>
            </a:r>
            <a:r>
              <a:rPr lang="en-US" baseline="0" dirty="0"/>
              <a:t> proposed changes to the method, model or assumptions used in the </a:t>
            </a:r>
            <a:r>
              <a:rPr lang="en-US" baseline="0" dirty="0" err="1"/>
              <a:t>RoR</a:t>
            </a:r>
            <a:endParaRPr lang="en-US" baseline="0" dirty="0"/>
          </a:p>
          <a:p>
            <a:pPr marL="171450" indent="-171450">
              <a:buFont typeface="Arial" charset="0"/>
              <a:buChar char="•"/>
            </a:pPr>
            <a:r>
              <a:rPr lang="en-US" baseline="0" dirty="0"/>
              <a:t>It may be most useful to provide the change in network component of a typical consumer bill for several classes of customer)</a:t>
            </a:r>
          </a:p>
          <a:p>
            <a:pPr marL="171450" indent="-171450">
              <a:buFont typeface="Arial" charset="0"/>
              <a:buChar char="•"/>
            </a:pPr>
            <a:r>
              <a:rPr lang="en-US" baseline="0" dirty="0"/>
              <a:t>It would require the outcomes for a several economic or financial scenarios to demonstrate the robustness of the proposed methods. More work, hopefully the time spared with no more LMR can be spent on this.</a:t>
            </a:r>
          </a:p>
          <a:p>
            <a:pPr marL="171450" indent="-171450">
              <a:buFont typeface="Arial" charset="0"/>
              <a:buChar char="•"/>
            </a:pPr>
            <a:r>
              <a:rPr lang="en-US" baseline="0" dirty="0"/>
              <a:t>Therefore it would help to illustrate that one model may provide a lower revenue allowance but be more sensitive to changes in financial markets while an alternate model may do the opposite.</a:t>
            </a:r>
          </a:p>
          <a:p>
            <a:pPr marL="171450" indent="-171450">
              <a:buFont typeface="Arial" charset="0"/>
              <a:buChar char="•"/>
            </a:pPr>
            <a:endParaRPr lang="en-US" dirty="0"/>
          </a:p>
        </p:txBody>
      </p:sp>
      <p:sp>
        <p:nvSpPr>
          <p:cNvPr id="4" name="Slide Number Placeholder 3"/>
          <p:cNvSpPr>
            <a:spLocks noGrp="1"/>
          </p:cNvSpPr>
          <p:nvPr>
            <p:ph type="sldNum" sz="quarter" idx="10"/>
          </p:nvPr>
        </p:nvSpPr>
        <p:spPr/>
        <p:txBody>
          <a:bodyPr/>
          <a:lstStyle/>
          <a:p>
            <a:pPr>
              <a:defRPr/>
            </a:pPr>
            <a:fld id="{0584C85B-4ACB-E243-ADB3-0440CCA85B4B}" type="slidenum">
              <a:rPr lang="en-US" smtClean="0"/>
              <a:pPr>
                <a:defRPr/>
              </a:pPr>
              <a:t>4</a:t>
            </a:fld>
            <a:endParaRPr lang="en-US"/>
          </a:p>
        </p:txBody>
      </p:sp>
    </p:spTree>
    <p:extLst>
      <p:ext uri="{BB962C8B-B14F-4D97-AF65-F5344CB8AC3E}">
        <p14:creationId xmlns:p14="http://schemas.microsoft.com/office/powerpoint/2010/main" val="1812029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AU" sz="1200" kern="1200" dirty="0">
                <a:solidFill>
                  <a:schemeClr val="tx1"/>
                </a:solidFill>
                <a:effectLst/>
                <a:latin typeface="Arial" charset="0"/>
                <a:ea typeface="ＭＳ Ｐゴシック" charset="-128"/>
                <a:cs typeface="ＭＳ Ｐゴシック" charset="-128"/>
              </a:rPr>
              <a:t>Benchmark efficient entity</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PIAC is concerned by an</a:t>
            </a:r>
            <a:r>
              <a:rPr lang="en-AU" sz="1200" kern="1200" baseline="0" dirty="0">
                <a:solidFill>
                  <a:schemeClr val="tx1"/>
                </a:solidFill>
                <a:effectLst/>
                <a:latin typeface="Arial" charset="0"/>
                <a:ea typeface="ＭＳ Ｐゴシック" charset="-128"/>
                <a:cs typeface="ＭＳ Ｐゴシック" charset="-128"/>
              </a:rPr>
              <a:t> interpretation of the Full Federal Court’s ruling </a:t>
            </a:r>
            <a:r>
              <a:rPr lang="en-AU" sz="1200" kern="1200" dirty="0">
                <a:solidFill>
                  <a:schemeClr val="tx1"/>
                </a:solidFill>
                <a:effectLst/>
                <a:latin typeface="Arial" charset="0"/>
                <a:ea typeface="ＭＳ Ｐゴシック" charset="-128"/>
                <a:cs typeface="ＭＳ Ｐゴシック" charset="-128"/>
              </a:rPr>
              <a:t>that a separate BEE may need to be developed for each regulated business</a:t>
            </a:r>
          </a:p>
          <a:p>
            <a:pPr marL="628650" lvl="1"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(FFC ruled</a:t>
            </a:r>
            <a:r>
              <a:rPr lang="en-AU" sz="1200" kern="1200" baseline="0" dirty="0">
                <a:solidFill>
                  <a:schemeClr val="tx1"/>
                </a:solidFill>
                <a:effectLst/>
                <a:latin typeface="Arial" charset="0"/>
                <a:ea typeface="ＭＳ Ｐゴシック" charset="-128"/>
                <a:cs typeface="ＭＳ Ｐゴシック" charset="-128"/>
              </a:rPr>
              <a:t> that the AER had erred in not sufficiently considering the businesses’ true costs of debt financing. It doesn’t necessarily require the AER to develop separate BEEs for each NSP </a:t>
            </a:r>
            <a:r>
              <a:rPr lang="mr-IN" sz="1200" kern="1200" baseline="0" dirty="0">
                <a:solidFill>
                  <a:schemeClr val="tx1"/>
                </a:solidFill>
                <a:effectLst/>
                <a:latin typeface="Arial" charset="0"/>
                <a:ea typeface="ＭＳ Ｐゴシック" charset="-128"/>
                <a:cs typeface="ＭＳ Ｐゴシック" charset="-128"/>
              </a:rPr>
              <a:t>–</a:t>
            </a:r>
            <a:r>
              <a:rPr lang="en-AU" sz="1200" kern="1200" baseline="0" dirty="0">
                <a:solidFill>
                  <a:schemeClr val="tx1"/>
                </a:solidFill>
                <a:effectLst/>
                <a:latin typeface="Arial" charset="0"/>
                <a:ea typeface="ＭＳ Ｐゴシック" charset="-128"/>
                <a:cs typeface="ＭＳ Ｐゴシック" charset="-128"/>
              </a:rPr>
              <a:t> it may just require the AER to better justify using a BEE. It also isn’t clear if the FFC’s ruling extends to other aspects of the </a:t>
            </a:r>
            <a:r>
              <a:rPr lang="en-AU" sz="1200" kern="1200" baseline="0" dirty="0" err="1">
                <a:solidFill>
                  <a:schemeClr val="tx1"/>
                </a:solidFill>
                <a:effectLst/>
                <a:latin typeface="Arial" charset="0"/>
                <a:ea typeface="ＭＳ Ｐゴシック" charset="-128"/>
                <a:cs typeface="ＭＳ Ｐゴシック" charset="-128"/>
              </a:rPr>
              <a:t>RoR</a:t>
            </a:r>
            <a:r>
              <a:rPr lang="en-AU" sz="1200" kern="1200" baseline="0" dirty="0">
                <a:solidFill>
                  <a:schemeClr val="tx1"/>
                </a:solidFill>
                <a:effectLst/>
                <a:latin typeface="Arial" charset="0"/>
                <a:ea typeface="ＭＳ Ｐゴシック" charset="-128"/>
                <a:cs typeface="ＭＳ Ｐゴシック" charset="-128"/>
              </a:rPr>
              <a:t> or would be limited to the cost of debt.)</a:t>
            </a:r>
            <a:endParaRPr lang="en-AU"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This could defeat the purpose</a:t>
            </a:r>
            <a:r>
              <a:rPr lang="en-AU" sz="1200" kern="1200" baseline="0" dirty="0">
                <a:solidFill>
                  <a:schemeClr val="tx1"/>
                </a:solidFill>
                <a:effectLst/>
                <a:latin typeface="Arial" charset="0"/>
                <a:ea typeface="ＭＳ Ｐゴシック" charset="-128"/>
                <a:cs typeface="ＭＳ Ｐゴシック" charset="-128"/>
              </a:rPr>
              <a:t> of having a BEE in the first place</a:t>
            </a:r>
          </a:p>
          <a:p>
            <a:pPr marL="171450" lvl="0" indent="-171450">
              <a:buFont typeface="Arial" charset="0"/>
              <a:buChar char="•"/>
            </a:pPr>
            <a:r>
              <a:rPr lang="en-AU" sz="1200" kern="1200" baseline="0" dirty="0">
                <a:solidFill>
                  <a:schemeClr val="tx1"/>
                </a:solidFill>
                <a:effectLst/>
                <a:latin typeface="Arial" charset="0"/>
                <a:ea typeface="ＭＳ Ｐゴシック" charset="-128"/>
                <a:cs typeface="ＭＳ Ｐゴシック" charset="-128"/>
              </a:rPr>
              <a:t>PIAC does not consider that the financial costs and risks are significantly different between the regulated businesses to justify having to develop separate BEEs</a:t>
            </a:r>
            <a:endParaRPr lang="en-GB" sz="1200" kern="1200" dirty="0">
              <a:solidFill>
                <a:schemeClr val="tx1"/>
              </a:solidFill>
              <a:effectLst/>
              <a:latin typeface="Arial" charset="0"/>
              <a:ea typeface="ＭＳ Ｐゴシック" charset="-128"/>
              <a:cs typeface="ＭＳ Ｐゴシック" charset="-128"/>
            </a:endParaRPr>
          </a:p>
          <a:p>
            <a:endParaRPr lang="en-US" dirty="0"/>
          </a:p>
          <a:p>
            <a:endParaRPr lang="en-US" dirty="0"/>
          </a:p>
          <a:p>
            <a:r>
              <a:rPr lang="en-AU" sz="1200" kern="1200" dirty="0">
                <a:solidFill>
                  <a:schemeClr val="tx1"/>
                </a:solidFill>
                <a:effectLst/>
                <a:latin typeface="Arial" charset="0"/>
                <a:ea typeface="ＭＳ Ｐゴシック" charset="-128"/>
                <a:cs typeface="ＭＳ Ｐゴシック" charset="-128"/>
              </a:rPr>
              <a:t>Cost of Equity</a:t>
            </a:r>
            <a:endParaRPr lang="en-GB" sz="1200" kern="1200" dirty="0">
              <a:solidFill>
                <a:schemeClr val="tx1"/>
              </a:solidFill>
              <a:effectLst/>
              <a:latin typeface="Arial" charset="0"/>
              <a:ea typeface="ＭＳ Ｐゴシック" charset="-128"/>
              <a:cs typeface="ＭＳ Ｐゴシック" charset="-128"/>
            </a:endParaRPr>
          </a:p>
          <a:p>
            <a:pPr marL="17145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 The cost of equity cannot readily be measured and</a:t>
            </a:r>
            <a:r>
              <a:rPr lang="en-AU" sz="1200" kern="1200" baseline="0" dirty="0">
                <a:solidFill>
                  <a:schemeClr val="tx1"/>
                </a:solidFill>
                <a:effectLst/>
                <a:latin typeface="Arial" charset="0"/>
                <a:ea typeface="ＭＳ Ｐゴシック" charset="-128"/>
                <a:cs typeface="ＭＳ Ｐゴシック" charset="-128"/>
              </a:rPr>
              <a:t> therefore requires more robustness in the guideline to make sure this component remains review- and challenge-proof (or defensible)</a:t>
            </a:r>
            <a:endParaRPr lang="en-GB" sz="1200" kern="1200" dirty="0">
              <a:solidFill>
                <a:schemeClr val="tx1"/>
              </a:solidFill>
              <a:effectLst/>
              <a:latin typeface="Arial" charset="0"/>
              <a:ea typeface="ＭＳ Ｐゴシック" charset="-128"/>
              <a:cs typeface="ＭＳ Ｐゴシック" charset="-128"/>
            </a:endParaRPr>
          </a:p>
          <a:p>
            <a:r>
              <a:rPr lang="en-AU" sz="1200" kern="1200" dirty="0">
                <a:solidFill>
                  <a:schemeClr val="tx1"/>
                </a:solidFill>
                <a:effectLst/>
                <a:latin typeface="Arial" charset="0"/>
                <a:ea typeface="ＭＳ Ｐゴシック" charset="-128"/>
                <a:cs typeface="ＭＳ Ｐゴシック" charset="-128"/>
              </a:rPr>
              <a:t> </a:t>
            </a:r>
            <a:endParaRPr lang="en-GB" sz="1200" kern="1200" dirty="0">
              <a:solidFill>
                <a:schemeClr val="tx1"/>
              </a:solidFill>
              <a:effectLst/>
              <a:latin typeface="Arial" charset="0"/>
              <a:ea typeface="ＭＳ Ｐゴシック" charset="-128"/>
              <a:cs typeface="ＭＳ Ｐゴシック" charset="-128"/>
            </a:endParaRPr>
          </a:p>
          <a:p>
            <a:r>
              <a:rPr lang="en-AU" sz="1200" kern="1200" dirty="0">
                <a:solidFill>
                  <a:schemeClr val="tx1"/>
                </a:solidFill>
                <a:effectLst/>
                <a:latin typeface="Arial" charset="0"/>
                <a:ea typeface="ＭＳ Ｐゴシック" charset="-128"/>
                <a:cs typeface="ＭＳ Ｐゴシック" charset="-128"/>
              </a:rPr>
              <a:t> </a:t>
            </a:r>
            <a:endParaRPr lang="en-GB" sz="1200" kern="1200" dirty="0">
              <a:solidFill>
                <a:schemeClr val="tx1"/>
              </a:solidFill>
              <a:effectLst/>
              <a:latin typeface="Arial" charset="0"/>
              <a:ea typeface="ＭＳ Ｐゴシック" charset="-128"/>
              <a:cs typeface="ＭＳ Ｐゴシック" charset="-128"/>
            </a:endParaRPr>
          </a:p>
          <a:p>
            <a:r>
              <a:rPr lang="en-AU" sz="1200" kern="1200" dirty="0">
                <a:solidFill>
                  <a:schemeClr val="tx1"/>
                </a:solidFill>
                <a:effectLst/>
                <a:latin typeface="Arial" charset="0"/>
                <a:ea typeface="ＭＳ Ｐゴシック" charset="-128"/>
                <a:cs typeface="ＭＳ Ｐゴシック" charset="-128"/>
              </a:rPr>
              <a:t>Cost of Debt</a:t>
            </a:r>
            <a:endParaRPr lang="en-GB" sz="1200" kern="1200" dirty="0">
              <a:solidFill>
                <a:schemeClr val="tx1"/>
              </a:solidFill>
              <a:effectLst/>
              <a:latin typeface="Arial" charset="0"/>
              <a:ea typeface="ＭＳ Ｐゴシック" charset="-128"/>
              <a:cs typeface="ＭＳ Ｐゴシック" charset="-128"/>
            </a:endParaRPr>
          </a:p>
          <a:p>
            <a:pPr marL="171450" lvl="0" indent="-171450">
              <a:buFont typeface="Arial" charset="0"/>
              <a:buChar char="•"/>
            </a:pPr>
            <a:r>
              <a:rPr lang="en-AU" sz="1200" kern="1200" dirty="0">
                <a:solidFill>
                  <a:schemeClr val="tx1"/>
                </a:solidFill>
                <a:effectLst/>
                <a:latin typeface="Arial" charset="0"/>
                <a:ea typeface="ＭＳ Ｐゴシック" charset="-128"/>
                <a:cs typeface="ＭＳ Ｐゴシック" charset="-128"/>
              </a:rPr>
              <a:t>PIAC supports the transition to a 10-year trailing average cost of debt in a way that is not unduly influenced by the GFC</a:t>
            </a:r>
            <a:endParaRPr lang="en-GB" sz="1200" kern="1200" dirty="0">
              <a:solidFill>
                <a:schemeClr val="tx1"/>
              </a:solidFill>
              <a:effectLst/>
              <a:latin typeface="Arial" charset="0"/>
              <a:ea typeface="ＭＳ Ｐゴシック" charset="-128"/>
              <a:cs typeface="ＭＳ Ｐゴシック" charset="-128"/>
            </a:endParaRPr>
          </a:p>
          <a:p>
            <a:r>
              <a:rPr lang="en-AU" sz="1200" kern="1200" dirty="0">
                <a:solidFill>
                  <a:schemeClr val="tx1"/>
                </a:solidFill>
                <a:effectLst/>
                <a:latin typeface="Arial" charset="0"/>
                <a:ea typeface="ＭＳ Ｐゴシック" charset="-128"/>
                <a:cs typeface="ＭＳ Ｐゴシック" charset="-128"/>
              </a:rPr>
              <a:t> </a:t>
            </a:r>
            <a:endParaRPr lang="en-GB" sz="1200" kern="1200" dirty="0">
              <a:solidFill>
                <a:schemeClr val="tx1"/>
              </a:solidFill>
              <a:effectLst/>
              <a:latin typeface="Arial" charset="0"/>
              <a:ea typeface="ＭＳ Ｐゴシック" charset="-128"/>
              <a:cs typeface="ＭＳ Ｐゴシック" charset="-128"/>
            </a:endParaRPr>
          </a:p>
          <a:p>
            <a:endParaRPr lang="en-US" dirty="0"/>
          </a:p>
          <a:p>
            <a:r>
              <a:rPr lang="en-US" dirty="0"/>
              <a:t>Gamma</a:t>
            </a:r>
          </a:p>
          <a:p>
            <a:r>
              <a:rPr lang="en-AU" dirty="0"/>
              <a:t>The AER’s approach to Gamma has been reinforced by the riding instructions of the FFC</a:t>
            </a:r>
          </a:p>
          <a:p>
            <a:endParaRPr lang="en-AU" dirty="0"/>
          </a:p>
          <a:p>
            <a:r>
              <a:rPr lang="en-AU" dirty="0"/>
              <a:t>Thanks the AER2.0 for its strong focus on working together on these issues, along with ENA2.0 and those of its members who are embracing this collaborative approach to RoR2.0 (or at least the BETA version)</a:t>
            </a:r>
          </a:p>
          <a:p>
            <a:endParaRPr lang="en-AU" dirty="0"/>
          </a:p>
          <a:p>
            <a:endParaRPr lang="en-US" dirty="0"/>
          </a:p>
          <a:p>
            <a:endParaRPr lang="en-US" dirty="0"/>
          </a:p>
        </p:txBody>
      </p:sp>
      <p:sp>
        <p:nvSpPr>
          <p:cNvPr id="4" name="Slide Number Placeholder 3"/>
          <p:cNvSpPr>
            <a:spLocks noGrp="1"/>
          </p:cNvSpPr>
          <p:nvPr>
            <p:ph type="sldNum" sz="quarter" idx="10"/>
          </p:nvPr>
        </p:nvSpPr>
        <p:spPr/>
        <p:txBody>
          <a:bodyPr/>
          <a:lstStyle/>
          <a:p>
            <a:pPr>
              <a:defRPr/>
            </a:pPr>
            <a:fld id="{0584C85B-4ACB-E243-ADB3-0440CCA85B4B}" type="slidenum">
              <a:rPr lang="en-US" smtClean="0"/>
              <a:pPr>
                <a:defRPr/>
              </a:pPr>
              <a:t>5</a:t>
            </a:fld>
            <a:endParaRPr lang="en-US"/>
          </a:p>
        </p:txBody>
      </p:sp>
    </p:spTree>
    <p:extLst>
      <p:ext uri="{BB962C8B-B14F-4D97-AF65-F5344CB8AC3E}">
        <p14:creationId xmlns:p14="http://schemas.microsoft.com/office/powerpoint/2010/main" val="1692165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8" name="TextBox 7"/>
          <p:cNvSpPr txBox="1"/>
          <p:nvPr userDrawn="1"/>
        </p:nvSpPr>
        <p:spPr>
          <a:xfrm>
            <a:off x="179512" y="6381328"/>
            <a:ext cx="1008112" cy="230832"/>
          </a:xfrm>
          <a:prstGeom prst="rect">
            <a:avLst/>
          </a:prstGeom>
          <a:solidFill>
            <a:schemeClr val="bg1"/>
          </a:solidFill>
        </p:spPr>
        <p:txBody>
          <a:bodyPr wrap="square" rtlCol="0">
            <a:spAutoFit/>
          </a:bodyPr>
          <a:lstStyle/>
          <a:p>
            <a:r>
              <a:rPr lang="en-US" sz="900" baseline="0"/>
              <a:t>© PIAC 2017</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0400" y="914400"/>
            <a:ext cx="17526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52600" y="914400"/>
            <a:ext cx="51054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Box 4"/>
          <p:cNvSpPr txBox="1"/>
          <p:nvPr userDrawn="1"/>
        </p:nvSpPr>
        <p:spPr>
          <a:xfrm>
            <a:off x="107504" y="6445478"/>
            <a:ext cx="1152128" cy="215444"/>
          </a:xfrm>
          <a:prstGeom prst="rect">
            <a:avLst/>
          </a:prstGeom>
          <a:solidFill>
            <a:schemeClr val="bg1"/>
          </a:solidFill>
        </p:spPr>
        <p:txBody>
          <a:bodyPr wrap="square" rtlCol="0">
            <a:spAutoFit/>
          </a:bodyPr>
          <a:lstStyle/>
          <a:p>
            <a:r>
              <a:rPr lang="en-US" sz="800" b="1"/>
              <a:t>© PIAC</a:t>
            </a:r>
            <a:r>
              <a:rPr lang="en-US" sz="800" b="1" baseline="0"/>
              <a:t> 2017</a:t>
            </a:r>
            <a:endParaRPr lang="en-US" sz="800" b="1"/>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2036" y="753639"/>
            <a:ext cx="1305628" cy="1523233"/>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752600" y="1600200"/>
            <a:ext cx="3429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334000" y="1600200"/>
            <a:ext cx="3429000" cy="4953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752600" y="914400"/>
            <a:ext cx="7010400" cy="533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752600" y="1600200"/>
            <a:ext cx="7010400" cy="495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28" name="Picture 16" descr="PIAC logo"/>
          <p:cNvPicPr>
            <a:picLocks noChangeAspect="1" noChangeArrowheads="1"/>
          </p:cNvPicPr>
          <p:nvPr/>
        </p:nvPicPr>
        <p:blipFill>
          <a:blip r:embed="rId13"/>
          <a:srcRect/>
          <a:stretch>
            <a:fillRect/>
          </a:stretch>
        </p:blipFill>
        <p:spPr bwMode="auto">
          <a:xfrm>
            <a:off x="273050" y="762000"/>
            <a:ext cx="1250950" cy="1524000"/>
          </a:xfrm>
          <a:prstGeom prst="rect">
            <a:avLst/>
          </a:prstGeom>
          <a:noFill/>
          <a:ln w="9525">
            <a:noFill/>
            <a:miter lim="800000"/>
            <a:headEnd/>
            <a:tailEnd/>
          </a:ln>
        </p:spPr>
      </p:pic>
      <p:sp>
        <p:nvSpPr>
          <p:cNvPr id="1041" name="Text Box 17"/>
          <p:cNvSpPr txBox="1">
            <a:spLocks noChangeArrowheads="1"/>
          </p:cNvSpPr>
          <p:nvPr/>
        </p:nvSpPr>
        <p:spPr bwMode="auto">
          <a:xfrm>
            <a:off x="0" y="0"/>
            <a:ext cx="9144000" cy="457200"/>
          </a:xfrm>
          <a:prstGeom prst="rect">
            <a:avLst/>
          </a:prstGeom>
          <a:solidFill>
            <a:srgbClr val="B20838"/>
          </a:solidFill>
          <a:ln w="9525">
            <a:noFill/>
            <a:miter lim="800000"/>
            <a:headEnd/>
            <a:tailEnd/>
          </a:ln>
          <a:effectLst/>
        </p:spPr>
        <p:txBody>
          <a:bodyPr>
            <a:prstTxWarp prst="textNoShape">
              <a:avLst/>
            </a:prstTxWarp>
            <a:spAutoFit/>
          </a:bodyPr>
          <a:lstStyle/>
          <a:p>
            <a:pPr>
              <a:spcBef>
                <a:spcPct val="50000"/>
              </a:spcBef>
              <a:defRPr/>
            </a:pPr>
            <a:r>
              <a:rPr lang="en-US" b="0">
                <a:latin typeface="Arial Narrow" charset="0"/>
              </a:rPr>
              <a:t>	</a:t>
            </a:r>
          </a:p>
        </p:txBody>
      </p:sp>
      <p:sp>
        <p:nvSpPr>
          <p:cNvPr id="1045" name="Text Box 21"/>
          <p:cNvSpPr txBox="1">
            <a:spLocks noChangeArrowheads="1"/>
          </p:cNvSpPr>
          <p:nvPr/>
        </p:nvSpPr>
        <p:spPr bwMode="auto">
          <a:xfrm>
            <a:off x="7239000" y="4648200"/>
            <a:ext cx="1219200" cy="457200"/>
          </a:xfrm>
          <a:prstGeom prst="rect">
            <a:avLst/>
          </a:prstGeom>
          <a:noFill/>
          <a:ln w="9525">
            <a:noFill/>
            <a:miter lim="800000"/>
            <a:headEnd/>
            <a:tailEnd/>
          </a:ln>
          <a:effectLst/>
        </p:spPr>
        <p:txBody>
          <a:bodyPr>
            <a:prstTxWarp prst="textNoShape">
              <a:avLst/>
            </a:prstTxWarp>
            <a:spAutoFit/>
          </a:bodyPr>
          <a:lstStyle/>
          <a:p>
            <a:pPr>
              <a:spcBef>
                <a:spcPct val="50000"/>
              </a:spcBef>
              <a:defRPr/>
            </a:pPr>
            <a:endParaRPr lang="en-US" b="0"/>
          </a:p>
        </p:txBody>
      </p:sp>
      <p:cxnSp>
        <p:nvCxnSpPr>
          <p:cNvPr id="1031" name="AutoShape 34"/>
          <p:cNvCxnSpPr>
            <a:cxnSpLocks noChangeShapeType="1"/>
          </p:cNvCxnSpPr>
          <p:nvPr/>
        </p:nvCxnSpPr>
        <p:spPr bwMode="auto">
          <a:xfrm>
            <a:off x="1828800" y="1371600"/>
            <a:ext cx="7315200" cy="0"/>
          </a:xfrm>
          <a:prstGeom prst="straightConnector1">
            <a:avLst/>
          </a:prstGeom>
          <a:noFill/>
          <a:ln w="19050">
            <a:solidFill>
              <a:srgbClr val="B20838"/>
            </a:solidFill>
            <a:round/>
            <a:headEnd/>
            <a:tailEnd/>
          </a:ln>
        </p:spPr>
      </p:cxnSp>
      <p:sp>
        <p:nvSpPr>
          <p:cNvPr id="1059" name="Text Box 35"/>
          <p:cNvSpPr txBox="1">
            <a:spLocks noChangeArrowheads="1"/>
          </p:cNvSpPr>
          <p:nvPr/>
        </p:nvSpPr>
        <p:spPr bwMode="auto">
          <a:xfrm>
            <a:off x="152400" y="6415088"/>
            <a:ext cx="1981200" cy="214312"/>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altLang="ja-JP" sz="800"/>
              <a:t>© PIAC 2014</a:t>
            </a: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spcBef>
          <a:spcPct val="0"/>
        </a:spcBef>
        <a:spcAft>
          <a:spcPct val="0"/>
        </a:spcAft>
        <a:defRPr sz="2800">
          <a:solidFill>
            <a:schemeClr val="tx2"/>
          </a:solidFill>
          <a:latin typeface="+mj-lt"/>
          <a:ea typeface="+mj-ea"/>
          <a:cs typeface="+mj-cs"/>
        </a:defRPr>
      </a:lvl1pPr>
      <a:lvl2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2pPr>
      <a:lvl3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3pPr>
      <a:lvl4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4pPr>
      <a:lvl5pPr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5pPr>
      <a:lvl6pPr marL="4572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6pPr>
      <a:lvl7pPr marL="9144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7pPr>
      <a:lvl8pPr marL="13716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8pPr>
      <a:lvl9pPr marL="1828800" algn="l" rtl="0" eaLnBrk="1" fontAlgn="base" hangingPunct="1">
        <a:spcBef>
          <a:spcPct val="0"/>
        </a:spcBef>
        <a:spcAft>
          <a:spcPct val="0"/>
        </a:spcAft>
        <a:defRPr sz="2800">
          <a:solidFill>
            <a:schemeClr val="tx2"/>
          </a:solidFill>
          <a:latin typeface="Arial" charset="0"/>
          <a:ea typeface="ＭＳ Ｐゴシック" charset="-128"/>
          <a:cs typeface="ＭＳ Ｐゴシック" charset="-128"/>
        </a:defRPr>
      </a:lvl9pPr>
    </p:titleStyle>
    <p:bodyStyle>
      <a:lvl1pPr marL="342900" indent="-342900" algn="l" rtl="0" eaLnBrk="1" fontAlgn="base" hangingPunct="1">
        <a:spcBef>
          <a:spcPct val="20000"/>
        </a:spcBef>
        <a:spcAft>
          <a:spcPct val="20000"/>
        </a:spcAft>
        <a:defRPr sz="2400">
          <a:solidFill>
            <a:schemeClr val="tx1"/>
          </a:solidFill>
          <a:latin typeface="+mn-lt"/>
          <a:ea typeface="+mn-ea"/>
          <a:cs typeface="+mn-cs"/>
        </a:defRPr>
      </a:lvl1pPr>
      <a:lvl2pPr marL="476250" indent="-285750" algn="l" rtl="0" eaLnBrk="1" fontAlgn="base" hangingPunct="1">
        <a:spcBef>
          <a:spcPct val="20000"/>
        </a:spcBef>
        <a:spcAft>
          <a:spcPct val="20000"/>
        </a:spcAft>
        <a:buChar char="•"/>
        <a:defRPr sz="2000">
          <a:solidFill>
            <a:schemeClr val="tx1"/>
          </a:solidFill>
          <a:latin typeface="+mn-lt"/>
          <a:ea typeface="+mn-ea"/>
        </a:defRPr>
      </a:lvl2pPr>
      <a:lvl3pPr marL="895350" indent="-228600" algn="l" rtl="0" eaLnBrk="1" fontAlgn="base" hangingPunct="1">
        <a:spcBef>
          <a:spcPct val="20000"/>
        </a:spcBef>
        <a:spcAft>
          <a:spcPct val="20000"/>
        </a:spcAft>
        <a:buFont typeface="Times" charset="0"/>
        <a:buChar char="•"/>
        <a:defRPr>
          <a:solidFill>
            <a:schemeClr val="tx1"/>
          </a:solidFill>
          <a:latin typeface="+mn-lt"/>
          <a:ea typeface="+mn-ea"/>
        </a:defRPr>
      </a:lvl3pPr>
      <a:lvl4pPr marL="1085850" indent="285750" algn="l" rtl="0" eaLnBrk="1" fontAlgn="base" hangingPunct="1">
        <a:spcBef>
          <a:spcPct val="20000"/>
        </a:spcBef>
        <a:spcAft>
          <a:spcPct val="0"/>
        </a:spcAft>
        <a:buFont typeface="Times" charset="0"/>
        <a:defRPr i="1">
          <a:solidFill>
            <a:schemeClr val="tx1"/>
          </a:solidFill>
          <a:latin typeface="+mn-lt"/>
          <a:ea typeface="+mn-ea"/>
        </a:defRPr>
      </a:lvl4pPr>
      <a:lvl5pPr marL="20764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5pPr>
      <a:lvl6pPr marL="25336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6pPr>
      <a:lvl7pPr marL="29908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7pPr>
      <a:lvl8pPr marL="34480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8pPr>
      <a:lvl9pPr marL="3905250" indent="-228600" algn="l" rtl="0" eaLnBrk="1" fontAlgn="base" hangingPunct="1">
        <a:spcBef>
          <a:spcPct val="20000"/>
        </a:spcBef>
        <a:spcAft>
          <a:spcPct val="0"/>
        </a:spcAft>
        <a:buFont typeface="Times" charset="0"/>
        <a:buChar char="•"/>
        <a:defRPr sz="1000">
          <a:solidFill>
            <a:schemeClr val="tx1"/>
          </a:solidFill>
          <a:latin typeface="Arial Narrow" charset="0"/>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692696"/>
            <a:ext cx="7010400" cy="792088"/>
          </a:xfrm>
        </p:spPr>
        <p:txBody>
          <a:bodyPr/>
          <a:lstStyle/>
          <a:p>
            <a:r>
              <a:rPr lang="en-US" sz="3200" dirty="0"/>
              <a:t>Rate of return guideline review forum </a:t>
            </a:r>
          </a:p>
        </p:txBody>
      </p:sp>
      <p:sp>
        <p:nvSpPr>
          <p:cNvPr id="3" name="Content Placeholder 2"/>
          <p:cNvSpPr>
            <a:spLocks noGrp="1"/>
          </p:cNvSpPr>
          <p:nvPr>
            <p:ph idx="1"/>
          </p:nvPr>
        </p:nvSpPr>
        <p:spPr>
          <a:xfrm>
            <a:off x="1752600" y="3861048"/>
            <a:ext cx="7010400" cy="2304256"/>
          </a:xfrm>
        </p:spPr>
        <p:txBody>
          <a:bodyPr anchor="b"/>
          <a:lstStyle/>
          <a:p>
            <a:r>
              <a:rPr lang="en-US" sz="2800" dirty="0"/>
              <a:t>Craig </a:t>
            </a:r>
            <a:r>
              <a:rPr lang="en-US" sz="2800" dirty="0" err="1"/>
              <a:t>Memery</a:t>
            </a:r>
            <a:endParaRPr lang="en-US" sz="2800" dirty="0"/>
          </a:p>
          <a:p>
            <a:r>
              <a:rPr lang="en-US" sz="2000" dirty="0">
                <a:solidFill>
                  <a:srgbClr val="9C0426"/>
                </a:solidFill>
              </a:rPr>
              <a:t>18 September 2017</a:t>
            </a:r>
          </a:p>
          <a:p>
            <a:endParaRPr lang="en-US" dirty="0"/>
          </a:p>
        </p:txBody>
      </p:sp>
    </p:spTree>
    <p:extLst>
      <p:ext uri="{BB962C8B-B14F-4D97-AF65-F5344CB8AC3E}">
        <p14:creationId xmlns:p14="http://schemas.microsoft.com/office/powerpoint/2010/main" val="3342177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2013 guideline</a:t>
            </a:r>
          </a:p>
        </p:txBody>
      </p:sp>
      <p:sp>
        <p:nvSpPr>
          <p:cNvPr id="3" name="Content Placeholder 2"/>
          <p:cNvSpPr>
            <a:spLocks noGrp="1"/>
          </p:cNvSpPr>
          <p:nvPr>
            <p:ph idx="1"/>
          </p:nvPr>
        </p:nvSpPr>
        <p:spPr/>
        <p:txBody>
          <a:bodyPr/>
          <a:lstStyle/>
          <a:p>
            <a:r>
              <a:rPr lang="en-US" dirty="0"/>
              <a:t>The guideline was developed with a spirit of cooperation</a:t>
            </a:r>
          </a:p>
          <a:p>
            <a:endParaRPr lang="en-US" dirty="0"/>
          </a:p>
          <a:p>
            <a:r>
              <a:rPr lang="en-US" dirty="0"/>
              <a:t>Reduced uncertainty for business’ capital raising should improve consumer outcomes…</a:t>
            </a:r>
          </a:p>
          <a:p>
            <a:endParaRPr lang="en-US" dirty="0"/>
          </a:p>
          <a:p>
            <a:r>
              <a:rPr lang="en-US" dirty="0"/>
              <a:t>…but challenges to selected aspects of the </a:t>
            </a:r>
            <a:r>
              <a:rPr lang="en-US" dirty="0" err="1"/>
              <a:t>RoR</a:t>
            </a:r>
            <a:r>
              <a:rPr lang="en-US" dirty="0"/>
              <a:t> has led to overs and more overs</a:t>
            </a:r>
          </a:p>
        </p:txBody>
      </p:sp>
    </p:spTree>
    <p:extLst>
      <p:ext uri="{BB962C8B-B14F-4D97-AF65-F5344CB8AC3E}">
        <p14:creationId xmlns:p14="http://schemas.microsoft.com/office/powerpoint/2010/main" val="995418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Making a binding or review-proof guideline</a:t>
            </a:r>
          </a:p>
        </p:txBody>
      </p:sp>
      <p:sp>
        <p:nvSpPr>
          <p:cNvPr id="3" name="Content Placeholder 2"/>
          <p:cNvSpPr>
            <a:spLocks noGrp="1"/>
          </p:cNvSpPr>
          <p:nvPr>
            <p:ph idx="1"/>
          </p:nvPr>
        </p:nvSpPr>
        <p:spPr/>
        <p:txBody>
          <a:bodyPr/>
          <a:lstStyle/>
          <a:p>
            <a:r>
              <a:rPr lang="en-US" dirty="0"/>
              <a:t>PIAC supports moving to a binding </a:t>
            </a:r>
            <a:r>
              <a:rPr lang="en-US" dirty="0" err="1"/>
              <a:t>RoR</a:t>
            </a:r>
            <a:r>
              <a:rPr lang="en-US" dirty="0"/>
              <a:t> guideline</a:t>
            </a:r>
          </a:p>
          <a:p>
            <a:endParaRPr lang="en-US" dirty="0"/>
          </a:p>
          <a:p>
            <a:r>
              <a:rPr lang="en-US" dirty="0"/>
              <a:t>It (and any precursor) should be as review- and challenge-proof as possible</a:t>
            </a:r>
          </a:p>
          <a:p>
            <a:endParaRPr lang="en-US" dirty="0"/>
          </a:p>
          <a:p>
            <a:r>
              <a:rPr lang="en-US" dirty="0"/>
              <a:t>This will only work if we all commit to participating collaboratively, and follow the guideline in implementation</a:t>
            </a:r>
          </a:p>
        </p:txBody>
      </p:sp>
    </p:spTree>
    <p:extLst>
      <p:ext uri="{BB962C8B-B14F-4D97-AF65-F5344CB8AC3E}">
        <p14:creationId xmlns:p14="http://schemas.microsoft.com/office/powerpoint/2010/main" val="1832498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the new guideline</a:t>
            </a:r>
          </a:p>
        </p:txBody>
      </p:sp>
      <p:sp>
        <p:nvSpPr>
          <p:cNvPr id="3" name="Content Placeholder 2"/>
          <p:cNvSpPr>
            <a:spLocks noGrp="1"/>
          </p:cNvSpPr>
          <p:nvPr>
            <p:ph idx="1"/>
          </p:nvPr>
        </p:nvSpPr>
        <p:spPr/>
        <p:txBody>
          <a:bodyPr/>
          <a:lstStyle/>
          <a:p>
            <a:r>
              <a:rPr lang="en-US" dirty="0"/>
              <a:t>Defensibility of any assumptions used</a:t>
            </a:r>
          </a:p>
          <a:p>
            <a:endParaRPr lang="en-US" dirty="0"/>
          </a:p>
          <a:p>
            <a:r>
              <a:rPr lang="en-US" dirty="0"/>
              <a:t>Well-informed consumer involvement is essential</a:t>
            </a:r>
          </a:p>
          <a:p>
            <a:endParaRPr lang="en-US" dirty="0"/>
          </a:p>
          <a:p>
            <a:r>
              <a:rPr lang="en-US" dirty="0"/>
              <a:t>Indicative impacts of methodology change</a:t>
            </a:r>
          </a:p>
        </p:txBody>
      </p:sp>
    </p:spTree>
    <p:extLst>
      <p:ext uri="{BB962C8B-B14F-4D97-AF65-F5344CB8AC3E}">
        <p14:creationId xmlns:p14="http://schemas.microsoft.com/office/powerpoint/2010/main" val="16168764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Elements of rate of return – PIAC views</a:t>
            </a:r>
          </a:p>
        </p:txBody>
      </p:sp>
      <p:sp>
        <p:nvSpPr>
          <p:cNvPr id="3" name="Content Placeholder 2"/>
          <p:cNvSpPr>
            <a:spLocks noGrp="1"/>
          </p:cNvSpPr>
          <p:nvPr>
            <p:ph idx="1"/>
          </p:nvPr>
        </p:nvSpPr>
        <p:spPr/>
        <p:txBody>
          <a:bodyPr/>
          <a:lstStyle/>
          <a:p>
            <a:r>
              <a:rPr lang="en-US" dirty="0"/>
              <a:t>Benchmark Efficient Entity</a:t>
            </a:r>
          </a:p>
          <a:p>
            <a:endParaRPr lang="en-US" dirty="0"/>
          </a:p>
          <a:p>
            <a:r>
              <a:rPr lang="en-US" dirty="0"/>
              <a:t>Cost of Equity</a:t>
            </a:r>
          </a:p>
          <a:p>
            <a:endParaRPr lang="en-US" dirty="0"/>
          </a:p>
          <a:p>
            <a:r>
              <a:rPr lang="en-US" dirty="0"/>
              <a:t>Cost of Debt</a:t>
            </a:r>
          </a:p>
          <a:p>
            <a:endParaRPr lang="en-US" dirty="0"/>
          </a:p>
          <a:p>
            <a:r>
              <a:rPr lang="en-US" dirty="0"/>
              <a:t>Gamma</a:t>
            </a:r>
          </a:p>
        </p:txBody>
      </p:sp>
    </p:spTree>
    <p:extLst>
      <p:ext uri="{BB962C8B-B14F-4D97-AF65-F5344CB8AC3E}">
        <p14:creationId xmlns:p14="http://schemas.microsoft.com/office/powerpoint/2010/main" val="2044471382"/>
      </p:ext>
    </p:extLst>
  </p:cSld>
  <p:clrMapOvr>
    <a:masterClrMapping/>
  </p:clrMapOvr>
</p:sld>
</file>

<file path=ppt/theme/theme1.xml><?xml version="1.0" encoding="utf-8"?>
<a:theme xmlns:a="http://schemas.openxmlformats.org/drawingml/2006/main" name="PIAC_template-landscape">
  <a:themeElements>
    <a:clrScheme name="PIACtemplat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IACtemplatel">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IACtemplate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IACtemplate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IACtemplate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IACtemplate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IACtemplate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IACtemplate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IACtemplatel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IACtemplate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IACtemplate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IACtemplate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IACtemplate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IACtemplate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053AB0B1-9892-7C42-9355-0E35F085D0F7}" vid="{AD7781F1-BDE5-7A44-A71D-99375D8EE46F}"/>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PIAC_template-landscape</Template>
  <TotalTime>467</TotalTime>
  <Words>920</Words>
  <Application>Microsoft Office PowerPoint</Application>
  <PresentationFormat>On-screen Show (4:3)</PresentationFormat>
  <Paragraphs>96</Paragraphs>
  <Slides>5</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ＭＳ Ｐゴシック</vt:lpstr>
      <vt:lpstr>Arial</vt:lpstr>
      <vt:lpstr>Arial Narrow</vt:lpstr>
      <vt:lpstr>Times</vt:lpstr>
      <vt:lpstr>PIAC_template-landscape</vt:lpstr>
      <vt:lpstr>Rate of return guideline review forum </vt:lpstr>
      <vt:lpstr>2013 guideline</vt:lpstr>
      <vt:lpstr>Making a binding or review-proof guideline</vt:lpstr>
      <vt:lpstr>Developing the new guideline</vt:lpstr>
      <vt:lpstr>Elements of rate of return – PIAC views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name]</dc:title>
  <dc:creator>Miyuru Edireweera</dc:creator>
  <cp:lastModifiedBy>craig memery</cp:lastModifiedBy>
  <cp:revision>33</cp:revision>
  <cp:lastPrinted>2017-09-15T04:38:31Z</cp:lastPrinted>
  <dcterms:created xsi:type="dcterms:W3CDTF">2017-09-14T01:43:29Z</dcterms:created>
  <dcterms:modified xsi:type="dcterms:W3CDTF">2017-09-18T00:40:07Z</dcterms:modified>
</cp:coreProperties>
</file>