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9" r:id="rId2"/>
    <p:sldId id="261" r:id="rId3"/>
    <p:sldId id="262" r:id="rId4"/>
    <p:sldId id="265" r:id="rId5"/>
    <p:sldId id="266" r:id="rId6"/>
    <p:sldId id="267" r:id="rId7"/>
    <p:sldId id="268" r:id="rId8"/>
    <p:sldId id="269" r:id="rId9"/>
    <p:sldId id="264" r:id="rId10"/>
    <p:sldId id="270" r:id="rId11"/>
    <p:sldId id="271" r:id="rId12"/>
    <p:sldId id="272"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asowski, Shari" initials="KS" lastIdx="1" clrIdx="0"/>
  <p:cmAuthor id="1" name="Jorgensen, Lynley" initials="JL" lastIdx="1" clrIdx="1">
    <p:extLst>
      <p:ext uri="{19B8F6BF-5375-455C-9EA6-DF929625EA0E}">
        <p15:presenceInfo xmlns:p15="http://schemas.microsoft.com/office/powerpoint/2012/main" userId="Jorgensen, Lynl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2D631"/>
    <a:srgbClr val="4F2D7F"/>
    <a:srgbClr val="DC50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26" autoAdjust="0"/>
    <p:restoredTop sz="94660"/>
  </p:normalViewPr>
  <p:slideViewPr>
    <p:cSldViewPr>
      <p:cViewPr varScale="1">
        <p:scale>
          <a:sx n="109" d="100"/>
          <a:sy n="109" d="100"/>
        </p:scale>
        <p:origin x="1338" y="102"/>
      </p:cViewPr>
      <p:guideLst>
        <p:guide orient="horz" pos="2160"/>
        <p:guide pos="2880"/>
      </p:guideLst>
    </p:cSldViewPr>
  </p:slideViewPr>
  <p:notesTextViewPr>
    <p:cViewPr>
      <p:scale>
        <a:sx n="100" d="100"/>
        <a:sy n="100" d="100"/>
      </p:scale>
      <p:origin x="0" y="0"/>
    </p:cViewPr>
  </p:notesTextViewPr>
  <p:notesViewPr>
    <p:cSldViewPr>
      <p:cViewPr varScale="1">
        <p:scale>
          <a:sx n="79" d="100"/>
          <a:sy n="79" d="100"/>
        </p:scale>
        <p:origin x="-219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654DF-EAAD-41C9-9A04-63DC7DFBB9B5}"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AU"/>
        </a:p>
      </dgm:t>
    </dgm:pt>
    <dgm:pt modelId="{55A47DEC-5BD8-43FF-92F5-E186C868192C}">
      <dgm:prSet phldrT="[Text]"/>
      <dgm:spPr>
        <a:xfrm>
          <a:off x="400" y="1508"/>
          <a:ext cx="5485599" cy="440238"/>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AU" dirty="0" smtClean="0">
              <a:solidFill>
                <a:sysClr val="window" lastClr="FFFFFF"/>
              </a:solidFill>
              <a:latin typeface="Calibri"/>
              <a:ea typeface="+mn-ea"/>
              <a:cs typeface="+mn-cs"/>
            </a:rPr>
            <a:t>Qld </a:t>
          </a:r>
          <a:r>
            <a:rPr lang="en-AU" dirty="0">
              <a:solidFill>
                <a:sysClr val="window" lastClr="FFFFFF"/>
              </a:solidFill>
              <a:latin typeface="Calibri"/>
              <a:ea typeface="+mn-ea"/>
              <a:cs typeface="+mn-cs"/>
            </a:rPr>
            <a:t>distribution services</a:t>
          </a:r>
        </a:p>
      </dgm:t>
    </dgm:pt>
    <dgm:pt modelId="{40DBC75D-7719-446D-9DE5-D46B0AB99411}" type="parTrans" cxnId="{673B63C1-65BE-46B4-AF32-5DE07B5BEBA4}">
      <dgm:prSet/>
      <dgm:spPr/>
      <dgm:t>
        <a:bodyPr/>
        <a:lstStyle/>
        <a:p>
          <a:endParaRPr lang="en-AU"/>
        </a:p>
      </dgm:t>
    </dgm:pt>
    <dgm:pt modelId="{8D5F0354-CDBD-4C47-9193-51362C6B9B55}" type="sibTrans" cxnId="{673B63C1-65BE-46B4-AF32-5DE07B5BEBA4}">
      <dgm:prSet/>
      <dgm:spPr/>
      <dgm:t>
        <a:bodyPr/>
        <a:lstStyle/>
        <a:p>
          <a:endParaRPr lang="en-AU"/>
        </a:p>
      </dgm:t>
    </dgm:pt>
    <dgm:pt modelId="{7E1F13C2-8303-4BE6-BD51-58E6E2D0CCBD}">
      <dgm:prSet phldrT="[Text]">
        <dgm:style>
          <a:lnRef idx="1">
            <a:schemeClr val="accent1"/>
          </a:lnRef>
          <a:fillRef idx="2">
            <a:schemeClr val="accent1"/>
          </a:fillRef>
          <a:effectRef idx="1">
            <a:schemeClr val="accent1"/>
          </a:effectRef>
          <a:fontRef idx="minor">
            <a:schemeClr val="dk1"/>
          </a:fontRef>
        </dgm:style>
      </dgm:prSet>
      <dgm:spPr>
        <a:xfrm>
          <a:off x="5754" y="476213"/>
          <a:ext cx="3127650" cy="440238"/>
        </a:xfr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gm:spPr>
      <dgm:t>
        <a:bodyPr/>
        <a:lstStyle/>
        <a:p>
          <a:r>
            <a:rPr lang="en-AU">
              <a:solidFill>
                <a:sysClr val="windowText" lastClr="000000"/>
              </a:solidFill>
              <a:latin typeface="Calibri"/>
              <a:ea typeface="+mn-ea"/>
              <a:cs typeface="+mn-cs"/>
            </a:rPr>
            <a:t>Direct control (revenue/price regulated)</a:t>
          </a:r>
        </a:p>
      </dgm:t>
    </dgm:pt>
    <dgm:pt modelId="{90AD1E71-36FD-4205-8A17-796C347C9A11}" type="parTrans" cxnId="{1A57219C-B6E0-45E4-BBAA-F1E6074A5C73}">
      <dgm:prSet/>
      <dgm:spPr/>
      <dgm:t>
        <a:bodyPr/>
        <a:lstStyle/>
        <a:p>
          <a:endParaRPr lang="en-AU"/>
        </a:p>
      </dgm:t>
    </dgm:pt>
    <dgm:pt modelId="{8034AC81-1C30-4867-B0A4-C93CEE24174C}" type="sibTrans" cxnId="{1A57219C-B6E0-45E4-BBAA-F1E6074A5C73}">
      <dgm:prSet/>
      <dgm:spPr/>
      <dgm:t>
        <a:bodyPr/>
        <a:lstStyle/>
        <a:p>
          <a:endParaRPr lang="en-AU"/>
        </a:p>
      </dgm:t>
    </dgm:pt>
    <dgm:pt modelId="{3DA4D3B1-BDC4-4286-BC76-1975308602A3}">
      <dgm:prSet phldrT="[Text]">
        <dgm:style>
          <a:lnRef idx="1">
            <a:schemeClr val="accent1"/>
          </a:lnRef>
          <a:fillRef idx="2">
            <a:schemeClr val="accent1"/>
          </a:fillRef>
          <a:effectRef idx="1">
            <a:schemeClr val="accent1"/>
          </a:effectRef>
          <a:fontRef idx="minor">
            <a:schemeClr val="dk1"/>
          </a:fontRef>
        </dgm:style>
      </dgm:prSet>
      <dgm:spPr>
        <a:xfrm>
          <a:off x="16413" y="950918"/>
          <a:ext cx="1530581" cy="440238"/>
        </a:xfrm>
        <a:solidFill>
          <a:srgbClr val="4F81B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gm:spPr>
      <dgm:t>
        <a:bodyPr/>
        <a:lstStyle/>
        <a:p>
          <a:r>
            <a:rPr lang="en-AU">
              <a:solidFill>
                <a:sysClr val="windowText" lastClr="000000"/>
              </a:solidFill>
              <a:latin typeface="Calibri"/>
              <a:ea typeface="+mn-ea"/>
              <a:cs typeface="+mn-cs"/>
            </a:rPr>
            <a:t>Standard control </a:t>
          </a:r>
        </a:p>
        <a:p>
          <a:r>
            <a:rPr lang="en-AU">
              <a:solidFill>
                <a:sysClr val="windowText" lastClr="000000"/>
              </a:solidFill>
              <a:latin typeface="Calibri"/>
              <a:ea typeface="+mn-ea"/>
              <a:cs typeface="+mn-cs"/>
            </a:rPr>
            <a:t>(shared network charges)</a:t>
          </a:r>
        </a:p>
      </dgm:t>
    </dgm:pt>
    <dgm:pt modelId="{4A944CA0-B3AB-4B98-9DD0-F02C72063072}" type="parTrans" cxnId="{83704F26-5D64-418B-ACAF-F6827AEBC27A}">
      <dgm:prSet/>
      <dgm:spPr/>
      <dgm:t>
        <a:bodyPr/>
        <a:lstStyle/>
        <a:p>
          <a:endParaRPr lang="en-AU"/>
        </a:p>
      </dgm:t>
    </dgm:pt>
    <dgm:pt modelId="{9D399AB0-BE5D-49EA-BD3F-0BBD5D2E1CAA}" type="sibTrans" cxnId="{83704F26-5D64-418B-ACAF-F6827AEBC27A}">
      <dgm:prSet/>
      <dgm:spPr/>
      <dgm:t>
        <a:bodyPr/>
        <a:lstStyle/>
        <a:p>
          <a:endParaRPr lang="en-AU"/>
        </a:p>
      </dgm:t>
    </dgm:pt>
    <dgm:pt modelId="{9A1AA23F-C1C0-4477-B302-3E60A402D137}">
      <dgm:prSet phldrT="[Text]">
        <dgm:style>
          <a:lnRef idx="1">
            <a:schemeClr val="accent1"/>
          </a:lnRef>
          <a:fillRef idx="2">
            <a:schemeClr val="accent1"/>
          </a:fillRef>
          <a:effectRef idx="1">
            <a:schemeClr val="accent1"/>
          </a:effectRef>
          <a:fontRef idx="minor">
            <a:schemeClr val="dk1"/>
          </a:fontRef>
        </dgm:style>
      </dgm:prSet>
      <dgm:spPr>
        <a:xfrm>
          <a:off x="1592164" y="950918"/>
          <a:ext cx="1530581" cy="440238"/>
        </a:xfrm>
        <a:solidFill>
          <a:srgbClr val="4F81B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gm:spPr>
      <dgm:t>
        <a:bodyPr/>
        <a:lstStyle/>
        <a:p>
          <a:r>
            <a:rPr lang="en-AU">
              <a:solidFill>
                <a:sysClr val="windowText" lastClr="000000"/>
              </a:solidFill>
              <a:latin typeface="Calibri"/>
              <a:ea typeface="+mn-ea"/>
              <a:cs typeface="+mn-cs"/>
            </a:rPr>
            <a:t>Alternative control </a:t>
          </a:r>
        </a:p>
        <a:p>
          <a:r>
            <a:rPr lang="en-AU">
              <a:solidFill>
                <a:sysClr val="windowText" lastClr="000000"/>
              </a:solidFill>
              <a:latin typeface="Calibri"/>
              <a:ea typeface="+mn-ea"/>
              <a:cs typeface="+mn-cs"/>
            </a:rPr>
            <a:t>(service specific charges)</a:t>
          </a:r>
        </a:p>
      </dgm:t>
    </dgm:pt>
    <dgm:pt modelId="{28A8273E-3008-463E-B6B1-241EC867AB43}" type="parTrans" cxnId="{8496A4DC-A5DB-4928-B5C5-81BB1CD84BF4}">
      <dgm:prSet/>
      <dgm:spPr/>
      <dgm:t>
        <a:bodyPr/>
        <a:lstStyle/>
        <a:p>
          <a:endParaRPr lang="en-AU"/>
        </a:p>
      </dgm:t>
    </dgm:pt>
    <dgm:pt modelId="{4F13A9A4-4E77-4919-AC40-17A56A38EE26}" type="sibTrans" cxnId="{8496A4DC-A5DB-4928-B5C5-81BB1CD84BF4}">
      <dgm:prSet/>
      <dgm:spPr/>
      <dgm:t>
        <a:bodyPr/>
        <a:lstStyle/>
        <a:p>
          <a:endParaRPr lang="en-AU"/>
        </a:p>
      </dgm:t>
    </dgm:pt>
    <dgm:pt modelId="{D5ED0B09-3CC2-406A-A1A9-488AFBB60D8B}">
      <dgm:prSet phldrT="[Text]">
        <dgm:style>
          <a:lnRef idx="1">
            <a:schemeClr val="accent1"/>
          </a:lnRef>
          <a:fillRef idx="2">
            <a:schemeClr val="accent1"/>
          </a:fillRef>
          <a:effectRef idx="1">
            <a:schemeClr val="accent1"/>
          </a:effectRef>
          <a:fontRef idx="minor">
            <a:schemeClr val="dk1"/>
          </a:fontRef>
        </dgm:style>
      </dgm:prSet>
      <dgm:spPr>
        <a:xfrm>
          <a:off x="3224186" y="476213"/>
          <a:ext cx="1082839" cy="440238"/>
        </a:xfr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gm:spPr>
      <dgm:t>
        <a:bodyPr/>
        <a:lstStyle/>
        <a:p>
          <a:r>
            <a:rPr lang="en-AU">
              <a:solidFill>
                <a:sysClr val="windowText" lastClr="000000"/>
              </a:solidFill>
              <a:latin typeface="Calibri"/>
              <a:ea typeface="+mn-ea"/>
              <a:cs typeface="+mn-cs"/>
            </a:rPr>
            <a:t>Negotiated</a:t>
          </a:r>
        </a:p>
      </dgm:t>
    </dgm:pt>
    <dgm:pt modelId="{CCEC452A-D0A3-4815-B0F9-2E4410381E4D}" type="parTrans" cxnId="{3D7FF409-8D0E-45B1-85C1-FEF0680B791B}">
      <dgm:prSet/>
      <dgm:spPr/>
      <dgm:t>
        <a:bodyPr/>
        <a:lstStyle/>
        <a:p>
          <a:endParaRPr lang="en-AU"/>
        </a:p>
      </dgm:t>
    </dgm:pt>
    <dgm:pt modelId="{7E7E5946-21F8-4169-B807-028B5A69728C}" type="sibTrans" cxnId="{3D7FF409-8D0E-45B1-85C1-FEF0680B791B}">
      <dgm:prSet/>
      <dgm:spPr/>
      <dgm:t>
        <a:bodyPr/>
        <a:lstStyle/>
        <a:p>
          <a:endParaRPr lang="en-AU"/>
        </a:p>
      </dgm:t>
    </dgm:pt>
    <dgm:pt modelId="{0972259D-A07B-4081-9258-26BA55892F25}">
      <dgm:prSet>
        <dgm:style>
          <a:lnRef idx="1">
            <a:schemeClr val="accent1"/>
          </a:lnRef>
          <a:fillRef idx="2">
            <a:schemeClr val="accent1"/>
          </a:fillRef>
          <a:effectRef idx="1">
            <a:schemeClr val="accent1"/>
          </a:effectRef>
          <a:fontRef idx="minor">
            <a:schemeClr val="dk1"/>
          </a:fontRef>
        </dgm:style>
      </dgm:prSet>
      <dgm:spPr>
        <a:xfrm>
          <a:off x="4397806" y="476213"/>
          <a:ext cx="1082839" cy="440238"/>
        </a:xfr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gm:spPr>
      <dgm:t>
        <a:bodyPr/>
        <a:lstStyle/>
        <a:p>
          <a:r>
            <a:rPr lang="en-AU">
              <a:solidFill>
                <a:sysClr val="windowText" lastClr="000000"/>
              </a:solidFill>
              <a:latin typeface="Calibri"/>
              <a:ea typeface="+mn-ea"/>
              <a:cs typeface="+mn-cs"/>
            </a:rPr>
            <a:t>Unregulated</a:t>
          </a:r>
        </a:p>
      </dgm:t>
    </dgm:pt>
    <dgm:pt modelId="{D7479465-DD2D-4459-9FAB-E2348016BF89}" type="parTrans" cxnId="{EE3AE301-49A5-46E6-9566-EB26F27D2DA7}">
      <dgm:prSet/>
      <dgm:spPr/>
      <dgm:t>
        <a:bodyPr/>
        <a:lstStyle/>
        <a:p>
          <a:endParaRPr lang="en-AU"/>
        </a:p>
      </dgm:t>
    </dgm:pt>
    <dgm:pt modelId="{3A45A261-1D43-4ECE-9967-D35872F06700}" type="sibTrans" cxnId="{EE3AE301-49A5-46E6-9566-EB26F27D2DA7}">
      <dgm:prSet/>
      <dgm:spPr/>
      <dgm:t>
        <a:bodyPr/>
        <a:lstStyle/>
        <a:p>
          <a:endParaRPr lang="en-AU"/>
        </a:p>
      </dgm:t>
    </dgm:pt>
    <dgm:pt modelId="{C7D5A529-3A7D-47FC-8FBB-0B536C37E55D}">
      <dgm:prSet/>
      <dgm:spPr>
        <a:xfrm>
          <a:off x="4400970" y="950918"/>
          <a:ext cx="1076509" cy="440238"/>
        </a:xfrm>
        <a:noFill/>
        <a:ln w="25400" cap="flat" cmpd="sng" algn="ctr">
          <a:noFill/>
          <a:prstDash val="solid"/>
        </a:ln>
        <a:effectLst/>
      </dgm:spPr>
      <dgm:t>
        <a:bodyPr/>
        <a:lstStyle/>
        <a:p>
          <a:endParaRPr lang="en-AU">
            <a:solidFill>
              <a:sysClr val="window" lastClr="FFFFFF"/>
            </a:solidFill>
            <a:latin typeface="Calibri"/>
            <a:ea typeface="+mn-ea"/>
            <a:cs typeface="+mn-cs"/>
          </a:endParaRPr>
        </a:p>
      </dgm:t>
    </dgm:pt>
    <dgm:pt modelId="{DD226C01-D0F2-4093-9E74-75CE0BFFF02B}" type="parTrans" cxnId="{A338B58B-C2F8-41D9-A775-781CB6D84F8C}">
      <dgm:prSet/>
      <dgm:spPr/>
      <dgm:t>
        <a:bodyPr/>
        <a:lstStyle/>
        <a:p>
          <a:endParaRPr lang="en-AU"/>
        </a:p>
      </dgm:t>
    </dgm:pt>
    <dgm:pt modelId="{38302B12-0698-48A4-80A0-F728C945A3FD}" type="sibTrans" cxnId="{A338B58B-C2F8-41D9-A775-781CB6D84F8C}">
      <dgm:prSet/>
      <dgm:spPr/>
      <dgm:t>
        <a:bodyPr/>
        <a:lstStyle/>
        <a:p>
          <a:endParaRPr lang="en-AU"/>
        </a:p>
      </dgm:t>
    </dgm:pt>
    <dgm:pt modelId="{7620C068-1A7C-40DE-8116-5F3CCBB61608}">
      <dgm:prSet>
        <dgm:style>
          <a:lnRef idx="1">
            <a:schemeClr val="accent1"/>
          </a:lnRef>
          <a:fillRef idx="2">
            <a:schemeClr val="accent1"/>
          </a:fillRef>
          <a:effectRef idx="1">
            <a:schemeClr val="accent1"/>
          </a:effectRef>
          <a:fontRef idx="minor">
            <a:schemeClr val="dk1"/>
          </a:fontRef>
        </dgm:style>
      </dgm:prSet>
      <dgm:spPr>
        <a:xfrm>
          <a:off x="4407244" y="1425623"/>
          <a:ext cx="1063961" cy="2497167"/>
        </a:xfr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gm:spPr>
      <dgm:t>
        <a:bodyPr/>
        <a:lstStyle/>
        <a:p>
          <a:pPr algn="l"/>
          <a:r>
            <a:rPr lang="en-AU" dirty="0">
              <a:solidFill>
                <a:sysClr val="windowText" lastClr="000000"/>
              </a:solidFill>
              <a:latin typeface="Calibri"/>
              <a:ea typeface="+mn-ea"/>
              <a:cs typeface="+mn-cs"/>
            </a:rPr>
            <a:t>Metering services (aside from legacy meters)</a:t>
          </a:r>
        </a:p>
        <a:p>
          <a:pPr algn="l"/>
          <a:endParaRPr lang="en-AU" dirty="0">
            <a:solidFill>
              <a:sysClr val="windowText" lastClr="000000"/>
            </a:solidFill>
            <a:latin typeface="Calibri"/>
            <a:ea typeface="+mn-ea"/>
            <a:cs typeface="+mn-cs"/>
          </a:endParaRPr>
        </a:p>
        <a:p>
          <a:pPr algn="l"/>
          <a:endParaRPr lang="en-AU" dirty="0">
            <a:solidFill>
              <a:sysClr val="windowText" lastClr="000000"/>
            </a:solidFill>
            <a:latin typeface="Calibri"/>
            <a:ea typeface="+mn-ea"/>
            <a:cs typeface="+mn-cs"/>
          </a:endParaRPr>
        </a:p>
      </dgm:t>
    </dgm:pt>
    <dgm:pt modelId="{A507DD36-7E8A-42C6-86C5-0668F87BDAAB}" type="parTrans" cxnId="{88E630CE-96D6-481C-B0AB-D3CE0C74F68C}">
      <dgm:prSet/>
      <dgm:spPr/>
      <dgm:t>
        <a:bodyPr/>
        <a:lstStyle/>
        <a:p>
          <a:endParaRPr lang="en-AU"/>
        </a:p>
      </dgm:t>
    </dgm:pt>
    <dgm:pt modelId="{21A58F11-2D42-4FC0-BF01-E8BD93057A2B}" type="sibTrans" cxnId="{88E630CE-96D6-481C-B0AB-D3CE0C74F68C}">
      <dgm:prSet/>
      <dgm:spPr/>
      <dgm:t>
        <a:bodyPr/>
        <a:lstStyle/>
        <a:p>
          <a:endParaRPr lang="en-AU"/>
        </a:p>
      </dgm:t>
    </dgm:pt>
    <dgm:pt modelId="{264E86EB-59BD-459B-85BB-BF64ACA0608A}">
      <dgm:prSet>
        <dgm:style>
          <a:lnRef idx="1">
            <a:schemeClr val="accent1"/>
          </a:lnRef>
          <a:fillRef idx="2">
            <a:schemeClr val="accent1"/>
          </a:fillRef>
          <a:effectRef idx="1">
            <a:schemeClr val="accent1"/>
          </a:effectRef>
          <a:fontRef idx="minor">
            <a:schemeClr val="dk1"/>
          </a:fontRef>
        </dgm:style>
      </dgm:prSet>
      <dgm:spPr>
        <a:xfrm>
          <a:off x="32049" y="1425843"/>
          <a:ext cx="1495108" cy="2497167"/>
        </a:xfr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gm:spPr>
      <dgm:t>
        <a:bodyPr/>
        <a:lstStyle/>
        <a:p>
          <a:pPr algn="l"/>
          <a:r>
            <a:rPr lang="en-AU" dirty="0">
              <a:solidFill>
                <a:sysClr val="windowText" lastClr="000000"/>
              </a:solidFill>
              <a:latin typeface="Calibri"/>
              <a:ea typeface="+mn-ea"/>
              <a:cs typeface="+mn-cs"/>
            </a:rPr>
            <a:t>Common distribution services (formerly 'network services')</a:t>
          </a:r>
        </a:p>
        <a:p>
          <a:pPr algn="l"/>
          <a:r>
            <a:rPr lang="en-AU" dirty="0">
              <a:solidFill>
                <a:sysClr val="windowText" lastClr="000000"/>
              </a:solidFill>
              <a:latin typeface="Calibri"/>
              <a:ea typeface="+mn-ea"/>
              <a:cs typeface="+mn-cs"/>
            </a:rPr>
            <a:t>Type 7 metering services</a:t>
          </a:r>
        </a:p>
        <a:p>
          <a:pPr algn="l"/>
          <a:r>
            <a:rPr lang="en-AU" dirty="0">
              <a:solidFill>
                <a:sysClr val="windowText" lastClr="000000"/>
              </a:solidFill>
              <a:latin typeface="Calibri"/>
              <a:ea typeface="+mn-ea"/>
              <a:cs typeface="+mn-cs"/>
            </a:rPr>
            <a:t>Connection </a:t>
          </a:r>
          <a:r>
            <a:rPr lang="en-AU" dirty="0" smtClean="0">
              <a:solidFill>
                <a:sysClr val="windowText" lastClr="000000"/>
              </a:solidFill>
              <a:latin typeface="Calibri"/>
              <a:ea typeface="+mn-ea"/>
              <a:cs typeface="+mn-cs"/>
            </a:rPr>
            <a:t>services (small customers)</a:t>
          </a:r>
          <a:endParaRPr lang="en-AU" dirty="0">
            <a:solidFill>
              <a:sysClr val="windowText" lastClr="000000"/>
            </a:solidFill>
            <a:latin typeface="Calibri"/>
            <a:ea typeface="+mn-ea"/>
            <a:cs typeface="+mn-cs"/>
          </a:endParaRPr>
        </a:p>
        <a:p>
          <a:pPr algn="l"/>
          <a:endParaRPr lang="en-AU" dirty="0">
            <a:solidFill>
              <a:sysClr val="windowText" lastClr="000000"/>
            </a:solidFill>
            <a:latin typeface="Calibri"/>
            <a:ea typeface="+mn-ea"/>
            <a:cs typeface="+mn-cs"/>
          </a:endParaRPr>
        </a:p>
      </dgm:t>
    </dgm:pt>
    <dgm:pt modelId="{8255ADAA-8291-4A8C-BF8E-4046836270FD}" type="parTrans" cxnId="{BF1A8EB7-EEBD-499C-B4CB-20B2B75BCC2D}">
      <dgm:prSet/>
      <dgm:spPr/>
      <dgm:t>
        <a:bodyPr/>
        <a:lstStyle/>
        <a:p>
          <a:endParaRPr lang="en-AU"/>
        </a:p>
      </dgm:t>
    </dgm:pt>
    <dgm:pt modelId="{7BC419A3-1CF9-4C3A-81EB-E3BDD0029413}" type="sibTrans" cxnId="{BF1A8EB7-EEBD-499C-B4CB-20B2B75BCC2D}">
      <dgm:prSet/>
      <dgm:spPr/>
      <dgm:t>
        <a:bodyPr/>
        <a:lstStyle/>
        <a:p>
          <a:endParaRPr lang="en-AU"/>
        </a:p>
      </dgm:t>
    </dgm:pt>
    <dgm:pt modelId="{A49C721B-AC5B-441C-AFA9-A644FC358A66}">
      <dgm:prSet>
        <dgm:style>
          <a:lnRef idx="1">
            <a:schemeClr val="accent1"/>
          </a:lnRef>
          <a:fillRef idx="2">
            <a:schemeClr val="accent1"/>
          </a:fillRef>
          <a:effectRef idx="1">
            <a:schemeClr val="accent1"/>
          </a:effectRef>
          <a:fontRef idx="minor">
            <a:schemeClr val="dk1"/>
          </a:fontRef>
        </dgm:style>
      </dgm:prSet>
      <dgm:spPr>
        <a:xfrm>
          <a:off x="1602561" y="1425623"/>
          <a:ext cx="1509788" cy="2497167"/>
        </a:xfr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gm:spPr>
      <dgm:t>
        <a:bodyPr/>
        <a:lstStyle/>
        <a:p>
          <a:pPr lvl="0" algn="l" defTabSz="622300">
            <a:lnSpc>
              <a:spcPct val="90000"/>
            </a:lnSpc>
            <a:spcBef>
              <a:spcPct val="0"/>
            </a:spcBef>
            <a:spcAft>
              <a:spcPct val="35000"/>
            </a:spcAft>
          </a:pPr>
          <a:r>
            <a:rPr lang="en-AU" dirty="0" smtClean="0">
              <a:solidFill>
                <a:sysClr val="windowText" lastClr="000000"/>
              </a:solidFill>
              <a:latin typeface="Calibri"/>
              <a:ea typeface="+mn-ea"/>
              <a:cs typeface="+mn-cs"/>
            </a:rPr>
            <a:t>Public </a:t>
          </a:r>
          <a:r>
            <a:rPr lang="en-AU" dirty="0">
              <a:solidFill>
                <a:sysClr val="windowText" lastClr="000000"/>
              </a:solidFill>
              <a:latin typeface="Calibri"/>
              <a:ea typeface="+mn-ea"/>
              <a:cs typeface="+mn-cs"/>
            </a:rPr>
            <a:t>lighting services</a:t>
          </a:r>
        </a:p>
        <a:p>
          <a:pPr lvl="0" algn="l" defTabSz="622300">
            <a:lnSpc>
              <a:spcPct val="90000"/>
            </a:lnSpc>
            <a:spcBef>
              <a:spcPct val="0"/>
            </a:spcBef>
            <a:spcAft>
              <a:spcPct val="35000"/>
            </a:spcAft>
          </a:pPr>
          <a:r>
            <a:rPr lang="en-AU" dirty="0">
              <a:solidFill>
                <a:sysClr val="windowText" lastClr="000000"/>
              </a:solidFill>
              <a:latin typeface="Calibri"/>
              <a:ea typeface="+mn-ea"/>
              <a:cs typeface="+mn-cs"/>
            </a:rPr>
            <a:t>Legacy type 5 &amp; 6 metering provision (installed prior to 1 December 2017)</a:t>
          </a:r>
        </a:p>
        <a:p>
          <a:pPr marL="0" marR="0" lvl="0" indent="0" algn="l" defTabSz="914400" eaLnBrk="1" fontAlgn="auto" latinLnBrk="0" hangingPunct="1">
            <a:lnSpc>
              <a:spcPct val="100000"/>
            </a:lnSpc>
            <a:spcBef>
              <a:spcPts val="0"/>
            </a:spcBef>
            <a:spcAft>
              <a:spcPts val="0"/>
            </a:spcAft>
            <a:buClrTx/>
            <a:buSzTx/>
            <a:buFontTx/>
            <a:buNone/>
            <a:tabLst/>
            <a:defRPr/>
          </a:pPr>
          <a:r>
            <a:rPr lang="en-AU" dirty="0" smtClean="0">
              <a:solidFill>
                <a:sysClr val="windowText" lastClr="000000"/>
              </a:solidFill>
              <a:latin typeface="Calibri"/>
              <a:ea typeface="+mn-ea"/>
              <a:cs typeface="+mn-cs"/>
            </a:rPr>
            <a:t>Large customer connection services</a:t>
          </a:r>
        </a:p>
        <a:p>
          <a:pPr marL="0" marR="0" lvl="0" indent="0" algn="l" defTabSz="914400" eaLnBrk="1" fontAlgn="auto" latinLnBrk="0" hangingPunct="1">
            <a:lnSpc>
              <a:spcPct val="100000"/>
            </a:lnSpc>
            <a:spcBef>
              <a:spcPts val="0"/>
            </a:spcBef>
            <a:spcAft>
              <a:spcPts val="0"/>
            </a:spcAft>
            <a:buClrTx/>
            <a:buSzTx/>
            <a:buFontTx/>
            <a:buNone/>
            <a:tabLst/>
            <a:defRPr/>
          </a:pPr>
          <a:r>
            <a:rPr lang="en-AU" dirty="0" smtClean="0">
              <a:solidFill>
                <a:sysClr val="windowText" lastClr="000000"/>
              </a:solidFill>
              <a:latin typeface="Calibri"/>
              <a:ea typeface="+mn-ea"/>
              <a:cs typeface="+mn-cs"/>
            </a:rPr>
            <a:t>Ancillary services</a:t>
          </a:r>
        </a:p>
        <a:p>
          <a:pPr lvl="0" algn="l" defTabSz="622300">
            <a:lnSpc>
              <a:spcPct val="90000"/>
            </a:lnSpc>
            <a:spcBef>
              <a:spcPct val="0"/>
            </a:spcBef>
            <a:spcAft>
              <a:spcPct val="35000"/>
            </a:spcAft>
          </a:pPr>
          <a:endParaRPr lang="en-AU" dirty="0">
            <a:solidFill>
              <a:sysClr val="windowText" lastClr="000000"/>
            </a:solidFill>
            <a:latin typeface="Calibri"/>
            <a:ea typeface="+mn-ea"/>
            <a:cs typeface="+mn-cs"/>
          </a:endParaRPr>
        </a:p>
      </dgm:t>
    </dgm:pt>
    <dgm:pt modelId="{AA1CEBFC-9415-46ED-8830-648A985C84FE}" type="parTrans" cxnId="{049743E3-CB29-4510-AB22-C5C7CD7530EB}">
      <dgm:prSet/>
      <dgm:spPr/>
      <dgm:t>
        <a:bodyPr/>
        <a:lstStyle/>
        <a:p>
          <a:endParaRPr lang="en-AU"/>
        </a:p>
      </dgm:t>
    </dgm:pt>
    <dgm:pt modelId="{CACA051E-2660-4797-9B54-CCF23A474144}" type="sibTrans" cxnId="{049743E3-CB29-4510-AB22-C5C7CD7530EB}">
      <dgm:prSet/>
      <dgm:spPr/>
      <dgm:t>
        <a:bodyPr/>
        <a:lstStyle/>
        <a:p>
          <a:endParaRPr lang="en-AU"/>
        </a:p>
      </dgm:t>
    </dgm:pt>
    <dgm:pt modelId="{3EB5BBF6-FCA7-4E3A-BDFE-A4AAE3DDDAAA}">
      <dgm:prSet/>
      <dgm:spPr>
        <a:xfrm>
          <a:off x="3227876" y="950918"/>
          <a:ext cx="1075458" cy="440238"/>
        </a:xfrm>
        <a:noFill/>
        <a:ln w="25400" cap="flat" cmpd="sng" algn="ctr">
          <a:noFill/>
          <a:prstDash val="solid"/>
        </a:ln>
        <a:effectLst/>
      </dgm:spPr>
      <dgm:t>
        <a:bodyPr/>
        <a:lstStyle/>
        <a:p>
          <a:endParaRPr lang="en-AU">
            <a:solidFill>
              <a:sysClr val="window" lastClr="FFFFFF"/>
            </a:solidFill>
            <a:latin typeface="Calibri"/>
            <a:ea typeface="+mn-ea"/>
            <a:cs typeface="+mn-cs"/>
          </a:endParaRPr>
        </a:p>
      </dgm:t>
    </dgm:pt>
    <dgm:pt modelId="{7B91A456-4B53-4FBE-B958-29A89FFC7A7C}" type="parTrans" cxnId="{7E623B88-E872-4502-A6CF-DC887C4638C7}">
      <dgm:prSet/>
      <dgm:spPr/>
      <dgm:t>
        <a:bodyPr/>
        <a:lstStyle/>
        <a:p>
          <a:endParaRPr lang="en-AU"/>
        </a:p>
      </dgm:t>
    </dgm:pt>
    <dgm:pt modelId="{A25CB7E6-0DA2-4002-B9A6-C3787F309536}" type="sibTrans" cxnId="{7E623B88-E872-4502-A6CF-DC887C4638C7}">
      <dgm:prSet/>
      <dgm:spPr/>
      <dgm:t>
        <a:bodyPr/>
        <a:lstStyle/>
        <a:p>
          <a:endParaRPr lang="en-AU"/>
        </a:p>
      </dgm:t>
    </dgm:pt>
    <dgm:pt modelId="{F3E2F0B6-E4F5-49C8-A3B6-DCE119FE3F90}">
      <dgm:prSet>
        <dgm:style>
          <a:lnRef idx="1">
            <a:schemeClr val="accent1"/>
          </a:lnRef>
          <a:fillRef idx="2">
            <a:schemeClr val="accent1"/>
          </a:fillRef>
          <a:effectRef idx="1">
            <a:schemeClr val="accent1"/>
          </a:effectRef>
          <a:fontRef idx="minor">
            <a:schemeClr val="dk1"/>
          </a:fontRef>
        </dgm:style>
      </dgm:prSet>
      <dgm:spPr>
        <a:xfrm>
          <a:off x="3235181" y="1425623"/>
          <a:ext cx="1060847" cy="2497167"/>
        </a:xfr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gm:spPr>
      <dgm:t>
        <a:bodyPr/>
        <a:lstStyle/>
        <a:p>
          <a:pPr algn="l"/>
          <a:endParaRPr lang="en-AU">
            <a:solidFill>
              <a:sysClr val="windowText" lastClr="000000"/>
            </a:solidFill>
            <a:latin typeface="Calibri"/>
            <a:ea typeface="+mn-ea"/>
            <a:cs typeface="+mn-cs"/>
          </a:endParaRPr>
        </a:p>
      </dgm:t>
    </dgm:pt>
    <dgm:pt modelId="{196183CE-F8A3-4787-9EDA-7A991E6301BD}" type="parTrans" cxnId="{C9C92AB6-6F86-44ED-92B3-9E87CC4E4664}">
      <dgm:prSet/>
      <dgm:spPr/>
      <dgm:t>
        <a:bodyPr/>
        <a:lstStyle/>
        <a:p>
          <a:endParaRPr lang="en-AU"/>
        </a:p>
      </dgm:t>
    </dgm:pt>
    <dgm:pt modelId="{5828DA98-FD56-4BC8-8B5C-496113443C5D}" type="sibTrans" cxnId="{C9C92AB6-6F86-44ED-92B3-9E87CC4E4664}">
      <dgm:prSet/>
      <dgm:spPr/>
      <dgm:t>
        <a:bodyPr/>
        <a:lstStyle/>
        <a:p>
          <a:endParaRPr lang="en-AU"/>
        </a:p>
      </dgm:t>
    </dgm:pt>
    <dgm:pt modelId="{7281DBB9-4EE7-4A14-9CDA-9DB944766842}" type="pres">
      <dgm:prSet presAssocID="{6C9654DF-EAAD-41C9-9A04-63DC7DFBB9B5}" presName="Name0" presStyleCnt="0">
        <dgm:presLayoutVars>
          <dgm:chPref val="1"/>
          <dgm:dir/>
          <dgm:animOne val="branch"/>
          <dgm:animLvl val="lvl"/>
          <dgm:resizeHandles/>
        </dgm:presLayoutVars>
      </dgm:prSet>
      <dgm:spPr/>
      <dgm:t>
        <a:bodyPr/>
        <a:lstStyle/>
        <a:p>
          <a:endParaRPr lang="en-AU"/>
        </a:p>
      </dgm:t>
    </dgm:pt>
    <dgm:pt modelId="{2F1E9DB6-F239-464B-8978-85171DC6A13C}" type="pres">
      <dgm:prSet presAssocID="{55A47DEC-5BD8-43FF-92F5-E186C868192C}" presName="vertOne" presStyleCnt="0"/>
      <dgm:spPr/>
      <dgm:t>
        <a:bodyPr/>
        <a:lstStyle/>
        <a:p>
          <a:endParaRPr lang="en-AU"/>
        </a:p>
      </dgm:t>
    </dgm:pt>
    <dgm:pt modelId="{718D3AC5-6553-4309-AF42-FCECAFABA656}" type="pres">
      <dgm:prSet presAssocID="{55A47DEC-5BD8-43FF-92F5-E186C868192C}" presName="txOne" presStyleLbl="node0" presStyleIdx="0" presStyleCnt="1" custLinFactY="-50534" custLinFactNeighborX="63" custLinFactNeighborY="-100000">
        <dgm:presLayoutVars>
          <dgm:chPref val="3"/>
        </dgm:presLayoutVars>
      </dgm:prSet>
      <dgm:spPr>
        <a:prstGeom prst="roundRect">
          <a:avLst>
            <a:gd name="adj" fmla="val 10000"/>
          </a:avLst>
        </a:prstGeom>
      </dgm:spPr>
      <dgm:t>
        <a:bodyPr/>
        <a:lstStyle/>
        <a:p>
          <a:endParaRPr lang="en-AU"/>
        </a:p>
      </dgm:t>
    </dgm:pt>
    <dgm:pt modelId="{FD3DD701-7BAE-4724-86FD-7A411C0BA911}" type="pres">
      <dgm:prSet presAssocID="{55A47DEC-5BD8-43FF-92F5-E186C868192C}" presName="parTransOne" presStyleCnt="0"/>
      <dgm:spPr/>
      <dgm:t>
        <a:bodyPr/>
        <a:lstStyle/>
        <a:p>
          <a:endParaRPr lang="en-AU"/>
        </a:p>
      </dgm:t>
    </dgm:pt>
    <dgm:pt modelId="{62961143-FF02-4A14-8E52-6DDE89741CBC}" type="pres">
      <dgm:prSet presAssocID="{55A47DEC-5BD8-43FF-92F5-E186C868192C}" presName="horzOne" presStyleCnt="0"/>
      <dgm:spPr/>
      <dgm:t>
        <a:bodyPr/>
        <a:lstStyle/>
        <a:p>
          <a:endParaRPr lang="en-AU"/>
        </a:p>
      </dgm:t>
    </dgm:pt>
    <dgm:pt modelId="{1F53BA3A-0466-4B3E-925E-C15B3723B3C0}" type="pres">
      <dgm:prSet presAssocID="{7E1F13C2-8303-4BE6-BD51-58E6E2D0CCBD}" presName="vertTwo" presStyleCnt="0"/>
      <dgm:spPr/>
      <dgm:t>
        <a:bodyPr/>
        <a:lstStyle/>
        <a:p>
          <a:endParaRPr lang="en-AU"/>
        </a:p>
      </dgm:t>
    </dgm:pt>
    <dgm:pt modelId="{F9A5BDCA-160C-4D0D-BC3B-46DBFB70E008}" type="pres">
      <dgm:prSet presAssocID="{7E1F13C2-8303-4BE6-BD51-58E6E2D0CCBD}" presName="txTwo" presStyleLbl="node2" presStyleIdx="0" presStyleCnt="3">
        <dgm:presLayoutVars>
          <dgm:chPref val="3"/>
        </dgm:presLayoutVars>
      </dgm:prSet>
      <dgm:spPr>
        <a:prstGeom prst="roundRect">
          <a:avLst>
            <a:gd name="adj" fmla="val 10000"/>
          </a:avLst>
        </a:prstGeom>
      </dgm:spPr>
      <dgm:t>
        <a:bodyPr/>
        <a:lstStyle/>
        <a:p>
          <a:endParaRPr lang="en-AU"/>
        </a:p>
      </dgm:t>
    </dgm:pt>
    <dgm:pt modelId="{9FCD82B5-B882-4A54-B7E4-3D0E0B87FAFA}" type="pres">
      <dgm:prSet presAssocID="{7E1F13C2-8303-4BE6-BD51-58E6E2D0CCBD}" presName="parTransTwo" presStyleCnt="0"/>
      <dgm:spPr/>
      <dgm:t>
        <a:bodyPr/>
        <a:lstStyle/>
        <a:p>
          <a:endParaRPr lang="en-AU"/>
        </a:p>
      </dgm:t>
    </dgm:pt>
    <dgm:pt modelId="{8F5464E6-689E-4C8F-9DDF-15E1198A2ED4}" type="pres">
      <dgm:prSet presAssocID="{7E1F13C2-8303-4BE6-BD51-58E6E2D0CCBD}" presName="horzTwo" presStyleCnt="0"/>
      <dgm:spPr/>
      <dgm:t>
        <a:bodyPr/>
        <a:lstStyle/>
        <a:p>
          <a:endParaRPr lang="en-AU"/>
        </a:p>
      </dgm:t>
    </dgm:pt>
    <dgm:pt modelId="{5751DC98-1DFA-492E-A07A-076714AE6B8F}" type="pres">
      <dgm:prSet presAssocID="{3DA4D3B1-BDC4-4286-BC76-1975308602A3}" presName="vertThree" presStyleCnt="0"/>
      <dgm:spPr/>
      <dgm:t>
        <a:bodyPr/>
        <a:lstStyle/>
        <a:p>
          <a:endParaRPr lang="en-AU"/>
        </a:p>
      </dgm:t>
    </dgm:pt>
    <dgm:pt modelId="{1B6E1A6C-15B5-4415-95F1-F7162486BD52}" type="pres">
      <dgm:prSet presAssocID="{3DA4D3B1-BDC4-4286-BC76-1975308602A3}" presName="txThree" presStyleLbl="node3" presStyleIdx="0" presStyleCnt="4">
        <dgm:presLayoutVars>
          <dgm:chPref val="3"/>
        </dgm:presLayoutVars>
      </dgm:prSet>
      <dgm:spPr>
        <a:prstGeom prst="roundRect">
          <a:avLst>
            <a:gd name="adj" fmla="val 10000"/>
          </a:avLst>
        </a:prstGeom>
      </dgm:spPr>
      <dgm:t>
        <a:bodyPr/>
        <a:lstStyle/>
        <a:p>
          <a:endParaRPr lang="en-AU"/>
        </a:p>
      </dgm:t>
    </dgm:pt>
    <dgm:pt modelId="{98BB3AC5-EC44-4547-8B72-499A2C81DBE5}" type="pres">
      <dgm:prSet presAssocID="{3DA4D3B1-BDC4-4286-BC76-1975308602A3}" presName="parTransThree" presStyleCnt="0"/>
      <dgm:spPr/>
      <dgm:t>
        <a:bodyPr/>
        <a:lstStyle/>
        <a:p>
          <a:endParaRPr lang="en-AU"/>
        </a:p>
      </dgm:t>
    </dgm:pt>
    <dgm:pt modelId="{27752314-A407-4A36-B678-E9A5970E0BD4}" type="pres">
      <dgm:prSet presAssocID="{3DA4D3B1-BDC4-4286-BC76-1975308602A3}" presName="horzThree" presStyleCnt="0"/>
      <dgm:spPr/>
      <dgm:t>
        <a:bodyPr/>
        <a:lstStyle/>
        <a:p>
          <a:endParaRPr lang="en-AU"/>
        </a:p>
      </dgm:t>
    </dgm:pt>
    <dgm:pt modelId="{5FE697D5-3E9B-415A-AD1C-37D5386A2B41}" type="pres">
      <dgm:prSet presAssocID="{264E86EB-59BD-459B-85BB-BF64ACA0608A}" presName="vertFour" presStyleCnt="0">
        <dgm:presLayoutVars>
          <dgm:chPref val="3"/>
        </dgm:presLayoutVars>
      </dgm:prSet>
      <dgm:spPr/>
      <dgm:t>
        <a:bodyPr/>
        <a:lstStyle/>
        <a:p>
          <a:endParaRPr lang="en-AU"/>
        </a:p>
      </dgm:t>
    </dgm:pt>
    <dgm:pt modelId="{A02E9E10-9EFD-4B93-9024-F27DFA07DAF0}" type="pres">
      <dgm:prSet presAssocID="{264E86EB-59BD-459B-85BB-BF64ACA0608A}" presName="txFour" presStyleLbl="node4" presStyleIdx="0" presStyleCnt="4" custScaleX="142319" custScaleY="370782" custLinFactNeighborX="-200" custLinFactNeighborY="50">
        <dgm:presLayoutVars>
          <dgm:chPref val="3"/>
        </dgm:presLayoutVars>
      </dgm:prSet>
      <dgm:spPr>
        <a:prstGeom prst="roundRect">
          <a:avLst>
            <a:gd name="adj" fmla="val 10000"/>
          </a:avLst>
        </a:prstGeom>
      </dgm:spPr>
      <dgm:t>
        <a:bodyPr/>
        <a:lstStyle/>
        <a:p>
          <a:endParaRPr lang="en-AU"/>
        </a:p>
      </dgm:t>
    </dgm:pt>
    <dgm:pt modelId="{A18FEA76-7BB6-4958-A44A-692E6FBEE75A}" type="pres">
      <dgm:prSet presAssocID="{264E86EB-59BD-459B-85BB-BF64ACA0608A}" presName="horzFour" presStyleCnt="0"/>
      <dgm:spPr/>
      <dgm:t>
        <a:bodyPr/>
        <a:lstStyle/>
        <a:p>
          <a:endParaRPr lang="en-AU"/>
        </a:p>
      </dgm:t>
    </dgm:pt>
    <dgm:pt modelId="{C94DD181-18DE-470D-A9B9-F490FAFE6562}" type="pres">
      <dgm:prSet presAssocID="{9D399AB0-BE5D-49EA-BD3F-0BBD5D2E1CAA}" presName="sibSpaceThree" presStyleCnt="0"/>
      <dgm:spPr/>
      <dgm:t>
        <a:bodyPr/>
        <a:lstStyle/>
        <a:p>
          <a:endParaRPr lang="en-AU"/>
        </a:p>
      </dgm:t>
    </dgm:pt>
    <dgm:pt modelId="{8E950F4B-09F2-451B-9D7F-BB86301BF180}" type="pres">
      <dgm:prSet presAssocID="{9A1AA23F-C1C0-4477-B302-3E60A402D137}" presName="vertThree" presStyleCnt="0"/>
      <dgm:spPr/>
      <dgm:t>
        <a:bodyPr/>
        <a:lstStyle/>
        <a:p>
          <a:endParaRPr lang="en-AU"/>
        </a:p>
      </dgm:t>
    </dgm:pt>
    <dgm:pt modelId="{D2325AFA-C9C0-4A75-A6B5-BA5F65ED3BB1}" type="pres">
      <dgm:prSet presAssocID="{9A1AA23F-C1C0-4477-B302-3E60A402D137}" presName="txThree" presStyleLbl="node3" presStyleIdx="1" presStyleCnt="4">
        <dgm:presLayoutVars>
          <dgm:chPref val="3"/>
        </dgm:presLayoutVars>
      </dgm:prSet>
      <dgm:spPr>
        <a:prstGeom prst="roundRect">
          <a:avLst>
            <a:gd name="adj" fmla="val 10000"/>
          </a:avLst>
        </a:prstGeom>
      </dgm:spPr>
      <dgm:t>
        <a:bodyPr/>
        <a:lstStyle/>
        <a:p>
          <a:endParaRPr lang="en-AU"/>
        </a:p>
      </dgm:t>
    </dgm:pt>
    <dgm:pt modelId="{4708C78F-9FF7-4395-B346-8CE5B835B19A}" type="pres">
      <dgm:prSet presAssocID="{9A1AA23F-C1C0-4477-B302-3E60A402D137}" presName="parTransThree" presStyleCnt="0"/>
      <dgm:spPr/>
      <dgm:t>
        <a:bodyPr/>
        <a:lstStyle/>
        <a:p>
          <a:endParaRPr lang="en-AU"/>
        </a:p>
      </dgm:t>
    </dgm:pt>
    <dgm:pt modelId="{81394379-5A0F-434F-92B0-B3898F744DBE}" type="pres">
      <dgm:prSet presAssocID="{9A1AA23F-C1C0-4477-B302-3E60A402D137}" presName="horzThree" presStyleCnt="0"/>
      <dgm:spPr/>
      <dgm:t>
        <a:bodyPr/>
        <a:lstStyle/>
        <a:p>
          <a:endParaRPr lang="en-AU"/>
        </a:p>
      </dgm:t>
    </dgm:pt>
    <dgm:pt modelId="{52D88C3F-C342-4D0B-A570-AB44121EF5CF}" type="pres">
      <dgm:prSet presAssocID="{A49C721B-AC5B-441C-AFA9-A644FC358A66}" presName="vertFour" presStyleCnt="0">
        <dgm:presLayoutVars>
          <dgm:chPref val="3"/>
        </dgm:presLayoutVars>
      </dgm:prSet>
      <dgm:spPr/>
      <dgm:t>
        <a:bodyPr/>
        <a:lstStyle/>
        <a:p>
          <a:endParaRPr lang="en-AU"/>
        </a:p>
      </dgm:t>
    </dgm:pt>
    <dgm:pt modelId="{0FD70A2D-5363-4F60-8857-8DCBA108EC51}" type="pres">
      <dgm:prSet presAssocID="{A49C721B-AC5B-441C-AFA9-A644FC358A66}" presName="txFour" presStyleLbl="node4" presStyleIdx="1" presStyleCnt="4" custScaleX="142319" custScaleY="366866">
        <dgm:presLayoutVars>
          <dgm:chPref val="3"/>
        </dgm:presLayoutVars>
      </dgm:prSet>
      <dgm:spPr>
        <a:prstGeom prst="roundRect">
          <a:avLst>
            <a:gd name="adj" fmla="val 10000"/>
          </a:avLst>
        </a:prstGeom>
      </dgm:spPr>
      <dgm:t>
        <a:bodyPr/>
        <a:lstStyle/>
        <a:p>
          <a:endParaRPr lang="en-AU"/>
        </a:p>
      </dgm:t>
    </dgm:pt>
    <dgm:pt modelId="{9AC65157-1D3A-4B1B-9642-FE486F292B72}" type="pres">
      <dgm:prSet presAssocID="{A49C721B-AC5B-441C-AFA9-A644FC358A66}" presName="horzFour" presStyleCnt="0"/>
      <dgm:spPr/>
      <dgm:t>
        <a:bodyPr/>
        <a:lstStyle/>
        <a:p>
          <a:endParaRPr lang="en-AU"/>
        </a:p>
      </dgm:t>
    </dgm:pt>
    <dgm:pt modelId="{B79FC79B-95B0-460F-A9E2-C9EC7326C334}" type="pres">
      <dgm:prSet presAssocID="{8034AC81-1C30-4867-B0A4-C93CEE24174C}" presName="sibSpaceTwo" presStyleCnt="0"/>
      <dgm:spPr/>
      <dgm:t>
        <a:bodyPr/>
        <a:lstStyle/>
        <a:p>
          <a:endParaRPr lang="en-AU"/>
        </a:p>
      </dgm:t>
    </dgm:pt>
    <dgm:pt modelId="{43B3714E-05D4-4C8D-8010-CAEF93055560}" type="pres">
      <dgm:prSet presAssocID="{D5ED0B09-3CC2-406A-A1A9-488AFBB60D8B}" presName="vertTwo" presStyleCnt="0"/>
      <dgm:spPr/>
      <dgm:t>
        <a:bodyPr/>
        <a:lstStyle/>
        <a:p>
          <a:endParaRPr lang="en-AU"/>
        </a:p>
      </dgm:t>
    </dgm:pt>
    <dgm:pt modelId="{CF2E5284-F5F8-48E4-B373-A24D35776BE0}" type="pres">
      <dgm:prSet presAssocID="{D5ED0B09-3CC2-406A-A1A9-488AFBB60D8B}" presName="txTwo" presStyleLbl="node2" presStyleIdx="1" presStyleCnt="3">
        <dgm:presLayoutVars>
          <dgm:chPref val="3"/>
        </dgm:presLayoutVars>
      </dgm:prSet>
      <dgm:spPr>
        <a:prstGeom prst="roundRect">
          <a:avLst>
            <a:gd name="adj" fmla="val 10000"/>
          </a:avLst>
        </a:prstGeom>
      </dgm:spPr>
      <dgm:t>
        <a:bodyPr/>
        <a:lstStyle/>
        <a:p>
          <a:endParaRPr lang="en-AU"/>
        </a:p>
      </dgm:t>
    </dgm:pt>
    <dgm:pt modelId="{598B938B-8160-45F2-ABAD-795190621085}" type="pres">
      <dgm:prSet presAssocID="{D5ED0B09-3CC2-406A-A1A9-488AFBB60D8B}" presName="parTransTwo" presStyleCnt="0"/>
      <dgm:spPr/>
      <dgm:t>
        <a:bodyPr/>
        <a:lstStyle/>
        <a:p>
          <a:endParaRPr lang="en-AU"/>
        </a:p>
      </dgm:t>
    </dgm:pt>
    <dgm:pt modelId="{92627873-E9AE-43DA-938C-C750A1BF6B61}" type="pres">
      <dgm:prSet presAssocID="{D5ED0B09-3CC2-406A-A1A9-488AFBB60D8B}" presName="horzTwo" presStyleCnt="0"/>
      <dgm:spPr/>
      <dgm:t>
        <a:bodyPr/>
        <a:lstStyle/>
        <a:p>
          <a:endParaRPr lang="en-AU"/>
        </a:p>
      </dgm:t>
    </dgm:pt>
    <dgm:pt modelId="{30C202DA-B487-4874-988E-FD2E70174694}" type="pres">
      <dgm:prSet presAssocID="{3EB5BBF6-FCA7-4E3A-BDFE-A4AAE3DDDAAA}" presName="vertThree" presStyleCnt="0"/>
      <dgm:spPr/>
      <dgm:t>
        <a:bodyPr/>
        <a:lstStyle/>
        <a:p>
          <a:endParaRPr lang="en-AU"/>
        </a:p>
      </dgm:t>
    </dgm:pt>
    <dgm:pt modelId="{DBA12B8F-CFD6-40CA-A43B-751407D3F421}" type="pres">
      <dgm:prSet presAssocID="{3EB5BBF6-FCA7-4E3A-BDFE-A4AAE3DDDAAA}" presName="txThree" presStyleLbl="node3" presStyleIdx="2" presStyleCnt="4">
        <dgm:presLayoutVars>
          <dgm:chPref val="3"/>
        </dgm:presLayoutVars>
      </dgm:prSet>
      <dgm:spPr>
        <a:prstGeom prst="roundRect">
          <a:avLst>
            <a:gd name="adj" fmla="val 10000"/>
          </a:avLst>
        </a:prstGeom>
      </dgm:spPr>
      <dgm:t>
        <a:bodyPr/>
        <a:lstStyle/>
        <a:p>
          <a:endParaRPr lang="en-AU"/>
        </a:p>
      </dgm:t>
    </dgm:pt>
    <dgm:pt modelId="{4F972BE5-0A80-41B5-9C7F-4EF86D596E94}" type="pres">
      <dgm:prSet presAssocID="{3EB5BBF6-FCA7-4E3A-BDFE-A4AAE3DDDAAA}" presName="parTransThree" presStyleCnt="0"/>
      <dgm:spPr/>
      <dgm:t>
        <a:bodyPr/>
        <a:lstStyle/>
        <a:p>
          <a:endParaRPr lang="en-AU"/>
        </a:p>
      </dgm:t>
    </dgm:pt>
    <dgm:pt modelId="{F9FFAB89-C2E1-4D4A-BB80-DE08B2354399}" type="pres">
      <dgm:prSet presAssocID="{3EB5BBF6-FCA7-4E3A-BDFE-A4AAE3DDDAAA}" presName="horzThree" presStyleCnt="0"/>
      <dgm:spPr/>
      <dgm:t>
        <a:bodyPr/>
        <a:lstStyle/>
        <a:p>
          <a:endParaRPr lang="en-AU"/>
        </a:p>
      </dgm:t>
    </dgm:pt>
    <dgm:pt modelId="{E49FC716-2969-4249-B96F-E553B1D9E20F}" type="pres">
      <dgm:prSet presAssocID="{F3E2F0B6-E4F5-49C8-A3B6-DCE119FE3F90}" presName="vertFour" presStyleCnt="0">
        <dgm:presLayoutVars>
          <dgm:chPref val="3"/>
        </dgm:presLayoutVars>
      </dgm:prSet>
      <dgm:spPr/>
      <dgm:t>
        <a:bodyPr/>
        <a:lstStyle/>
        <a:p>
          <a:endParaRPr lang="en-AU"/>
        </a:p>
      </dgm:t>
    </dgm:pt>
    <dgm:pt modelId="{BB868717-16F5-4D38-9AD8-7855AA823BED}" type="pres">
      <dgm:prSet presAssocID="{F3E2F0B6-E4F5-49C8-A3B6-DCE119FE3F90}" presName="txFour" presStyleLbl="node4" presStyleIdx="2" presStyleCnt="4" custScaleY="366866">
        <dgm:presLayoutVars>
          <dgm:chPref val="3"/>
        </dgm:presLayoutVars>
      </dgm:prSet>
      <dgm:spPr>
        <a:prstGeom prst="roundRect">
          <a:avLst>
            <a:gd name="adj" fmla="val 10000"/>
          </a:avLst>
        </a:prstGeom>
      </dgm:spPr>
      <dgm:t>
        <a:bodyPr/>
        <a:lstStyle/>
        <a:p>
          <a:endParaRPr lang="en-AU"/>
        </a:p>
      </dgm:t>
    </dgm:pt>
    <dgm:pt modelId="{F4189AA5-702F-4BCC-BFBB-9C2B34F784A9}" type="pres">
      <dgm:prSet presAssocID="{F3E2F0B6-E4F5-49C8-A3B6-DCE119FE3F90}" presName="horzFour" presStyleCnt="0"/>
      <dgm:spPr/>
      <dgm:t>
        <a:bodyPr/>
        <a:lstStyle/>
        <a:p>
          <a:endParaRPr lang="en-AU"/>
        </a:p>
      </dgm:t>
    </dgm:pt>
    <dgm:pt modelId="{3F7F9B29-69DD-4DA1-B75D-C864E8FFB799}" type="pres">
      <dgm:prSet presAssocID="{7E7E5946-21F8-4169-B807-028B5A69728C}" presName="sibSpaceTwo" presStyleCnt="0"/>
      <dgm:spPr/>
      <dgm:t>
        <a:bodyPr/>
        <a:lstStyle/>
        <a:p>
          <a:endParaRPr lang="en-AU"/>
        </a:p>
      </dgm:t>
    </dgm:pt>
    <dgm:pt modelId="{6B1DACA4-D9F0-43F8-AF5D-7FD7AF71CAEB}" type="pres">
      <dgm:prSet presAssocID="{0972259D-A07B-4081-9258-26BA55892F25}" presName="vertTwo" presStyleCnt="0"/>
      <dgm:spPr/>
      <dgm:t>
        <a:bodyPr/>
        <a:lstStyle/>
        <a:p>
          <a:endParaRPr lang="en-AU"/>
        </a:p>
      </dgm:t>
    </dgm:pt>
    <dgm:pt modelId="{91A38FA1-A5BD-4AEA-88BE-34EC6ABDEDE5}" type="pres">
      <dgm:prSet presAssocID="{0972259D-A07B-4081-9258-26BA55892F25}" presName="txTwo" presStyleLbl="node2" presStyleIdx="2" presStyleCnt="3">
        <dgm:presLayoutVars>
          <dgm:chPref val="3"/>
        </dgm:presLayoutVars>
      </dgm:prSet>
      <dgm:spPr>
        <a:prstGeom prst="roundRect">
          <a:avLst>
            <a:gd name="adj" fmla="val 10000"/>
          </a:avLst>
        </a:prstGeom>
      </dgm:spPr>
      <dgm:t>
        <a:bodyPr/>
        <a:lstStyle/>
        <a:p>
          <a:endParaRPr lang="en-AU"/>
        </a:p>
      </dgm:t>
    </dgm:pt>
    <dgm:pt modelId="{5CB34F75-835A-4F62-98BD-B8F2D06F5796}" type="pres">
      <dgm:prSet presAssocID="{0972259D-A07B-4081-9258-26BA55892F25}" presName="parTransTwo" presStyleCnt="0"/>
      <dgm:spPr/>
      <dgm:t>
        <a:bodyPr/>
        <a:lstStyle/>
        <a:p>
          <a:endParaRPr lang="en-AU"/>
        </a:p>
      </dgm:t>
    </dgm:pt>
    <dgm:pt modelId="{FAF863C0-70D2-4D0A-B57B-2126794BD37E}" type="pres">
      <dgm:prSet presAssocID="{0972259D-A07B-4081-9258-26BA55892F25}" presName="horzTwo" presStyleCnt="0"/>
      <dgm:spPr/>
      <dgm:t>
        <a:bodyPr/>
        <a:lstStyle/>
        <a:p>
          <a:endParaRPr lang="en-AU"/>
        </a:p>
      </dgm:t>
    </dgm:pt>
    <dgm:pt modelId="{47211008-5016-4889-8A6D-235708A54ED8}" type="pres">
      <dgm:prSet presAssocID="{C7D5A529-3A7D-47FC-8FBB-0B536C37E55D}" presName="vertThree" presStyleCnt="0"/>
      <dgm:spPr/>
      <dgm:t>
        <a:bodyPr/>
        <a:lstStyle/>
        <a:p>
          <a:endParaRPr lang="en-AU"/>
        </a:p>
      </dgm:t>
    </dgm:pt>
    <dgm:pt modelId="{4F70EE44-0EE9-4D32-9F6E-0E663D7B1797}" type="pres">
      <dgm:prSet presAssocID="{C7D5A529-3A7D-47FC-8FBB-0B536C37E55D}" presName="txThree" presStyleLbl="node3" presStyleIdx="3" presStyleCnt="4">
        <dgm:presLayoutVars>
          <dgm:chPref val="3"/>
        </dgm:presLayoutVars>
      </dgm:prSet>
      <dgm:spPr>
        <a:prstGeom prst="roundRect">
          <a:avLst>
            <a:gd name="adj" fmla="val 10000"/>
          </a:avLst>
        </a:prstGeom>
      </dgm:spPr>
      <dgm:t>
        <a:bodyPr/>
        <a:lstStyle/>
        <a:p>
          <a:endParaRPr lang="en-AU"/>
        </a:p>
      </dgm:t>
    </dgm:pt>
    <dgm:pt modelId="{0791ECCB-842F-4007-9194-D8A01E5A40D2}" type="pres">
      <dgm:prSet presAssocID="{C7D5A529-3A7D-47FC-8FBB-0B536C37E55D}" presName="parTransThree" presStyleCnt="0"/>
      <dgm:spPr/>
      <dgm:t>
        <a:bodyPr/>
        <a:lstStyle/>
        <a:p>
          <a:endParaRPr lang="en-AU"/>
        </a:p>
      </dgm:t>
    </dgm:pt>
    <dgm:pt modelId="{303155D3-7ACE-435F-B5DA-330DDE50428B}" type="pres">
      <dgm:prSet presAssocID="{C7D5A529-3A7D-47FC-8FBB-0B536C37E55D}" presName="horzThree" presStyleCnt="0"/>
      <dgm:spPr/>
      <dgm:t>
        <a:bodyPr/>
        <a:lstStyle/>
        <a:p>
          <a:endParaRPr lang="en-AU"/>
        </a:p>
      </dgm:t>
    </dgm:pt>
    <dgm:pt modelId="{B80F9211-0144-43E5-A826-E5B32CA7BF5C}" type="pres">
      <dgm:prSet presAssocID="{7620C068-1A7C-40DE-8116-5F3CCBB61608}" presName="vertFour" presStyleCnt="0">
        <dgm:presLayoutVars>
          <dgm:chPref val="3"/>
        </dgm:presLayoutVars>
      </dgm:prSet>
      <dgm:spPr/>
      <dgm:t>
        <a:bodyPr/>
        <a:lstStyle/>
        <a:p>
          <a:endParaRPr lang="en-AU"/>
        </a:p>
      </dgm:t>
    </dgm:pt>
    <dgm:pt modelId="{D2DAAA64-C9BC-43E6-9DE3-61A114420CF1}" type="pres">
      <dgm:prSet presAssocID="{7620C068-1A7C-40DE-8116-5F3CCBB61608}" presName="txFour" presStyleLbl="node4" presStyleIdx="3" presStyleCnt="4" custScaleY="366191">
        <dgm:presLayoutVars>
          <dgm:chPref val="3"/>
        </dgm:presLayoutVars>
      </dgm:prSet>
      <dgm:spPr>
        <a:prstGeom prst="roundRect">
          <a:avLst>
            <a:gd name="adj" fmla="val 10000"/>
          </a:avLst>
        </a:prstGeom>
      </dgm:spPr>
      <dgm:t>
        <a:bodyPr/>
        <a:lstStyle/>
        <a:p>
          <a:endParaRPr lang="en-AU"/>
        </a:p>
      </dgm:t>
    </dgm:pt>
    <dgm:pt modelId="{6BDD853D-5BE5-4C98-9CBA-A335E525017A}" type="pres">
      <dgm:prSet presAssocID="{7620C068-1A7C-40DE-8116-5F3CCBB61608}" presName="horzFour" presStyleCnt="0"/>
      <dgm:spPr/>
      <dgm:t>
        <a:bodyPr/>
        <a:lstStyle/>
        <a:p>
          <a:endParaRPr lang="en-AU"/>
        </a:p>
      </dgm:t>
    </dgm:pt>
  </dgm:ptLst>
  <dgm:cxnLst>
    <dgm:cxn modelId="{D016C542-AB33-4EAD-B0F1-4A8F6F030593}" type="presOf" srcId="{D5ED0B09-3CC2-406A-A1A9-488AFBB60D8B}" destId="{CF2E5284-F5F8-48E4-B373-A24D35776BE0}" srcOrd="0" destOrd="0" presId="urn:microsoft.com/office/officeart/2005/8/layout/hierarchy4"/>
    <dgm:cxn modelId="{EE3AE301-49A5-46E6-9566-EB26F27D2DA7}" srcId="{55A47DEC-5BD8-43FF-92F5-E186C868192C}" destId="{0972259D-A07B-4081-9258-26BA55892F25}" srcOrd="2" destOrd="0" parTransId="{D7479465-DD2D-4459-9FAB-E2348016BF89}" sibTransId="{3A45A261-1D43-4ECE-9967-D35872F06700}"/>
    <dgm:cxn modelId="{C99F0D20-5DB7-4BDE-8656-73FF1C0DA73C}" type="presOf" srcId="{C7D5A529-3A7D-47FC-8FBB-0B536C37E55D}" destId="{4F70EE44-0EE9-4D32-9F6E-0E663D7B1797}" srcOrd="0" destOrd="0" presId="urn:microsoft.com/office/officeart/2005/8/layout/hierarchy4"/>
    <dgm:cxn modelId="{3E2524BD-4A77-49C5-9587-EDDCA4DBA906}" type="presOf" srcId="{6C9654DF-EAAD-41C9-9A04-63DC7DFBB9B5}" destId="{7281DBB9-4EE7-4A14-9CDA-9DB944766842}" srcOrd="0" destOrd="0" presId="urn:microsoft.com/office/officeart/2005/8/layout/hierarchy4"/>
    <dgm:cxn modelId="{1A57219C-B6E0-45E4-BBAA-F1E6074A5C73}" srcId="{55A47DEC-5BD8-43FF-92F5-E186C868192C}" destId="{7E1F13C2-8303-4BE6-BD51-58E6E2D0CCBD}" srcOrd="0" destOrd="0" parTransId="{90AD1E71-36FD-4205-8A17-796C347C9A11}" sibTransId="{8034AC81-1C30-4867-B0A4-C93CEE24174C}"/>
    <dgm:cxn modelId="{4FE1235C-3C37-4090-96D2-C184EB3A3501}" type="presOf" srcId="{9A1AA23F-C1C0-4477-B302-3E60A402D137}" destId="{D2325AFA-C9C0-4A75-A6B5-BA5F65ED3BB1}" srcOrd="0" destOrd="0" presId="urn:microsoft.com/office/officeart/2005/8/layout/hierarchy4"/>
    <dgm:cxn modelId="{93ADB633-485E-4539-A790-0A40F8B27482}" type="presOf" srcId="{7620C068-1A7C-40DE-8116-5F3CCBB61608}" destId="{D2DAAA64-C9BC-43E6-9DE3-61A114420CF1}" srcOrd="0" destOrd="0" presId="urn:microsoft.com/office/officeart/2005/8/layout/hierarchy4"/>
    <dgm:cxn modelId="{049743E3-CB29-4510-AB22-C5C7CD7530EB}" srcId="{9A1AA23F-C1C0-4477-B302-3E60A402D137}" destId="{A49C721B-AC5B-441C-AFA9-A644FC358A66}" srcOrd="0" destOrd="0" parTransId="{AA1CEBFC-9415-46ED-8830-648A985C84FE}" sibTransId="{CACA051E-2660-4797-9B54-CCF23A474144}"/>
    <dgm:cxn modelId="{88E630CE-96D6-481C-B0AB-D3CE0C74F68C}" srcId="{C7D5A529-3A7D-47FC-8FBB-0B536C37E55D}" destId="{7620C068-1A7C-40DE-8116-5F3CCBB61608}" srcOrd="0" destOrd="0" parTransId="{A507DD36-7E8A-42C6-86C5-0668F87BDAAB}" sibTransId="{21A58F11-2D42-4FC0-BF01-E8BD93057A2B}"/>
    <dgm:cxn modelId="{CEFD37F0-01B0-4B9D-83E7-4EB650433221}" type="presOf" srcId="{F3E2F0B6-E4F5-49C8-A3B6-DCE119FE3F90}" destId="{BB868717-16F5-4D38-9AD8-7855AA823BED}" srcOrd="0" destOrd="0" presId="urn:microsoft.com/office/officeart/2005/8/layout/hierarchy4"/>
    <dgm:cxn modelId="{71FC4246-3871-4A7F-B355-AE40249F076B}" type="presOf" srcId="{55A47DEC-5BD8-43FF-92F5-E186C868192C}" destId="{718D3AC5-6553-4309-AF42-FCECAFABA656}" srcOrd="0" destOrd="0" presId="urn:microsoft.com/office/officeart/2005/8/layout/hierarchy4"/>
    <dgm:cxn modelId="{7E6F2D0B-BB9F-407E-A1CC-36241043DB72}" type="presOf" srcId="{3EB5BBF6-FCA7-4E3A-BDFE-A4AAE3DDDAAA}" destId="{DBA12B8F-CFD6-40CA-A43B-751407D3F421}" srcOrd="0" destOrd="0" presId="urn:microsoft.com/office/officeart/2005/8/layout/hierarchy4"/>
    <dgm:cxn modelId="{C9C92AB6-6F86-44ED-92B3-9E87CC4E4664}" srcId="{3EB5BBF6-FCA7-4E3A-BDFE-A4AAE3DDDAAA}" destId="{F3E2F0B6-E4F5-49C8-A3B6-DCE119FE3F90}" srcOrd="0" destOrd="0" parTransId="{196183CE-F8A3-4787-9EDA-7A991E6301BD}" sibTransId="{5828DA98-FD56-4BC8-8B5C-496113443C5D}"/>
    <dgm:cxn modelId="{A338B58B-C2F8-41D9-A775-781CB6D84F8C}" srcId="{0972259D-A07B-4081-9258-26BA55892F25}" destId="{C7D5A529-3A7D-47FC-8FBB-0B536C37E55D}" srcOrd="0" destOrd="0" parTransId="{DD226C01-D0F2-4093-9E74-75CE0BFFF02B}" sibTransId="{38302B12-0698-48A4-80A0-F728C945A3FD}"/>
    <dgm:cxn modelId="{8496A4DC-A5DB-4928-B5C5-81BB1CD84BF4}" srcId="{7E1F13C2-8303-4BE6-BD51-58E6E2D0CCBD}" destId="{9A1AA23F-C1C0-4477-B302-3E60A402D137}" srcOrd="1" destOrd="0" parTransId="{28A8273E-3008-463E-B6B1-241EC867AB43}" sibTransId="{4F13A9A4-4E77-4919-AC40-17A56A38EE26}"/>
    <dgm:cxn modelId="{BF1A8EB7-EEBD-499C-B4CB-20B2B75BCC2D}" srcId="{3DA4D3B1-BDC4-4286-BC76-1975308602A3}" destId="{264E86EB-59BD-459B-85BB-BF64ACA0608A}" srcOrd="0" destOrd="0" parTransId="{8255ADAA-8291-4A8C-BF8E-4046836270FD}" sibTransId="{7BC419A3-1CF9-4C3A-81EB-E3BDD0029413}"/>
    <dgm:cxn modelId="{45422CCD-4DC7-459F-8E92-52B86D59F2AE}" type="presOf" srcId="{0972259D-A07B-4081-9258-26BA55892F25}" destId="{91A38FA1-A5BD-4AEA-88BE-34EC6ABDEDE5}" srcOrd="0" destOrd="0" presId="urn:microsoft.com/office/officeart/2005/8/layout/hierarchy4"/>
    <dgm:cxn modelId="{3D7FF409-8D0E-45B1-85C1-FEF0680B791B}" srcId="{55A47DEC-5BD8-43FF-92F5-E186C868192C}" destId="{D5ED0B09-3CC2-406A-A1A9-488AFBB60D8B}" srcOrd="1" destOrd="0" parTransId="{CCEC452A-D0A3-4815-B0F9-2E4410381E4D}" sibTransId="{7E7E5946-21F8-4169-B807-028B5A69728C}"/>
    <dgm:cxn modelId="{83704F26-5D64-418B-ACAF-F6827AEBC27A}" srcId="{7E1F13C2-8303-4BE6-BD51-58E6E2D0CCBD}" destId="{3DA4D3B1-BDC4-4286-BC76-1975308602A3}" srcOrd="0" destOrd="0" parTransId="{4A944CA0-B3AB-4B98-9DD0-F02C72063072}" sibTransId="{9D399AB0-BE5D-49EA-BD3F-0BBD5D2E1CAA}"/>
    <dgm:cxn modelId="{673B63C1-65BE-46B4-AF32-5DE07B5BEBA4}" srcId="{6C9654DF-EAAD-41C9-9A04-63DC7DFBB9B5}" destId="{55A47DEC-5BD8-43FF-92F5-E186C868192C}" srcOrd="0" destOrd="0" parTransId="{40DBC75D-7719-446D-9DE5-D46B0AB99411}" sibTransId="{8D5F0354-CDBD-4C47-9193-51362C6B9B55}"/>
    <dgm:cxn modelId="{87A4FC41-CE93-46C2-B494-DE74FA0E3584}" type="presOf" srcId="{3DA4D3B1-BDC4-4286-BC76-1975308602A3}" destId="{1B6E1A6C-15B5-4415-95F1-F7162486BD52}" srcOrd="0" destOrd="0" presId="urn:microsoft.com/office/officeart/2005/8/layout/hierarchy4"/>
    <dgm:cxn modelId="{C8910362-1061-453F-BA84-CA0735745B02}" type="presOf" srcId="{A49C721B-AC5B-441C-AFA9-A644FC358A66}" destId="{0FD70A2D-5363-4F60-8857-8DCBA108EC51}" srcOrd="0" destOrd="0" presId="urn:microsoft.com/office/officeart/2005/8/layout/hierarchy4"/>
    <dgm:cxn modelId="{EBCA8FCB-EBC9-4A7A-B604-3DC287DC5053}" type="presOf" srcId="{264E86EB-59BD-459B-85BB-BF64ACA0608A}" destId="{A02E9E10-9EFD-4B93-9024-F27DFA07DAF0}" srcOrd="0" destOrd="0" presId="urn:microsoft.com/office/officeart/2005/8/layout/hierarchy4"/>
    <dgm:cxn modelId="{7E623B88-E872-4502-A6CF-DC887C4638C7}" srcId="{D5ED0B09-3CC2-406A-A1A9-488AFBB60D8B}" destId="{3EB5BBF6-FCA7-4E3A-BDFE-A4AAE3DDDAAA}" srcOrd="0" destOrd="0" parTransId="{7B91A456-4B53-4FBE-B958-29A89FFC7A7C}" sibTransId="{A25CB7E6-0DA2-4002-B9A6-C3787F309536}"/>
    <dgm:cxn modelId="{1A600A41-BCDE-435E-A2B1-C706ACEB04E1}" type="presOf" srcId="{7E1F13C2-8303-4BE6-BD51-58E6E2D0CCBD}" destId="{F9A5BDCA-160C-4D0D-BC3B-46DBFB70E008}" srcOrd="0" destOrd="0" presId="urn:microsoft.com/office/officeart/2005/8/layout/hierarchy4"/>
    <dgm:cxn modelId="{F8A966EF-C891-48B8-94AF-AB8E79B0EFF1}" type="presParOf" srcId="{7281DBB9-4EE7-4A14-9CDA-9DB944766842}" destId="{2F1E9DB6-F239-464B-8978-85171DC6A13C}" srcOrd="0" destOrd="0" presId="urn:microsoft.com/office/officeart/2005/8/layout/hierarchy4"/>
    <dgm:cxn modelId="{CCF12B63-A9CA-4A8C-B3BA-ED4798D2C68F}" type="presParOf" srcId="{2F1E9DB6-F239-464B-8978-85171DC6A13C}" destId="{718D3AC5-6553-4309-AF42-FCECAFABA656}" srcOrd="0" destOrd="0" presId="urn:microsoft.com/office/officeart/2005/8/layout/hierarchy4"/>
    <dgm:cxn modelId="{FB98E6E9-F96E-4D8F-8EA4-043EBADD9144}" type="presParOf" srcId="{2F1E9DB6-F239-464B-8978-85171DC6A13C}" destId="{FD3DD701-7BAE-4724-86FD-7A411C0BA911}" srcOrd="1" destOrd="0" presId="urn:microsoft.com/office/officeart/2005/8/layout/hierarchy4"/>
    <dgm:cxn modelId="{776A45BC-D3C0-4BD4-91E7-ED635C92A770}" type="presParOf" srcId="{2F1E9DB6-F239-464B-8978-85171DC6A13C}" destId="{62961143-FF02-4A14-8E52-6DDE89741CBC}" srcOrd="2" destOrd="0" presId="urn:microsoft.com/office/officeart/2005/8/layout/hierarchy4"/>
    <dgm:cxn modelId="{5846C651-765F-46FD-9DEB-7BE3442A2C58}" type="presParOf" srcId="{62961143-FF02-4A14-8E52-6DDE89741CBC}" destId="{1F53BA3A-0466-4B3E-925E-C15B3723B3C0}" srcOrd="0" destOrd="0" presId="urn:microsoft.com/office/officeart/2005/8/layout/hierarchy4"/>
    <dgm:cxn modelId="{679185E0-4FB4-4D20-8519-AB5C4A718699}" type="presParOf" srcId="{1F53BA3A-0466-4B3E-925E-C15B3723B3C0}" destId="{F9A5BDCA-160C-4D0D-BC3B-46DBFB70E008}" srcOrd="0" destOrd="0" presId="urn:microsoft.com/office/officeart/2005/8/layout/hierarchy4"/>
    <dgm:cxn modelId="{8CC288AC-1A2C-4BDF-B7A8-978829E28235}" type="presParOf" srcId="{1F53BA3A-0466-4B3E-925E-C15B3723B3C0}" destId="{9FCD82B5-B882-4A54-B7E4-3D0E0B87FAFA}" srcOrd="1" destOrd="0" presId="urn:microsoft.com/office/officeart/2005/8/layout/hierarchy4"/>
    <dgm:cxn modelId="{513469E5-78BA-400D-A95A-CBC52FEDC5F4}" type="presParOf" srcId="{1F53BA3A-0466-4B3E-925E-C15B3723B3C0}" destId="{8F5464E6-689E-4C8F-9DDF-15E1198A2ED4}" srcOrd="2" destOrd="0" presId="urn:microsoft.com/office/officeart/2005/8/layout/hierarchy4"/>
    <dgm:cxn modelId="{5DA29763-A159-45A6-A224-AAE1D965E4C0}" type="presParOf" srcId="{8F5464E6-689E-4C8F-9DDF-15E1198A2ED4}" destId="{5751DC98-1DFA-492E-A07A-076714AE6B8F}" srcOrd="0" destOrd="0" presId="urn:microsoft.com/office/officeart/2005/8/layout/hierarchy4"/>
    <dgm:cxn modelId="{C4003F0E-2F09-4708-A414-9E1783053208}" type="presParOf" srcId="{5751DC98-1DFA-492E-A07A-076714AE6B8F}" destId="{1B6E1A6C-15B5-4415-95F1-F7162486BD52}" srcOrd="0" destOrd="0" presId="urn:microsoft.com/office/officeart/2005/8/layout/hierarchy4"/>
    <dgm:cxn modelId="{9D8E465F-9A5A-4E80-879B-CE3549706415}" type="presParOf" srcId="{5751DC98-1DFA-492E-A07A-076714AE6B8F}" destId="{98BB3AC5-EC44-4547-8B72-499A2C81DBE5}" srcOrd="1" destOrd="0" presId="urn:microsoft.com/office/officeart/2005/8/layout/hierarchy4"/>
    <dgm:cxn modelId="{17A2FE0F-967A-43AD-AD05-7F82672E5612}" type="presParOf" srcId="{5751DC98-1DFA-492E-A07A-076714AE6B8F}" destId="{27752314-A407-4A36-B678-E9A5970E0BD4}" srcOrd="2" destOrd="0" presId="urn:microsoft.com/office/officeart/2005/8/layout/hierarchy4"/>
    <dgm:cxn modelId="{E5F20E3C-7E3A-46E3-91A5-F2B7C51FC230}" type="presParOf" srcId="{27752314-A407-4A36-B678-E9A5970E0BD4}" destId="{5FE697D5-3E9B-415A-AD1C-37D5386A2B41}" srcOrd="0" destOrd="0" presId="urn:microsoft.com/office/officeart/2005/8/layout/hierarchy4"/>
    <dgm:cxn modelId="{FD4576FC-9B6D-4EEB-A110-DFDD3AFDEB4B}" type="presParOf" srcId="{5FE697D5-3E9B-415A-AD1C-37D5386A2B41}" destId="{A02E9E10-9EFD-4B93-9024-F27DFA07DAF0}" srcOrd="0" destOrd="0" presId="urn:microsoft.com/office/officeart/2005/8/layout/hierarchy4"/>
    <dgm:cxn modelId="{0A860760-C972-456D-87BF-DAC5FD473E73}" type="presParOf" srcId="{5FE697D5-3E9B-415A-AD1C-37D5386A2B41}" destId="{A18FEA76-7BB6-4958-A44A-692E6FBEE75A}" srcOrd="1" destOrd="0" presId="urn:microsoft.com/office/officeart/2005/8/layout/hierarchy4"/>
    <dgm:cxn modelId="{A056D697-9F1C-45B3-B850-702094D6B479}" type="presParOf" srcId="{8F5464E6-689E-4C8F-9DDF-15E1198A2ED4}" destId="{C94DD181-18DE-470D-A9B9-F490FAFE6562}" srcOrd="1" destOrd="0" presId="urn:microsoft.com/office/officeart/2005/8/layout/hierarchy4"/>
    <dgm:cxn modelId="{79340A17-5A56-4EF9-ACBC-0088F4B24C2D}" type="presParOf" srcId="{8F5464E6-689E-4C8F-9DDF-15E1198A2ED4}" destId="{8E950F4B-09F2-451B-9D7F-BB86301BF180}" srcOrd="2" destOrd="0" presId="urn:microsoft.com/office/officeart/2005/8/layout/hierarchy4"/>
    <dgm:cxn modelId="{33401121-6EFE-4779-8ADB-0A50B68FEC14}" type="presParOf" srcId="{8E950F4B-09F2-451B-9D7F-BB86301BF180}" destId="{D2325AFA-C9C0-4A75-A6B5-BA5F65ED3BB1}" srcOrd="0" destOrd="0" presId="urn:microsoft.com/office/officeart/2005/8/layout/hierarchy4"/>
    <dgm:cxn modelId="{2B9352CC-E17C-43E0-ADA1-FF659331A122}" type="presParOf" srcId="{8E950F4B-09F2-451B-9D7F-BB86301BF180}" destId="{4708C78F-9FF7-4395-B346-8CE5B835B19A}" srcOrd="1" destOrd="0" presId="urn:microsoft.com/office/officeart/2005/8/layout/hierarchy4"/>
    <dgm:cxn modelId="{80B8F430-CEC6-4C1A-B4BA-DACDA13700D0}" type="presParOf" srcId="{8E950F4B-09F2-451B-9D7F-BB86301BF180}" destId="{81394379-5A0F-434F-92B0-B3898F744DBE}" srcOrd="2" destOrd="0" presId="urn:microsoft.com/office/officeart/2005/8/layout/hierarchy4"/>
    <dgm:cxn modelId="{F74A015C-4F86-4A75-9EA9-70823664AF5E}" type="presParOf" srcId="{81394379-5A0F-434F-92B0-B3898F744DBE}" destId="{52D88C3F-C342-4D0B-A570-AB44121EF5CF}" srcOrd="0" destOrd="0" presId="urn:microsoft.com/office/officeart/2005/8/layout/hierarchy4"/>
    <dgm:cxn modelId="{EB6F0AFF-D33D-4D49-B574-B2B32479C94A}" type="presParOf" srcId="{52D88C3F-C342-4D0B-A570-AB44121EF5CF}" destId="{0FD70A2D-5363-4F60-8857-8DCBA108EC51}" srcOrd="0" destOrd="0" presId="urn:microsoft.com/office/officeart/2005/8/layout/hierarchy4"/>
    <dgm:cxn modelId="{54D08358-F34D-4EAF-A314-17459C32AB1C}" type="presParOf" srcId="{52D88C3F-C342-4D0B-A570-AB44121EF5CF}" destId="{9AC65157-1D3A-4B1B-9642-FE486F292B72}" srcOrd="1" destOrd="0" presId="urn:microsoft.com/office/officeart/2005/8/layout/hierarchy4"/>
    <dgm:cxn modelId="{99D3AD7F-FEBE-45A8-B795-33CCB98E08E1}" type="presParOf" srcId="{62961143-FF02-4A14-8E52-6DDE89741CBC}" destId="{B79FC79B-95B0-460F-A9E2-C9EC7326C334}" srcOrd="1" destOrd="0" presId="urn:microsoft.com/office/officeart/2005/8/layout/hierarchy4"/>
    <dgm:cxn modelId="{9639E5D9-A2FF-4CE0-97E1-EA835A7283D2}" type="presParOf" srcId="{62961143-FF02-4A14-8E52-6DDE89741CBC}" destId="{43B3714E-05D4-4C8D-8010-CAEF93055560}" srcOrd="2" destOrd="0" presId="urn:microsoft.com/office/officeart/2005/8/layout/hierarchy4"/>
    <dgm:cxn modelId="{8A224EA2-B26C-4E4A-B599-3B457F866915}" type="presParOf" srcId="{43B3714E-05D4-4C8D-8010-CAEF93055560}" destId="{CF2E5284-F5F8-48E4-B373-A24D35776BE0}" srcOrd="0" destOrd="0" presId="urn:microsoft.com/office/officeart/2005/8/layout/hierarchy4"/>
    <dgm:cxn modelId="{B0FE7E08-E9DD-4068-9EC8-AE7EDAEDC3F6}" type="presParOf" srcId="{43B3714E-05D4-4C8D-8010-CAEF93055560}" destId="{598B938B-8160-45F2-ABAD-795190621085}" srcOrd="1" destOrd="0" presId="urn:microsoft.com/office/officeart/2005/8/layout/hierarchy4"/>
    <dgm:cxn modelId="{9E9719FB-E18A-41DB-9207-7371095DFE95}" type="presParOf" srcId="{43B3714E-05D4-4C8D-8010-CAEF93055560}" destId="{92627873-E9AE-43DA-938C-C750A1BF6B61}" srcOrd="2" destOrd="0" presId="urn:microsoft.com/office/officeart/2005/8/layout/hierarchy4"/>
    <dgm:cxn modelId="{AA4E9D84-2FEA-4BB8-8D32-7E0FB9A8D36A}" type="presParOf" srcId="{92627873-E9AE-43DA-938C-C750A1BF6B61}" destId="{30C202DA-B487-4874-988E-FD2E70174694}" srcOrd="0" destOrd="0" presId="urn:microsoft.com/office/officeart/2005/8/layout/hierarchy4"/>
    <dgm:cxn modelId="{539D753E-02E0-475F-BD5E-0981A616A4D7}" type="presParOf" srcId="{30C202DA-B487-4874-988E-FD2E70174694}" destId="{DBA12B8F-CFD6-40CA-A43B-751407D3F421}" srcOrd="0" destOrd="0" presId="urn:microsoft.com/office/officeart/2005/8/layout/hierarchy4"/>
    <dgm:cxn modelId="{4CED822C-0B1B-41E9-B7D2-875A94085514}" type="presParOf" srcId="{30C202DA-B487-4874-988E-FD2E70174694}" destId="{4F972BE5-0A80-41B5-9C7F-4EF86D596E94}" srcOrd="1" destOrd="0" presId="urn:microsoft.com/office/officeart/2005/8/layout/hierarchy4"/>
    <dgm:cxn modelId="{669312EC-33B3-47B6-922C-DDA7D17740BD}" type="presParOf" srcId="{30C202DA-B487-4874-988E-FD2E70174694}" destId="{F9FFAB89-C2E1-4D4A-BB80-DE08B2354399}" srcOrd="2" destOrd="0" presId="urn:microsoft.com/office/officeart/2005/8/layout/hierarchy4"/>
    <dgm:cxn modelId="{CD33BA14-8021-4A3E-98C7-F04AFDB34A43}" type="presParOf" srcId="{F9FFAB89-C2E1-4D4A-BB80-DE08B2354399}" destId="{E49FC716-2969-4249-B96F-E553B1D9E20F}" srcOrd="0" destOrd="0" presId="urn:microsoft.com/office/officeart/2005/8/layout/hierarchy4"/>
    <dgm:cxn modelId="{A0107C9A-E4BF-46BE-AC7E-778CCAA86007}" type="presParOf" srcId="{E49FC716-2969-4249-B96F-E553B1D9E20F}" destId="{BB868717-16F5-4D38-9AD8-7855AA823BED}" srcOrd="0" destOrd="0" presId="urn:microsoft.com/office/officeart/2005/8/layout/hierarchy4"/>
    <dgm:cxn modelId="{3755B250-E1DC-4650-A9CF-F9255AC2BF7D}" type="presParOf" srcId="{E49FC716-2969-4249-B96F-E553B1D9E20F}" destId="{F4189AA5-702F-4BCC-BFBB-9C2B34F784A9}" srcOrd="1" destOrd="0" presId="urn:microsoft.com/office/officeart/2005/8/layout/hierarchy4"/>
    <dgm:cxn modelId="{4C4F98E8-8E30-4509-9451-0EB3825177BD}" type="presParOf" srcId="{62961143-FF02-4A14-8E52-6DDE89741CBC}" destId="{3F7F9B29-69DD-4DA1-B75D-C864E8FFB799}" srcOrd="3" destOrd="0" presId="urn:microsoft.com/office/officeart/2005/8/layout/hierarchy4"/>
    <dgm:cxn modelId="{57EF039B-0F7E-4A8C-9CC4-6254E3EE8124}" type="presParOf" srcId="{62961143-FF02-4A14-8E52-6DDE89741CBC}" destId="{6B1DACA4-D9F0-43F8-AF5D-7FD7AF71CAEB}" srcOrd="4" destOrd="0" presId="urn:microsoft.com/office/officeart/2005/8/layout/hierarchy4"/>
    <dgm:cxn modelId="{3FEC6F1F-2376-4705-850F-D7C93A303F30}" type="presParOf" srcId="{6B1DACA4-D9F0-43F8-AF5D-7FD7AF71CAEB}" destId="{91A38FA1-A5BD-4AEA-88BE-34EC6ABDEDE5}" srcOrd="0" destOrd="0" presId="urn:microsoft.com/office/officeart/2005/8/layout/hierarchy4"/>
    <dgm:cxn modelId="{DD26D044-05BC-4855-8B1E-B6611AF54129}" type="presParOf" srcId="{6B1DACA4-D9F0-43F8-AF5D-7FD7AF71CAEB}" destId="{5CB34F75-835A-4F62-98BD-B8F2D06F5796}" srcOrd="1" destOrd="0" presId="urn:microsoft.com/office/officeart/2005/8/layout/hierarchy4"/>
    <dgm:cxn modelId="{C305428F-EB83-4C85-8D9F-C28EE1A0BB48}" type="presParOf" srcId="{6B1DACA4-D9F0-43F8-AF5D-7FD7AF71CAEB}" destId="{FAF863C0-70D2-4D0A-B57B-2126794BD37E}" srcOrd="2" destOrd="0" presId="urn:microsoft.com/office/officeart/2005/8/layout/hierarchy4"/>
    <dgm:cxn modelId="{9B19D0CB-68DA-46CD-A7B4-01D9781A963C}" type="presParOf" srcId="{FAF863C0-70D2-4D0A-B57B-2126794BD37E}" destId="{47211008-5016-4889-8A6D-235708A54ED8}" srcOrd="0" destOrd="0" presId="urn:microsoft.com/office/officeart/2005/8/layout/hierarchy4"/>
    <dgm:cxn modelId="{E9004F57-D53A-48A0-9BCB-201EDF297A0D}" type="presParOf" srcId="{47211008-5016-4889-8A6D-235708A54ED8}" destId="{4F70EE44-0EE9-4D32-9F6E-0E663D7B1797}" srcOrd="0" destOrd="0" presId="urn:microsoft.com/office/officeart/2005/8/layout/hierarchy4"/>
    <dgm:cxn modelId="{FE2CF060-6097-45E5-93BD-2B6AAA156EA9}" type="presParOf" srcId="{47211008-5016-4889-8A6D-235708A54ED8}" destId="{0791ECCB-842F-4007-9194-D8A01E5A40D2}" srcOrd="1" destOrd="0" presId="urn:microsoft.com/office/officeart/2005/8/layout/hierarchy4"/>
    <dgm:cxn modelId="{54A4BF7C-C094-4754-A952-24C628CB18B5}" type="presParOf" srcId="{47211008-5016-4889-8A6D-235708A54ED8}" destId="{303155D3-7ACE-435F-B5DA-330DDE50428B}" srcOrd="2" destOrd="0" presId="urn:microsoft.com/office/officeart/2005/8/layout/hierarchy4"/>
    <dgm:cxn modelId="{46073645-3BBD-409E-8FAD-B95DAF4F28E0}" type="presParOf" srcId="{303155D3-7ACE-435F-B5DA-330DDE50428B}" destId="{B80F9211-0144-43E5-A826-E5B32CA7BF5C}" srcOrd="0" destOrd="0" presId="urn:microsoft.com/office/officeart/2005/8/layout/hierarchy4"/>
    <dgm:cxn modelId="{B67D247C-1664-4A6B-81EA-72B7D6891D19}" type="presParOf" srcId="{B80F9211-0144-43E5-A826-E5B32CA7BF5C}" destId="{D2DAAA64-C9BC-43E6-9DE3-61A114420CF1}" srcOrd="0" destOrd="0" presId="urn:microsoft.com/office/officeart/2005/8/layout/hierarchy4"/>
    <dgm:cxn modelId="{CABA6174-7BD4-4F1F-8C09-A629D4FD1841}" type="presParOf" srcId="{B80F9211-0144-43E5-A826-E5B32CA7BF5C}" destId="{6BDD853D-5BE5-4C98-9CBA-A335E525017A}"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D3AC5-6553-4309-AF42-FCECAFABA656}">
      <dsp:nvSpPr>
        <dsp:cNvPr id="0" name=""/>
        <dsp:cNvSpPr/>
      </dsp:nvSpPr>
      <dsp:spPr>
        <a:xfrm>
          <a:off x="931" y="0"/>
          <a:ext cx="8206443" cy="646661"/>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AU" sz="2800" kern="1200" dirty="0" smtClean="0">
              <a:solidFill>
                <a:sysClr val="window" lastClr="FFFFFF"/>
              </a:solidFill>
              <a:latin typeface="Calibri"/>
              <a:ea typeface="+mn-ea"/>
              <a:cs typeface="+mn-cs"/>
            </a:rPr>
            <a:t>Qld </a:t>
          </a:r>
          <a:r>
            <a:rPr lang="en-AU" sz="2800" kern="1200" dirty="0">
              <a:solidFill>
                <a:sysClr val="window" lastClr="FFFFFF"/>
              </a:solidFill>
              <a:latin typeface="Calibri"/>
              <a:ea typeface="+mn-ea"/>
              <a:cs typeface="+mn-cs"/>
            </a:rPr>
            <a:t>distribution services</a:t>
          </a:r>
        </a:p>
      </dsp:txBody>
      <dsp:txXfrm>
        <a:off x="19871" y="18940"/>
        <a:ext cx="8168563" cy="608781"/>
      </dsp:txXfrm>
    </dsp:sp>
    <dsp:sp modelId="{F9A5BDCA-160C-4D0D-BC3B-46DBFB70E008}">
      <dsp:nvSpPr>
        <dsp:cNvPr id="0" name=""/>
        <dsp:cNvSpPr/>
      </dsp:nvSpPr>
      <dsp:spPr>
        <a:xfrm>
          <a:off x="8476" y="712795"/>
          <a:ext cx="4678805" cy="646661"/>
        </a:xfrm>
        <a:prstGeom prst="roundRect">
          <a:avLst>
            <a:gd name="adj" fmla="val 10000"/>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a:solidFill>
                <a:sysClr val="windowText" lastClr="000000"/>
              </a:solidFill>
              <a:latin typeface="Calibri"/>
              <a:ea typeface="+mn-ea"/>
              <a:cs typeface="+mn-cs"/>
            </a:rPr>
            <a:t>Direct control (revenue/price regulated)</a:t>
          </a:r>
        </a:p>
      </dsp:txBody>
      <dsp:txXfrm>
        <a:off x="27416" y="731735"/>
        <a:ext cx="4640925" cy="608781"/>
      </dsp:txXfrm>
    </dsp:sp>
    <dsp:sp modelId="{1B6E1A6C-15B5-4415-95F1-F7162486BD52}">
      <dsp:nvSpPr>
        <dsp:cNvPr id="0" name=""/>
        <dsp:cNvSpPr/>
      </dsp:nvSpPr>
      <dsp:spPr>
        <a:xfrm>
          <a:off x="19876" y="1424988"/>
          <a:ext cx="2294150" cy="646661"/>
        </a:xfrm>
        <a:prstGeom prst="roundRect">
          <a:avLst>
            <a:gd name="adj" fmla="val 10000"/>
          </a:avLst>
        </a:prstGeom>
        <a:solidFill>
          <a:srgbClr val="4F81B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AU" sz="1400" kern="1200">
              <a:solidFill>
                <a:sysClr val="windowText" lastClr="000000"/>
              </a:solidFill>
              <a:latin typeface="Calibri"/>
              <a:ea typeface="+mn-ea"/>
              <a:cs typeface="+mn-cs"/>
            </a:rPr>
            <a:t>Standard control </a:t>
          </a:r>
        </a:p>
        <a:p>
          <a:pPr lvl="0" algn="ctr" defTabSz="622300">
            <a:lnSpc>
              <a:spcPct val="90000"/>
            </a:lnSpc>
            <a:spcBef>
              <a:spcPct val="0"/>
            </a:spcBef>
            <a:spcAft>
              <a:spcPct val="35000"/>
            </a:spcAft>
          </a:pPr>
          <a:r>
            <a:rPr lang="en-AU" sz="1400" kern="1200">
              <a:solidFill>
                <a:sysClr val="windowText" lastClr="000000"/>
              </a:solidFill>
              <a:latin typeface="Calibri"/>
              <a:ea typeface="+mn-ea"/>
              <a:cs typeface="+mn-cs"/>
            </a:rPr>
            <a:t>(shared network charges)</a:t>
          </a:r>
        </a:p>
      </dsp:txBody>
      <dsp:txXfrm>
        <a:off x="38816" y="1443928"/>
        <a:ext cx="2256270" cy="608781"/>
      </dsp:txXfrm>
    </dsp:sp>
    <dsp:sp modelId="{A02E9E10-9EFD-4B93-9024-F27DFA07DAF0}">
      <dsp:nvSpPr>
        <dsp:cNvPr id="0" name=""/>
        <dsp:cNvSpPr/>
      </dsp:nvSpPr>
      <dsp:spPr>
        <a:xfrm>
          <a:off x="34495" y="2137503"/>
          <a:ext cx="2258566" cy="2397703"/>
        </a:xfrm>
        <a:prstGeom prst="roundRect">
          <a:avLst>
            <a:gd name="adj" fmla="val 10000"/>
          </a:avLst>
        </a:prstGeo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AU" sz="1400" kern="1200" dirty="0">
              <a:solidFill>
                <a:sysClr val="windowText" lastClr="000000"/>
              </a:solidFill>
              <a:latin typeface="Calibri"/>
              <a:ea typeface="+mn-ea"/>
              <a:cs typeface="+mn-cs"/>
            </a:rPr>
            <a:t>Common distribution services (formerly 'network services')</a:t>
          </a:r>
        </a:p>
        <a:p>
          <a:pPr lvl="0" algn="l" defTabSz="622300">
            <a:lnSpc>
              <a:spcPct val="90000"/>
            </a:lnSpc>
            <a:spcBef>
              <a:spcPct val="0"/>
            </a:spcBef>
            <a:spcAft>
              <a:spcPct val="35000"/>
            </a:spcAft>
          </a:pPr>
          <a:r>
            <a:rPr lang="en-AU" sz="1400" kern="1200" dirty="0">
              <a:solidFill>
                <a:sysClr val="windowText" lastClr="000000"/>
              </a:solidFill>
              <a:latin typeface="Calibri"/>
              <a:ea typeface="+mn-ea"/>
              <a:cs typeface="+mn-cs"/>
            </a:rPr>
            <a:t>Type 7 metering services</a:t>
          </a:r>
        </a:p>
        <a:p>
          <a:pPr lvl="0" algn="l" defTabSz="622300">
            <a:lnSpc>
              <a:spcPct val="90000"/>
            </a:lnSpc>
            <a:spcBef>
              <a:spcPct val="0"/>
            </a:spcBef>
            <a:spcAft>
              <a:spcPct val="35000"/>
            </a:spcAft>
          </a:pPr>
          <a:r>
            <a:rPr lang="en-AU" sz="1400" kern="1200" dirty="0">
              <a:solidFill>
                <a:sysClr val="windowText" lastClr="000000"/>
              </a:solidFill>
              <a:latin typeface="Calibri"/>
              <a:ea typeface="+mn-ea"/>
              <a:cs typeface="+mn-cs"/>
            </a:rPr>
            <a:t>Connection </a:t>
          </a:r>
          <a:r>
            <a:rPr lang="en-AU" sz="1400" kern="1200" dirty="0" smtClean="0">
              <a:solidFill>
                <a:sysClr val="windowText" lastClr="000000"/>
              </a:solidFill>
              <a:latin typeface="Calibri"/>
              <a:ea typeface="+mn-ea"/>
              <a:cs typeface="+mn-cs"/>
            </a:rPr>
            <a:t>services (small customers)</a:t>
          </a:r>
          <a:endParaRPr lang="en-AU" sz="1400" kern="1200" dirty="0">
            <a:solidFill>
              <a:sysClr val="windowText" lastClr="000000"/>
            </a:solidFill>
            <a:latin typeface="Calibri"/>
            <a:ea typeface="+mn-ea"/>
            <a:cs typeface="+mn-cs"/>
          </a:endParaRPr>
        </a:p>
        <a:p>
          <a:pPr lvl="0" algn="l" defTabSz="622300">
            <a:lnSpc>
              <a:spcPct val="90000"/>
            </a:lnSpc>
            <a:spcBef>
              <a:spcPct val="0"/>
            </a:spcBef>
            <a:spcAft>
              <a:spcPct val="35000"/>
            </a:spcAft>
          </a:pPr>
          <a:endParaRPr lang="en-AU" sz="1400" kern="1200" dirty="0">
            <a:solidFill>
              <a:sysClr val="windowText" lastClr="000000"/>
            </a:solidFill>
            <a:latin typeface="Calibri"/>
            <a:ea typeface="+mn-ea"/>
            <a:cs typeface="+mn-cs"/>
          </a:endParaRPr>
        </a:p>
      </dsp:txBody>
      <dsp:txXfrm>
        <a:off x="100646" y="2203654"/>
        <a:ext cx="2126264" cy="2265401"/>
      </dsp:txXfrm>
    </dsp:sp>
    <dsp:sp modelId="{D2325AFA-C9C0-4A75-A6B5-BA5F65ED3BB1}">
      <dsp:nvSpPr>
        <dsp:cNvPr id="0" name=""/>
        <dsp:cNvSpPr/>
      </dsp:nvSpPr>
      <dsp:spPr>
        <a:xfrm>
          <a:off x="2381730" y="1424988"/>
          <a:ext cx="2294150" cy="646661"/>
        </a:xfrm>
        <a:prstGeom prst="roundRect">
          <a:avLst>
            <a:gd name="adj" fmla="val 10000"/>
          </a:avLst>
        </a:prstGeom>
        <a:solidFill>
          <a:srgbClr val="4F81B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AU" sz="1400" kern="1200">
              <a:solidFill>
                <a:sysClr val="windowText" lastClr="000000"/>
              </a:solidFill>
              <a:latin typeface="Calibri"/>
              <a:ea typeface="+mn-ea"/>
              <a:cs typeface="+mn-cs"/>
            </a:rPr>
            <a:t>Alternative control </a:t>
          </a:r>
        </a:p>
        <a:p>
          <a:pPr lvl="0" algn="ctr" defTabSz="622300">
            <a:lnSpc>
              <a:spcPct val="90000"/>
            </a:lnSpc>
            <a:spcBef>
              <a:spcPct val="0"/>
            </a:spcBef>
            <a:spcAft>
              <a:spcPct val="35000"/>
            </a:spcAft>
          </a:pPr>
          <a:r>
            <a:rPr lang="en-AU" sz="1400" kern="1200">
              <a:solidFill>
                <a:sysClr val="windowText" lastClr="000000"/>
              </a:solidFill>
              <a:latin typeface="Calibri"/>
              <a:ea typeface="+mn-ea"/>
              <a:cs typeface="+mn-cs"/>
            </a:rPr>
            <a:t>(service specific charges)</a:t>
          </a:r>
        </a:p>
      </dsp:txBody>
      <dsp:txXfrm>
        <a:off x="2400670" y="1443928"/>
        <a:ext cx="2256270" cy="608781"/>
      </dsp:txXfrm>
    </dsp:sp>
    <dsp:sp modelId="{0FD70A2D-5363-4F60-8857-8DCBA108EC51}">
      <dsp:nvSpPr>
        <dsp:cNvPr id="0" name=""/>
        <dsp:cNvSpPr/>
      </dsp:nvSpPr>
      <dsp:spPr>
        <a:xfrm>
          <a:off x="2398419" y="2137180"/>
          <a:ext cx="2260773" cy="2372380"/>
        </a:xfrm>
        <a:prstGeom prst="roundRect">
          <a:avLst>
            <a:gd name="adj" fmla="val 10000"/>
          </a:avLst>
        </a:prstGeo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AU" sz="1400" kern="1200" dirty="0" smtClean="0">
              <a:solidFill>
                <a:sysClr val="windowText" lastClr="000000"/>
              </a:solidFill>
              <a:latin typeface="Calibri"/>
              <a:ea typeface="+mn-ea"/>
              <a:cs typeface="+mn-cs"/>
            </a:rPr>
            <a:t>Public </a:t>
          </a:r>
          <a:r>
            <a:rPr lang="en-AU" sz="1400" kern="1200" dirty="0">
              <a:solidFill>
                <a:sysClr val="windowText" lastClr="000000"/>
              </a:solidFill>
              <a:latin typeface="Calibri"/>
              <a:ea typeface="+mn-ea"/>
              <a:cs typeface="+mn-cs"/>
            </a:rPr>
            <a:t>lighting services</a:t>
          </a:r>
        </a:p>
        <a:p>
          <a:pPr lvl="0" algn="l" defTabSz="622300">
            <a:lnSpc>
              <a:spcPct val="90000"/>
            </a:lnSpc>
            <a:spcBef>
              <a:spcPct val="0"/>
            </a:spcBef>
            <a:spcAft>
              <a:spcPct val="35000"/>
            </a:spcAft>
          </a:pPr>
          <a:r>
            <a:rPr lang="en-AU" sz="1400" kern="1200" dirty="0">
              <a:solidFill>
                <a:sysClr val="windowText" lastClr="000000"/>
              </a:solidFill>
              <a:latin typeface="Calibri"/>
              <a:ea typeface="+mn-ea"/>
              <a:cs typeface="+mn-cs"/>
            </a:rPr>
            <a:t>Legacy type 5 &amp; 6 metering provision (installed prior to 1 December 2017)</a:t>
          </a:r>
        </a:p>
        <a:p>
          <a:pPr marL="0" marR="0" lvl="0" indent="0" algn="l" defTabSz="914400" eaLnBrk="1" fontAlgn="auto" latinLnBrk="0" hangingPunct="1">
            <a:lnSpc>
              <a:spcPct val="100000"/>
            </a:lnSpc>
            <a:spcBef>
              <a:spcPct val="0"/>
            </a:spcBef>
            <a:spcAft>
              <a:spcPts val="0"/>
            </a:spcAft>
            <a:buClrTx/>
            <a:buSzTx/>
            <a:buFontTx/>
            <a:buNone/>
            <a:tabLst/>
            <a:defRPr/>
          </a:pPr>
          <a:r>
            <a:rPr lang="en-AU" sz="1400" kern="1200" dirty="0" smtClean="0">
              <a:solidFill>
                <a:sysClr val="windowText" lastClr="000000"/>
              </a:solidFill>
              <a:latin typeface="Calibri"/>
              <a:ea typeface="+mn-ea"/>
              <a:cs typeface="+mn-cs"/>
            </a:rPr>
            <a:t>Large customer connection services</a:t>
          </a:r>
        </a:p>
        <a:p>
          <a:pPr marL="0" marR="0" lvl="0" indent="0" algn="l" defTabSz="914400" eaLnBrk="1" fontAlgn="auto" latinLnBrk="0" hangingPunct="1">
            <a:lnSpc>
              <a:spcPct val="100000"/>
            </a:lnSpc>
            <a:spcBef>
              <a:spcPct val="0"/>
            </a:spcBef>
            <a:spcAft>
              <a:spcPts val="0"/>
            </a:spcAft>
            <a:buClrTx/>
            <a:buSzTx/>
            <a:buFontTx/>
            <a:buNone/>
            <a:tabLst/>
            <a:defRPr/>
          </a:pPr>
          <a:r>
            <a:rPr lang="en-AU" sz="1400" kern="1200" dirty="0" smtClean="0">
              <a:solidFill>
                <a:sysClr val="windowText" lastClr="000000"/>
              </a:solidFill>
              <a:latin typeface="Calibri"/>
              <a:ea typeface="+mn-ea"/>
              <a:cs typeface="+mn-cs"/>
            </a:rPr>
            <a:t>Ancillary services</a:t>
          </a:r>
        </a:p>
        <a:p>
          <a:pPr lvl="0" algn="l" defTabSz="622300">
            <a:lnSpc>
              <a:spcPct val="90000"/>
            </a:lnSpc>
            <a:spcBef>
              <a:spcPct val="0"/>
            </a:spcBef>
            <a:spcAft>
              <a:spcPct val="35000"/>
            </a:spcAft>
          </a:pPr>
          <a:endParaRPr lang="en-AU" sz="1400" kern="1200" dirty="0">
            <a:solidFill>
              <a:sysClr val="windowText" lastClr="000000"/>
            </a:solidFill>
            <a:latin typeface="Calibri"/>
            <a:ea typeface="+mn-ea"/>
            <a:cs typeface="+mn-cs"/>
          </a:endParaRPr>
        </a:p>
      </dsp:txBody>
      <dsp:txXfrm>
        <a:off x="2464635" y="2203396"/>
        <a:ext cx="2128341" cy="2239948"/>
      </dsp:txXfrm>
    </dsp:sp>
    <dsp:sp modelId="{CF2E5284-F5F8-48E4-B373-A24D35776BE0}">
      <dsp:nvSpPr>
        <dsp:cNvPr id="0" name=""/>
        <dsp:cNvSpPr/>
      </dsp:nvSpPr>
      <dsp:spPr>
        <a:xfrm>
          <a:off x="4823218" y="712795"/>
          <a:ext cx="1619872" cy="646661"/>
        </a:xfrm>
        <a:prstGeom prst="roundRect">
          <a:avLst>
            <a:gd name="adj" fmla="val 10000"/>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a:solidFill>
                <a:sysClr val="windowText" lastClr="000000"/>
              </a:solidFill>
              <a:latin typeface="Calibri"/>
              <a:ea typeface="+mn-ea"/>
              <a:cs typeface="+mn-cs"/>
            </a:rPr>
            <a:t>Negotiated</a:t>
          </a:r>
        </a:p>
      </dsp:txBody>
      <dsp:txXfrm>
        <a:off x="4842158" y="731735"/>
        <a:ext cx="1581992" cy="608781"/>
      </dsp:txXfrm>
    </dsp:sp>
    <dsp:sp modelId="{DBA12B8F-CFD6-40CA-A43B-751407D3F421}">
      <dsp:nvSpPr>
        <dsp:cNvPr id="0" name=""/>
        <dsp:cNvSpPr/>
      </dsp:nvSpPr>
      <dsp:spPr>
        <a:xfrm>
          <a:off x="4827165" y="1424988"/>
          <a:ext cx="1611977" cy="646661"/>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AU" sz="1400" kern="1200">
            <a:solidFill>
              <a:sysClr val="window" lastClr="FFFFFF"/>
            </a:solidFill>
            <a:latin typeface="Calibri"/>
            <a:ea typeface="+mn-ea"/>
            <a:cs typeface="+mn-cs"/>
          </a:endParaRPr>
        </a:p>
      </dsp:txBody>
      <dsp:txXfrm>
        <a:off x="4846105" y="1443928"/>
        <a:ext cx="1574097" cy="608781"/>
      </dsp:txXfrm>
    </dsp:sp>
    <dsp:sp modelId="{BB868717-16F5-4D38-9AD8-7855AA823BED}">
      <dsp:nvSpPr>
        <dsp:cNvPr id="0" name=""/>
        <dsp:cNvSpPr/>
      </dsp:nvSpPr>
      <dsp:spPr>
        <a:xfrm>
          <a:off x="4835001" y="2137180"/>
          <a:ext cx="1596304" cy="2372380"/>
        </a:xfrm>
        <a:prstGeom prst="roundRect">
          <a:avLst>
            <a:gd name="adj" fmla="val 10000"/>
          </a:avLst>
        </a:prstGeo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endParaRPr lang="en-AU" sz="1400" kern="1200">
            <a:solidFill>
              <a:sysClr val="windowText" lastClr="000000"/>
            </a:solidFill>
            <a:latin typeface="Calibri"/>
            <a:ea typeface="+mn-ea"/>
            <a:cs typeface="+mn-cs"/>
          </a:endParaRPr>
        </a:p>
      </dsp:txBody>
      <dsp:txXfrm>
        <a:off x="4881755" y="2183934"/>
        <a:ext cx="1502796" cy="2278872"/>
      </dsp:txXfrm>
    </dsp:sp>
    <dsp:sp modelId="{91A38FA1-A5BD-4AEA-88BE-34EC6ABDEDE5}">
      <dsp:nvSpPr>
        <dsp:cNvPr id="0" name=""/>
        <dsp:cNvSpPr/>
      </dsp:nvSpPr>
      <dsp:spPr>
        <a:xfrm>
          <a:off x="6579026" y="712795"/>
          <a:ext cx="1619872" cy="646661"/>
        </a:xfrm>
        <a:prstGeom prst="roundRect">
          <a:avLst>
            <a:gd name="adj" fmla="val 10000"/>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a:solidFill>
                <a:sysClr val="windowText" lastClr="000000"/>
              </a:solidFill>
              <a:latin typeface="Calibri"/>
              <a:ea typeface="+mn-ea"/>
              <a:cs typeface="+mn-cs"/>
            </a:rPr>
            <a:t>Unregulated</a:t>
          </a:r>
        </a:p>
      </dsp:txBody>
      <dsp:txXfrm>
        <a:off x="6597966" y="731735"/>
        <a:ext cx="1581992" cy="608781"/>
      </dsp:txXfrm>
    </dsp:sp>
    <dsp:sp modelId="{4F70EE44-0EE9-4D32-9F6E-0E663D7B1797}">
      <dsp:nvSpPr>
        <dsp:cNvPr id="0" name=""/>
        <dsp:cNvSpPr/>
      </dsp:nvSpPr>
      <dsp:spPr>
        <a:xfrm>
          <a:off x="6582186" y="1424988"/>
          <a:ext cx="1613553" cy="646661"/>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AU" sz="1400" kern="1200">
            <a:solidFill>
              <a:sysClr val="window" lastClr="FFFFFF"/>
            </a:solidFill>
            <a:latin typeface="Calibri"/>
            <a:ea typeface="+mn-ea"/>
            <a:cs typeface="+mn-cs"/>
          </a:endParaRPr>
        </a:p>
      </dsp:txBody>
      <dsp:txXfrm>
        <a:off x="6601126" y="1443928"/>
        <a:ext cx="1575673" cy="608781"/>
      </dsp:txXfrm>
    </dsp:sp>
    <dsp:sp modelId="{D2DAAA64-C9BC-43E6-9DE3-61A114420CF1}">
      <dsp:nvSpPr>
        <dsp:cNvPr id="0" name=""/>
        <dsp:cNvSpPr/>
      </dsp:nvSpPr>
      <dsp:spPr>
        <a:xfrm>
          <a:off x="6588467" y="2137180"/>
          <a:ext cx="1600990" cy="2368015"/>
        </a:xfrm>
        <a:prstGeom prst="roundRect">
          <a:avLst>
            <a:gd name="adj" fmla="val 10000"/>
          </a:avLst>
        </a:prstGeo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AU" sz="1400" kern="1200" dirty="0">
              <a:solidFill>
                <a:sysClr val="windowText" lastClr="000000"/>
              </a:solidFill>
              <a:latin typeface="Calibri"/>
              <a:ea typeface="+mn-ea"/>
              <a:cs typeface="+mn-cs"/>
            </a:rPr>
            <a:t>Metering services (aside from legacy meters)</a:t>
          </a:r>
        </a:p>
        <a:p>
          <a:pPr lvl="0" algn="l" defTabSz="622300">
            <a:lnSpc>
              <a:spcPct val="90000"/>
            </a:lnSpc>
            <a:spcBef>
              <a:spcPct val="0"/>
            </a:spcBef>
            <a:spcAft>
              <a:spcPct val="35000"/>
            </a:spcAft>
          </a:pPr>
          <a:endParaRPr lang="en-AU" sz="1400" kern="1200" dirty="0">
            <a:solidFill>
              <a:sysClr val="windowText" lastClr="000000"/>
            </a:solidFill>
            <a:latin typeface="Calibri"/>
            <a:ea typeface="+mn-ea"/>
            <a:cs typeface="+mn-cs"/>
          </a:endParaRPr>
        </a:p>
        <a:p>
          <a:pPr lvl="0" algn="l" defTabSz="622300">
            <a:lnSpc>
              <a:spcPct val="90000"/>
            </a:lnSpc>
            <a:spcBef>
              <a:spcPct val="0"/>
            </a:spcBef>
            <a:spcAft>
              <a:spcPct val="35000"/>
            </a:spcAft>
          </a:pPr>
          <a:endParaRPr lang="en-AU" sz="1400" kern="1200" dirty="0">
            <a:solidFill>
              <a:sysClr val="windowText" lastClr="000000"/>
            </a:solidFill>
            <a:latin typeface="Calibri"/>
            <a:ea typeface="+mn-ea"/>
            <a:cs typeface="+mn-cs"/>
          </a:endParaRPr>
        </a:p>
      </dsp:txBody>
      <dsp:txXfrm>
        <a:off x="6635358" y="2184071"/>
        <a:ext cx="1507208" cy="227423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7116DE8-30EF-4159-A277-5B4743745499}" type="datetimeFigureOut">
              <a:rPr lang="en-AU" smtClean="0"/>
              <a:t>26/04/2018</a:t>
            </a:fld>
            <a:endParaRPr lang="en-AU"/>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31E8078-38EC-4721-9C84-9DC13D9273B6}" type="slidenum">
              <a:rPr lang="en-AU" smtClean="0"/>
              <a:t>‹#›</a:t>
            </a:fld>
            <a:endParaRPr lang="en-AU"/>
          </a:p>
        </p:txBody>
      </p:sp>
    </p:spTree>
    <p:extLst>
      <p:ext uri="{BB962C8B-B14F-4D97-AF65-F5344CB8AC3E}">
        <p14:creationId xmlns:p14="http://schemas.microsoft.com/office/powerpoint/2010/main" val="2952097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78923E1-EC3A-4716-AD5E-1819149564C8}" type="datetimeFigureOut">
              <a:rPr lang="en-AU" smtClean="0"/>
              <a:t>26/04/2018</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A76DED9-0B76-4814-8107-559A135C20C6}" type="slidenum">
              <a:rPr lang="en-AU" smtClean="0"/>
              <a:t>‹#›</a:t>
            </a:fld>
            <a:endParaRPr lang="en-AU"/>
          </a:p>
        </p:txBody>
      </p:sp>
    </p:spTree>
    <p:extLst>
      <p:ext uri="{BB962C8B-B14F-4D97-AF65-F5344CB8AC3E}">
        <p14:creationId xmlns:p14="http://schemas.microsoft.com/office/powerpoint/2010/main" val="367167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Service Classification -  sets out services the AER will and will not regulate and how those services are classified. The classification of services then flows to the prices charged for those services and how they are charged.</a:t>
            </a:r>
          </a:p>
          <a:p>
            <a:endParaRPr lang="en-AU" baseline="0" dirty="0" smtClean="0"/>
          </a:p>
        </p:txBody>
      </p:sp>
      <p:sp>
        <p:nvSpPr>
          <p:cNvPr id="4" name="Slide Number Placeholder 3"/>
          <p:cNvSpPr>
            <a:spLocks noGrp="1"/>
          </p:cNvSpPr>
          <p:nvPr>
            <p:ph type="sldNum" sz="quarter" idx="10"/>
          </p:nvPr>
        </p:nvSpPr>
        <p:spPr/>
        <p:txBody>
          <a:bodyPr/>
          <a:lstStyle/>
          <a:p>
            <a:fld id="{3A76DED9-0B76-4814-8107-559A135C20C6}" type="slidenum">
              <a:rPr lang="en-AU" smtClean="0"/>
              <a:t>3</a:t>
            </a:fld>
            <a:endParaRPr lang="en-AU"/>
          </a:p>
        </p:txBody>
      </p:sp>
    </p:spTree>
    <p:extLst>
      <p:ext uri="{BB962C8B-B14F-4D97-AF65-F5344CB8AC3E}">
        <p14:creationId xmlns:p14="http://schemas.microsoft.com/office/powerpoint/2010/main" val="2834200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Ring-fencing</a:t>
            </a:r>
            <a:endParaRPr lang="en-AU" dirty="0"/>
          </a:p>
        </p:txBody>
      </p:sp>
      <p:sp>
        <p:nvSpPr>
          <p:cNvPr id="4" name="Slide Number Placeholder 3"/>
          <p:cNvSpPr>
            <a:spLocks noGrp="1"/>
          </p:cNvSpPr>
          <p:nvPr>
            <p:ph type="sldNum" sz="quarter" idx="10"/>
          </p:nvPr>
        </p:nvSpPr>
        <p:spPr/>
        <p:txBody>
          <a:bodyPr/>
          <a:lstStyle/>
          <a:p>
            <a:fld id="{3A76DED9-0B76-4814-8107-559A135C20C6}" type="slidenum">
              <a:rPr lang="en-AU" smtClean="0"/>
              <a:t>5</a:t>
            </a:fld>
            <a:endParaRPr lang="en-AU"/>
          </a:p>
        </p:txBody>
      </p:sp>
    </p:spTree>
    <p:extLst>
      <p:ext uri="{BB962C8B-B14F-4D97-AF65-F5344CB8AC3E}">
        <p14:creationId xmlns:p14="http://schemas.microsoft.com/office/powerpoint/2010/main" val="3440366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Our Ring-fencing guideline introduced more stringent RF obligations and this has caused many distributors to rethink how existing services are classified.</a:t>
            </a:r>
            <a:endParaRPr lang="en-AU" dirty="0"/>
          </a:p>
        </p:txBody>
      </p:sp>
      <p:sp>
        <p:nvSpPr>
          <p:cNvPr id="4" name="Slide Number Placeholder 3"/>
          <p:cNvSpPr>
            <a:spLocks noGrp="1"/>
          </p:cNvSpPr>
          <p:nvPr>
            <p:ph type="sldNum" sz="quarter" idx="10"/>
          </p:nvPr>
        </p:nvSpPr>
        <p:spPr/>
        <p:txBody>
          <a:bodyPr/>
          <a:lstStyle/>
          <a:p>
            <a:fld id="{3A76DED9-0B76-4814-8107-559A135C20C6}" type="slidenum">
              <a:rPr lang="en-AU" smtClean="0"/>
              <a:t>6</a:t>
            </a:fld>
            <a:endParaRPr lang="en-AU"/>
          </a:p>
        </p:txBody>
      </p:sp>
    </p:spTree>
    <p:extLst>
      <p:ext uri="{BB962C8B-B14F-4D97-AF65-F5344CB8AC3E}">
        <p14:creationId xmlns:p14="http://schemas.microsoft.com/office/powerpoint/2010/main" val="10142832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2636912"/>
            <a:ext cx="6480720" cy="1368152"/>
          </a:xfrm>
        </p:spPr>
        <p:txBody>
          <a:bodyPr anchor="ctr" anchorCtr="0"/>
          <a:lstStyle>
            <a:lvl1pPr>
              <a:defRPr sz="4000" baseline="0">
                <a:solidFill>
                  <a:schemeClr val="accent2"/>
                </a:solidFill>
                <a:latin typeface="+mj-lt"/>
              </a:defRPr>
            </a:lvl1pPr>
          </a:lstStyle>
          <a:p>
            <a:r>
              <a:rPr lang="en-US" dirty="0" smtClean="0"/>
              <a:t>Click to edit Master title style</a:t>
            </a:r>
            <a:endParaRPr lang="en-AU" dirty="0"/>
          </a:p>
        </p:txBody>
      </p:sp>
      <p:sp>
        <p:nvSpPr>
          <p:cNvPr id="3" name="Subtitle 2"/>
          <p:cNvSpPr>
            <a:spLocks noGrp="1"/>
          </p:cNvSpPr>
          <p:nvPr>
            <p:ph type="subTitle" idx="1" hasCustomPrompt="1"/>
          </p:nvPr>
        </p:nvSpPr>
        <p:spPr>
          <a:xfrm>
            <a:off x="1691680" y="4149080"/>
            <a:ext cx="5464696" cy="648072"/>
          </a:xfrm>
        </p:spPr>
        <p:txBody>
          <a:bodyPr anchor="ctr" anchorCtr="0">
            <a:normAutofit/>
          </a:bodyPr>
          <a:lstStyle>
            <a:lvl1pPr marL="0" indent="0" algn="l">
              <a:buNone/>
              <a:defRPr sz="2000" baseline="0">
                <a:solidFill>
                  <a:srgbClr val="000000"/>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 or speaker name</a:t>
            </a:r>
            <a:endParaRPr lang="en-AU" dirty="0"/>
          </a:p>
        </p:txBody>
      </p:sp>
      <p:sp>
        <p:nvSpPr>
          <p:cNvPr id="5" name="TextBox 4"/>
          <p:cNvSpPr txBox="1"/>
          <p:nvPr userDrawn="1"/>
        </p:nvSpPr>
        <p:spPr>
          <a:xfrm>
            <a:off x="2483768" y="1556792"/>
            <a:ext cx="184731" cy="369332"/>
          </a:xfrm>
          <a:prstGeom prst="rect">
            <a:avLst/>
          </a:prstGeom>
          <a:noFill/>
        </p:spPr>
        <p:txBody>
          <a:bodyPr wrap="none" rtlCol="0">
            <a:spAutoFit/>
          </a:bodyPr>
          <a:lstStyle/>
          <a:p>
            <a:endParaRPr lang="en-AU" dirty="0"/>
          </a:p>
        </p:txBody>
      </p:sp>
      <p:cxnSp>
        <p:nvCxnSpPr>
          <p:cNvPr id="9" name="Straight Connector 8"/>
          <p:cNvCxnSpPr/>
          <p:nvPr userDrawn="1"/>
        </p:nvCxnSpPr>
        <p:spPr>
          <a:xfrm>
            <a:off x="6732240" y="5733256"/>
            <a:ext cx="0" cy="720000"/>
          </a:xfrm>
          <a:prstGeom prst="line">
            <a:avLst/>
          </a:prstGeom>
        </p:spPr>
        <p:style>
          <a:lnRef idx="1">
            <a:schemeClr val="accent2"/>
          </a:lnRef>
          <a:fillRef idx="0">
            <a:schemeClr val="accent2"/>
          </a:fillRef>
          <a:effectRef idx="0">
            <a:schemeClr val="accent2"/>
          </a:effectRef>
          <a:fontRef idx="minor">
            <a:schemeClr val="tx1"/>
          </a:fontRef>
        </p:style>
      </p:cxnSp>
      <p:sp>
        <p:nvSpPr>
          <p:cNvPr id="14" name="TextBox 13"/>
          <p:cNvSpPr txBox="1"/>
          <p:nvPr userDrawn="1"/>
        </p:nvSpPr>
        <p:spPr>
          <a:xfrm>
            <a:off x="6804248" y="5939908"/>
            <a:ext cx="1944216" cy="369332"/>
          </a:xfrm>
          <a:prstGeom prst="rect">
            <a:avLst/>
          </a:prstGeom>
          <a:noFill/>
        </p:spPr>
        <p:txBody>
          <a:bodyPr wrap="square" rtlCol="0">
            <a:spAutoFit/>
          </a:bodyPr>
          <a:lstStyle/>
          <a:p>
            <a:r>
              <a:rPr lang="en-AU" dirty="0" smtClean="0">
                <a:solidFill>
                  <a:schemeClr val="accent2"/>
                </a:solidFill>
              </a:rPr>
              <a:t>aer.gov.au</a:t>
            </a:r>
            <a:endParaRPr lang="en-AU" dirty="0">
              <a:solidFill>
                <a:schemeClr val="accent2"/>
              </a:solidFill>
            </a:endParaRPr>
          </a:p>
        </p:txBody>
      </p:sp>
      <p:sp>
        <p:nvSpPr>
          <p:cNvPr id="7" name="Text Placeholder 6"/>
          <p:cNvSpPr>
            <a:spLocks noGrp="1"/>
          </p:cNvSpPr>
          <p:nvPr>
            <p:ph type="body" sz="quarter" idx="10" hasCustomPrompt="1"/>
          </p:nvPr>
        </p:nvSpPr>
        <p:spPr>
          <a:xfrm>
            <a:off x="1692275" y="4941888"/>
            <a:ext cx="3671888" cy="647700"/>
          </a:xfrm>
        </p:spPr>
        <p:txBody>
          <a:bodyPr>
            <a:normAutofit/>
          </a:bodyPr>
          <a:lstStyle>
            <a:lvl1pPr marL="0" indent="0">
              <a:buFontTx/>
              <a:buNone/>
              <a:defRPr sz="1600" b="1" baseline="0">
                <a:solidFill>
                  <a:srgbClr val="000000"/>
                </a:solidFill>
              </a:defRPr>
            </a:lvl1pPr>
            <a:lvl5pPr marL="1828800" indent="0">
              <a:buNone/>
              <a:defRPr/>
            </a:lvl5pPr>
          </a:lstStyle>
          <a:p>
            <a:pPr lvl="0"/>
            <a:r>
              <a:rPr lang="en-AU" dirty="0" smtClean="0"/>
              <a:t>Click to add Date</a:t>
            </a:r>
            <a:endParaRPr lang="en-AU"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07704" y="1172457"/>
            <a:ext cx="2304256" cy="547846"/>
          </a:xfrm>
          <a:prstGeom prst="rect">
            <a:avLst/>
          </a:prstGeom>
        </p:spPr>
      </p:pic>
      <p:pic>
        <p:nvPicPr>
          <p:cNvPr id="10" name="Picture 9"/>
          <p:cNvPicPr/>
          <p:nvPr userDrawn="1"/>
        </p:nvPicPr>
        <p:blipFill rotWithShape="1">
          <a:blip r:embed="rId3">
            <a:duotone>
              <a:prstClr val="black"/>
              <a:srgbClr val="000000">
                <a:tint val="45000"/>
                <a:satMod val="400000"/>
              </a:srgbClr>
            </a:duotone>
            <a:extLst>
              <a:ext uri="{28A0092B-C50C-407E-A947-70E740481C1C}">
                <a14:useLocalDpi xmlns:a14="http://schemas.microsoft.com/office/drawing/2010/main" val="0"/>
              </a:ext>
            </a:extLst>
          </a:blip>
          <a:srcRect r="64469" b="41813"/>
          <a:stretch/>
        </p:blipFill>
        <p:spPr>
          <a:xfrm>
            <a:off x="683568" y="1052736"/>
            <a:ext cx="1137140" cy="688722"/>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67464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9"/>
            <a:ext cx="6019800" cy="5674642"/>
          </a:xfrm>
        </p:spPr>
        <p:txBody>
          <a:bodyPr vert="eaVert"/>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dirty="0" smtClean="0"/>
              <a:t>Click to edit Master title style</a:t>
            </a:r>
            <a:endParaRPr lang="en-AU" dirty="0"/>
          </a:p>
        </p:txBody>
      </p:sp>
      <p:sp>
        <p:nvSpPr>
          <p:cNvPr id="6" name="Content Placeholder 5"/>
          <p:cNvSpPr>
            <a:spLocks noGrp="1"/>
          </p:cNvSpPr>
          <p:nvPr>
            <p:ph sz="quarter" idx="10"/>
          </p:nvPr>
        </p:nvSpPr>
        <p:spPr>
          <a:xfrm>
            <a:off x="468312" y="1557338"/>
            <a:ext cx="8208143" cy="4535958"/>
          </a:xfrm>
        </p:spPr>
        <p:txBody>
          <a:bodyPr>
            <a:normAutofit/>
          </a:bodyPr>
          <a:lstStyle>
            <a:lvl1pPr>
              <a:defRPr sz="2800" baseline="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0" cap="none" baseline="0"/>
            </a:lvl1pPr>
          </a:lstStyle>
          <a:p>
            <a:r>
              <a:rPr lang="en-US"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0000"/>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sz="half" idx="1"/>
          </p:nvPr>
        </p:nvSpPr>
        <p:spPr>
          <a:xfrm>
            <a:off x="468000" y="1558800"/>
            <a:ext cx="4038600" cy="4536000"/>
          </a:xfrm>
        </p:spPr>
        <p:txBody>
          <a:bodyPr>
            <a:normAutofit/>
          </a:bodyPr>
          <a:lstStyle>
            <a:lvl1pPr>
              <a:defRPr sz="2800" baseline="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558800"/>
            <a:ext cx="4038600" cy="4536503"/>
          </a:xfrm>
        </p:spPr>
        <p:txBody>
          <a:bodyPr>
            <a:normAutofit/>
          </a:bodyPr>
          <a:lstStyle>
            <a:lvl1pPr>
              <a:defRPr sz="280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58800"/>
            <a:ext cx="4040188" cy="639762"/>
          </a:xfrm>
        </p:spPr>
        <p:txBody>
          <a:bodyPr anchor="b">
            <a:noAutofit/>
          </a:bodyPr>
          <a:lstStyle>
            <a:lvl1pPr marL="0" indent="0">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76872"/>
            <a:ext cx="4040188" cy="3816424"/>
          </a:xfrm>
        </p:spPr>
        <p:txBody>
          <a:bodyPr>
            <a:normAutofit/>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58800"/>
            <a:ext cx="4041775" cy="639762"/>
          </a:xfrm>
        </p:spPr>
        <p:txBody>
          <a:bodyPr anchor="b"/>
          <a:lstStyle>
            <a:lvl1pPr marL="0" indent="0">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76872"/>
            <a:ext cx="4041775" cy="3816424"/>
          </a:xfrm>
        </p:spPr>
        <p:txBody>
          <a:bodyPr>
            <a:normAutofit/>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8000" y="547200"/>
            <a:ext cx="8208000" cy="867600"/>
          </a:xfrm>
        </p:spPr>
        <p:txBody>
          <a:bodyPr anchor="ctr" anchorCtr="0"/>
          <a:lstStyle>
            <a:lvl1pPr algn="l">
              <a:defRPr sz="2800" b="0"/>
            </a:lvl1pPr>
          </a:lstStyle>
          <a:p>
            <a:r>
              <a:rPr lang="en-US" smtClean="0"/>
              <a:t>Click to edit Master title style</a:t>
            </a:r>
            <a:endParaRPr lang="en-AU" dirty="0"/>
          </a:p>
        </p:txBody>
      </p:sp>
      <p:sp>
        <p:nvSpPr>
          <p:cNvPr id="3" name="Content Placeholder 2"/>
          <p:cNvSpPr>
            <a:spLocks noGrp="1"/>
          </p:cNvSpPr>
          <p:nvPr>
            <p:ph idx="1"/>
          </p:nvPr>
        </p:nvSpPr>
        <p:spPr>
          <a:xfrm>
            <a:off x="3563888" y="1556792"/>
            <a:ext cx="5111750" cy="4536504"/>
          </a:xfrm>
        </p:spPr>
        <p:txBody>
          <a:bodyPr/>
          <a:lstStyle>
            <a:lvl1pPr>
              <a:defRPr sz="3200">
                <a:latin typeface="+mn-lt"/>
              </a:defRPr>
            </a:lvl1pPr>
            <a:lvl2pPr>
              <a:defRPr sz="2800">
                <a:latin typeface="+mn-lt"/>
              </a:defRPr>
            </a:lvl2pPr>
            <a:lvl3pPr>
              <a:defRPr sz="2400">
                <a:latin typeface="+mn-lt"/>
              </a:defRPr>
            </a:lvl3pPr>
            <a:lvl4pPr>
              <a:defRPr sz="2000">
                <a:latin typeface="+mn-lt"/>
              </a:defRPr>
            </a:lvl4pPr>
            <a:lvl5pPr>
              <a:defRPr sz="2000">
                <a:latin typeface="+mn-lt"/>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Text Placeholder 3"/>
          <p:cNvSpPr>
            <a:spLocks noGrp="1"/>
          </p:cNvSpPr>
          <p:nvPr>
            <p:ph type="body" sz="half" idx="2"/>
          </p:nvPr>
        </p:nvSpPr>
        <p:spPr>
          <a:xfrm>
            <a:off x="468000" y="1558799"/>
            <a:ext cx="3008313" cy="4536000"/>
          </a:xfrm>
        </p:spPr>
        <p:txBody>
          <a:bodyPr>
            <a:normAutofit/>
          </a:bodyPr>
          <a:lstStyle>
            <a:lvl1pPr marL="0" indent="0">
              <a:buNone/>
              <a:defRPr sz="28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US" smtClean="0"/>
              <a:t>Click to edit Master title style</a:t>
            </a:r>
            <a:endParaRPr lang="en-AU"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dirty="0"/>
          </a:p>
        </p:txBody>
      </p:sp>
      <p:sp>
        <p:nvSpPr>
          <p:cNvPr id="4" name="Text Placeholder 3"/>
          <p:cNvSpPr>
            <a:spLocks noGrp="1"/>
          </p:cNvSpPr>
          <p:nvPr>
            <p:ph type="body" sz="half" idx="2"/>
          </p:nvPr>
        </p:nvSpPr>
        <p:spPr>
          <a:xfrm>
            <a:off x="1792288" y="5367338"/>
            <a:ext cx="5486400" cy="509934"/>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548680"/>
            <a:ext cx="8208912" cy="868958"/>
          </a:xfrm>
          <a:prstGeom prst="rect">
            <a:avLst/>
          </a:prstGeom>
        </p:spPr>
        <p:txBody>
          <a:bodyPr vert="horz" lIns="91440" tIns="45720" rIns="91440" bIns="45720" rtlCol="0" anchor="ctr">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457200" y="1600201"/>
            <a:ext cx="8229600" cy="4277072"/>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smtClean="0">
                <a:ln>
                  <a:noFill/>
                </a:ln>
                <a:solidFill>
                  <a:srgbClr val="410099"/>
                </a:solidFill>
                <a:effectLst/>
                <a:uLnTx/>
                <a:uFillTx/>
                <a:latin typeface="Arial"/>
                <a:ea typeface="+mn-ea"/>
                <a:cs typeface="+mn-cs"/>
              </a:rPr>
              <a:t>	Click to edit Master subtitle style</a:t>
            </a:r>
            <a:endParaRPr kumimoji="0" lang="en-US" sz="3200" b="0" i="0" u="none" strike="noStrike" kern="1200" cap="none" spc="0" normalizeH="0" baseline="0" noProof="0" dirty="0" smtClean="0">
              <a:ln>
                <a:noFill/>
              </a:ln>
              <a:solidFill>
                <a:srgbClr val="410099"/>
              </a:solidFill>
              <a:effectLst/>
              <a:uLnTx/>
              <a:uFillTx/>
              <a:latin typeface="Arial"/>
              <a:ea typeface="+mn-ea"/>
              <a:cs typeface="+mn-cs"/>
            </a:endParaRP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cxnSp>
        <p:nvCxnSpPr>
          <p:cNvPr id="8" name="Straight Connector 7"/>
          <p:cNvCxnSpPr/>
          <p:nvPr/>
        </p:nvCxnSpPr>
        <p:spPr>
          <a:xfrm>
            <a:off x="7380312" y="6318652"/>
            <a:ext cx="0" cy="360000"/>
          </a:xfrm>
          <a:prstGeom prst="line">
            <a:avLst/>
          </a:prstGeom>
        </p:spPr>
        <p:style>
          <a:lnRef idx="1">
            <a:schemeClr val="accent2"/>
          </a:lnRef>
          <a:fillRef idx="0">
            <a:schemeClr val="accent2"/>
          </a:fillRef>
          <a:effectRef idx="0">
            <a:schemeClr val="accent2"/>
          </a:effectRef>
          <a:fontRef idx="minor">
            <a:schemeClr val="tx1"/>
          </a:fontRef>
        </p:style>
      </p:cxnSp>
      <p:sp>
        <p:nvSpPr>
          <p:cNvPr id="9" name="TextBox 8"/>
          <p:cNvSpPr txBox="1"/>
          <p:nvPr/>
        </p:nvSpPr>
        <p:spPr>
          <a:xfrm>
            <a:off x="7452320" y="6309320"/>
            <a:ext cx="1440160" cy="369332"/>
          </a:xfrm>
          <a:prstGeom prst="rect">
            <a:avLst/>
          </a:prstGeom>
          <a:noFill/>
        </p:spPr>
        <p:txBody>
          <a:bodyPr wrap="square" rtlCol="0">
            <a:spAutoFit/>
          </a:bodyPr>
          <a:lstStyle/>
          <a:p>
            <a:r>
              <a:rPr lang="en-AU" dirty="0" smtClean="0">
                <a:solidFill>
                  <a:schemeClr val="accent2"/>
                </a:solidFill>
              </a:rPr>
              <a:t>aer.gov.au</a:t>
            </a:r>
            <a:endParaRPr lang="en-AU" dirty="0">
              <a:solidFill>
                <a:schemeClr val="accent2"/>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2800" kern="1200">
          <a:solidFill>
            <a:schemeClr val="accent2"/>
          </a:solidFill>
          <a:latin typeface="+mj-lt"/>
          <a:ea typeface="+mj-ea"/>
          <a:cs typeface="+mj-cs"/>
        </a:defRPr>
      </a:lvl1pPr>
    </p:titleStyle>
    <p:body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sz="2800" kern="1200" baseline="0">
          <a:solidFill>
            <a:srgbClr val="000000"/>
          </a:solidFill>
          <a:latin typeface="+mj-lt"/>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2pPr>
      <a:lvl3pPr marL="11430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3pPr>
      <a:lvl4pPr marL="16002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4pPr>
      <a:lvl5pPr marL="20574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alkingenergy.com.a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2348880"/>
            <a:ext cx="6480720" cy="1656184"/>
          </a:xfrm>
        </p:spPr>
        <p:txBody>
          <a:bodyPr/>
          <a:lstStyle/>
          <a:p>
            <a:r>
              <a:rPr lang="en-AU" sz="3600" dirty="0" smtClean="0"/>
              <a:t>Qld distributors Electricity Distribution reset 2020-25</a:t>
            </a:r>
            <a:endParaRPr lang="en-AU" sz="3600" dirty="0"/>
          </a:p>
        </p:txBody>
      </p:sp>
      <p:sp>
        <p:nvSpPr>
          <p:cNvPr id="3" name="Subtitle 2"/>
          <p:cNvSpPr>
            <a:spLocks noGrp="1"/>
          </p:cNvSpPr>
          <p:nvPr>
            <p:ph type="subTitle" idx="1"/>
          </p:nvPr>
        </p:nvSpPr>
        <p:spPr>
          <a:xfrm>
            <a:off x="1691680" y="4149080"/>
            <a:ext cx="6480720" cy="648072"/>
          </a:xfrm>
        </p:spPr>
        <p:txBody>
          <a:bodyPr>
            <a:normAutofit lnSpcReduction="10000"/>
          </a:bodyPr>
          <a:lstStyle/>
          <a:p>
            <a:r>
              <a:rPr lang="en-AU" b="1" dirty="0">
                <a:cs typeface="Arial"/>
              </a:rPr>
              <a:t>Stakeholder meeting: AER preliminary framework and approach</a:t>
            </a:r>
          </a:p>
          <a:p>
            <a:endParaRPr lang="en-AU" dirty="0" smtClean="0"/>
          </a:p>
        </p:txBody>
      </p:sp>
      <p:sp>
        <p:nvSpPr>
          <p:cNvPr id="4" name="Text Placeholder 3"/>
          <p:cNvSpPr>
            <a:spLocks noGrp="1"/>
          </p:cNvSpPr>
          <p:nvPr>
            <p:ph type="body" sz="quarter" idx="10"/>
          </p:nvPr>
        </p:nvSpPr>
        <p:spPr>
          <a:xfrm>
            <a:off x="1691680" y="5301208"/>
            <a:ext cx="3671888" cy="647700"/>
          </a:xfrm>
        </p:spPr>
        <p:txBody>
          <a:bodyPr/>
          <a:lstStyle/>
          <a:p>
            <a:r>
              <a:rPr lang="en-AU" dirty="0" smtClean="0"/>
              <a:t>23 April 2018</a:t>
            </a:r>
            <a:endParaRPr lang="en-AU" dirty="0"/>
          </a:p>
        </p:txBody>
      </p:sp>
    </p:spTree>
    <p:extLst>
      <p:ext uri="{BB962C8B-B14F-4D97-AF65-F5344CB8AC3E}">
        <p14:creationId xmlns:p14="http://schemas.microsoft.com/office/powerpoint/2010/main" val="2459673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New incentive scheme</a:t>
            </a:r>
            <a:endParaRPr lang="en-AU" dirty="0"/>
          </a:p>
        </p:txBody>
      </p:sp>
      <p:sp>
        <p:nvSpPr>
          <p:cNvPr id="3" name="Content Placeholder 2"/>
          <p:cNvSpPr>
            <a:spLocks noGrp="1"/>
          </p:cNvSpPr>
          <p:nvPr>
            <p:ph sz="half" idx="1"/>
          </p:nvPr>
        </p:nvSpPr>
        <p:spPr>
          <a:xfrm>
            <a:off x="468000" y="1558800"/>
            <a:ext cx="8208456" cy="4536000"/>
          </a:xfrm>
        </p:spPr>
        <p:txBody>
          <a:bodyPr/>
          <a:lstStyle/>
          <a:p>
            <a:pPr>
              <a:spcAft>
                <a:spcPts val="1200"/>
              </a:spcAft>
            </a:pPr>
            <a:r>
              <a:rPr lang="en-AU" sz="2400" dirty="0" smtClean="0"/>
              <a:t>Demand management incentive scheme (DMIS)</a:t>
            </a:r>
          </a:p>
          <a:p>
            <a:pPr>
              <a:spcAft>
                <a:spcPts val="1200"/>
              </a:spcAft>
            </a:pPr>
            <a:r>
              <a:rPr lang="en-AU" sz="2400" dirty="0" smtClean="0"/>
              <a:t>Demand Management innovation allowance mechanism (DMIA)</a:t>
            </a:r>
          </a:p>
          <a:p>
            <a:pPr lvl="1">
              <a:spcAft>
                <a:spcPts val="1200"/>
              </a:spcAft>
            </a:pPr>
            <a:r>
              <a:rPr lang="en-AU" sz="2400" dirty="0"/>
              <a:t> </a:t>
            </a:r>
            <a:r>
              <a:rPr lang="en-AU" sz="2400" dirty="0" smtClean="0"/>
              <a:t>incentivises efficient expenditure in non-network options for demand management </a:t>
            </a:r>
          </a:p>
          <a:p>
            <a:pPr lvl="1">
              <a:spcAft>
                <a:spcPts val="1200"/>
              </a:spcAft>
            </a:pPr>
            <a:r>
              <a:rPr lang="en-AU" sz="2400" dirty="0" smtClean="0"/>
              <a:t>Improved DMIA provides for R&amp;D development fund</a:t>
            </a:r>
          </a:p>
        </p:txBody>
      </p:sp>
    </p:spTree>
    <p:extLst>
      <p:ext uri="{BB962C8B-B14F-4D97-AF65-F5344CB8AC3E}">
        <p14:creationId xmlns:p14="http://schemas.microsoft.com/office/powerpoint/2010/main" val="363769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Increased focus on consumer engagement</a:t>
            </a:r>
            <a:endParaRPr lang="en-AU" dirty="0"/>
          </a:p>
        </p:txBody>
      </p:sp>
      <p:sp>
        <p:nvSpPr>
          <p:cNvPr id="3" name="Content Placeholder 2"/>
          <p:cNvSpPr>
            <a:spLocks noGrp="1"/>
          </p:cNvSpPr>
          <p:nvPr>
            <p:ph sz="quarter" idx="10"/>
          </p:nvPr>
        </p:nvSpPr>
        <p:spPr>
          <a:xfrm>
            <a:off x="467544" y="1396001"/>
            <a:ext cx="8208143" cy="4535958"/>
          </a:xfrm>
        </p:spPr>
        <p:txBody>
          <a:bodyPr>
            <a:normAutofit lnSpcReduction="10000"/>
          </a:bodyPr>
          <a:lstStyle/>
          <a:p>
            <a:pPr>
              <a:spcAft>
                <a:spcPts val="1200"/>
              </a:spcAft>
            </a:pPr>
            <a:r>
              <a:rPr lang="en-AU" dirty="0" smtClean="0"/>
              <a:t>In preparation for the 2020-25 regulatory proposal, Qld </a:t>
            </a:r>
            <a:r>
              <a:rPr lang="en-AU" dirty="0"/>
              <a:t>D</a:t>
            </a:r>
            <a:r>
              <a:rPr lang="en-AU" dirty="0" smtClean="0"/>
              <a:t>istributors’ will be engaging on:</a:t>
            </a:r>
          </a:p>
          <a:p>
            <a:pPr lvl="1">
              <a:spcAft>
                <a:spcPts val="1200"/>
              </a:spcAft>
            </a:pPr>
            <a:r>
              <a:rPr lang="en-AU" sz="2400" dirty="0" smtClean="0"/>
              <a:t>The future role of the network</a:t>
            </a:r>
          </a:p>
          <a:p>
            <a:pPr lvl="1">
              <a:spcAft>
                <a:spcPts val="1200"/>
              </a:spcAft>
            </a:pPr>
            <a:r>
              <a:rPr lang="en-AU" sz="2400" dirty="0" smtClean="0"/>
              <a:t>Pricing and affordability</a:t>
            </a:r>
          </a:p>
          <a:p>
            <a:pPr lvl="1">
              <a:spcAft>
                <a:spcPts val="1200"/>
              </a:spcAft>
            </a:pPr>
            <a:r>
              <a:rPr lang="en-AU" sz="2400" dirty="0" smtClean="0"/>
              <a:t>Tariff reforms</a:t>
            </a:r>
          </a:p>
          <a:p>
            <a:pPr lvl="1">
              <a:spcAft>
                <a:spcPts val="1200"/>
              </a:spcAft>
            </a:pPr>
            <a:r>
              <a:rPr lang="en-AU" sz="2400" dirty="0" smtClean="0"/>
              <a:t>Street lighting</a:t>
            </a:r>
          </a:p>
          <a:p>
            <a:pPr lvl="1">
              <a:spcAft>
                <a:spcPts val="1200"/>
              </a:spcAft>
            </a:pPr>
            <a:r>
              <a:rPr lang="en-AU" sz="2400" dirty="0" smtClean="0"/>
              <a:t>Vegetation management</a:t>
            </a:r>
          </a:p>
          <a:p>
            <a:pPr>
              <a:spcAft>
                <a:spcPts val="1200"/>
              </a:spcAft>
            </a:pPr>
            <a:r>
              <a:rPr lang="en-AU" sz="2400" dirty="0" smtClean="0"/>
              <a:t>This feedback will help refine the regulatory proposal to be submitted January 2019</a:t>
            </a:r>
            <a:endParaRPr lang="en-AU" sz="2400" dirty="0"/>
          </a:p>
        </p:txBody>
      </p:sp>
    </p:spTree>
    <p:extLst>
      <p:ext uri="{BB962C8B-B14F-4D97-AF65-F5344CB8AC3E}">
        <p14:creationId xmlns:p14="http://schemas.microsoft.com/office/powerpoint/2010/main" val="3078683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can stakeholders get involved?</a:t>
            </a:r>
            <a:endParaRPr lang="en-AU" dirty="0"/>
          </a:p>
        </p:txBody>
      </p:sp>
      <p:sp>
        <p:nvSpPr>
          <p:cNvPr id="3" name="Content Placeholder 2"/>
          <p:cNvSpPr>
            <a:spLocks noGrp="1"/>
          </p:cNvSpPr>
          <p:nvPr>
            <p:ph sz="quarter" idx="10"/>
          </p:nvPr>
        </p:nvSpPr>
        <p:spPr>
          <a:xfrm>
            <a:off x="468313" y="1628800"/>
            <a:ext cx="8208143" cy="4535958"/>
          </a:xfrm>
        </p:spPr>
        <p:txBody>
          <a:bodyPr/>
          <a:lstStyle/>
          <a:p>
            <a:pPr>
              <a:lnSpc>
                <a:spcPct val="90000"/>
              </a:lnSpc>
              <a:spcAft>
                <a:spcPts val="1200"/>
              </a:spcAft>
            </a:pPr>
            <a:r>
              <a:rPr lang="en-AU" sz="2200" dirty="0"/>
              <a:t>We invite submissions on our preliminary F&amp;A by 27 April </a:t>
            </a:r>
            <a:r>
              <a:rPr lang="en-AU" sz="2200" dirty="0" smtClean="0"/>
              <a:t>2018</a:t>
            </a:r>
            <a:endParaRPr lang="en-AU" sz="2200" dirty="0"/>
          </a:p>
          <a:p>
            <a:pPr>
              <a:lnSpc>
                <a:spcPct val="90000"/>
              </a:lnSpc>
              <a:spcAft>
                <a:spcPts val="1200"/>
              </a:spcAft>
            </a:pPr>
            <a:r>
              <a:rPr lang="en-AU" sz="2200" dirty="0" smtClean="0"/>
              <a:t>Have </a:t>
            </a:r>
            <a:r>
              <a:rPr lang="en-AU" sz="2200" dirty="0"/>
              <a:t>your </a:t>
            </a:r>
            <a:r>
              <a:rPr lang="en-AU" sz="2200" dirty="0" smtClean="0"/>
              <a:t>say </a:t>
            </a:r>
            <a:r>
              <a:rPr lang="en-AU" sz="2200" dirty="0"/>
              <a:t>during </a:t>
            </a:r>
            <a:r>
              <a:rPr lang="en-AU" sz="2200" dirty="0" smtClean="0"/>
              <a:t>Energex and Ergon Energy’s consumer </a:t>
            </a:r>
            <a:r>
              <a:rPr lang="en-AU" sz="2200" dirty="0"/>
              <a:t>engagement – details available: </a:t>
            </a:r>
            <a:r>
              <a:rPr lang="en-AU" sz="2200" dirty="0">
                <a:hlinkClick r:id="rId2"/>
              </a:rPr>
              <a:t>https://</a:t>
            </a:r>
            <a:r>
              <a:rPr lang="en-AU" sz="2200" dirty="0" smtClean="0">
                <a:hlinkClick r:id="rId2"/>
              </a:rPr>
              <a:t>www.talkingenergy.com.au</a:t>
            </a:r>
            <a:endParaRPr lang="en-AU" sz="2200" dirty="0"/>
          </a:p>
          <a:p>
            <a:pPr lvl="1"/>
            <a:endParaRPr lang="en-AU" sz="2400" dirty="0" smtClean="0"/>
          </a:p>
          <a:p>
            <a:pPr lvl="1"/>
            <a:endParaRPr lang="en-AU" dirty="0"/>
          </a:p>
        </p:txBody>
      </p:sp>
    </p:spTree>
    <p:extLst>
      <p:ext uri="{BB962C8B-B14F-4D97-AF65-F5344CB8AC3E}">
        <p14:creationId xmlns:p14="http://schemas.microsoft.com/office/powerpoint/2010/main" val="3539035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Who are we</a:t>
            </a:r>
          </a:p>
        </p:txBody>
      </p:sp>
      <p:sp>
        <p:nvSpPr>
          <p:cNvPr id="3" name="Content Placeholder 2"/>
          <p:cNvSpPr>
            <a:spLocks noGrp="1"/>
          </p:cNvSpPr>
          <p:nvPr>
            <p:ph sz="half" idx="1"/>
          </p:nvPr>
        </p:nvSpPr>
        <p:spPr>
          <a:xfrm>
            <a:off x="467544" y="1447908"/>
            <a:ext cx="7704400" cy="4536000"/>
          </a:xfrm>
        </p:spPr>
        <p:txBody>
          <a:bodyPr>
            <a:normAutofit/>
          </a:bodyPr>
          <a:lstStyle/>
          <a:p>
            <a:pPr>
              <a:defRPr/>
            </a:pPr>
            <a:r>
              <a:rPr lang="en-AU" altLang="en-US" sz="2400" dirty="0"/>
              <a:t>The AER works to make Australian energy consumers better off by:</a:t>
            </a:r>
          </a:p>
          <a:p>
            <a:pPr marL="0" indent="0">
              <a:buFont typeface="Wingdings 2" panose="05020102010507070707" pitchFamily="18" charset="2"/>
              <a:buNone/>
              <a:defRPr/>
            </a:pPr>
            <a:endParaRPr lang="en-AU" altLang="en-US" sz="2400" dirty="0"/>
          </a:p>
          <a:p>
            <a:pPr lvl="1">
              <a:defRPr/>
            </a:pPr>
            <a:r>
              <a:rPr lang="en-US" sz="2400" dirty="0"/>
              <a:t>regulating electricity networks and covered gas pipelines, in all jurisdictions except WA</a:t>
            </a:r>
          </a:p>
          <a:p>
            <a:pPr marL="347663" lvl="1" indent="0">
              <a:buFont typeface="Verdana" panose="020B0604030504040204" pitchFamily="34" charset="0"/>
              <a:buNone/>
              <a:defRPr/>
            </a:pPr>
            <a:endParaRPr lang="en-US" sz="2000" dirty="0"/>
          </a:p>
          <a:p>
            <a:pPr lvl="1">
              <a:defRPr/>
            </a:pPr>
            <a:r>
              <a:rPr lang="en-US" sz="2400" dirty="0"/>
              <a:t>enforcing the laws for the NEM and spot gas markets in southern and eastern Australia</a:t>
            </a:r>
          </a:p>
          <a:p>
            <a:pPr marL="347663" lvl="1" indent="0">
              <a:buFont typeface="Verdana" panose="020B0604030504040204" pitchFamily="34" charset="0"/>
              <a:buNone/>
              <a:defRPr/>
            </a:pPr>
            <a:endParaRPr lang="en-US" sz="2000" dirty="0"/>
          </a:p>
          <a:p>
            <a:pPr lvl="1">
              <a:defRPr/>
            </a:pPr>
            <a:r>
              <a:rPr lang="en-US" sz="2400" dirty="0"/>
              <a:t>protecting the interests of household and small business consumers by enforcing the NERL </a:t>
            </a:r>
          </a:p>
          <a:p>
            <a:endParaRPr lang="en-AU" dirty="0"/>
          </a:p>
        </p:txBody>
      </p:sp>
    </p:spTree>
    <p:extLst>
      <p:ext uri="{BB962C8B-B14F-4D97-AF65-F5344CB8AC3E}">
        <p14:creationId xmlns:p14="http://schemas.microsoft.com/office/powerpoint/2010/main" val="3325682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the </a:t>
            </a:r>
            <a:r>
              <a:rPr lang="en-AU" dirty="0"/>
              <a:t>Framework and </a:t>
            </a:r>
            <a:r>
              <a:rPr lang="en-AU" dirty="0" smtClean="0"/>
              <a:t>approach?</a:t>
            </a:r>
            <a:endParaRPr lang="en-AU" dirty="0"/>
          </a:p>
        </p:txBody>
      </p:sp>
      <p:sp>
        <p:nvSpPr>
          <p:cNvPr id="3" name="Content Placeholder 2"/>
          <p:cNvSpPr>
            <a:spLocks noGrp="1"/>
          </p:cNvSpPr>
          <p:nvPr>
            <p:ph sz="half" idx="1"/>
          </p:nvPr>
        </p:nvSpPr>
        <p:spPr>
          <a:xfrm>
            <a:off x="468000" y="1484784"/>
            <a:ext cx="8208456" cy="4536000"/>
          </a:xfrm>
        </p:spPr>
        <p:txBody>
          <a:bodyPr>
            <a:normAutofit/>
          </a:bodyPr>
          <a:lstStyle/>
          <a:p>
            <a:pPr>
              <a:spcAft>
                <a:spcPts val="1200"/>
              </a:spcAft>
            </a:pPr>
            <a:r>
              <a:rPr lang="en-AU" sz="2400" dirty="0"/>
              <a:t>1</a:t>
            </a:r>
            <a:r>
              <a:rPr lang="en-AU" sz="2400" baseline="30000" dirty="0"/>
              <a:t>st</a:t>
            </a:r>
            <a:r>
              <a:rPr lang="en-AU" sz="2400" dirty="0"/>
              <a:t> step in 2 year </a:t>
            </a:r>
            <a:r>
              <a:rPr lang="en-AU" sz="2400" dirty="0" smtClean="0"/>
              <a:t>electricity reset </a:t>
            </a:r>
            <a:r>
              <a:rPr lang="en-AU" sz="2400" dirty="0"/>
              <a:t>process</a:t>
            </a:r>
          </a:p>
          <a:p>
            <a:pPr>
              <a:spcAft>
                <a:spcPts val="1200"/>
              </a:spcAft>
            </a:pPr>
            <a:r>
              <a:rPr lang="en-AU" sz="2400" dirty="0"/>
              <a:t>F&amp;A determines:</a:t>
            </a:r>
          </a:p>
          <a:p>
            <a:pPr lvl="1">
              <a:spcAft>
                <a:spcPts val="1200"/>
              </a:spcAft>
            </a:pPr>
            <a:r>
              <a:rPr lang="en-AU" sz="2400" dirty="0"/>
              <a:t>Service classification </a:t>
            </a:r>
          </a:p>
          <a:p>
            <a:pPr lvl="1">
              <a:spcAft>
                <a:spcPts val="1200"/>
              </a:spcAft>
            </a:pPr>
            <a:r>
              <a:rPr lang="en-AU" sz="2400" dirty="0"/>
              <a:t>Form of control </a:t>
            </a:r>
          </a:p>
          <a:p>
            <a:pPr lvl="1">
              <a:spcAft>
                <a:spcPts val="1200"/>
              </a:spcAft>
            </a:pPr>
            <a:r>
              <a:rPr lang="en-AU" sz="2400" dirty="0"/>
              <a:t>Control mechanism </a:t>
            </a:r>
          </a:p>
          <a:p>
            <a:pPr lvl="1">
              <a:spcAft>
                <a:spcPts val="1200"/>
              </a:spcAft>
            </a:pPr>
            <a:r>
              <a:rPr lang="en-AU" sz="2400" dirty="0"/>
              <a:t>Application of guidelines and incentive schemes </a:t>
            </a:r>
          </a:p>
          <a:p>
            <a:pPr lvl="1">
              <a:spcAft>
                <a:spcPts val="1200"/>
              </a:spcAft>
            </a:pPr>
            <a:r>
              <a:rPr lang="en-AU" sz="2400" dirty="0"/>
              <a:t>Approach to </a:t>
            </a:r>
            <a:r>
              <a:rPr lang="en-AU" sz="2400" dirty="0" smtClean="0"/>
              <a:t>depreciation</a:t>
            </a:r>
            <a:endParaRPr lang="en-AU" sz="2400" dirty="0"/>
          </a:p>
          <a:p>
            <a:endParaRPr lang="en-AU" dirty="0"/>
          </a:p>
        </p:txBody>
      </p:sp>
    </p:spTree>
    <p:extLst>
      <p:ext uri="{BB962C8B-B14F-4D97-AF65-F5344CB8AC3E}">
        <p14:creationId xmlns:p14="http://schemas.microsoft.com/office/powerpoint/2010/main" val="90861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08912" cy="720080"/>
          </a:xfrm>
        </p:spPr>
        <p:txBody>
          <a:bodyPr/>
          <a:lstStyle/>
          <a:p>
            <a:r>
              <a:rPr lang="en-AU" dirty="0" smtClean="0"/>
              <a:t>Qld distribution </a:t>
            </a:r>
            <a:r>
              <a:rPr lang="en-AU" dirty="0"/>
              <a:t>determination process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103796410"/>
              </p:ext>
            </p:extLst>
          </p:nvPr>
        </p:nvGraphicFramePr>
        <p:xfrm>
          <a:off x="468313" y="1412776"/>
          <a:ext cx="8207376" cy="4820920"/>
        </p:xfrm>
        <a:graphic>
          <a:graphicData uri="http://schemas.openxmlformats.org/drawingml/2006/table">
            <a:tbl>
              <a:tblPr firstRow="1" bandRow="1">
                <a:tableStyleId>{5C22544A-7EE6-4342-B048-85BDC9FD1C3A}</a:tableStyleId>
              </a:tblPr>
              <a:tblGrid>
                <a:gridCol w="6551959">
                  <a:extLst>
                    <a:ext uri="{9D8B030D-6E8A-4147-A177-3AD203B41FA5}">
                      <a16:colId xmlns:a16="http://schemas.microsoft.com/office/drawing/2014/main" val="1559516250"/>
                    </a:ext>
                  </a:extLst>
                </a:gridCol>
                <a:gridCol w="1655417">
                  <a:extLst>
                    <a:ext uri="{9D8B030D-6E8A-4147-A177-3AD203B41FA5}">
                      <a16:colId xmlns:a16="http://schemas.microsoft.com/office/drawing/2014/main" val="12422377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effectLst/>
                        </a:rPr>
                        <a:t>Step</a:t>
                      </a:r>
                      <a:endParaRPr lang="en-AU" sz="16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effectLst/>
                        </a:rPr>
                        <a:t>Date</a:t>
                      </a:r>
                      <a:endParaRPr lang="en-AU" sz="16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31921640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AER publishes preliminary F&amp;A for the Qld Distributors</a:t>
                      </a:r>
                      <a:endParaRPr lang="en-AU" sz="14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March 2018</a:t>
                      </a:r>
                    </a:p>
                  </a:txBody>
                  <a:tcPr marL="68580" marR="68580" marT="0" marB="0"/>
                </a:tc>
                <a:extLst>
                  <a:ext uri="{0D108BD9-81ED-4DB2-BD59-A6C34878D82A}">
                    <a16:rowId xmlns:a16="http://schemas.microsoft.com/office/drawing/2014/main" val="18877134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Stakeholder forum</a:t>
                      </a:r>
                      <a:endParaRPr lang="en-AU" sz="14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smtClean="0">
                          <a:solidFill>
                            <a:schemeClr val="dk1"/>
                          </a:solidFill>
                          <a:effectLst/>
                          <a:latin typeface="+mn-lt"/>
                          <a:ea typeface="+mn-ea"/>
                          <a:cs typeface="+mn-cs"/>
                        </a:rPr>
                        <a:t>23 </a:t>
                      </a:r>
                      <a:r>
                        <a:rPr lang="en-AU" sz="1400" kern="1200" dirty="0">
                          <a:solidFill>
                            <a:schemeClr val="dk1"/>
                          </a:solidFill>
                          <a:effectLst/>
                          <a:latin typeface="+mn-lt"/>
                          <a:ea typeface="+mn-ea"/>
                          <a:cs typeface="+mn-cs"/>
                        </a:rPr>
                        <a:t>April 2018</a:t>
                      </a:r>
                    </a:p>
                  </a:txBody>
                  <a:tcPr marL="68580" marR="68580" marT="0" marB="0"/>
                </a:tc>
                <a:extLst>
                  <a:ext uri="{0D108BD9-81ED-4DB2-BD59-A6C34878D82A}">
                    <a16:rowId xmlns:a16="http://schemas.microsoft.com/office/drawing/2014/main" val="562923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Submissions on the preliminary F&amp;A for the</a:t>
                      </a:r>
                      <a:r>
                        <a:rPr lang="en-AU" sz="1400" baseline="0" dirty="0" smtClean="0">
                          <a:effectLst/>
                        </a:rPr>
                        <a:t> Qld Distributors</a:t>
                      </a:r>
                      <a:r>
                        <a:rPr lang="en-AU" sz="1400" dirty="0" smtClean="0">
                          <a:effectLst/>
                        </a:rPr>
                        <a:t> close</a:t>
                      </a:r>
                      <a:endParaRPr lang="en-AU" sz="14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27 April 2018</a:t>
                      </a:r>
                    </a:p>
                  </a:txBody>
                  <a:tcPr marL="68580" marR="68580" marT="0" marB="0"/>
                </a:tc>
                <a:extLst>
                  <a:ext uri="{0D108BD9-81ED-4DB2-BD59-A6C34878D82A}">
                    <a16:rowId xmlns:a16="http://schemas.microsoft.com/office/drawing/2014/main" val="11810187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AER to publish final F&amp;A for the Qld Distributors</a:t>
                      </a:r>
                      <a:endParaRPr lang="en-AU" sz="14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July 2018</a:t>
                      </a:r>
                    </a:p>
                  </a:txBody>
                  <a:tcPr marL="68580" marR="68580" marT="0" marB="0"/>
                </a:tc>
                <a:extLst>
                  <a:ext uri="{0D108BD9-81ED-4DB2-BD59-A6C34878D82A}">
                    <a16:rowId xmlns:a16="http://schemas.microsoft.com/office/drawing/2014/main" val="166695423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Energex and Ergon Energy submit their regulatory proposals to AER</a:t>
                      </a:r>
                      <a:endParaRPr lang="en-AU" sz="14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January 2019</a:t>
                      </a:r>
                    </a:p>
                  </a:txBody>
                  <a:tcPr marL="68580" marR="68580" marT="0" marB="0"/>
                </a:tc>
                <a:extLst>
                  <a:ext uri="{0D108BD9-81ED-4DB2-BD59-A6C34878D82A}">
                    <a16:rowId xmlns:a16="http://schemas.microsoft.com/office/drawing/2014/main" val="18280754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AER publishes issues paper and holds public forum</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March/April 2019*</a:t>
                      </a:r>
                    </a:p>
                  </a:txBody>
                  <a:tcPr marL="68580" marR="68580" marT="0" marB="0"/>
                </a:tc>
                <a:extLst>
                  <a:ext uri="{0D108BD9-81ED-4DB2-BD59-A6C34878D82A}">
                    <a16:rowId xmlns:a16="http://schemas.microsoft.com/office/drawing/2014/main" val="8442933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Submissions on regulatory proposal close</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May 2019</a:t>
                      </a:r>
                    </a:p>
                  </a:txBody>
                  <a:tcPr marL="68580" marR="68580" marT="0" marB="0"/>
                </a:tc>
                <a:extLst>
                  <a:ext uri="{0D108BD9-81ED-4DB2-BD59-A6C34878D82A}">
                    <a16:rowId xmlns:a16="http://schemas.microsoft.com/office/drawing/2014/main" val="102958096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AER to publish draft decision</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September 2019</a:t>
                      </a:r>
                    </a:p>
                  </a:txBody>
                  <a:tcPr marL="68580" marR="68580" marT="0" marB="0"/>
                </a:tc>
                <a:extLst>
                  <a:ext uri="{0D108BD9-81ED-4DB2-BD59-A6C34878D82A}">
                    <a16:rowId xmlns:a16="http://schemas.microsoft.com/office/drawing/2014/main" val="38760401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AER to hold a predetermination conference</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October 2019</a:t>
                      </a:r>
                    </a:p>
                  </a:txBody>
                  <a:tcPr marL="68580" marR="68580" marT="0" marB="0"/>
                </a:tc>
                <a:extLst>
                  <a:ext uri="{0D108BD9-81ED-4DB2-BD59-A6C34878D82A}">
                    <a16:rowId xmlns:a16="http://schemas.microsoft.com/office/drawing/2014/main" val="4832154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Energex and Ergon Energy </a:t>
                      </a:r>
                      <a:r>
                        <a:rPr lang="en-AU" sz="1400" kern="1200" dirty="0" smtClean="0">
                          <a:solidFill>
                            <a:schemeClr val="dk1"/>
                          </a:solidFill>
                          <a:effectLst/>
                          <a:latin typeface="+mn-lt"/>
                          <a:ea typeface="+mn-ea"/>
                          <a:cs typeface="+mn-cs"/>
                        </a:rPr>
                        <a:t>to </a:t>
                      </a:r>
                      <a:r>
                        <a:rPr lang="en-AU" sz="1400" kern="1200" dirty="0">
                          <a:solidFill>
                            <a:schemeClr val="dk1"/>
                          </a:solidFill>
                          <a:effectLst/>
                          <a:latin typeface="+mn-lt"/>
                          <a:ea typeface="+mn-ea"/>
                          <a:cs typeface="+mn-cs"/>
                        </a:rPr>
                        <a:t>submit revised regulatory proposal to AER</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December 2019</a:t>
                      </a:r>
                    </a:p>
                  </a:txBody>
                  <a:tcPr marL="68580" marR="68580" marT="0" marB="0"/>
                </a:tc>
                <a:extLst>
                  <a:ext uri="{0D108BD9-81ED-4DB2-BD59-A6C34878D82A}">
                    <a16:rowId xmlns:a16="http://schemas.microsoft.com/office/drawing/2014/main" val="257317051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Submissions on revised regulatory proposal and draft decision close</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January 2020*</a:t>
                      </a:r>
                    </a:p>
                  </a:txBody>
                  <a:tcPr marL="68580" marR="68580" marT="0" marB="0"/>
                </a:tc>
                <a:extLst>
                  <a:ext uri="{0D108BD9-81ED-4DB2-BD59-A6C34878D82A}">
                    <a16:rowId xmlns:a16="http://schemas.microsoft.com/office/drawing/2014/main" val="3196097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AER to publish distribution determination for regulatory control period</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April 2020</a:t>
                      </a:r>
                    </a:p>
                  </a:txBody>
                  <a:tcPr marL="68580" marR="68580" marT="0" marB="0"/>
                </a:tc>
                <a:extLst>
                  <a:ext uri="{0D108BD9-81ED-4DB2-BD59-A6C34878D82A}">
                    <a16:rowId xmlns:a16="http://schemas.microsoft.com/office/drawing/2014/main" val="1763904847"/>
                  </a:ext>
                </a:extLst>
              </a:tr>
            </a:tbl>
          </a:graphicData>
        </a:graphic>
      </p:graphicFrame>
    </p:spTree>
    <p:extLst>
      <p:ext uri="{BB962C8B-B14F-4D97-AF65-F5344CB8AC3E}">
        <p14:creationId xmlns:p14="http://schemas.microsoft.com/office/powerpoint/2010/main" val="80589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Major drivers of change to the F&amp;A </a:t>
            </a:r>
            <a:br>
              <a:rPr lang="en-AU" dirty="0" smtClean="0"/>
            </a:br>
            <a:r>
              <a:rPr lang="en-AU" dirty="0" smtClean="0"/>
              <a:t>for 2020-25</a:t>
            </a:r>
            <a:endParaRPr lang="en-AU" dirty="0"/>
          </a:p>
        </p:txBody>
      </p:sp>
      <p:sp>
        <p:nvSpPr>
          <p:cNvPr id="3" name="Content Placeholder 2"/>
          <p:cNvSpPr>
            <a:spLocks noGrp="1"/>
          </p:cNvSpPr>
          <p:nvPr>
            <p:ph sz="half" idx="1"/>
          </p:nvPr>
        </p:nvSpPr>
        <p:spPr>
          <a:xfrm>
            <a:off x="467544" y="1700808"/>
            <a:ext cx="7992432" cy="4102448"/>
          </a:xfrm>
        </p:spPr>
        <p:txBody>
          <a:bodyPr>
            <a:normAutofit/>
          </a:bodyPr>
          <a:lstStyle/>
          <a:p>
            <a:pPr>
              <a:spcAft>
                <a:spcPts val="1200"/>
              </a:spcAft>
            </a:pPr>
            <a:r>
              <a:rPr lang="en-AU" sz="2600" dirty="0" smtClean="0"/>
              <a:t>Ring-fencing</a:t>
            </a:r>
          </a:p>
          <a:p>
            <a:pPr>
              <a:spcAft>
                <a:spcPts val="1200"/>
              </a:spcAft>
            </a:pPr>
            <a:r>
              <a:rPr lang="en-AU" sz="2600" dirty="0" smtClean="0"/>
              <a:t>Power of Choice</a:t>
            </a:r>
          </a:p>
          <a:p>
            <a:pPr>
              <a:spcAft>
                <a:spcPts val="1200"/>
              </a:spcAft>
            </a:pPr>
            <a:r>
              <a:rPr lang="en-AU" sz="2600" dirty="0" smtClean="0"/>
              <a:t>AEMC contestability rule change</a:t>
            </a:r>
            <a:endParaRPr lang="en-AU" sz="2600" dirty="0"/>
          </a:p>
          <a:p>
            <a:pPr>
              <a:spcAft>
                <a:spcPts val="1200"/>
              </a:spcAft>
            </a:pPr>
            <a:r>
              <a:rPr lang="en-AU" sz="2600" dirty="0" smtClean="0"/>
              <a:t>New incentive scheme – DMIS</a:t>
            </a:r>
          </a:p>
          <a:p>
            <a:pPr>
              <a:spcAft>
                <a:spcPts val="1200"/>
              </a:spcAft>
            </a:pPr>
            <a:r>
              <a:rPr lang="en-AU" sz="2600" dirty="0" smtClean="0"/>
              <a:t>Increased focus on consumer engagement</a:t>
            </a:r>
            <a:endParaRPr lang="en-AU" sz="2600" dirty="0"/>
          </a:p>
        </p:txBody>
      </p:sp>
    </p:spTree>
    <p:extLst>
      <p:ext uri="{BB962C8B-B14F-4D97-AF65-F5344CB8AC3E}">
        <p14:creationId xmlns:p14="http://schemas.microsoft.com/office/powerpoint/2010/main" val="4275663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Ring-Fencing has caused a rethink of service classification</a:t>
            </a:r>
            <a:endParaRPr lang="en-AU" dirty="0"/>
          </a:p>
        </p:txBody>
      </p:sp>
      <p:sp>
        <p:nvSpPr>
          <p:cNvPr id="3" name="Content Placeholder 2"/>
          <p:cNvSpPr>
            <a:spLocks noGrp="1"/>
          </p:cNvSpPr>
          <p:nvPr>
            <p:ph sz="half" idx="1"/>
          </p:nvPr>
        </p:nvSpPr>
        <p:spPr>
          <a:xfrm>
            <a:off x="468000" y="1558800"/>
            <a:ext cx="8064440" cy="4536000"/>
          </a:xfrm>
        </p:spPr>
        <p:txBody>
          <a:bodyPr>
            <a:normAutofit lnSpcReduction="10000"/>
          </a:bodyPr>
          <a:lstStyle/>
          <a:p>
            <a:r>
              <a:rPr lang="en-AU" sz="2400" dirty="0" smtClean="0"/>
              <a:t>Major Changes include:</a:t>
            </a:r>
          </a:p>
          <a:p>
            <a:pPr lvl="1"/>
            <a:r>
              <a:rPr lang="en-AU" sz="2400" dirty="0" smtClean="0"/>
              <a:t>Unregulated service reclassified as alternative control</a:t>
            </a:r>
          </a:p>
          <a:p>
            <a:pPr lvl="1"/>
            <a:r>
              <a:rPr lang="en-AU" sz="2400" dirty="0" smtClean="0"/>
              <a:t>New services to be classified</a:t>
            </a:r>
          </a:p>
          <a:p>
            <a:endParaRPr lang="en-AU" sz="2000" dirty="0" smtClean="0"/>
          </a:p>
          <a:p>
            <a:r>
              <a:rPr lang="en-AU" sz="2400" dirty="0" smtClean="0"/>
              <a:t>Services groupings have changed:</a:t>
            </a:r>
            <a:endParaRPr lang="en-AU" sz="2000" dirty="0" smtClean="0"/>
          </a:p>
          <a:p>
            <a:pPr lvl="1"/>
            <a:r>
              <a:rPr lang="en-AU" sz="2000" dirty="0" smtClean="0"/>
              <a:t>Notices of arrangement and completion </a:t>
            </a:r>
          </a:p>
          <a:p>
            <a:pPr lvl="1"/>
            <a:r>
              <a:rPr lang="en-AU" sz="2000" dirty="0" smtClean="0"/>
              <a:t>Rectification works to maintain network safety</a:t>
            </a:r>
          </a:p>
          <a:p>
            <a:pPr lvl="1"/>
            <a:r>
              <a:rPr lang="en-AU" sz="2000" dirty="0" smtClean="0"/>
              <a:t>Provision of training to third parties for network related access</a:t>
            </a:r>
          </a:p>
          <a:p>
            <a:pPr lvl="1"/>
            <a:r>
              <a:rPr lang="en-AU" sz="2000" dirty="0" smtClean="0"/>
              <a:t>Authorisation and approval of third party service providers design, work and materials</a:t>
            </a:r>
          </a:p>
          <a:p>
            <a:pPr lvl="1"/>
            <a:r>
              <a:rPr lang="en-AU" sz="2000" dirty="0" smtClean="0"/>
              <a:t>Certain metering services</a:t>
            </a:r>
          </a:p>
          <a:p>
            <a:pPr lvl="1"/>
            <a:endParaRPr lang="en-AU" dirty="0"/>
          </a:p>
        </p:txBody>
      </p:sp>
    </p:spTree>
    <p:extLst>
      <p:ext uri="{BB962C8B-B14F-4D97-AF65-F5344CB8AC3E}">
        <p14:creationId xmlns:p14="http://schemas.microsoft.com/office/powerpoint/2010/main" val="3387874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we classify services</a:t>
            </a:r>
            <a:endParaRPr lang="en-AU" dirty="0"/>
          </a:p>
        </p:txBody>
      </p:sp>
      <p:pic>
        <p:nvPicPr>
          <p:cNvPr id="5" name="Content Placeholder 4" descr="C:\Users\ayoun\AppData\Local\Microsoft\Windows\Temporary Internet Files\Content.Outlook\XJQINWQ0\Updated classification table.jpg"/>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68313" y="1417638"/>
            <a:ext cx="8064500" cy="4315617"/>
          </a:xfrm>
          <a:prstGeom prst="rect">
            <a:avLst/>
          </a:prstGeom>
          <a:noFill/>
          <a:ln>
            <a:noFill/>
          </a:ln>
        </p:spPr>
      </p:pic>
    </p:spTree>
    <p:extLst>
      <p:ext uri="{BB962C8B-B14F-4D97-AF65-F5344CB8AC3E}">
        <p14:creationId xmlns:p14="http://schemas.microsoft.com/office/powerpoint/2010/main" val="164667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Power of </a:t>
            </a:r>
            <a:r>
              <a:rPr lang="en-AU" dirty="0"/>
              <a:t>c</a:t>
            </a:r>
            <a:r>
              <a:rPr lang="en-AU" dirty="0" smtClean="0"/>
              <a:t>hoice reforms change metering contestability</a:t>
            </a:r>
            <a:endParaRPr lang="en-AU" dirty="0"/>
          </a:p>
        </p:txBody>
      </p:sp>
      <p:sp>
        <p:nvSpPr>
          <p:cNvPr id="3" name="Content Placeholder 2"/>
          <p:cNvSpPr>
            <a:spLocks noGrp="1"/>
          </p:cNvSpPr>
          <p:nvPr>
            <p:ph sz="half" idx="1"/>
          </p:nvPr>
        </p:nvSpPr>
        <p:spPr>
          <a:xfrm>
            <a:off x="468000" y="1558800"/>
            <a:ext cx="8208456" cy="4246464"/>
          </a:xfrm>
        </p:spPr>
        <p:txBody>
          <a:bodyPr>
            <a:normAutofit lnSpcReduction="10000"/>
          </a:bodyPr>
          <a:lstStyle/>
          <a:p>
            <a:pPr>
              <a:spcAft>
                <a:spcPts val="1200"/>
              </a:spcAft>
            </a:pPr>
            <a:r>
              <a:rPr lang="en-AU" sz="2000" dirty="0" smtClean="0"/>
              <a:t>Type 1-4 meters are unregulated and so ring-fenced from DNSPs</a:t>
            </a:r>
          </a:p>
          <a:p>
            <a:pPr>
              <a:lnSpc>
                <a:spcPct val="110000"/>
              </a:lnSpc>
              <a:spcAft>
                <a:spcPts val="1200"/>
              </a:spcAft>
            </a:pPr>
            <a:r>
              <a:rPr lang="en-AU" sz="2000" dirty="0" smtClean="0"/>
              <a:t>Type 5 &amp; 6 meters are also unregulated, but Qld Networks </a:t>
            </a:r>
            <a:r>
              <a:rPr lang="en-AU" sz="2000" dirty="0"/>
              <a:t>may continue to provide some Type 5 &amp; 6 services as alternative control services </a:t>
            </a:r>
          </a:p>
          <a:p>
            <a:pPr>
              <a:lnSpc>
                <a:spcPct val="110000"/>
              </a:lnSpc>
              <a:spcAft>
                <a:spcPts val="1200"/>
              </a:spcAft>
            </a:pPr>
            <a:r>
              <a:rPr lang="en-AU" sz="2000" dirty="0" smtClean="0"/>
              <a:t>New services required </a:t>
            </a:r>
            <a:r>
              <a:rPr lang="en-AU" sz="2000" dirty="0"/>
              <a:t>to provide </a:t>
            </a:r>
            <a:r>
              <a:rPr lang="en-AU" sz="2000" dirty="0" smtClean="0"/>
              <a:t>services in </a:t>
            </a:r>
            <a:r>
              <a:rPr lang="en-AU" sz="2000" dirty="0"/>
              <a:t>support </a:t>
            </a:r>
            <a:r>
              <a:rPr lang="en-AU" sz="2000" dirty="0" smtClean="0"/>
              <a:t>metering contestability</a:t>
            </a:r>
          </a:p>
          <a:p>
            <a:pPr marL="0" indent="0" defTabSz="914400">
              <a:spcBef>
                <a:spcPct val="0"/>
              </a:spcBef>
              <a:buNone/>
            </a:pPr>
            <a:r>
              <a:rPr lang="en-AU" dirty="0">
                <a:solidFill>
                  <a:schemeClr val="accent2"/>
                </a:solidFill>
                <a:latin typeface="+mj-lt"/>
                <a:ea typeface="+mj-ea"/>
                <a:cs typeface="+mj-cs"/>
              </a:rPr>
              <a:t>Other </a:t>
            </a:r>
            <a:r>
              <a:rPr lang="en-AU" dirty="0" smtClean="0">
                <a:solidFill>
                  <a:schemeClr val="accent2"/>
                </a:solidFill>
                <a:latin typeface="+mj-lt"/>
                <a:ea typeface="+mj-ea"/>
                <a:cs typeface="+mj-cs"/>
              </a:rPr>
              <a:t>minor </a:t>
            </a:r>
            <a:r>
              <a:rPr lang="en-AU" dirty="0">
                <a:solidFill>
                  <a:schemeClr val="accent2"/>
                </a:solidFill>
                <a:latin typeface="+mj-lt"/>
                <a:ea typeface="+mj-ea"/>
                <a:cs typeface="+mj-cs"/>
              </a:rPr>
              <a:t>changes include:</a:t>
            </a:r>
          </a:p>
          <a:p>
            <a:pPr>
              <a:spcBef>
                <a:spcPts val="1200"/>
              </a:spcBef>
              <a:spcAft>
                <a:spcPts val="1200"/>
              </a:spcAft>
            </a:pPr>
            <a:r>
              <a:rPr lang="en-AU" sz="2000" dirty="0"/>
              <a:t>Change “network services” to </a:t>
            </a:r>
            <a:r>
              <a:rPr lang="en-AU" sz="2000" dirty="0" smtClean="0"/>
              <a:t>“common </a:t>
            </a:r>
            <a:r>
              <a:rPr lang="en-AU" sz="2000" dirty="0"/>
              <a:t>distribution service</a:t>
            </a:r>
            <a:r>
              <a:rPr lang="en-AU" sz="2000" dirty="0" smtClean="0"/>
              <a:t>”</a:t>
            </a:r>
            <a:endParaRPr lang="en-AU" sz="1300" dirty="0"/>
          </a:p>
          <a:p>
            <a:r>
              <a:rPr lang="en-AU" sz="2000" dirty="0"/>
              <a:t>Support for another distributor during an emergency event (new service – standard control</a:t>
            </a:r>
            <a:r>
              <a:rPr lang="en-AU" sz="2000" dirty="0" smtClean="0"/>
              <a:t>)</a:t>
            </a:r>
            <a:endParaRPr lang="en-AU" sz="2000" dirty="0"/>
          </a:p>
        </p:txBody>
      </p:sp>
    </p:spTree>
    <p:extLst>
      <p:ext uri="{BB962C8B-B14F-4D97-AF65-F5344CB8AC3E}">
        <p14:creationId xmlns:p14="http://schemas.microsoft.com/office/powerpoint/2010/main" val="1716354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400" dirty="0" smtClean="0"/>
              <a:t>AER </a:t>
            </a:r>
            <a:r>
              <a:rPr lang="en-AU" sz="2400" dirty="0"/>
              <a:t>proposed classification of </a:t>
            </a:r>
            <a:r>
              <a:rPr lang="en-AU" sz="2400" dirty="0" smtClean="0"/>
              <a:t>Qld </a:t>
            </a:r>
            <a:r>
              <a:rPr lang="en-AU" sz="2400" dirty="0"/>
              <a:t>distribution services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157220333"/>
              </p:ext>
            </p:extLst>
          </p:nvPr>
        </p:nvGraphicFramePr>
        <p:xfrm>
          <a:off x="468313" y="1558925"/>
          <a:ext cx="8207375" cy="4535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5550801"/>
      </p:ext>
    </p:extLst>
  </p:cSld>
  <p:clrMapOvr>
    <a:masterClrMapping/>
  </p:clrMapOvr>
</p:sld>
</file>

<file path=ppt/theme/theme1.xml><?xml version="1.0" encoding="utf-8"?>
<a:theme xmlns:a="http://schemas.openxmlformats.org/drawingml/2006/main" name="blank">
  <a:themeElements>
    <a:clrScheme name="AER Colour theme">
      <a:dk1>
        <a:srgbClr val="076A92"/>
      </a:dk1>
      <a:lt1>
        <a:sysClr val="window" lastClr="FFFFFF"/>
      </a:lt1>
      <a:dk2>
        <a:srgbClr val="70635A"/>
      </a:dk2>
      <a:lt2>
        <a:srgbClr val="FFFFFF"/>
      </a:lt2>
      <a:accent1>
        <a:srgbClr val="2F002F"/>
      </a:accent1>
      <a:accent2>
        <a:srgbClr val="C14E00"/>
      </a:accent2>
      <a:accent3>
        <a:srgbClr val="002060"/>
      </a:accent3>
      <a:accent4>
        <a:srgbClr val="C00000"/>
      </a:accent4>
      <a:accent5>
        <a:srgbClr val="000000"/>
      </a:accent5>
      <a:accent6>
        <a:srgbClr val="70303C"/>
      </a:accent6>
      <a:hlink>
        <a:srgbClr val="0000FF"/>
      </a:hlink>
      <a:folHlink>
        <a:srgbClr val="800080"/>
      </a:folHlink>
    </a:clrScheme>
    <a:fontScheme name="ACCC">
      <a:majorFont>
        <a:latin typeface="Palatino Linotyp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2620</TotalTime>
  <Words>676</Words>
  <Application>Microsoft Office PowerPoint</Application>
  <PresentationFormat>On-screen Show (4:3)</PresentationFormat>
  <Paragraphs>110</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Palatino Linotype</vt:lpstr>
      <vt:lpstr>Times New Roman</vt:lpstr>
      <vt:lpstr>Verdana</vt:lpstr>
      <vt:lpstr>Wingdings 2</vt:lpstr>
      <vt:lpstr>blank</vt:lpstr>
      <vt:lpstr>Qld distributors Electricity Distribution reset 2020-25</vt:lpstr>
      <vt:lpstr>Who are we</vt:lpstr>
      <vt:lpstr>What is the Framework and approach?</vt:lpstr>
      <vt:lpstr>Qld distribution determination process</vt:lpstr>
      <vt:lpstr>Major drivers of change to the F&amp;A  for 2020-25</vt:lpstr>
      <vt:lpstr>Ring-Fencing has caused a rethink of service classification</vt:lpstr>
      <vt:lpstr>How we classify services</vt:lpstr>
      <vt:lpstr>Power of choice reforms change metering contestability</vt:lpstr>
      <vt:lpstr>AER proposed classification of Qld distribution services</vt:lpstr>
      <vt:lpstr>New incentive scheme</vt:lpstr>
      <vt:lpstr>Increased focus on consumer engagement</vt:lpstr>
      <vt:lpstr>How can stakeholders get involved?</vt:lpstr>
    </vt:vector>
  </TitlesOfParts>
  <Company>ACCC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Pitsakos, Trinas</dc:creator>
  <cp:lastModifiedBy>Young, Adam</cp:lastModifiedBy>
  <cp:revision>51</cp:revision>
  <cp:lastPrinted>2018-04-22T23:14:34Z</cp:lastPrinted>
  <dcterms:created xsi:type="dcterms:W3CDTF">2017-11-28T22:04:23Z</dcterms:created>
  <dcterms:modified xsi:type="dcterms:W3CDTF">2018-04-25T23:44:37Z</dcterms:modified>
</cp:coreProperties>
</file>