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9" r:id="rId2"/>
    <p:sldId id="261" r:id="rId3"/>
    <p:sldId id="262" r:id="rId4"/>
    <p:sldId id="265" r:id="rId5"/>
    <p:sldId id="268" r:id="rId6"/>
    <p:sldId id="266" r:id="rId7"/>
    <p:sldId id="267" r:id="rId8"/>
    <p:sldId id="269" r:id="rId9"/>
    <p:sldId id="264" r:id="rId10"/>
    <p:sldId id="270" r:id="rId11"/>
    <p:sldId id="271" r:id="rId12"/>
    <p:sldId id="272"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rasowski, Shari" initials="KS" lastIdx="1" clrIdx="0"/>
  <p:cmAuthor id="1" name="Jorgensen, Lynley" initials="JL" lastIdx="1" clrIdx="1">
    <p:extLst>
      <p:ext uri="{19B8F6BF-5375-455C-9EA6-DF929625EA0E}">
        <p15:presenceInfo xmlns:p15="http://schemas.microsoft.com/office/powerpoint/2012/main" userId="Jorgensen, Lynley"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92D631"/>
    <a:srgbClr val="4F2D7F"/>
    <a:srgbClr val="DC503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526" autoAdjust="0"/>
    <p:restoredTop sz="94660"/>
  </p:normalViewPr>
  <p:slideViewPr>
    <p:cSldViewPr>
      <p:cViewPr varScale="1">
        <p:scale>
          <a:sx n="109" d="100"/>
          <a:sy n="109" d="100"/>
        </p:scale>
        <p:origin x="1338" y="102"/>
      </p:cViewPr>
      <p:guideLst>
        <p:guide orient="horz" pos="2160"/>
        <p:guide pos="2880"/>
      </p:guideLst>
    </p:cSldViewPr>
  </p:slideViewPr>
  <p:notesTextViewPr>
    <p:cViewPr>
      <p:scale>
        <a:sx n="100" d="100"/>
        <a:sy n="100" d="100"/>
      </p:scale>
      <p:origin x="0" y="0"/>
    </p:cViewPr>
  </p:notesTextViewPr>
  <p:notesViewPr>
    <p:cSldViewPr>
      <p:cViewPr varScale="1">
        <p:scale>
          <a:sx n="79" d="100"/>
          <a:sy n="79" d="100"/>
        </p:scale>
        <p:origin x="-2196"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C9654DF-EAAD-41C9-9A04-63DC7DFBB9B5}" type="doc">
      <dgm:prSet loTypeId="urn:microsoft.com/office/officeart/2005/8/layout/hierarchy4" loCatId="list" qsTypeId="urn:microsoft.com/office/officeart/2005/8/quickstyle/simple1" qsCatId="simple" csTypeId="urn:microsoft.com/office/officeart/2005/8/colors/accent1_2" csCatId="accent1" phldr="1"/>
      <dgm:spPr/>
      <dgm:t>
        <a:bodyPr/>
        <a:lstStyle/>
        <a:p>
          <a:endParaRPr lang="en-AU"/>
        </a:p>
      </dgm:t>
    </dgm:pt>
    <dgm:pt modelId="{55A47DEC-5BD8-43FF-92F5-E186C868192C}">
      <dgm:prSet phldrT="[Text]"/>
      <dgm:spPr>
        <a:xfrm>
          <a:off x="400" y="1508"/>
          <a:ext cx="5485599" cy="440238"/>
        </a:xfr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r>
            <a:rPr lang="en-AU">
              <a:solidFill>
                <a:sysClr val="window" lastClr="FFFFFF"/>
              </a:solidFill>
              <a:latin typeface="Calibri"/>
              <a:ea typeface="+mn-ea"/>
              <a:cs typeface="+mn-cs"/>
            </a:rPr>
            <a:t>SA Power Networks' distribution services</a:t>
          </a:r>
        </a:p>
      </dgm:t>
    </dgm:pt>
    <dgm:pt modelId="{40DBC75D-7719-446D-9DE5-D46B0AB99411}" type="parTrans" cxnId="{673B63C1-65BE-46B4-AF32-5DE07B5BEBA4}">
      <dgm:prSet/>
      <dgm:spPr/>
      <dgm:t>
        <a:bodyPr/>
        <a:lstStyle/>
        <a:p>
          <a:endParaRPr lang="en-AU"/>
        </a:p>
      </dgm:t>
    </dgm:pt>
    <dgm:pt modelId="{8D5F0354-CDBD-4C47-9193-51362C6B9B55}" type="sibTrans" cxnId="{673B63C1-65BE-46B4-AF32-5DE07B5BEBA4}">
      <dgm:prSet/>
      <dgm:spPr/>
      <dgm:t>
        <a:bodyPr/>
        <a:lstStyle/>
        <a:p>
          <a:endParaRPr lang="en-AU"/>
        </a:p>
      </dgm:t>
    </dgm:pt>
    <dgm:pt modelId="{7E1F13C2-8303-4BE6-BD51-58E6E2D0CCBD}">
      <dgm:prSet phldrT="[Text]">
        <dgm:style>
          <a:lnRef idx="1">
            <a:schemeClr val="accent1"/>
          </a:lnRef>
          <a:fillRef idx="2">
            <a:schemeClr val="accent1"/>
          </a:fillRef>
          <a:effectRef idx="1">
            <a:schemeClr val="accent1"/>
          </a:effectRef>
          <a:fontRef idx="minor">
            <a:schemeClr val="dk1"/>
          </a:fontRef>
        </dgm:style>
      </dgm:prSet>
      <dgm:spPr>
        <a:xfrm>
          <a:off x="5754" y="476213"/>
          <a:ext cx="3127650" cy="440238"/>
        </a:xfrm>
        <a:solidFill>
          <a:srgbClr val="1F497D">
            <a:lumMod val="40000"/>
            <a:lumOff val="60000"/>
          </a:srgbClr>
        </a:solidFill>
        <a:ln w="9525" cap="flat" cmpd="sng" algn="ctr">
          <a:solidFill>
            <a:srgbClr val="4F81BD">
              <a:shade val="95000"/>
              <a:satMod val="105000"/>
            </a:srgbClr>
          </a:solidFill>
          <a:prstDash val="solid"/>
        </a:ln>
        <a:effectLst>
          <a:outerShdw blurRad="40000" dist="20000" dir="5400000" rotWithShape="0">
            <a:srgbClr val="000000">
              <a:alpha val="38000"/>
            </a:srgbClr>
          </a:outerShdw>
        </a:effectLst>
      </dgm:spPr>
      <dgm:t>
        <a:bodyPr/>
        <a:lstStyle/>
        <a:p>
          <a:r>
            <a:rPr lang="en-AU">
              <a:solidFill>
                <a:sysClr val="windowText" lastClr="000000"/>
              </a:solidFill>
              <a:latin typeface="Calibri"/>
              <a:ea typeface="+mn-ea"/>
              <a:cs typeface="+mn-cs"/>
            </a:rPr>
            <a:t>Direct control (revenue/price regulated)</a:t>
          </a:r>
        </a:p>
      </dgm:t>
    </dgm:pt>
    <dgm:pt modelId="{90AD1E71-36FD-4205-8A17-796C347C9A11}" type="parTrans" cxnId="{1A57219C-B6E0-45E4-BBAA-F1E6074A5C73}">
      <dgm:prSet/>
      <dgm:spPr/>
      <dgm:t>
        <a:bodyPr/>
        <a:lstStyle/>
        <a:p>
          <a:endParaRPr lang="en-AU"/>
        </a:p>
      </dgm:t>
    </dgm:pt>
    <dgm:pt modelId="{8034AC81-1C30-4867-B0A4-C93CEE24174C}" type="sibTrans" cxnId="{1A57219C-B6E0-45E4-BBAA-F1E6074A5C73}">
      <dgm:prSet/>
      <dgm:spPr/>
      <dgm:t>
        <a:bodyPr/>
        <a:lstStyle/>
        <a:p>
          <a:endParaRPr lang="en-AU"/>
        </a:p>
      </dgm:t>
    </dgm:pt>
    <dgm:pt modelId="{3DA4D3B1-BDC4-4286-BC76-1975308602A3}">
      <dgm:prSet phldrT="[Text]">
        <dgm:style>
          <a:lnRef idx="1">
            <a:schemeClr val="accent1"/>
          </a:lnRef>
          <a:fillRef idx="2">
            <a:schemeClr val="accent1"/>
          </a:fillRef>
          <a:effectRef idx="1">
            <a:schemeClr val="accent1"/>
          </a:effectRef>
          <a:fontRef idx="minor">
            <a:schemeClr val="dk1"/>
          </a:fontRef>
        </dgm:style>
      </dgm:prSet>
      <dgm:spPr>
        <a:xfrm>
          <a:off x="16413" y="950918"/>
          <a:ext cx="1530581" cy="440238"/>
        </a:xfrm>
        <a:solidFill>
          <a:srgbClr val="4F81BD">
            <a:lumMod val="40000"/>
            <a:lumOff val="60000"/>
          </a:srgbClr>
        </a:solidFill>
        <a:ln w="9525" cap="flat" cmpd="sng" algn="ctr">
          <a:solidFill>
            <a:srgbClr val="4F81BD">
              <a:shade val="95000"/>
              <a:satMod val="105000"/>
            </a:srgbClr>
          </a:solidFill>
          <a:prstDash val="solid"/>
        </a:ln>
        <a:effectLst>
          <a:outerShdw blurRad="40000" dist="20000" dir="5400000" rotWithShape="0">
            <a:srgbClr val="000000">
              <a:alpha val="38000"/>
            </a:srgbClr>
          </a:outerShdw>
        </a:effectLst>
      </dgm:spPr>
      <dgm:t>
        <a:bodyPr/>
        <a:lstStyle/>
        <a:p>
          <a:r>
            <a:rPr lang="en-AU">
              <a:solidFill>
                <a:sysClr val="windowText" lastClr="000000"/>
              </a:solidFill>
              <a:latin typeface="Calibri"/>
              <a:ea typeface="+mn-ea"/>
              <a:cs typeface="+mn-cs"/>
            </a:rPr>
            <a:t>Standard control </a:t>
          </a:r>
        </a:p>
        <a:p>
          <a:r>
            <a:rPr lang="en-AU">
              <a:solidFill>
                <a:sysClr val="windowText" lastClr="000000"/>
              </a:solidFill>
              <a:latin typeface="Calibri"/>
              <a:ea typeface="+mn-ea"/>
              <a:cs typeface="+mn-cs"/>
            </a:rPr>
            <a:t>(shared network charges)</a:t>
          </a:r>
        </a:p>
      </dgm:t>
    </dgm:pt>
    <dgm:pt modelId="{4A944CA0-B3AB-4B98-9DD0-F02C72063072}" type="parTrans" cxnId="{83704F26-5D64-418B-ACAF-F6827AEBC27A}">
      <dgm:prSet/>
      <dgm:spPr/>
      <dgm:t>
        <a:bodyPr/>
        <a:lstStyle/>
        <a:p>
          <a:endParaRPr lang="en-AU"/>
        </a:p>
      </dgm:t>
    </dgm:pt>
    <dgm:pt modelId="{9D399AB0-BE5D-49EA-BD3F-0BBD5D2E1CAA}" type="sibTrans" cxnId="{83704F26-5D64-418B-ACAF-F6827AEBC27A}">
      <dgm:prSet/>
      <dgm:spPr/>
      <dgm:t>
        <a:bodyPr/>
        <a:lstStyle/>
        <a:p>
          <a:endParaRPr lang="en-AU"/>
        </a:p>
      </dgm:t>
    </dgm:pt>
    <dgm:pt modelId="{9A1AA23F-C1C0-4477-B302-3E60A402D137}">
      <dgm:prSet phldrT="[Text]">
        <dgm:style>
          <a:lnRef idx="1">
            <a:schemeClr val="accent1"/>
          </a:lnRef>
          <a:fillRef idx="2">
            <a:schemeClr val="accent1"/>
          </a:fillRef>
          <a:effectRef idx="1">
            <a:schemeClr val="accent1"/>
          </a:effectRef>
          <a:fontRef idx="minor">
            <a:schemeClr val="dk1"/>
          </a:fontRef>
        </dgm:style>
      </dgm:prSet>
      <dgm:spPr>
        <a:xfrm>
          <a:off x="1592164" y="950918"/>
          <a:ext cx="1530581" cy="440238"/>
        </a:xfrm>
        <a:solidFill>
          <a:srgbClr val="4F81BD">
            <a:lumMod val="40000"/>
            <a:lumOff val="60000"/>
          </a:srgbClr>
        </a:solidFill>
        <a:ln w="9525" cap="flat" cmpd="sng" algn="ctr">
          <a:solidFill>
            <a:srgbClr val="4F81BD">
              <a:shade val="95000"/>
              <a:satMod val="105000"/>
            </a:srgbClr>
          </a:solidFill>
          <a:prstDash val="solid"/>
        </a:ln>
        <a:effectLst>
          <a:outerShdw blurRad="40000" dist="20000" dir="5400000" rotWithShape="0">
            <a:srgbClr val="000000">
              <a:alpha val="38000"/>
            </a:srgbClr>
          </a:outerShdw>
        </a:effectLst>
      </dgm:spPr>
      <dgm:t>
        <a:bodyPr/>
        <a:lstStyle/>
        <a:p>
          <a:r>
            <a:rPr lang="en-AU">
              <a:solidFill>
                <a:sysClr val="windowText" lastClr="000000"/>
              </a:solidFill>
              <a:latin typeface="Calibri"/>
              <a:ea typeface="+mn-ea"/>
              <a:cs typeface="+mn-cs"/>
            </a:rPr>
            <a:t>Alternative control </a:t>
          </a:r>
        </a:p>
        <a:p>
          <a:r>
            <a:rPr lang="en-AU">
              <a:solidFill>
                <a:sysClr val="windowText" lastClr="000000"/>
              </a:solidFill>
              <a:latin typeface="Calibri"/>
              <a:ea typeface="+mn-ea"/>
              <a:cs typeface="+mn-cs"/>
            </a:rPr>
            <a:t>(service specific charges)</a:t>
          </a:r>
        </a:p>
      </dgm:t>
    </dgm:pt>
    <dgm:pt modelId="{28A8273E-3008-463E-B6B1-241EC867AB43}" type="parTrans" cxnId="{8496A4DC-A5DB-4928-B5C5-81BB1CD84BF4}">
      <dgm:prSet/>
      <dgm:spPr/>
      <dgm:t>
        <a:bodyPr/>
        <a:lstStyle/>
        <a:p>
          <a:endParaRPr lang="en-AU"/>
        </a:p>
      </dgm:t>
    </dgm:pt>
    <dgm:pt modelId="{4F13A9A4-4E77-4919-AC40-17A56A38EE26}" type="sibTrans" cxnId="{8496A4DC-A5DB-4928-B5C5-81BB1CD84BF4}">
      <dgm:prSet/>
      <dgm:spPr/>
      <dgm:t>
        <a:bodyPr/>
        <a:lstStyle/>
        <a:p>
          <a:endParaRPr lang="en-AU"/>
        </a:p>
      </dgm:t>
    </dgm:pt>
    <dgm:pt modelId="{D5ED0B09-3CC2-406A-A1A9-488AFBB60D8B}">
      <dgm:prSet phldrT="[Text]">
        <dgm:style>
          <a:lnRef idx="1">
            <a:schemeClr val="accent1"/>
          </a:lnRef>
          <a:fillRef idx="2">
            <a:schemeClr val="accent1"/>
          </a:fillRef>
          <a:effectRef idx="1">
            <a:schemeClr val="accent1"/>
          </a:effectRef>
          <a:fontRef idx="minor">
            <a:schemeClr val="dk1"/>
          </a:fontRef>
        </dgm:style>
      </dgm:prSet>
      <dgm:spPr>
        <a:xfrm>
          <a:off x="3224186" y="476213"/>
          <a:ext cx="1082839" cy="440238"/>
        </a:xfrm>
        <a:solidFill>
          <a:srgbClr val="1F497D">
            <a:lumMod val="40000"/>
            <a:lumOff val="60000"/>
          </a:srgbClr>
        </a:solidFill>
        <a:ln w="9525" cap="flat" cmpd="sng" algn="ctr">
          <a:solidFill>
            <a:srgbClr val="4F81BD">
              <a:shade val="95000"/>
              <a:satMod val="105000"/>
            </a:srgbClr>
          </a:solidFill>
          <a:prstDash val="solid"/>
        </a:ln>
        <a:effectLst>
          <a:outerShdw blurRad="40000" dist="20000" dir="5400000" rotWithShape="0">
            <a:srgbClr val="000000">
              <a:alpha val="38000"/>
            </a:srgbClr>
          </a:outerShdw>
        </a:effectLst>
      </dgm:spPr>
      <dgm:t>
        <a:bodyPr/>
        <a:lstStyle/>
        <a:p>
          <a:r>
            <a:rPr lang="en-AU">
              <a:solidFill>
                <a:sysClr val="windowText" lastClr="000000"/>
              </a:solidFill>
              <a:latin typeface="Calibri"/>
              <a:ea typeface="+mn-ea"/>
              <a:cs typeface="+mn-cs"/>
            </a:rPr>
            <a:t>Negotiated</a:t>
          </a:r>
        </a:p>
      </dgm:t>
    </dgm:pt>
    <dgm:pt modelId="{CCEC452A-D0A3-4815-B0F9-2E4410381E4D}" type="parTrans" cxnId="{3D7FF409-8D0E-45B1-85C1-FEF0680B791B}">
      <dgm:prSet/>
      <dgm:spPr/>
      <dgm:t>
        <a:bodyPr/>
        <a:lstStyle/>
        <a:p>
          <a:endParaRPr lang="en-AU"/>
        </a:p>
      </dgm:t>
    </dgm:pt>
    <dgm:pt modelId="{7E7E5946-21F8-4169-B807-028B5A69728C}" type="sibTrans" cxnId="{3D7FF409-8D0E-45B1-85C1-FEF0680B791B}">
      <dgm:prSet/>
      <dgm:spPr/>
      <dgm:t>
        <a:bodyPr/>
        <a:lstStyle/>
        <a:p>
          <a:endParaRPr lang="en-AU"/>
        </a:p>
      </dgm:t>
    </dgm:pt>
    <dgm:pt modelId="{0972259D-A07B-4081-9258-26BA55892F25}">
      <dgm:prSet>
        <dgm:style>
          <a:lnRef idx="1">
            <a:schemeClr val="accent1"/>
          </a:lnRef>
          <a:fillRef idx="2">
            <a:schemeClr val="accent1"/>
          </a:fillRef>
          <a:effectRef idx="1">
            <a:schemeClr val="accent1"/>
          </a:effectRef>
          <a:fontRef idx="minor">
            <a:schemeClr val="dk1"/>
          </a:fontRef>
        </dgm:style>
      </dgm:prSet>
      <dgm:spPr>
        <a:xfrm>
          <a:off x="4397806" y="476213"/>
          <a:ext cx="1082839" cy="440238"/>
        </a:xfrm>
        <a:solidFill>
          <a:srgbClr val="1F497D">
            <a:lumMod val="40000"/>
            <a:lumOff val="60000"/>
          </a:srgbClr>
        </a:solidFill>
        <a:ln w="9525" cap="flat" cmpd="sng" algn="ctr">
          <a:solidFill>
            <a:srgbClr val="4F81BD">
              <a:shade val="95000"/>
              <a:satMod val="105000"/>
            </a:srgbClr>
          </a:solidFill>
          <a:prstDash val="solid"/>
        </a:ln>
        <a:effectLst>
          <a:outerShdw blurRad="40000" dist="20000" dir="5400000" rotWithShape="0">
            <a:srgbClr val="000000">
              <a:alpha val="38000"/>
            </a:srgbClr>
          </a:outerShdw>
        </a:effectLst>
      </dgm:spPr>
      <dgm:t>
        <a:bodyPr/>
        <a:lstStyle/>
        <a:p>
          <a:r>
            <a:rPr lang="en-AU">
              <a:solidFill>
                <a:sysClr val="windowText" lastClr="000000"/>
              </a:solidFill>
              <a:latin typeface="Calibri"/>
              <a:ea typeface="+mn-ea"/>
              <a:cs typeface="+mn-cs"/>
            </a:rPr>
            <a:t>Unregulated</a:t>
          </a:r>
        </a:p>
      </dgm:t>
    </dgm:pt>
    <dgm:pt modelId="{D7479465-DD2D-4459-9FAB-E2348016BF89}" type="parTrans" cxnId="{EE3AE301-49A5-46E6-9566-EB26F27D2DA7}">
      <dgm:prSet/>
      <dgm:spPr/>
      <dgm:t>
        <a:bodyPr/>
        <a:lstStyle/>
        <a:p>
          <a:endParaRPr lang="en-AU"/>
        </a:p>
      </dgm:t>
    </dgm:pt>
    <dgm:pt modelId="{3A45A261-1D43-4ECE-9967-D35872F06700}" type="sibTrans" cxnId="{EE3AE301-49A5-46E6-9566-EB26F27D2DA7}">
      <dgm:prSet/>
      <dgm:spPr/>
      <dgm:t>
        <a:bodyPr/>
        <a:lstStyle/>
        <a:p>
          <a:endParaRPr lang="en-AU"/>
        </a:p>
      </dgm:t>
    </dgm:pt>
    <dgm:pt modelId="{C7D5A529-3A7D-47FC-8FBB-0B536C37E55D}">
      <dgm:prSet/>
      <dgm:spPr>
        <a:xfrm>
          <a:off x="4400970" y="950918"/>
          <a:ext cx="1076509" cy="440238"/>
        </a:xfrm>
        <a:noFill/>
        <a:ln w="25400" cap="flat" cmpd="sng" algn="ctr">
          <a:noFill/>
          <a:prstDash val="solid"/>
        </a:ln>
        <a:effectLst/>
      </dgm:spPr>
      <dgm:t>
        <a:bodyPr/>
        <a:lstStyle/>
        <a:p>
          <a:endParaRPr lang="en-AU">
            <a:solidFill>
              <a:sysClr val="window" lastClr="FFFFFF"/>
            </a:solidFill>
            <a:latin typeface="Calibri"/>
            <a:ea typeface="+mn-ea"/>
            <a:cs typeface="+mn-cs"/>
          </a:endParaRPr>
        </a:p>
      </dgm:t>
    </dgm:pt>
    <dgm:pt modelId="{DD226C01-D0F2-4093-9E74-75CE0BFFF02B}" type="parTrans" cxnId="{A338B58B-C2F8-41D9-A775-781CB6D84F8C}">
      <dgm:prSet/>
      <dgm:spPr/>
      <dgm:t>
        <a:bodyPr/>
        <a:lstStyle/>
        <a:p>
          <a:endParaRPr lang="en-AU"/>
        </a:p>
      </dgm:t>
    </dgm:pt>
    <dgm:pt modelId="{38302B12-0698-48A4-80A0-F728C945A3FD}" type="sibTrans" cxnId="{A338B58B-C2F8-41D9-A775-781CB6D84F8C}">
      <dgm:prSet/>
      <dgm:spPr/>
      <dgm:t>
        <a:bodyPr/>
        <a:lstStyle/>
        <a:p>
          <a:endParaRPr lang="en-AU"/>
        </a:p>
      </dgm:t>
    </dgm:pt>
    <dgm:pt modelId="{7620C068-1A7C-40DE-8116-5F3CCBB61608}">
      <dgm:prSet>
        <dgm:style>
          <a:lnRef idx="1">
            <a:schemeClr val="accent1"/>
          </a:lnRef>
          <a:fillRef idx="2">
            <a:schemeClr val="accent1"/>
          </a:fillRef>
          <a:effectRef idx="1">
            <a:schemeClr val="accent1"/>
          </a:effectRef>
          <a:fontRef idx="minor">
            <a:schemeClr val="dk1"/>
          </a:fontRef>
        </dgm:style>
      </dgm:prSet>
      <dgm:spPr>
        <a:xfrm>
          <a:off x="4407244" y="1425623"/>
          <a:ext cx="1063961" cy="2497167"/>
        </a:xfrm>
        <a:solidFill>
          <a:srgbClr val="4F81BD">
            <a:lumMod val="20000"/>
            <a:lumOff val="80000"/>
          </a:srgbClr>
        </a:solidFill>
        <a:ln w="9525" cap="flat" cmpd="sng" algn="ctr">
          <a:solidFill>
            <a:srgbClr val="1F497D">
              <a:lumMod val="40000"/>
              <a:lumOff val="60000"/>
            </a:srgbClr>
          </a:solidFill>
          <a:prstDash val="solid"/>
        </a:ln>
        <a:effectLst>
          <a:outerShdw blurRad="40000" dist="20000" dir="5400000" rotWithShape="0">
            <a:srgbClr val="000000">
              <a:alpha val="38000"/>
            </a:srgbClr>
          </a:outerShdw>
        </a:effectLst>
      </dgm:spPr>
      <dgm:t>
        <a:bodyPr/>
        <a:lstStyle/>
        <a:p>
          <a:pPr algn="l"/>
          <a:r>
            <a:rPr lang="en-AU">
              <a:solidFill>
                <a:sysClr val="windowText" lastClr="000000"/>
              </a:solidFill>
              <a:latin typeface="Calibri"/>
              <a:ea typeface="+mn-ea"/>
              <a:cs typeface="+mn-cs"/>
            </a:rPr>
            <a:t>Metering services (aside from legacy meters)</a:t>
          </a:r>
        </a:p>
        <a:p>
          <a:pPr algn="l"/>
          <a:endParaRPr lang="en-AU">
            <a:solidFill>
              <a:sysClr val="windowText" lastClr="000000"/>
            </a:solidFill>
            <a:latin typeface="Calibri"/>
            <a:ea typeface="+mn-ea"/>
            <a:cs typeface="+mn-cs"/>
          </a:endParaRPr>
        </a:p>
        <a:p>
          <a:pPr algn="l"/>
          <a:endParaRPr lang="en-AU">
            <a:solidFill>
              <a:sysClr val="windowText" lastClr="000000"/>
            </a:solidFill>
            <a:latin typeface="Calibri"/>
            <a:ea typeface="+mn-ea"/>
            <a:cs typeface="+mn-cs"/>
          </a:endParaRPr>
        </a:p>
      </dgm:t>
    </dgm:pt>
    <dgm:pt modelId="{A507DD36-7E8A-42C6-86C5-0668F87BDAAB}" type="parTrans" cxnId="{88E630CE-96D6-481C-B0AB-D3CE0C74F68C}">
      <dgm:prSet/>
      <dgm:spPr/>
      <dgm:t>
        <a:bodyPr/>
        <a:lstStyle/>
        <a:p>
          <a:endParaRPr lang="en-AU"/>
        </a:p>
      </dgm:t>
    </dgm:pt>
    <dgm:pt modelId="{21A58F11-2D42-4FC0-BF01-E8BD93057A2B}" type="sibTrans" cxnId="{88E630CE-96D6-481C-B0AB-D3CE0C74F68C}">
      <dgm:prSet/>
      <dgm:spPr/>
      <dgm:t>
        <a:bodyPr/>
        <a:lstStyle/>
        <a:p>
          <a:endParaRPr lang="en-AU"/>
        </a:p>
      </dgm:t>
    </dgm:pt>
    <dgm:pt modelId="{264E86EB-59BD-459B-85BB-BF64ACA0608A}">
      <dgm:prSet>
        <dgm:style>
          <a:lnRef idx="1">
            <a:schemeClr val="accent1"/>
          </a:lnRef>
          <a:fillRef idx="2">
            <a:schemeClr val="accent1"/>
          </a:fillRef>
          <a:effectRef idx="1">
            <a:schemeClr val="accent1"/>
          </a:effectRef>
          <a:fontRef idx="minor">
            <a:schemeClr val="dk1"/>
          </a:fontRef>
        </dgm:style>
      </dgm:prSet>
      <dgm:spPr>
        <a:xfrm>
          <a:off x="32049" y="1425843"/>
          <a:ext cx="1495108" cy="2497167"/>
        </a:xfrm>
        <a:solidFill>
          <a:srgbClr val="4F81BD">
            <a:lumMod val="20000"/>
            <a:lumOff val="80000"/>
          </a:srgbClr>
        </a:solidFill>
        <a:ln w="9525" cap="flat" cmpd="sng" algn="ctr">
          <a:solidFill>
            <a:srgbClr val="1F497D">
              <a:lumMod val="40000"/>
              <a:lumOff val="60000"/>
            </a:srgbClr>
          </a:solidFill>
          <a:prstDash val="solid"/>
        </a:ln>
        <a:effectLst>
          <a:outerShdw blurRad="40000" dist="20000" dir="5400000" rotWithShape="0">
            <a:srgbClr val="000000">
              <a:alpha val="38000"/>
            </a:srgbClr>
          </a:outerShdw>
        </a:effectLst>
      </dgm:spPr>
      <dgm:t>
        <a:bodyPr/>
        <a:lstStyle/>
        <a:p>
          <a:pPr algn="l"/>
          <a:r>
            <a:rPr lang="en-AU">
              <a:solidFill>
                <a:sysClr val="windowText" lastClr="000000"/>
              </a:solidFill>
              <a:latin typeface="Calibri"/>
              <a:ea typeface="+mn-ea"/>
              <a:cs typeface="+mn-cs"/>
            </a:rPr>
            <a:t>Common distribution services (formerly 'network services')</a:t>
          </a:r>
        </a:p>
        <a:p>
          <a:pPr algn="l"/>
          <a:r>
            <a:rPr lang="en-AU">
              <a:solidFill>
                <a:sysClr val="windowText" lastClr="000000"/>
              </a:solidFill>
              <a:latin typeface="Calibri"/>
              <a:ea typeface="+mn-ea"/>
              <a:cs typeface="+mn-cs"/>
            </a:rPr>
            <a:t>Type 7 metering services</a:t>
          </a:r>
        </a:p>
        <a:p>
          <a:pPr algn="l"/>
          <a:r>
            <a:rPr lang="en-AU">
              <a:solidFill>
                <a:sysClr val="windowText" lastClr="000000"/>
              </a:solidFill>
              <a:latin typeface="Calibri"/>
              <a:ea typeface="+mn-ea"/>
              <a:cs typeface="+mn-cs"/>
            </a:rPr>
            <a:t>Connection services</a:t>
          </a:r>
        </a:p>
        <a:p>
          <a:pPr algn="l"/>
          <a:endParaRPr lang="en-AU">
            <a:solidFill>
              <a:sysClr val="windowText" lastClr="000000"/>
            </a:solidFill>
            <a:latin typeface="Calibri"/>
            <a:ea typeface="+mn-ea"/>
            <a:cs typeface="+mn-cs"/>
          </a:endParaRPr>
        </a:p>
      </dgm:t>
    </dgm:pt>
    <dgm:pt modelId="{8255ADAA-8291-4A8C-BF8E-4046836270FD}" type="parTrans" cxnId="{BF1A8EB7-EEBD-499C-B4CB-20B2B75BCC2D}">
      <dgm:prSet/>
      <dgm:spPr/>
      <dgm:t>
        <a:bodyPr/>
        <a:lstStyle/>
        <a:p>
          <a:endParaRPr lang="en-AU"/>
        </a:p>
      </dgm:t>
    </dgm:pt>
    <dgm:pt modelId="{7BC419A3-1CF9-4C3A-81EB-E3BDD0029413}" type="sibTrans" cxnId="{BF1A8EB7-EEBD-499C-B4CB-20B2B75BCC2D}">
      <dgm:prSet/>
      <dgm:spPr/>
      <dgm:t>
        <a:bodyPr/>
        <a:lstStyle/>
        <a:p>
          <a:endParaRPr lang="en-AU"/>
        </a:p>
      </dgm:t>
    </dgm:pt>
    <dgm:pt modelId="{A49C721B-AC5B-441C-AFA9-A644FC358A66}">
      <dgm:prSet>
        <dgm:style>
          <a:lnRef idx="1">
            <a:schemeClr val="accent1"/>
          </a:lnRef>
          <a:fillRef idx="2">
            <a:schemeClr val="accent1"/>
          </a:fillRef>
          <a:effectRef idx="1">
            <a:schemeClr val="accent1"/>
          </a:effectRef>
          <a:fontRef idx="minor">
            <a:schemeClr val="dk1"/>
          </a:fontRef>
        </dgm:style>
      </dgm:prSet>
      <dgm:spPr>
        <a:xfrm>
          <a:off x="1602561" y="1425623"/>
          <a:ext cx="1509788" cy="2497167"/>
        </a:xfrm>
        <a:solidFill>
          <a:srgbClr val="4F81BD">
            <a:lumMod val="20000"/>
            <a:lumOff val="80000"/>
          </a:srgbClr>
        </a:solidFill>
        <a:ln w="9525" cap="flat" cmpd="sng" algn="ctr">
          <a:solidFill>
            <a:srgbClr val="1F497D">
              <a:lumMod val="40000"/>
              <a:lumOff val="60000"/>
            </a:srgbClr>
          </a:solidFill>
          <a:prstDash val="solid"/>
        </a:ln>
        <a:effectLst>
          <a:outerShdw blurRad="40000" dist="20000" dir="5400000" rotWithShape="0">
            <a:srgbClr val="000000">
              <a:alpha val="38000"/>
            </a:srgbClr>
          </a:outerShdw>
        </a:effectLst>
      </dgm:spPr>
      <dgm:t>
        <a:bodyPr/>
        <a:lstStyle/>
        <a:p>
          <a:pPr algn="l"/>
          <a:r>
            <a:rPr lang="en-AU">
              <a:solidFill>
                <a:sysClr val="windowText" lastClr="000000"/>
              </a:solidFill>
              <a:latin typeface="Calibri"/>
              <a:ea typeface="+mn-ea"/>
              <a:cs typeface="+mn-cs"/>
            </a:rPr>
            <a:t>Ancillary services</a:t>
          </a:r>
        </a:p>
        <a:p>
          <a:pPr algn="l"/>
          <a:r>
            <a:rPr lang="en-AU">
              <a:solidFill>
                <a:sysClr val="windowText" lastClr="000000"/>
              </a:solidFill>
              <a:latin typeface="Calibri"/>
              <a:ea typeface="+mn-ea"/>
              <a:cs typeface="+mn-cs"/>
            </a:rPr>
            <a:t>Public lighting services</a:t>
          </a:r>
        </a:p>
        <a:p>
          <a:pPr algn="l"/>
          <a:r>
            <a:rPr lang="en-AU">
              <a:solidFill>
                <a:sysClr val="windowText" lastClr="000000"/>
              </a:solidFill>
              <a:latin typeface="Calibri"/>
              <a:ea typeface="+mn-ea"/>
              <a:cs typeface="+mn-cs"/>
            </a:rPr>
            <a:t>Legacy type 5 &amp; 6 metering provision (installed prior to 1 December 2017)</a:t>
          </a:r>
        </a:p>
        <a:p>
          <a:pPr algn="l"/>
          <a:r>
            <a:rPr lang="en-AU">
              <a:solidFill>
                <a:sysClr val="windowText" lastClr="000000"/>
              </a:solidFill>
              <a:latin typeface="Calibri"/>
              <a:ea typeface="+mn-ea"/>
              <a:cs typeface="+mn-cs"/>
            </a:rPr>
            <a:t>Non-standard connection services</a:t>
          </a:r>
        </a:p>
      </dgm:t>
    </dgm:pt>
    <dgm:pt modelId="{AA1CEBFC-9415-46ED-8830-648A985C84FE}" type="parTrans" cxnId="{049743E3-CB29-4510-AB22-C5C7CD7530EB}">
      <dgm:prSet/>
      <dgm:spPr/>
      <dgm:t>
        <a:bodyPr/>
        <a:lstStyle/>
        <a:p>
          <a:endParaRPr lang="en-AU"/>
        </a:p>
      </dgm:t>
    </dgm:pt>
    <dgm:pt modelId="{CACA051E-2660-4797-9B54-CCF23A474144}" type="sibTrans" cxnId="{049743E3-CB29-4510-AB22-C5C7CD7530EB}">
      <dgm:prSet/>
      <dgm:spPr/>
      <dgm:t>
        <a:bodyPr/>
        <a:lstStyle/>
        <a:p>
          <a:endParaRPr lang="en-AU"/>
        </a:p>
      </dgm:t>
    </dgm:pt>
    <dgm:pt modelId="{3EB5BBF6-FCA7-4E3A-BDFE-A4AAE3DDDAAA}">
      <dgm:prSet/>
      <dgm:spPr>
        <a:xfrm>
          <a:off x="3227876" y="950918"/>
          <a:ext cx="1075458" cy="440238"/>
        </a:xfrm>
        <a:noFill/>
        <a:ln w="25400" cap="flat" cmpd="sng" algn="ctr">
          <a:noFill/>
          <a:prstDash val="solid"/>
        </a:ln>
        <a:effectLst/>
      </dgm:spPr>
      <dgm:t>
        <a:bodyPr/>
        <a:lstStyle/>
        <a:p>
          <a:endParaRPr lang="en-AU">
            <a:solidFill>
              <a:sysClr val="window" lastClr="FFFFFF"/>
            </a:solidFill>
            <a:latin typeface="Calibri"/>
            <a:ea typeface="+mn-ea"/>
            <a:cs typeface="+mn-cs"/>
          </a:endParaRPr>
        </a:p>
      </dgm:t>
    </dgm:pt>
    <dgm:pt modelId="{7B91A456-4B53-4FBE-B958-29A89FFC7A7C}" type="parTrans" cxnId="{7E623B88-E872-4502-A6CF-DC887C4638C7}">
      <dgm:prSet/>
      <dgm:spPr/>
      <dgm:t>
        <a:bodyPr/>
        <a:lstStyle/>
        <a:p>
          <a:endParaRPr lang="en-AU"/>
        </a:p>
      </dgm:t>
    </dgm:pt>
    <dgm:pt modelId="{A25CB7E6-0DA2-4002-B9A6-C3787F309536}" type="sibTrans" cxnId="{7E623B88-E872-4502-A6CF-DC887C4638C7}">
      <dgm:prSet/>
      <dgm:spPr/>
      <dgm:t>
        <a:bodyPr/>
        <a:lstStyle/>
        <a:p>
          <a:endParaRPr lang="en-AU"/>
        </a:p>
      </dgm:t>
    </dgm:pt>
    <dgm:pt modelId="{F3E2F0B6-E4F5-49C8-A3B6-DCE119FE3F90}">
      <dgm:prSet>
        <dgm:style>
          <a:lnRef idx="1">
            <a:schemeClr val="accent1"/>
          </a:lnRef>
          <a:fillRef idx="2">
            <a:schemeClr val="accent1"/>
          </a:fillRef>
          <a:effectRef idx="1">
            <a:schemeClr val="accent1"/>
          </a:effectRef>
          <a:fontRef idx="minor">
            <a:schemeClr val="dk1"/>
          </a:fontRef>
        </dgm:style>
      </dgm:prSet>
      <dgm:spPr>
        <a:xfrm>
          <a:off x="3235181" y="1425623"/>
          <a:ext cx="1060847" cy="2497167"/>
        </a:xfrm>
        <a:solidFill>
          <a:srgbClr val="4F81BD">
            <a:lumMod val="20000"/>
            <a:lumOff val="80000"/>
          </a:srgbClr>
        </a:solidFill>
        <a:ln w="9525" cap="flat" cmpd="sng" algn="ctr">
          <a:solidFill>
            <a:srgbClr val="1F497D">
              <a:lumMod val="40000"/>
              <a:lumOff val="60000"/>
            </a:srgbClr>
          </a:solidFill>
          <a:prstDash val="solid"/>
        </a:ln>
        <a:effectLst>
          <a:outerShdw blurRad="40000" dist="20000" dir="5400000" rotWithShape="0">
            <a:srgbClr val="000000">
              <a:alpha val="38000"/>
            </a:srgbClr>
          </a:outerShdw>
        </a:effectLst>
      </dgm:spPr>
      <dgm:t>
        <a:bodyPr/>
        <a:lstStyle/>
        <a:p>
          <a:pPr algn="l"/>
          <a:endParaRPr lang="en-AU">
            <a:solidFill>
              <a:sysClr val="windowText" lastClr="000000"/>
            </a:solidFill>
            <a:latin typeface="Calibri"/>
            <a:ea typeface="+mn-ea"/>
            <a:cs typeface="+mn-cs"/>
          </a:endParaRPr>
        </a:p>
      </dgm:t>
    </dgm:pt>
    <dgm:pt modelId="{196183CE-F8A3-4787-9EDA-7A991E6301BD}" type="parTrans" cxnId="{C9C92AB6-6F86-44ED-92B3-9E87CC4E4664}">
      <dgm:prSet/>
      <dgm:spPr/>
      <dgm:t>
        <a:bodyPr/>
        <a:lstStyle/>
        <a:p>
          <a:endParaRPr lang="en-AU"/>
        </a:p>
      </dgm:t>
    </dgm:pt>
    <dgm:pt modelId="{5828DA98-FD56-4BC8-8B5C-496113443C5D}" type="sibTrans" cxnId="{C9C92AB6-6F86-44ED-92B3-9E87CC4E4664}">
      <dgm:prSet/>
      <dgm:spPr/>
      <dgm:t>
        <a:bodyPr/>
        <a:lstStyle/>
        <a:p>
          <a:endParaRPr lang="en-AU"/>
        </a:p>
      </dgm:t>
    </dgm:pt>
    <dgm:pt modelId="{7281DBB9-4EE7-4A14-9CDA-9DB944766842}" type="pres">
      <dgm:prSet presAssocID="{6C9654DF-EAAD-41C9-9A04-63DC7DFBB9B5}" presName="Name0" presStyleCnt="0">
        <dgm:presLayoutVars>
          <dgm:chPref val="1"/>
          <dgm:dir/>
          <dgm:animOne val="branch"/>
          <dgm:animLvl val="lvl"/>
          <dgm:resizeHandles/>
        </dgm:presLayoutVars>
      </dgm:prSet>
      <dgm:spPr/>
      <dgm:t>
        <a:bodyPr/>
        <a:lstStyle/>
        <a:p>
          <a:endParaRPr lang="en-AU"/>
        </a:p>
      </dgm:t>
    </dgm:pt>
    <dgm:pt modelId="{2F1E9DB6-F239-464B-8978-85171DC6A13C}" type="pres">
      <dgm:prSet presAssocID="{55A47DEC-5BD8-43FF-92F5-E186C868192C}" presName="vertOne" presStyleCnt="0"/>
      <dgm:spPr/>
      <dgm:t>
        <a:bodyPr/>
        <a:lstStyle/>
        <a:p>
          <a:endParaRPr lang="en-AU"/>
        </a:p>
      </dgm:t>
    </dgm:pt>
    <dgm:pt modelId="{718D3AC5-6553-4309-AF42-FCECAFABA656}" type="pres">
      <dgm:prSet presAssocID="{55A47DEC-5BD8-43FF-92F5-E186C868192C}" presName="txOne" presStyleLbl="node0" presStyleIdx="0" presStyleCnt="1" custLinFactY="-50534" custLinFactNeighborX="63" custLinFactNeighborY="-100000">
        <dgm:presLayoutVars>
          <dgm:chPref val="3"/>
        </dgm:presLayoutVars>
      </dgm:prSet>
      <dgm:spPr>
        <a:prstGeom prst="roundRect">
          <a:avLst>
            <a:gd name="adj" fmla="val 10000"/>
          </a:avLst>
        </a:prstGeom>
      </dgm:spPr>
      <dgm:t>
        <a:bodyPr/>
        <a:lstStyle/>
        <a:p>
          <a:endParaRPr lang="en-AU"/>
        </a:p>
      </dgm:t>
    </dgm:pt>
    <dgm:pt modelId="{FD3DD701-7BAE-4724-86FD-7A411C0BA911}" type="pres">
      <dgm:prSet presAssocID="{55A47DEC-5BD8-43FF-92F5-E186C868192C}" presName="parTransOne" presStyleCnt="0"/>
      <dgm:spPr/>
      <dgm:t>
        <a:bodyPr/>
        <a:lstStyle/>
        <a:p>
          <a:endParaRPr lang="en-AU"/>
        </a:p>
      </dgm:t>
    </dgm:pt>
    <dgm:pt modelId="{62961143-FF02-4A14-8E52-6DDE89741CBC}" type="pres">
      <dgm:prSet presAssocID="{55A47DEC-5BD8-43FF-92F5-E186C868192C}" presName="horzOne" presStyleCnt="0"/>
      <dgm:spPr/>
      <dgm:t>
        <a:bodyPr/>
        <a:lstStyle/>
        <a:p>
          <a:endParaRPr lang="en-AU"/>
        </a:p>
      </dgm:t>
    </dgm:pt>
    <dgm:pt modelId="{1F53BA3A-0466-4B3E-925E-C15B3723B3C0}" type="pres">
      <dgm:prSet presAssocID="{7E1F13C2-8303-4BE6-BD51-58E6E2D0CCBD}" presName="vertTwo" presStyleCnt="0"/>
      <dgm:spPr/>
      <dgm:t>
        <a:bodyPr/>
        <a:lstStyle/>
        <a:p>
          <a:endParaRPr lang="en-AU"/>
        </a:p>
      </dgm:t>
    </dgm:pt>
    <dgm:pt modelId="{F9A5BDCA-160C-4D0D-BC3B-46DBFB70E008}" type="pres">
      <dgm:prSet presAssocID="{7E1F13C2-8303-4BE6-BD51-58E6E2D0CCBD}" presName="txTwo" presStyleLbl="node2" presStyleIdx="0" presStyleCnt="3">
        <dgm:presLayoutVars>
          <dgm:chPref val="3"/>
        </dgm:presLayoutVars>
      </dgm:prSet>
      <dgm:spPr>
        <a:prstGeom prst="roundRect">
          <a:avLst>
            <a:gd name="adj" fmla="val 10000"/>
          </a:avLst>
        </a:prstGeom>
      </dgm:spPr>
      <dgm:t>
        <a:bodyPr/>
        <a:lstStyle/>
        <a:p>
          <a:endParaRPr lang="en-AU"/>
        </a:p>
      </dgm:t>
    </dgm:pt>
    <dgm:pt modelId="{9FCD82B5-B882-4A54-B7E4-3D0E0B87FAFA}" type="pres">
      <dgm:prSet presAssocID="{7E1F13C2-8303-4BE6-BD51-58E6E2D0CCBD}" presName="parTransTwo" presStyleCnt="0"/>
      <dgm:spPr/>
      <dgm:t>
        <a:bodyPr/>
        <a:lstStyle/>
        <a:p>
          <a:endParaRPr lang="en-AU"/>
        </a:p>
      </dgm:t>
    </dgm:pt>
    <dgm:pt modelId="{8F5464E6-689E-4C8F-9DDF-15E1198A2ED4}" type="pres">
      <dgm:prSet presAssocID="{7E1F13C2-8303-4BE6-BD51-58E6E2D0CCBD}" presName="horzTwo" presStyleCnt="0"/>
      <dgm:spPr/>
      <dgm:t>
        <a:bodyPr/>
        <a:lstStyle/>
        <a:p>
          <a:endParaRPr lang="en-AU"/>
        </a:p>
      </dgm:t>
    </dgm:pt>
    <dgm:pt modelId="{5751DC98-1DFA-492E-A07A-076714AE6B8F}" type="pres">
      <dgm:prSet presAssocID="{3DA4D3B1-BDC4-4286-BC76-1975308602A3}" presName="vertThree" presStyleCnt="0"/>
      <dgm:spPr/>
      <dgm:t>
        <a:bodyPr/>
        <a:lstStyle/>
        <a:p>
          <a:endParaRPr lang="en-AU"/>
        </a:p>
      </dgm:t>
    </dgm:pt>
    <dgm:pt modelId="{1B6E1A6C-15B5-4415-95F1-F7162486BD52}" type="pres">
      <dgm:prSet presAssocID="{3DA4D3B1-BDC4-4286-BC76-1975308602A3}" presName="txThree" presStyleLbl="node3" presStyleIdx="0" presStyleCnt="4">
        <dgm:presLayoutVars>
          <dgm:chPref val="3"/>
        </dgm:presLayoutVars>
      </dgm:prSet>
      <dgm:spPr>
        <a:prstGeom prst="roundRect">
          <a:avLst>
            <a:gd name="adj" fmla="val 10000"/>
          </a:avLst>
        </a:prstGeom>
      </dgm:spPr>
      <dgm:t>
        <a:bodyPr/>
        <a:lstStyle/>
        <a:p>
          <a:endParaRPr lang="en-AU"/>
        </a:p>
      </dgm:t>
    </dgm:pt>
    <dgm:pt modelId="{98BB3AC5-EC44-4547-8B72-499A2C81DBE5}" type="pres">
      <dgm:prSet presAssocID="{3DA4D3B1-BDC4-4286-BC76-1975308602A3}" presName="parTransThree" presStyleCnt="0"/>
      <dgm:spPr/>
      <dgm:t>
        <a:bodyPr/>
        <a:lstStyle/>
        <a:p>
          <a:endParaRPr lang="en-AU"/>
        </a:p>
      </dgm:t>
    </dgm:pt>
    <dgm:pt modelId="{27752314-A407-4A36-B678-E9A5970E0BD4}" type="pres">
      <dgm:prSet presAssocID="{3DA4D3B1-BDC4-4286-BC76-1975308602A3}" presName="horzThree" presStyleCnt="0"/>
      <dgm:spPr/>
      <dgm:t>
        <a:bodyPr/>
        <a:lstStyle/>
        <a:p>
          <a:endParaRPr lang="en-AU"/>
        </a:p>
      </dgm:t>
    </dgm:pt>
    <dgm:pt modelId="{5FE697D5-3E9B-415A-AD1C-37D5386A2B41}" type="pres">
      <dgm:prSet presAssocID="{264E86EB-59BD-459B-85BB-BF64ACA0608A}" presName="vertFour" presStyleCnt="0">
        <dgm:presLayoutVars>
          <dgm:chPref val="3"/>
        </dgm:presLayoutVars>
      </dgm:prSet>
      <dgm:spPr/>
      <dgm:t>
        <a:bodyPr/>
        <a:lstStyle/>
        <a:p>
          <a:endParaRPr lang="en-AU"/>
        </a:p>
      </dgm:t>
    </dgm:pt>
    <dgm:pt modelId="{A02E9E10-9EFD-4B93-9024-F27DFA07DAF0}" type="pres">
      <dgm:prSet presAssocID="{264E86EB-59BD-459B-85BB-BF64ACA0608A}" presName="txFour" presStyleLbl="node4" presStyleIdx="0" presStyleCnt="4" custScaleX="142319" custScaleY="370782" custLinFactNeighborX="-200" custLinFactNeighborY="50">
        <dgm:presLayoutVars>
          <dgm:chPref val="3"/>
        </dgm:presLayoutVars>
      </dgm:prSet>
      <dgm:spPr>
        <a:prstGeom prst="roundRect">
          <a:avLst>
            <a:gd name="adj" fmla="val 10000"/>
          </a:avLst>
        </a:prstGeom>
      </dgm:spPr>
      <dgm:t>
        <a:bodyPr/>
        <a:lstStyle/>
        <a:p>
          <a:endParaRPr lang="en-AU"/>
        </a:p>
      </dgm:t>
    </dgm:pt>
    <dgm:pt modelId="{A18FEA76-7BB6-4958-A44A-692E6FBEE75A}" type="pres">
      <dgm:prSet presAssocID="{264E86EB-59BD-459B-85BB-BF64ACA0608A}" presName="horzFour" presStyleCnt="0"/>
      <dgm:spPr/>
      <dgm:t>
        <a:bodyPr/>
        <a:lstStyle/>
        <a:p>
          <a:endParaRPr lang="en-AU"/>
        </a:p>
      </dgm:t>
    </dgm:pt>
    <dgm:pt modelId="{C94DD181-18DE-470D-A9B9-F490FAFE6562}" type="pres">
      <dgm:prSet presAssocID="{9D399AB0-BE5D-49EA-BD3F-0BBD5D2E1CAA}" presName="sibSpaceThree" presStyleCnt="0"/>
      <dgm:spPr/>
      <dgm:t>
        <a:bodyPr/>
        <a:lstStyle/>
        <a:p>
          <a:endParaRPr lang="en-AU"/>
        </a:p>
      </dgm:t>
    </dgm:pt>
    <dgm:pt modelId="{8E950F4B-09F2-451B-9D7F-BB86301BF180}" type="pres">
      <dgm:prSet presAssocID="{9A1AA23F-C1C0-4477-B302-3E60A402D137}" presName="vertThree" presStyleCnt="0"/>
      <dgm:spPr/>
      <dgm:t>
        <a:bodyPr/>
        <a:lstStyle/>
        <a:p>
          <a:endParaRPr lang="en-AU"/>
        </a:p>
      </dgm:t>
    </dgm:pt>
    <dgm:pt modelId="{D2325AFA-C9C0-4A75-A6B5-BA5F65ED3BB1}" type="pres">
      <dgm:prSet presAssocID="{9A1AA23F-C1C0-4477-B302-3E60A402D137}" presName="txThree" presStyleLbl="node3" presStyleIdx="1" presStyleCnt="4">
        <dgm:presLayoutVars>
          <dgm:chPref val="3"/>
        </dgm:presLayoutVars>
      </dgm:prSet>
      <dgm:spPr>
        <a:prstGeom prst="roundRect">
          <a:avLst>
            <a:gd name="adj" fmla="val 10000"/>
          </a:avLst>
        </a:prstGeom>
      </dgm:spPr>
      <dgm:t>
        <a:bodyPr/>
        <a:lstStyle/>
        <a:p>
          <a:endParaRPr lang="en-AU"/>
        </a:p>
      </dgm:t>
    </dgm:pt>
    <dgm:pt modelId="{4708C78F-9FF7-4395-B346-8CE5B835B19A}" type="pres">
      <dgm:prSet presAssocID="{9A1AA23F-C1C0-4477-B302-3E60A402D137}" presName="parTransThree" presStyleCnt="0"/>
      <dgm:spPr/>
      <dgm:t>
        <a:bodyPr/>
        <a:lstStyle/>
        <a:p>
          <a:endParaRPr lang="en-AU"/>
        </a:p>
      </dgm:t>
    </dgm:pt>
    <dgm:pt modelId="{81394379-5A0F-434F-92B0-B3898F744DBE}" type="pres">
      <dgm:prSet presAssocID="{9A1AA23F-C1C0-4477-B302-3E60A402D137}" presName="horzThree" presStyleCnt="0"/>
      <dgm:spPr/>
      <dgm:t>
        <a:bodyPr/>
        <a:lstStyle/>
        <a:p>
          <a:endParaRPr lang="en-AU"/>
        </a:p>
      </dgm:t>
    </dgm:pt>
    <dgm:pt modelId="{52D88C3F-C342-4D0B-A570-AB44121EF5CF}" type="pres">
      <dgm:prSet presAssocID="{A49C721B-AC5B-441C-AFA9-A644FC358A66}" presName="vertFour" presStyleCnt="0">
        <dgm:presLayoutVars>
          <dgm:chPref val="3"/>
        </dgm:presLayoutVars>
      </dgm:prSet>
      <dgm:spPr/>
      <dgm:t>
        <a:bodyPr/>
        <a:lstStyle/>
        <a:p>
          <a:endParaRPr lang="en-AU"/>
        </a:p>
      </dgm:t>
    </dgm:pt>
    <dgm:pt modelId="{0FD70A2D-5363-4F60-8857-8DCBA108EC51}" type="pres">
      <dgm:prSet presAssocID="{A49C721B-AC5B-441C-AFA9-A644FC358A66}" presName="txFour" presStyleLbl="node4" presStyleIdx="1" presStyleCnt="4" custScaleX="142319" custScaleY="366866">
        <dgm:presLayoutVars>
          <dgm:chPref val="3"/>
        </dgm:presLayoutVars>
      </dgm:prSet>
      <dgm:spPr>
        <a:prstGeom prst="roundRect">
          <a:avLst>
            <a:gd name="adj" fmla="val 10000"/>
          </a:avLst>
        </a:prstGeom>
      </dgm:spPr>
      <dgm:t>
        <a:bodyPr/>
        <a:lstStyle/>
        <a:p>
          <a:endParaRPr lang="en-AU"/>
        </a:p>
      </dgm:t>
    </dgm:pt>
    <dgm:pt modelId="{9AC65157-1D3A-4B1B-9642-FE486F292B72}" type="pres">
      <dgm:prSet presAssocID="{A49C721B-AC5B-441C-AFA9-A644FC358A66}" presName="horzFour" presStyleCnt="0"/>
      <dgm:spPr/>
      <dgm:t>
        <a:bodyPr/>
        <a:lstStyle/>
        <a:p>
          <a:endParaRPr lang="en-AU"/>
        </a:p>
      </dgm:t>
    </dgm:pt>
    <dgm:pt modelId="{B79FC79B-95B0-460F-A9E2-C9EC7326C334}" type="pres">
      <dgm:prSet presAssocID="{8034AC81-1C30-4867-B0A4-C93CEE24174C}" presName="sibSpaceTwo" presStyleCnt="0"/>
      <dgm:spPr/>
      <dgm:t>
        <a:bodyPr/>
        <a:lstStyle/>
        <a:p>
          <a:endParaRPr lang="en-AU"/>
        </a:p>
      </dgm:t>
    </dgm:pt>
    <dgm:pt modelId="{43B3714E-05D4-4C8D-8010-CAEF93055560}" type="pres">
      <dgm:prSet presAssocID="{D5ED0B09-3CC2-406A-A1A9-488AFBB60D8B}" presName="vertTwo" presStyleCnt="0"/>
      <dgm:spPr/>
      <dgm:t>
        <a:bodyPr/>
        <a:lstStyle/>
        <a:p>
          <a:endParaRPr lang="en-AU"/>
        </a:p>
      </dgm:t>
    </dgm:pt>
    <dgm:pt modelId="{CF2E5284-F5F8-48E4-B373-A24D35776BE0}" type="pres">
      <dgm:prSet presAssocID="{D5ED0B09-3CC2-406A-A1A9-488AFBB60D8B}" presName="txTwo" presStyleLbl="node2" presStyleIdx="1" presStyleCnt="3">
        <dgm:presLayoutVars>
          <dgm:chPref val="3"/>
        </dgm:presLayoutVars>
      </dgm:prSet>
      <dgm:spPr>
        <a:prstGeom prst="roundRect">
          <a:avLst>
            <a:gd name="adj" fmla="val 10000"/>
          </a:avLst>
        </a:prstGeom>
      </dgm:spPr>
      <dgm:t>
        <a:bodyPr/>
        <a:lstStyle/>
        <a:p>
          <a:endParaRPr lang="en-AU"/>
        </a:p>
      </dgm:t>
    </dgm:pt>
    <dgm:pt modelId="{598B938B-8160-45F2-ABAD-795190621085}" type="pres">
      <dgm:prSet presAssocID="{D5ED0B09-3CC2-406A-A1A9-488AFBB60D8B}" presName="parTransTwo" presStyleCnt="0"/>
      <dgm:spPr/>
      <dgm:t>
        <a:bodyPr/>
        <a:lstStyle/>
        <a:p>
          <a:endParaRPr lang="en-AU"/>
        </a:p>
      </dgm:t>
    </dgm:pt>
    <dgm:pt modelId="{92627873-E9AE-43DA-938C-C750A1BF6B61}" type="pres">
      <dgm:prSet presAssocID="{D5ED0B09-3CC2-406A-A1A9-488AFBB60D8B}" presName="horzTwo" presStyleCnt="0"/>
      <dgm:spPr/>
      <dgm:t>
        <a:bodyPr/>
        <a:lstStyle/>
        <a:p>
          <a:endParaRPr lang="en-AU"/>
        </a:p>
      </dgm:t>
    </dgm:pt>
    <dgm:pt modelId="{30C202DA-B487-4874-988E-FD2E70174694}" type="pres">
      <dgm:prSet presAssocID="{3EB5BBF6-FCA7-4E3A-BDFE-A4AAE3DDDAAA}" presName="vertThree" presStyleCnt="0"/>
      <dgm:spPr/>
      <dgm:t>
        <a:bodyPr/>
        <a:lstStyle/>
        <a:p>
          <a:endParaRPr lang="en-AU"/>
        </a:p>
      </dgm:t>
    </dgm:pt>
    <dgm:pt modelId="{DBA12B8F-CFD6-40CA-A43B-751407D3F421}" type="pres">
      <dgm:prSet presAssocID="{3EB5BBF6-FCA7-4E3A-BDFE-A4AAE3DDDAAA}" presName="txThree" presStyleLbl="node3" presStyleIdx="2" presStyleCnt="4">
        <dgm:presLayoutVars>
          <dgm:chPref val="3"/>
        </dgm:presLayoutVars>
      </dgm:prSet>
      <dgm:spPr>
        <a:prstGeom prst="roundRect">
          <a:avLst>
            <a:gd name="adj" fmla="val 10000"/>
          </a:avLst>
        </a:prstGeom>
      </dgm:spPr>
      <dgm:t>
        <a:bodyPr/>
        <a:lstStyle/>
        <a:p>
          <a:endParaRPr lang="en-AU"/>
        </a:p>
      </dgm:t>
    </dgm:pt>
    <dgm:pt modelId="{4F972BE5-0A80-41B5-9C7F-4EF86D596E94}" type="pres">
      <dgm:prSet presAssocID="{3EB5BBF6-FCA7-4E3A-BDFE-A4AAE3DDDAAA}" presName="parTransThree" presStyleCnt="0"/>
      <dgm:spPr/>
      <dgm:t>
        <a:bodyPr/>
        <a:lstStyle/>
        <a:p>
          <a:endParaRPr lang="en-AU"/>
        </a:p>
      </dgm:t>
    </dgm:pt>
    <dgm:pt modelId="{F9FFAB89-C2E1-4D4A-BB80-DE08B2354399}" type="pres">
      <dgm:prSet presAssocID="{3EB5BBF6-FCA7-4E3A-BDFE-A4AAE3DDDAAA}" presName="horzThree" presStyleCnt="0"/>
      <dgm:spPr/>
      <dgm:t>
        <a:bodyPr/>
        <a:lstStyle/>
        <a:p>
          <a:endParaRPr lang="en-AU"/>
        </a:p>
      </dgm:t>
    </dgm:pt>
    <dgm:pt modelId="{E49FC716-2969-4249-B96F-E553B1D9E20F}" type="pres">
      <dgm:prSet presAssocID="{F3E2F0B6-E4F5-49C8-A3B6-DCE119FE3F90}" presName="vertFour" presStyleCnt="0">
        <dgm:presLayoutVars>
          <dgm:chPref val="3"/>
        </dgm:presLayoutVars>
      </dgm:prSet>
      <dgm:spPr/>
      <dgm:t>
        <a:bodyPr/>
        <a:lstStyle/>
        <a:p>
          <a:endParaRPr lang="en-AU"/>
        </a:p>
      </dgm:t>
    </dgm:pt>
    <dgm:pt modelId="{BB868717-16F5-4D38-9AD8-7855AA823BED}" type="pres">
      <dgm:prSet presAssocID="{F3E2F0B6-E4F5-49C8-A3B6-DCE119FE3F90}" presName="txFour" presStyleLbl="node4" presStyleIdx="2" presStyleCnt="4" custScaleY="366866">
        <dgm:presLayoutVars>
          <dgm:chPref val="3"/>
        </dgm:presLayoutVars>
      </dgm:prSet>
      <dgm:spPr>
        <a:prstGeom prst="roundRect">
          <a:avLst>
            <a:gd name="adj" fmla="val 10000"/>
          </a:avLst>
        </a:prstGeom>
      </dgm:spPr>
      <dgm:t>
        <a:bodyPr/>
        <a:lstStyle/>
        <a:p>
          <a:endParaRPr lang="en-AU"/>
        </a:p>
      </dgm:t>
    </dgm:pt>
    <dgm:pt modelId="{F4189AA5-702F-4BCC-BFBB-9C2B34F784A9}" type="pres">
      <dgm:prSet presAssocID="{F3E2F0B6-E4F5-49C8-A3B6-DCE119FE3F90}" presName="horzFour" presStyleCnt="0"/>
      <dgm:spPr/>
      <dgm:t>
        <a:bodyPr/>
        <a:lstStyle/>
        <a:p>
          <a:endParaRPr lang="en-AU"/>
        </a:p>
      </dgm:t>
    </dgm:pt>
    <dgm:pt modelId="{3F7F9B29-69DD-4DA1-B75D-C864E8FFB799}" type="pres">
      <dgm:prSet presAssocID="{7E7E5946-21F8-4169-B807-028B5A69728C}" presName="sibSpaceTwo" presStyleCnt="0"/>
      <dgm:spPr/>
      <dgm:t>
        <a:bodyPr/>
        <a:lstStyle/>
        <a:p>
          <a:endParaRPr lang="en-AU"/>
        </a:p>
      </dgm:t>
    </dgm:pt>
    <dgm:pt modelId="{6B1DACA4-D9F0-43F8-AF5D-7FD7AF71CAEB}" type="pres">
      <dgm:prSet presAssocID="{0972259D-A07B-4081-9258-26BA55892F25}" presName="vertTwo" presStyleCnt="0"/>
      <dgm:spPr/>
      <dgm:t>
        <a:bodyPr/>
        <a:lstStyle/>
        <a:p>
          <a:endParaRPr lang="en-AU"/>
        </a:p>
      </dgm:t>
    </dgm:pt>
    <dgm:pt modelId="{91A38FA1-A5BD-4AEA-88BE-34EC6ABDEDE5}" type="pres">
      <dgm:prSet presAssocID="{0972259D-A07B-4081-9258-26BA55892F25}" presName="txTwo" presStyleLbl="node2" presStyleIdx="2" presStyleCnt="3">
        <dgm:presLayoutVars>
          <dgm:chPref val="3"/>
        </dgm:presLayoutVars>
      </dgm:prSet>
      <dgm:spPr>
        <a:prstGeom prst="roundRect">
          <a:avLst>
            <a:gd name="adj" fmla="val 10000"/>
          </a:avLst>
        </a:prstGeom>
      </dgm:spPr>
      <dgm:t>
        <a:bodyPr/>
        <a:lstStyle/>
        <a:p>
          <a:endParaRPr lang="en-AU"/>
        </a:p>
      </dgm:t>
    </dgm:pt>
    <dgm:pt modelId="{5CB34F75-835A-4F62-98BD-B8F2D06F5796}" type="pres">
      <dgm:prSet presAssocID="{0972259D-A07B-4081-9258-26BA55892F25}" presName="parTransTwo" presStyleCnt="0"/>
      <dgm:spPr/>
      <dgm:t>
        <a:bodyPr/>
        <a:lstStyle/>
        <a:p>
          <a:endParaRPr lang="en-AU"/>
        </a:p>
      </dgm:t>
    </dgm:pt>
    <dgm:pt modelId="{FAF863C0-70D2-4D0A-B57B-2126794BD37E}" type="pres">
      <dgm:prSet presAssocID="{0972259D-A07B-4081-9258-26BA55892F25}" presName="horzTwo" presStyleCnt="0"/>
      <dgm:spPr/>
      <dgm:t>
        <a:bodyPr/>
        <a:lstStyle/>
        <a:p>
          <a:endParaRPr lang="en-AU"/>
        </a:p>
      </dgm:t>
    </dgm:pt>
    <dgm:pt modelId="{47211008-5016-4889-8A6D-235708A54ED8}" type="pres">
      <dgm:prSet presAssocID="{C7D5A529-3A7D-47FC-8FBB-0B536C37E55D}" presName="vertThree" presStyleCnt="0"/>
      <dgm:spPr/>
      <dgm:t>
        <a:bodyPr/>
        <a:lstStyle/>
        <a:p>
          <a:endParaRPr lang="en-AU"/>
        </a:p>
      </dgm:t>
    </dgm:pt>
    <dgm:pt modelId="{4F70EE44-0EE9-4D32-9F6E-0E663D7B1797}" type="pres">
      <dgm:prSet presAssocID="{C7D5A529-3A7D-47FC-8FBB-0B536C37E55D}" presName="txThree" presStyleLbl="node3" presStyleIdx="3" presStyleCnt="4">
        <dgm:presLayoutVars>
          <dgm:chPref val="3"/>
        </dgm:presLayoutVars>
      </dgm:prSet>
      <dgm:spPr>
        <a:prstGeom prst="roundRect">
          <a:avLst>
            <a:gd name="adj" fmla="val 10000"/>
          </a:avLst>
        </a:prstGeom>
      </dgm:spPr>
      <dgm:t>
        <a:bodyPr/>
        <a:lstStyle/>
        <a:p>
          <a:endParaRPr lang="en-AU"/>
        </a:p>
      </dgm:t>
    </dgm:pt>
    <dgm:pt modelId="{0791ECCB-842F-4007-9194-D8A01E5A40D2}" type="pres">
      <dgm:prSet presAssocID="{C7D5A529-3A7D-47FC-8FBB-0B536C37E55D}" presName="parTransThree" presStyleCnt="0"/>
      <dgm:spPr/>
      <dgm:t>
        <a:bodyPr/>
        <a:lstStyle/>
        <a:p>
          <a:endParaRPr lang="en-AU"/>
        </a:p>
      </dgm:t>
    </dgm:pt>
    <dgm:pt modelId="{303155D3-7ACE-435F-B5DA-330DDE50428B}" type="pres">
      <dgm:prSet presAssocID="{C7D5A529-3A7D-47FC-8FBB-0B536C37E55D}" presName="horzThree" presStyleCnt="0"/>
      <dgm:spPr/>
      <dgm:t>
        <a:bodyPr/>
        <a:lstStyle/>
        <a:p>
          <a:endParaRPr lang="en-AU"/>
        </a:p>
      </dgm:t>
    </dgm:pt>
    <dgm:pt modelId="{B80F9211-0144-43E5-A826-E5B32CA7BF5C}" type="pres">
      <dgm:prSet presAssocID="{7620C068-1A7C-40DE-8116-5F3CCBB61608}" presName="vertFour" presStyleCnt="0">
        <dgm:presLayoutVars>
          <dgm:chPref val="3"/>
        </dgm:presLayoutVars>
      </dgm:prSet>
      <dgm:spPr/>
      <dgm:t>
        <a:bodyPr/>
        <a:lstStyle/>
        <a:p>
          <a:endParaRPr lang="en-AU"/>
        </a:p>
      </dgm:t>
    </dgm:pt>
    <dgm:pt modelId="{D2DAAA64-C9BC-43E6-9DE3-61A114420CF1}" type="pres">
      <dgm:prSet presAssocID="{7620C068-1A7C-40DE-8116-5F3CCBB61608}" presName="txFour" presStyleLbl="node4" presStyleIdx="3" presStyleCnt="4" custScaleY="366191">
        <dgm:presLayoutVars>
          <dgm:chPref val="3"/>
        </dgm:presLayoutVars>
      </dgm:prSet>
      <dgm:spPr>
        <a:prstGeom prst="roundRect">
          <a:avLst>
            <a:gd name="adj" fmla="val 10000"/>
          </a:avLst>
        </a:prstGeom>
      </dgm:spPr>
      <dgm:t>
        <a:bodyPr/>
        <a:lstStyle/>
        <a:p>
          <a:endParaRPr lang="en-AU"/>
        </a:p>
      </dgm:t>
    </dgm:pt>
    <dgm:pt modelId="{6BDD853D-5BE5-4C98-9CBA-A335E525017A}" type="pres">
      <dgm:prSet presAssocID="{7620C068-1A7C-40DE-8116-5F3CCBB61608}" presName="horzFour" presStyleCnt="0"/>
      <dgm:spPr/>
      <dgm:t>
        <a:bodyPr/>
        <a:lstStyle/>
        <a:p>
          <a:endParaRPr lang="en-AU"/>
        </a:p>
      </dgm:t>
    </dgm:pt>
  </dgm:ptLst>
  <dgm:cxnLst>
    <dgm:cxn modelId="{D016C542-AB33-4EAD-B0F1-4A8F6F030593}" type="presOf" srcId="{D5ED0B09-3CC2-406A-A1A9-488AFBB60D8B}" destId="{CF2E5284-F5F8-48E4-B373-A24D35776BE0}" srcOrd="0" destOrd="0" presId="urn:microsoft.com/office/officeart/2005/8/layout/hierarchy4"/>
    <dgm:cxn modelId="{EE3AE301-49A5-46E6-9566-EB26F27D2DA7}" srcId="{55A47DEC-5BD8-43FF-92F5-E186C868192C}" destId="{0972259D-A07B-4081-9258-26BA55892F25}" srcOrd="2" destOrd="0" parTransId="{D7479465-DD2D-4459-9FAB-E2348016BF89}" sibTransId="{3A45A261-1D43-4ECE-9967-D35872F06700}"/>
    <dgm:cxn modelId="{C99F0D20-5DB7-4BDE-8656-73FF1C0DA73C}" type="presOf" srcId="{C7D5A529-3A7D-47FC-8FBB-0B536C37E55D}" destId="{4F70EE44-0EE9-4D32-9F6E-0E663D7B1797}" srcOrd="0" destOrd="0" presId="urn:microsoft.com/office/officeart/2005/8/layout/hierarchy4"/>
    <dgm:cxn modelId="{3E2524BD-4A77-49C5-9587-EDDCA4DBA906}" type="presOf" srcId="{6C9654DF-EAAD-41C9-9A04-63DC7DFBB9B5}" destId="{7281DBB9-4EE7-4A14-9CDA-9DB944766842}" srcOrd="0" destOrd="0" presId="urn:microsoft.com/office/officeart/2005/8/layout/hierarchy4"/>
    <dgm:cxn modelId="{1A57219C-B6E0-45E4-BBAA-F1E6074A5C73}" srcId="{55A47DEC-5BD8-43FF-92F5-E186C868192C}" destId="{7E1F13C2-8303-4BE6-BD51-58E6E2D0CCBD}" srcOrd="0" destOrd="0" parTransId="{90AD1E71-36FD-4205-8A17-796C347C9A11}" sibTransId="{8034AC81-1C30-4867-B0A4-C93CEE24174C}"/>
    <dgm:cxn modelId="{4FE1235C-3C37-4090-96D2-C184EB3A3501}" type="presOf" srcId="{9A1AA23F-C1C0-4477-B302-3E60A402D137}" destId="{D2325AFA-C9C0-4A75-A6B5-BA5F65ED3BB1}" srcOrd="0" destOrd="0" presId="urn:microsoft.com/office/officeart/2005/8/layout/hierarchy4"/>
    <dgm:cxn modelId="{93ADB633-485E-4539-A790-0A40F8B27482}" type="presOf" srcId="{7620C068-1A7C-40DE-8116-5F3CCBB61608}" destId="{D2DAAA64-C9BC-43E6-9DE3-61A114420CF1}" srcOrd="0" destOrd="0" presId="urn:microsoft.com/office/officeart/2005/8/layout/hierarchy4"/>
    <dgm:cxn modelId="{049743E3-CB29-4510-AB22-C5C7CD7530EB}" srcId="{9A1AA23F-C1C0-4477-B302-3E60A402D137}" destId="{A49C721B-AC5B-441C-AFA9-A644FC358A66}" srcOrd="0" destOrd="0" parTransId="{AA1CEBFC-9415-46ED-8830-648A985C84FE}" sibTransId="{CACA051E-2660-4797-9B54-CCF23A474144}"/>
    <dgm:cxn modelId="{88E630CE-96D6-481C-B0AB-D3CE0C74F68C}" srcId="{C7D5A529-3A7D-47FC-8FBB-0B536C37E55D}" destId="{7620C068-1A7C-40DE-8116-5F3CCBB61608}" srcOrd="0" destOrd="0" parTransId="{A507DD36-7E8A-42C6-86C5-0668F87BDAAB}" sibTransId="{21A58F11-2D42-4FC0-BF01-E8BD93057A2B}"/>
    <dgm:cxn modelId="{CEFD37F0-01B0-4B9D-83E7-4EB650433221}" type="presOf" srcId="{F3E2F0B6-E4F5-49C8-A3B6-DCE119FE3F90}" destId="{BB868717-16F5-4D38-9AD8-7855AA823BED}" srcOrd="0" destOrd="0" presId="urn:microsoft.com/office/officeart/2005/8/layout/hierarchy4"/>
    <dgm:cxn modelId="{71FC4246-3871-4A7F-B355-AE40249F076B}" type="presOf" srcId="{55A47DEC-5BD8-43FF-92F5-E186C868192C}" destId="{718D3AC5-6553-4309-AF42-FCECAFABA656}" srcOrd="0" destOrd="0" presId="urn:microsoft.com/office/officeart/2005/8/layout/hierarchy4"/>
    <dgm:cxn modelId="{7E6F2D0B-BB9F-407E-A1CC-36241043DB72}" type="presOf" srcId="{3EB5BBF6-FCA7-4E3A-BDFE-A4AAE3DDDAAA}" destId="{DBA12B8F-CFD6-40CA-A43B-751407D3F421}" srcOrd="0" destOrd="0" presId="urn:microsoft.com/office/officeart/2005/8/layout/hierarchy4"/>
    <dgm:cxn modelId="{C9C92AB6-6F86-44ED-92B3-9E87CC4E4664}" srcId="{3EB5BBF6-FCA7-4E3A-BDFE-A4AAE3DDDAAA}" destId="{F3E2F0B6-E4F5-49C8-A3B6-DCE119FE3F90}" srcOrd="0" destOrd="0" parTransId="{196183CE-F8A3-4787-9EDA-7A991E6301BD}" sibTransId="{5828DA98-FD56-4BC8-8B5C-496113443C5D}"/>
    <dgm:cxn modelId="{A338B58B-C2F8-41D9-A775-781CB6D84F8C}" srcId="{0972259D-A07B-4081-9258-26BA55892F25}" destId="{C7D5A529-3A7D-47FC-8FBB-0B536C37E55D}" srcOrd="0" destOrd="0" parTransId="{DD226C01-D0F2-4093-9E74-75CE0BFFF02B}" sibTransId="{38302B12-0698-48A4-80A0-F728C945A3FD}"/>
    <dgm:cxn modelId="{8496A4DC-A5DB-4928-B5C5-81BB1CD84BF4}" srcId="{7E1F13C2-8303-4BE6-BD51-58E6E2D0CCBD}" destId="{9A1AA23F-C1C0-4477-B302-3E60A402D137}" srcOrd="1" destOrd="0" parTransId="{28A8273E-3008-463E-B6B1-241EC867AB43}" sibTransId="{4F13A9A4-4E77-4919-AC40-17A56A38EE26}"/>
    <dgm:cxn modelId="{BF1A8EB7-EEBD-499C-B4CB-20B2B75BCC2D}" srcId="{3DA4D3B1-BDC4-4286-BC76-1975308602A3}" destId="{264E86EB-59BD-459B-85BB-BF64ACA0608A}" srcOrd="0" destOrd="0" parTransId="{8255ADAA-8291-4A8C-BF8E-4046836270FD}" sibTransId="{7BC419A3-1CF9-4C3A-81EB-E3BDD0029413}"/>
    <dgm:cxn modelId="{45422CCD-4DC7-459F-8E92-52B86D59F2AE}" type="presOf" srcId="{0972259D-A07B-4081-9258-26BA55892F25}" destId="{91A38FA1-A5BD-4AEA-88BE-34EC6ABDEDE5}" srcOrd="0" destOrd="0" presId="urn:microsoft.com/office/officeart/2005/8/layout/hierarchy4"/>
    <dgm:cxn modelId="{3D7FF409-8D0E-45B1-85C1-FEF0680B791B}" srcId="{55A47DEC-5BD8-43FF-92F5-E186C868192C}" destId="{D5ED0B09-3CC2-406A-A1A9-488AFBB60D8B}" srcOrd="1" destOrd="0" parTransId="{CCEC452A-D0A3-4815-B0F9-2E4410381E4D}" sibTransId="{7E7E5946-21F8-4169-B807-028B5A69728C}"/>
    <dgm:cxn modelId="{83704F26-5D64-418B-ACAF-F6827AEBC27A}" srcId="{7E1F13C2-8303-4BE6-BD51-58E6E2D0CCBD}" destId="{3DA4D3B1-BDC4-4286-BC76-1975308602A3}" srcOrd="0" destOrd="0" parTransId="{4A944CA0-B3AB-4B98-9DD0-F02C72063072}" sibTransId="{9D399AB0-BE5D-49EA-BD3F-0BBD5D2E1CAA}"/>
    <dgm:cxn modelId="{673B63C1-65BE-46B4-AF32-5DE07B5BEBA4}" srcId="{6C9654DF-EAAD-41C9-9A04-63DC7DFBB9B5}" destId="{55A47DEC-5BD8-43FF-92F5-E186C868192C}" srcOrd="0" destOrd="0" parTransId="{40DBC75D-7719-446D-9DE5-D46B0AB99411}" sibTransId="{8D5F0354-CDBD-4C47-9193-51362C6B9B55}"/>
    <dgm:cxn modelId="{87A4FC41-CE93-46C2-B494-DE74FA0E3584}" type="presOf" srcId="{3DA4D3B1-BDC4-4286-BC76-1975308602A3}" destId="{1B6E1A6C-15B5-4415-95F1-F7162486BD52}" srcOrd="0" destOrd="0" presId="urn:microsoft.com/office/officeart/2005/8/layout/hierarchy4"/>
    <dgm:cxn modelId="{C8910362-1061-453F-BA84-CA0735745B02}" type="presOf" srcId="{A49C721B-AC5B-441C-AFA9-A644FC358A66}" destId="{0FD70A2D-5363-4F60-8857-8DCBA108EC51}" srcOrd="0" destOrd="0" presId="urn:microsoft.com/office/officeart/2005/8/layout/hierarchy4"/>
    <dgm:cxn modelId="{EBCA8FCB-EBC9-4A7A-B604-3DC287DC5053}" type="presOf" srcId="{264E86EB-59BD-459B-85BB-BF64ACA0608A}" destId="{A02E9E10-9EFD-4B93-9024-F27DFA07DAF0}" srcOrd="0" destOrd="0" presId="urn:microsoft.com/office/officeart/2005/8/layout/hierarchy4"/>
    <dgm:cxn modelId="{7E623B88-E872-4502-A6CF-DC887C4638C7}" srcId="{D5ED0B09-3CC2-406A-A1A9-488AFBB60D8B}" destId="{3EB5BBF6-FCA7-4E3A-BDFE-A4AAE3DDDAAA}" srcOrd="0" destOrd="0" parTransId="{7B91A456-4B53-4FBE-B958-29A89FFC7A7C}" sibTransId="{A25CB7E6-0DA2-4002-B9A6-C3787F309536}"/>
    <dgm:cxn modelId="{1A600A41-BCDE-435E-A2B1-C706ACEB04E1}" type="presOf" srcId="{7E1F13C2-8303-4BE6-BD51-58E6E2D0CCBD}" destId="{F9A5BDCA-160C-4D0D-BC3B-46DBFB70E008}" srcOrd="0" destOrd="0" presId="urn:microsoft.com/office/officeart/2005/8/layout/hierarchy4"/>
    <dgm:cxn modelId="{F8A966EF-C891-48B8-94AF-AB8E79B0EFF1}" type="presParOf" srcId="{7281DBB9-4EE7-4A14-9CDA-9DB944766842}" destId="{2F1E9DB6-F239-464B-8978-85171DC6A13C}" srcOrd="0" destOrd="0" presId="urn:microsoft.com/office/officeart/2005/8/layout/hierarchy4"/>
    <dgm:cxn modelId="{CCF12B63-A9CA-4A8C-B3BA-ED4798D2C68F}" type="presParOf" srcId="{2F1E9DB6-F239-464B-8978-85171DC6A13C}" destId="{718D3AC5-6553-4309-AF42-FCECAFABA656}" srcOrd="0" destOrd="0" presId="urn:microsoft.com/office/officeart/2005/8/layout/hierarchy4"/>
    <dgm:cxn modelId="{FB98E6E9-F96E-4D8F-8EA4-043EBADD9144}" type="presParOf" srcId="{2F1E9DB6-F239-464B-8978-85171DC6A13C}" destId="{FD3DD701-7BAE-4724-86FD-7A411C0BA911}" srcOrd="1" destOrd="0" presId="urn:microsoft.com/office/officeart/2005/8/layout/hierarchy4"/>
    <dgm:cxn modelId="{776A45BC-D3C0-4BD4-91E7-ED635C92A770}" type="presParOf" srcId="{2F1E9DB6-F239-464B-8978-85171DC6A13C}" destId="{62961143-FF02-4A14-8E52-6DDE89741CBC}" srcOrd="2" destOrd="0" presId="urn:microsoft.com/office/officeart/2005/8/layout/hierarchy4"/>
    <dgm:cxn modelId="{5846C651-765F-46FD-9DEB-7BE3442A2C58}" type="presParOf" srcId="{62961143-FF02-4A14-8E52-6DDE89741CBC}" destId="{1F53BA3A-0466-4B3E-925E-C15B3723B3C0}" srcOrd="0" destOrd="0" presId="urn:microsoft.com/office/officeart/2005/8/layout/hierarchy4"/>
    <dgm:cxn modelId="{679185E0-4FB4-4D20-8519-AB5C4A718699}" type="presParOf" srcId="{1F53BA3A-0466-4B3E-925E-C15B3723B3C0}" destId="{F9A5BDCA-160C-4D0D-BC3B-46DBFB70E008}" srcOrd="0" destOrd="0" presId="urn:microsoft.com/office/officeart/2005/8/layout/hierarchy4"/>
    <dgm:cxn modelId="{8CC288AC-1A2C-4BDF-B7A8-978829E28235}" type="presParOf" srcId="{1F53BA3A-0466-4B3E-925E-C15B3723B3C0}" destId="{9FCD82B5-B882-4A54-B7E4-3D0E0B87FAFA}" srcOrd="1" destOrd="0" presId="urn:microsoft.com/office/officeart/2005/8/layout/hierarchy4"/>
    <dgm:cxn modelId="{513469E5-78BA-400D-A95A-CBC52FEDC5F4}" type="presParOf" srcId="{1F53BA3A-0466-4B3E-925E-C15B3723B3C0}" destId="{8F5464E6-689E-4C8F-9DDF-15E1198A2ED4}" srcOrd="2" destOrd="0" presId="urn:microsoft.com/office/officeart/2005/8/layout/hierarchy4"/>
    <dgm:cxn modelId="{5DA29763-A159-45A6-A224-AAE1D965E4C0}" type="presParOf" srcId="{8F5464E6-689E-4C8F-9DDF-15E1198A2ED4}" destId="{5751DC98-1DFA-492E-A07A-076714AE6B8F}" srcOrd="0" destOrd="0" presId="urn:microsoft.com/office/officeart/2005/8/layout/hierarchy4"/>
    <dgm:cxn modelId="{C4003F0E-2F09-4708-A414-9E1783053208}" type="presParOf" srcId="{5751DC98-1DFA-492E-A07A-076714AE6B8F}" destId="{1B6E1A6C-15B5-4415-95F1-F7162486BD52}" srcOrd="0" destOrd="0" presId="urn:microsoft.com/office/officeart/2005/8/layout/hierarchy4"/>
    <dgm:cxn modelId="{9D8E465F-9A5A-4E80-879B-CE3549706415}" type="presParOf" srcId="{5751DC98-1DFA-492E-A07A-076714AE6B8F}" destId="{98BB3AC5-EC44-4547-8B72-499A2C81DBE5}" srcOrd="1" destOrd="0" presId="urn:microsoft.com/office/officeart/2005/8/layout/hierarchy4"/>
    <dgm:cxn modelId="{17A2FE0F-967A-43AD-AD05-7F82672E5612}" type="presParOf" srcId="{5751DC98-1DFA-492E-A07A-076714AE6B8F}" destId="{27752314-A407-4A36-B678-E9A5970E0BD4}" srcOrd="2" destOrd="0" presId="urn:microsoft.com/office/officeart/2005/8/layout/hierarchy4"/>
    <dgm:cxn modelId="{E5F20E3C-7E3A-46E3-91A5-F2B7C51FC230}" type="presParOf" srcId="{27752314-A407-4A36-B678-E9A5970E0BD4}" destId="{5FE697D5-3E9B-415A-AD1C-37D5386A2B41}" srcOrd="0" destOrd="0" presId="urn:microsoft.com/office/officeart/2005/8/layout/hierarchy4"/>
    <dgm:cxn modelId="{FD4576FC-9B6D-4EEB-A110-DFDD3AFDEB4B}" type="presParOf" srcId="{5FE697D5-3E9B-415A-AD1C-37D5386A2B41}" destId="{A02E9E10-9EFD-4B93-9024-F27DFA07DAF0}" srcOrd="0" destOrd="0" presId="urn:microsoft.com/office/officeart/2005/8/layout/hierarchy4"/>
    <dgm:cxn modelId="{0A860760-C972-456D-87BF-DAC5FD473E73}" type="presParOf" srcId="{5FE697D5-3E9B-415A-AD1C-37D5386A2B41}" destId="{A18FEA76-7BB6-4958-A44A-692E6FBEE75A}" srcOrd="1" destOrd="0" presId="urn:microsoft.com/office/officeart/2005/8/layout/hierarchy4"/>
    <dgm:cxn modelId="{A056D697-9F1C-45B3-B850-702094D6B479}" type="presParOf" srcId="{8F5464E6-689E-4C8F-9DDF-15E1198A2ED4}" destId="{C94DD181-18DE-470D-A9B9-F490FAFE6562}" srcOrd="1" destOrd="0" presId="urn:microsoft.com/office/officeart/2005/8/layout/hierarchy4"/>
    <dgm:cxn modelId="{79340A17-5A56-4EF9-ACBC-0088F4B24C2D}" type="presParOf" srcId="{8F5464E6-689E-4C8F-9DDF-15E1198A2ED4}" destId="{8E950F4B-09F2-451B-9D7F-BB86301BF180}" srcOrd="2" destOrd="0" presId="urn:microsoft.com/office/officeart/2005/8/layout/hierarchy4"/>
    <dgm:cxn modelId="{33401121-6EFE-4779-8ADB-0A50B68FEC14}" type="presParOf" srcId="{8E950F4B-09F2-451B-9D7F-BB86301BF180}" destId="{D2325AFA-C9C0-4A75-A6B5-BA5F65ED3BB1}" srcOrd="0" destOrd="0" presId="urn:microsoft.com/office/officeart/2005/8/layout/hierarchy4"/>
    <dgm:cxn modelId="{2B9352CC-E17C-43E0-ADA1-FF659331A122}" type="presParOf" srcId="{8E950F4B-09F2-451B-9D7F-BB86301BF180}" destId="{4708C78F-9FF7-4395-B346-8CE5B835B19A}" srcOrd="1" destOrd="0" presId="urn:microsoft.com/office/officeart/2005/8/layout/hierarchy4"/>
    <dgm:cxn modelId="{80B8F430-CEC6-4C1A-B4BA-DACDA13700D0}" type="presParOf" srcId="{8E950F4B-09F2-451B-9D7F-BB86301BF180}" destId="{81394379-5A0F-434F-92B0-B3898F744DBE}" srcOrd="2" destOrd="0" presId="urn:microsoft.com/office/officeart/2005/8/layout/hierarchy4"/>
    <dgm:cxn modelId="{F74A015C-4F86-4A75-9EA9-70823664AF5E}" type="presParOf" srcId="{81394379-5A0F-434F-92B0-B3898F744DBE}" destId="{52D88C3F-C342-4D0B-A570-AB44121EF5CF}" srcOrd="0" destOrd="0" presId="urn:microsoft.com/office/officeart/2005/8/layout/hierarchy4"/>
    <dgm:cxn modelId="{EB6F0AFF-D33D-4D49-B574-B2B32479C94A}" type="presParOf" srcId="{52D88C3F-C342-4D0B-A570-AB44121EF5CF}" destId="{0FD70A2D-5363-4F60-8857-8DCBA108EC51}" srcOrd="0" destOrd="0" presId="urn:microsoft.com/office/officeart/2005/8/layout/hierarchy4"/>
    <dgm:cxn modelId="{54D08358-F34D-4EAF-A314-17459C32AB1C}" type="presParOf" srcId="{52D88C3F-C342-4D0B-A570-AB44121EF5CF}" destId="{9AC65157-1D3A-4B1B-9642-FE486F292B72}" srcOrd="1" destOrd="0" presId="urn:microsoft.com/office/officeart/2005/8/layout/hierarchy4"/>
    <dgm:cxn modelId="{99D3AD7F-FEBE-45A8-B795-33CCB98E08E1}" type="presParOf" srcId="{62961143-FF02-4A14-8E52-6DDE89741CBC}" destId="{B79FC79B-95B0-460F-A9E2-C9EC7326C334}" srcOrd="1" destOrd="0" presId="urn:microsoft.com/office/officeart/2005/8/layout/hierarchy4"/>
    <dgm:cxn modelId="{9639E5D9-A2FF-4CE0-97E1-EA835A7283D2}" type="presParOf" srcId="{62961143-FF02-4A14-8E52-6DDE89741CBC}" destId="{43B3714E-05D4-4C8D-8010-CAEF93055560}" srcOrd="2" destOrd="0" presId="urn:microsoft.com/office/officeart/2005/8/layout/hierarchy4"/>
    <dgm:cxn modelId="{8A224EA2-B26C-4E4A-B599-3B457F866915}" type="presParOf" srcId="{43B3714E-05D4-4C8D-8010-CAEF93055560}" destId="{CF2E5284-F5F8-48E4-B373-A24D35776BE0}" srcOrd="0" destOrd="0" presId="urn:microsoft.com/office/officeart/2005/8/layout/hierarchy4"/>
    <dgm:cxn modelId="{B0FE7E08-E9DD-4068-9EC8-AE7EDAEDC3F6}" type="presParOf" srcId="{43B3714E-05D4-4C8D-8010-CAEF93055560}" destId="{598B938B-8160-45F2-ABAD-795190621085}" srcOrd="1" destOrd="0" presId="urn:microsoft.com/office/officeart/2005/8/layout/hierarchy4"/>
    <dgm:cxn modelId="{9E9719FB-E18A-41DB-9207-7371095DFE95}" type="presParOf" srcId="{43B3714E-05D4-4C8D-8010-CAEF93055560}" destId="{92627873-E9AE-43DA-938C-C750A1BF6B61}" srcOrd="2" destOrd="0" presId="urn:microsoft.com/office/officeart/2005/8/layout/hierarchy4"/>
    <dgm:cxn modelId="{AA4E9D84-2FEA-4BB8-8D32-7E0FB9A8D36A}" type="presParOf" srcId="{92627873-E9AE-43DA-938C-C750A1BF6B61}" destId="{30C202DA-B487-4874-988E-FD2E70174694}" srcOrd="0" destOrd="0" presId="urn:microsoft.com/office/officeart/2005/8/layout/hierarchy4"/>
    <dgm:cxn modelId="{539D753E-02E0-475F-BD5E-0981A616A4D7}" type="presParOf" srcId="{30C202DA-B487-4874-988E-FD2E70174694}" destId="{DBA12B8F-CFD6-40CA-A43B-751407D3F421}" srcOrd="0" destOrd="0" presId="urn:microsoft.com/office/officeart/2005/8/layout/hierarchy4"/>
    <dgm:cxn modelId="{4CED822C-0B1B-41E9-B7D2-875A94085514}" type="presParOf" srcId="{30C202DA-B487-4874-988E-FD2E70174694}" destId="{4F972BE5-0A80-41B5-9C7F-4EF86D596E94}" srcOrd="1" destOrd="0" presId="urn:microsoft.com/office/officeart/2005/8/layout/hierarchy4"/>
    <dgm:cxn modelId="{669312EC-33B3-47B6-922C-DDA7D17740BD}" type="presParOf" srcId="{30C202DA-B487-4874-988E-FD2E70174694}" destId="{F9FFAB89-C2E1-4D4A-BB80-DE08B2354399}" srcOrd="2" destOrd="0" presId="urn:microsoft.com/office/officeart/2005/8/layout/hierarchy4"/>
    <dgm:cxn modelId="{CD33BA14-8021-4A3E-98C7-F04AFDB34A43}" type="presParOf" srcId="{F9FFAB89-C2E1-4D4A-BB80-DE08B2354399}" destId="{E49FC716-2969-4249-B96F-E553B1D9E20F}" srcOrd="0" destOrd="0" presId="urn:microsoft.com/office/officeart/2005/8/layout/hierarchy4"/>
    <dgm:cxn modelId="{A0107C9A-E4BF-46BE-AC7E-778CCAA86007}" type="presParOf" srcId="{E49FC716-2969-4249-B96F-E553B1D9E20F}" destId="{BB868717-16F5-4D38-9AD8-7855AA823BED}" srcOrd="0" destOrd="0" presId="urn:microsoft.com/office/officeart/2005/8/layout/hierarchy4"/>
    <dgm:cxn modelId="{3755B250-E1DC-4650-A9CF-F9255AC2BF7D}" type="presParOf" srcId="{E49FC716-2969-4249-B96F-E553B1D9E20F}" destId="{F4189AA5-702F-4BCC-BFBB-9C2B34F784A9}" srcOrd="1" destOrd="0" presId="urn:microsoft.com/office/officeart/2005/8/layout/hierarchy4"/>
    <dgm:cxn modelId="{4C4F98E8-8E30-4509-9451-0EB3825177BD}" type="presParOf" srcId="{62961143-FF02-4A14-8E52-6DDE89741CBC}" destId="{3F7F9B29-69DD-4DA1-B75D-C864E8FFB799}" srcOrd="3" destOrd="0" presId="urn:microsoft.com/office/officeart/2005/8/layout/hierarchy4"/>
    <dgm:cxn modelId="{57EF039B-0F7E-4A8C-9CC4-6254E3EE8124}" type="presParOf" srcId="{62961143-FF02-4A14-8E52-6DDE89741CBC}" destId="{6B1DACA4-D9F0-43F8-AF5D-7FD7AF71CAEB}" srcOrd="4" destOrd="0" presId="urn:microsoft.com/office/officeart/2005/8/layout/hierarchy4"/>
    <dgm:cxn modelId="{3FEC6F1F-2376-4705-850F-D7C93A303F30}" type="presParOf" srcId="{6B1DACA4-D9F0-43F8-AF5D-7FD7AF71CAEB}" destId="{91A38FA1-A5BD-4AEA-88BE-34EC6ABDEDE5}" srcOrd="0" destOrd="0" presId="urn:microsoft.com/office/officeart/2005/8/layout/hierarchy4"/>
    <dgm:cxn modelId="{DD26D044-05BC-4855-8B1E-B6611AF54129}" type="presParOf" srcId="{6B1DACA4-D9F0-43F8-AF5D-7FD7AF71CAEB}" destId="{5CB34F75-835A-4F62-98BD-B8F2D06F5796}" srcOrd="1" destOrd="0" presId="urn:microsoft.com/office/officeart/2005/8/layout/hierarchy4"/>
    <dgm:cxn modelId="{C305428F-EB83-4C85-8D9F-C28EE1A0BB48}" type="presParOf" srcId="{6B1DACA4-D9F0-43F8-AF5D-7FD7AF71CAEB}" destId="{FAF863C0-70D2-4D0A-B57B-2126794BD37E}" srcOrd="2" destOrd="0" presId="urn:microsoft.com/office/officeart/2005/8/layout/hierarchy4"/>
    <dgm:cxn modelId="{9B19D0CB-68DA-46CD-A7B4-01D9781A963C}" type="presParOf" srcId="{FAF863C0-70D2-4D0A-B57B-2126794BD37E}" destId="{47211008-5016-4889-8A6D-235708A54ED8}" srcOrd="0" destOrd="0" presId="urn:microsoft.com/office/officeart/2005/8/layout/hierarchy4"/>
    <dgm:cxn modelId="{E9004F57-D53A-48A0-9BCB-201EDF297A0D}" type="presParOf" srcId="{47211008-5016-4889-8A6D-235708A54ED8}" destId="{4F70EE44-0EE9-4D32-9F6E-0E663D7B1797}" srcOrd="0" destOrd="0" presId="urn:microsoft.com/office/officeart/2005/8/layout/hierarchy4"/>
    <dgm:cxn modelId="{FE2CF060-6097-45E5-93BD-2B6AAA156EA9}" type="presParOf" srcId="{47211008-5016-4889-8A6D-235708A54ED8}" destId="{0791ECCB-842F-4007-9194-D8A01E5A40D2}" srcOrd="1" destOrd="0" presId="urn:microsoft.com/office/officeart/2005/8/layout/hierarchy4"/>
    <dgm:cxn modelId="{54A4BF7C-C094-4754-A952-24C628CB18B5}" type="presParOf" srcId="{47211008-5016-4889-8A6D-235708A54ED8}" destId="{303155D3-7ACE-435F-B5DA-330DDE50428B}" srcOrd="2" destOrd="0" presId="urn:microsoft.com/office/officeart/2005/8/layout/hierarchy4"/>
    <dgm:cxn modelId="{46073645-3BBD-409E-8FAD-B95DAF4F28E0}" type="presParOf" srcId="{303155D3-7ACE-435F-B5DA-330DDE50428B}" destId="{B80F9211-0144-43E5-A826-E5B32CA7BF5C}" srcOrd="0" destOrd="0" presId="urn:microsoft.com/office/officeart/2005/8/layout/hierarchy4"/>
    <dgm:cxn modelId="{B67D247C-1664-4A6B-81EA-72B7D6891D19}" type="presParOf" srcId="{B80F9211-0144-43E5-A826-E5B32CA7BF5C}" destId="{D2DAAA64-C9BC-43E6-9DE3-61A114420CF1}" srcOrd="0" destOrd="0" presId="urn:microsoft.com/office/officeart/2005/8/layout/hierarchy4"/>
    <dgm:cxn modelId="{CABA6174-7BD4-4F1F-8C09-A629D4FD1841}" type="presParOf" srcId="{B80F9211-0144-43E5-A826-E5B32CA7BF5C}" destId="{6BDD853D-5BE5-4C98-9CBA-A335E525017A}"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8D3AC5-6553-4309-AF42-FCECAFABA656}">
      <dsp:nvSpPr>
        <dsp:cNvPr id="0" name=""/>
        <dsp:cNvSpPr/>
      </dsp:nvSpPr>
      <dsp:spPr>
        <a:xfrm>
          <a:off x="931" y="0"/>
          <a:ext cx="8206443" cy="646661"/>
        </a:xfrm>
        <a:prstGeom prst="roundRect">
          <a:avLst>
            <a:gd name="adj" fmla="val 10000"/>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AU" sz="2800" kern="1200">
              <a:solidFill>
                <a:sysClr val="window" lastClr="FFFFFF"/>
              </a:solidFill>
              <a:latin typeface="Calibri"/>
              <a:ea typeface="+mn-ea"/>
              <a:cs typeface="+mn-cs"/>
            </a:rPr>
            <a:t>SA Power Networks' distribution services</a:t>
          </a:r>
        </a:p>
      </dsp:txBody>
      <dsp:txXfrm>
        <a:off x="19871" y="18940"/>
        <a:ext cx="8168563" cy="608781"/>
      </dsp:txXfrm>
    </dsp:sp>
    <dsp:sp modelId="{F9A5BDCA-160C-4D0D-BC3B-46DBFB70E008}">
      <dsp:nvSpPr>
        <dsp:cNvPr id="0" name=""/>
        <dsp:cNvSpPr/>
      </dsp:nvSpPr>
      <dsp:spPr>
        <a:xfrm>
          <a:off x="8476" y="712795"/>
          <a:ext cx="4678805" cy="646661"/>
        </a:xfrm>
        <a:prstGeom prst="roundRect">
          <a:avLst>
            <a:gd name="adj" fmla="val 10000"/>
          </a:avLst>
        </a:prstGeom>
        <a:solidFill>
          <a:srgbClr val="1F497D">
            <a:lumMod val="40000"/>
            <a:lumOff val="60000"/>
          </a:srgbClr>
        </a:solidFill>
        <a:ln w="9525" cap="flat" cmpd="sng" algn="ctr">
          <a:solidFill>
            <a:srgbClr val="4F81BD">
              <a:shade val="95000"/>
              <a:satMod val="105000"/>
            </a:srgbClr>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AU" sz="2100" kern="1200">
              <a:solidFill>
                <a:sysClr val="windowText" lastClr="000000"/>
              </a:solidFill>
              <a:latin typeface="Calibri"/>
              <a:ea typeface="+mn-ea"/>
              <a:cs typeface="+mn-cs"/>
            </a:rPr>
            <a:t>Direct control (revenue/price regulated)</a:t>
          </a:r>
        </a:p>
      </dsp:txBody>
      <dsp:txXfrm>
        <a:off x="27416" y="731735"/>
        <a:ext cx="4640925" cy="608781"/>
      </dsp:txXfrm>
    </dsp:sp>
    <dsp:sp modelId="{1B6E1A6C-15B5-4415-95F1-F7162486BD52}">
      <dsp:nvSpPr>
        <dsp:cNvPr id="0" name=""/>
        <dsp:cNvSpPr/>
      </dsp:nvSpPr>
      <dsp:spPr>
        <a:xfrm>
          <a:off x="19876" y="1424988"/>
          <a:ext cx="2294150" cy="646661"/>
        </a:xfrm>
        <a:prstGeom prst="roundRect">
          <a:avLst>
            <a:gd name="adj" fmla="val 10000"/>
          </a:avLst>
        </a:prstGeom>
        <a:solidFill>
          <a:srgbClr val="4F81BD">
            <a:lumMod val="40000"/>
            <a:lumOff val="60000"/>
          </a:srgbClr>
        </a:solidFill>
        <a:ln w="9525" cap="flat" cmpd="sng" algn="ctr">
          <a:solidFill>
            <a:srgbClr val="4F81BD">
              <a:shade val="95000"/>
              <a:satMod val="105000"/>
            </a:srgbClr>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AU" sz="1400" kern="1200">
              <a:solidFill>
                <a:sysClr val="windowText" lastClr="000000"/>
              </a:solidFill>
              <a:latin typeface="Calibri"/>
              <a:ea typeface="+mn-ea"/>
              <a:cs typeface="+mn-cs"/>
            </a:rPr>
            <a:t>Standard control </a:t>
          </a:r>
        </a:p>
        <a:p>
          <a:pPr lvl="0" algn="ctr" defTabSz="622300">
            <a:lnSpc>
              <a:spcPct val="90000"/>
            </a:lnSpc>
            <a:spcBef>
              <a:spcPct val="0"/>
            </a:spcBef>
            <a:spcAft>
              <a:spcPct val="35000"/>
            </a:spcAft>
          </a:pPr>
          <a:r>
            <a:rPr lang="en-AU" sz="1400" kern="1200">
              <a:solidFill>
                <a:sysClr val="windowText" lastClr="000000"/>
              </a:solidFill>
              <a:latin typeface="Calibri"/>
              <a:ea typeface="+mn-ea"/>
              <a:cs typeface="+mn-cs"/>
            </a:rPr>
            <a:t>(shared network charges)</a:t>
          </a:r>
        </a:p>
      </dsp:txBody>
      <dsp:txXfrm>
        <a:off x="38816" y="1443928"/>
        <a:ext cx="2256270" cy="608781"/>
      </dsp:txXfrm>
    </dsp:sp>
    <dsp:sp modelId="{A02E9E10-9EFD-4B93-9024-F27DFA07DAF0}">
      <dsp:nvSpPr>
        <dsp:cNvPr id="0" name=""/>
        <dsp:cNvSpPr/>
      </dsp:nvSpPr>
      <dsp:spPr>
        <a:xfrm>
          <a:off x="33388" y="2137503"/>
          <a:ext cx="2260773" cy="2397703"/>
        </a:xfrm>
        <a:prstGeom prst="roundRect">
          <a:avLst>
            <a:gd name="adj" fmla="val 10000"/>
          </a:avLst>
        </a:prstGeom>
        <a:solidFill>
          <a:srgbClr val="4F81BD">
            <a:lumMod val="20000"/>
            <a:lumOff val="80000"/>
          </a:srgbClr>
        </a:solidFill>
        <a:ln w="9525" cap="flat" cmpd="sng" algn="ctr">
          <a:solidFill>
            <a:srgbClr val="1F497D">
              <a:lumMod val="40000"/>
              <a:lumOff val="60000"/>
            </a:srgbClr>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en-AU" sz="1400" kern="1200">
              <a:solidFill>
                <a:sysClr val="windowText" lastClr="000000"/>
              </a:solidFill>
              <a:latin typeface="Calibri"/>
              <a:ea typeface="+mn-ea"/>
              <a:cs typeface="+mn-cs"/>
            </a:rPr>
            <a:t>Common distribution services (formerly 'network services')</a:t>
          </a:r>
        </a:p>
        <a:p>
          <a:pPr lvl="0" algn="l" defTabSz="622300">
            <a:lnSpc>
              <a:spcPct val="90000"/>
            </a:lnSpc>
            <a:spcBef>
              <a:spcPct val="0"/>
            </a:spcBef>
            <a:spcAft>
              <a:spcPct val="35000"/>
            </a:spcAft>
          </a:pPr>
          <a:r>
            <a:rPr lang="en-AU" sz="1400" kern="1200">
              <a:solidFill>
                <a:sysClr val="windowText" lastClr="000000"/>
              </a:solidFill>
              <a:latin typeface="Calibri"/>
              <a:ea typeface="+mn-ea"/>
              <a:cs typeface="+mn-cs"/>
            </a:rPr>
            <a:t>Type 7 metering services</a:t>
          </a:r>
        </a:p>
        <a:p>
          <a:pPr lvl="0" algn="l" defTabSz="622300">
            <a:lnSpc>
              <a:spcPct val="90000"/>
            </a:lnSpc>
            <a:spcBef>
              <a:spcPct val="0"/>
            </a:spcBef>
            <a:spcAft>
              <a:spcPct val="35000"/>
            </a:spcAft>
          </a:pPr>
          <a:r>
            <a:rPr lang="en-AU" sz="1400" kern="1200">
              <a:solidFill>
                <a:sysClr val="windowText" lastClr="000000"/>
              </a:solidFill>
              <a:latin typeface="Calibri"/>
              <a:ea typeface="+mn-ea"/>
              <a:cs typeface="+mn-cs"/>
            </a:rPr>
            <a:t>Connection services</a:t>
          </a:r>
        </a:p>
        <a:p>
          <a:pPr lvl="0" algn="l" defTabSz="622300">
            <a:lnSpc>
              <a:spcPct val="90000"/>
            </a:lnSpc>
            <a:spcBef>
              <a:spcPct val="0"/>
            </a:spcBef>
            <a:spcAft>
              <a:spcPct val="35000"/>
            </a:spcAft>
          </a:pPr>
          <a:endParaRPr lang="en-AU" sz="1400" kern="1200">
            <a:solidFill>
              <a:sysClr val="windowText" lastClr="000000"/>
            </a:solidFill>
            <a:latin typeface="Calibri"/>
            <a:ea typeface="+mn-ea"/>
            <a:cs typeface="+mn-cs"/>
          </a:endParaRPr>
        </a:p>
      </dsp:txBody>
      <dsp:txXfrm>
        <a:off x="99604" y="2203719"/>
        <a:ext cx="2128341" cy="2265271"/>
      </dsp:txXfrm>
    </dsp:sp>
    <dsp:sp modelId="{D2325AFA-C9C0-4A75-A6B5-BA5F65ED3BB1}">
      <dsp:nvSpPr>
        <dsp:cNvPr id="0" name=""/>
        <dsp:cNvSpPr/>
      </dsp:nvSpPr>
      <dsp:spPr>
        <a:xfrm>
          <a:off x="2381730" y="1424988"/>
          <a:ext cx="2294150" cy="646661"/>
        </a:xfrm>
        <a:prstGeom prst="roundRect">
          <a:avLst>
            <a:gd name="adj" fmla="val 10000"/>
          </a:avLst>
        </a:prstGeom>
        <a:solidFill>
          <a:srgbClr val="4F81BD">
            <a:lumMod val="40000"/>
            <a:lumOff val="60000"/>
          </a:srgbClr>
        </a:solidFill>
        <a:ln w="9525" cap="flat" cmpd="sng" algn="ctr">
          <a:solidFill>
            <a:srgbClr val="4F81BD">
              <a:shade val="95000"/>
              <a:satMod val="105000"/>
            </a:srgbClr>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AU" sz="1400" kern="1200">
              <a:solidFill>
                <a:sysClr val="windowText" lastClr="000000"/>
              </a:solidFill>
              <a:latin typeface="Calibri"/>
              <a:ea typeface="+mn-ea"/>
              <a:cs typeface="+mn-cs"/>
            </a:rPr>
            <a:t>Alternative control </a:t>
          </a:r>
        </a:p>
        <a:p>
          <a:pPr lvl="0" algn="ctr" defTabSz="622300">
            <a:lnSpc>
              <a:spcPct val="90000"/>
            </a:lnSpc>
            <a:spcBef>
              <a:spcPct val="0"/>
            </a:spcBef>
            <a:spcAft>
              <a:spcPct val="35000"/>
            </a:spcAft>
          </a:pPr>
          <a:r>
            <a:rPr lang="en-AU" sz="1400" kern="1200">
              <a:solidFill>
                <a:sysClr val="windowText" lastClr="000000"/>
              </a:solidFill>
              <a:latin typeface="Calibri"/>
              <a:ea typeface="+mn-ea"/>
              <a:cs typeface="+mn-cs"/>
            </a:rPr>
            <a:t>(service specific charges)</a:t>
          </a:r>
        </a:p>
      </dsp:txBody>
      <dsp:txXfrm>
        <a:off x="2400670" y="1443928"/>
        <a:ext cx="2256270" cy="608781"/>
      </dsp:txXfrm>
    </dsp:sp>
    <dsp:sp modelId="{0FD70A2D-5363-4F60-8857-8DCBA108EC51}">
      <dsp:nvSpPr>
        <dsp:cNvPr id="0" name=""/>
        <dsp:cNvSpPr/>
      </dsp:nvSpPr>
      <dsp:spPr>
        <a:xfrm>
          <a:off x="2398419" y="2137180"/>
          <a:ext cx="2260773" cy="2372380"/>
        </a:xfrm>
        <a:prstGeom prst="roundRect">
          <a:avLst>
            <a:gd name="adj" fmla="val 10000"/>
          </a:avLst>
        </a:prstGeom>
        <a:solidFill>
          <a:srgbClr val="4F81BD">
            <a:lumMod val="20000"/>
            <a:lumOff val="80000"/>
          </a:srgbClr>
        </a:solidFill>
        <a:ln w="9525" cap="flat" cmpd="sng" algn="ctr">
          <a:solidFill>
            <a:srgbClr val="1F497D">
              <a:lumMod val="40000"/>
              <a:lumOff val="60000"/>
            </a:srgbClr>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en-AU" sz="1400" kern="1200">
              <a:solidFill>
                <a:sysClr val="windowText" lastClr="000000"/>
              </a:solidFill>
              <a:latin typeface="Calibri"/>
              <a:ea typeface="+mn-ea"/>
              <a:cs typeface="+mn-cs"/>
            </a:rPr>
            <a:t>Ancillary services</a:t>
          </a:r>
        </a:p>
        <a:p>
          <a:pPr lvl="0" algn="l" defTabSz="622300">
            <a:lnSpc>
              <a:spcPct val="90000"/>
            </a:lnSpc>
            <a:spcBef>
              <a:spcPct val="0"/>
            </a:spcBef>
            <a:spcAft>
              <a:spcPct val="35000"/>
            </a:spcAft>
          </a:pPr>
          <a:r>
            <a:rPr lang="en-AU" sz="1400" kern="1200">
              <a:solidFill>
                <a:sysClr val="windowText" lastClr="000000"/>
              </a:solidFill>
              <a:latin typeface="Calibri"/>
              <a:ea typeface="+mn-ea"/>
              <a:cs typeface="+mn-cs"/>
            </a:rPr>
            <a:t>Public lighting services</a:t>
          </a:r>
        </a:p>
        <a:p>
          <a:pPr lvl="0" algn="l" defTabSz="622300">
            <a:lnSpc>
              <a:spcPct val="90000"/>
            </a:lnSpc>
            <a:spcBef>
              <a:spcPct val="0"/>
            </a:spcBef>
            <a:spcAft>
              <a:spcPct val="35000"/>
            </a:spcAft>
          </a:pPr>
          <a:r>
            <a:rPr lang="en-AU" sz="1400" kern="1200">
              <a:solidFill>
                <a:sysClr val="windowText" lastClr="000000"/>
              </a:solidFill>
              <a:latin typeface="Calibri"/>
              <a:ea typeface="+mn-ea"/>
              <a:cs typeface="+mn-cs"/>
            </a:rPr>
            <a:t>Legacy type 5 &amp; 6 metering provision (installed prior to 1 December 2017)</a:t>
          </a:r>
        </a:p>
        <a:p>
          <a:pPr lvl="0" algn="l" defTabSz="622300">
            <a:lnSpc>
              <a:spcPct val="90000"/>
            </a:lnSpc>
            <a:spcBef>
              <a:spcPct val="0"/>
            </a:spcBef>
            <a:spcAft>
              <a:spcPct val="35000"/>
            </a:spcAft>
          </a:pPr>
          <a:r>
            <a:rPr lang="en-AU" sz="1400" kern="1200">
              <a:solidFill>
                <a:sysClr val="windowText" lastClr="000000"/>
              </a:solidFill>
              <a:latin typeface="Calibri"/>
              <a:ea typeface="+mn-ea"/>
              <a:cs typeface="+mn-cs"/>
            </a:rPr>
            <a:t>Non-standard connection services</a:t>
          </a:r>
        </a:p>
      </dsp:txBody>
      <dsp:txXfrm>
        <a:off x="2464635" y="2203396"/>
        <a:ext cx="2128341" cy="2239948"/>
      </dsp:txXfrm>
    </dsp:sp>
    <dsp:sp modelId="{CF2E5284-F5F8-48E4-B373-A24D35776BE0}">
      <dsp:nvSpPr>
        <dsp:cNvPr id="0" name=""/>
        <dsp:cNvSpPr/>
      </dsp:nvSpPr>
      <dsp:spPr>
        <a:xfrm>
          <a:off x="4823218" y="712795"/>
          <a:ext cx="1619872" cy="646661"/>
        </a:xfrm>
        <a:prstGeom prst="roundRect">
          <a:avLst>
            <a:gd name="adj" fmla="val 10000"/>
          </a:avLst>
        </a:prstGeom>
        <a:solidFill>
          <a:srgbClr val="1F497D">
            <a:lumMod val="40000"/>
            <a:lumOff val="60000"/>
          </a:srgbClr>
        </a:solidFill>
        <a:ln w="9525" cap="flat" cmpd="sng" algn="ctr">
          <a:solidFill>
            <a:srgbClr val="4F81BD">
              <a:shade val="95000"/>
              <a:satMod val="105000"/>
            </a:srgbClr>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AU" sz="2100" kern="1200">
              <a:solidFill>
                <a:sysClr val="windowText" lastClr="000000"/>
              </a:solidFill>
              <a:latin typeface="Calibri"/>
              <a:ea typeface="+mn-ea"/>
              <a:cs typeface="+mn-cs"/>
            </a:rPr>
            <a:t>Negotiated</a:t>
          </a:r>
        </a:p>
      </dsp:txBody>
      <dsp:txXfrm>
        <a:off x="4842158" y="731735"/>
        <a:ext cx="1581992" cy="608781"/>
      </dsp:txXfrm>
    </dsp:sp>
    <dsp:sp modelId="{DBA12B8F-CFD6-40CA-A43B-751407D3F421}">
      <dsp:nvSpPr>
        <dsp:cNvPr id="0" name=""/>
        <dsp:cNvSpPr/>
      </dsp:nvSpPr>
      <dsp:spPr>
        <a:xfrm>
          <a:off x="4827165" y="1424988"/>
          <a:ext cx="1611977" cy="646661"/>
        </a:xfrm>
        <a:prstGeom prst="roundRect">
          <a:avLst>
            <a:gd name="adj" fmla="val 10000"/>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endParaRPr lang="en-AU" sz="1400" kern="1200">
            <a:solidFill>
              <a:sysClr val="window" lastClr="FFFFFF"/>
            </a:solidFill>
            <a:latin typeface="Calibri"/>
            <a:ea typeface="+mn-ea"/>
            <a:cs typeface="+mn-cs"/>
          </a:endParaRPr>
        </a:p>
      </dsp:txBody>
      <dsp:txXfrm>
        <a:off x="4846105" y="1443928"/>
        <a:ext cx="1574097" cy="608781"/>
      </dsp:txXfrm>
    </dsp:sp>
    <dsp:sp modelId="{BB868717-16F5-4D38-9AD8-7855AA823BED}">
      <dsp:nvSpPr>
        <dsp:cNvPr id="0" name=""/>
        <dsp:cNvSpPr/>
      </dsp:nvSpPr>
      <dsp:spPr>
        <a:xfrm>
          <a:off x="4835001" y="2137180"/>
          <a:ext cx="1596304" cy="2372380"/>
        </a:xfrm>
        <a:prstGeom prst="roundRect">
          <a:avLst>
            <a:gd name="adj" fmla="val 10000"/>
          </a:avLst>
        </a:prstGeom>
        <a:solidFill>
          <a:srgbClr val="4F81BD">
            <a:lumMod val="20000"/>
            <a:lumOff val="80000"/>
          </a:srgbClr>
        </a:solidFill>
        <a:ln w="9525" cap="flat" cmpd="sng" algn="ctr">
          <a:solidFill>
            <a:srgbClr val="1F497D">
              <a:lumMod val="40000"/>
              <a:lumOff val="60000"/>
            </a:srgbClr>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endParaRPr lang="en-AU" sz="1400" kern="1200">
            <a:solidFill>
              <a:sysClr val="windowText" lastClr="000000"/>
            </a:solidFill>
            <a:latin typeface="Calibri"/>
            <a:ea typeface="+mn-ea"/>
            <a:cs typeface="+mn-cs"/>
          </a:endParaRPr>
        </a:p>
      </dsp:txBody>
      <dsp:txXfrm>
        <a:off x="4881755" y="2183934"/>
        <a:ext cx="1502796" cy="2278872"/>
      </dsp:txXfrm>
    </dsp:sp>
    <dsp:sp modelId="{91A38FA1-A5BD-4AEA-88BE-34EC6ABDEDE5}">
      <dsp:nvSpPr>
        <dsp:cNvPr id="0" name=""/>
        <dsp:cNvSpPr/>
      </dsp:nvSpPr>
      <dsp:spPr>
        <a:xfrm>
          <a:off x="6579026" y="712795"/>
          <a:ext cx="1619872" cy="646661"/>
        </a:xfrm>
        <a:prstGeom prst="roundRect">
          <a:avLst>
            <a:gd name="adj" fmla="val 10000"/>
          </a:avLst>
        </a:prstGeom>
        <a:solidFill>
          <a:srgbClr val="1F497D">
            <a:lumMod val="40000"/>
            <a:lumOff val="60000"/>
          </a:srgbClr>
        </a:solidFill>
        <a:ln w="9525" cap="flat" cmpd="sng" algn="ctr">
          <a:solidFill>
            <a:srgbClr val="4F81BD">
              <a:shade val="95000"/>
              <a:satMod val="105000"/>
            </a:srgbClr>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AU" sz="2100" kern="1200">
              <a:solidFill>
                <a:sysClr val="windowText" lastClr="000000"/>
              </a:solidFill>
              <a:latin typeface="Calibri"/>
              <a:ea typeface="+mn-ea"/>
              <a:cs typeface="+mn-cs"/>
            </a:rPr>
            <a:t>Unregulated</a:t>
          </a:r>
        </a:p>
      </dsp:txBody>
      <dsp:txXfrm>
        <a:off x="6597966" y="731735"/>
        <a:ext cx="1581992" cy="608781"/>
      </dsp:txXfrm>
    </dsp:sp>
    <dsp:sp modelId="{4F70EE44-0EE9-4D32-9F6E-0E663D7B1797}">
      <dsp:nvSpPr>
        <dsp:cNvPr id="0" name=""/>
        <dsp:cNvSpPr/>
      </dsp:nvSpPr>
      <dsp:spPr>
        <a:xfrm>
          <a:off x="6582186" y="1424988"/>
          <a:ext cx="1613553" cy="646661"/>
        </a:xfrm>
        <a:prstGeom prst="roundRect">
          <a:avLst>
            <a:gd name="adj" fmla="val 10000"/>
          </a:avLst>
        </a:prstGeom>
        <a:no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endParaRPr lang="en-AU" sz="1400" kern="1200">
            <a:solidFill>
              <a:sysClr val="window" lastClr="FFFFFF"/>
            </a:solidFill>
            <a:latin typeface="Calibri"/>
            <a:ea typeface="+mn-ea"/>
            <a:cs typeface="+mn-cs"/>
          </a:endParaRPr>
        </a:p>
      </dsp:txBody>
      <dsp:txXfrm>
        <a:off x="6601126" y="1443928"/>
        <a:ext cx="1575673" cy="608781"/>
      </dsp:txXfrm>
    </dsp:sp>
    <dsp:sp modelId="{D2DAAA64-C9BC-43E6-9DE3-61A114420CF1}">
      <dsp:nvSpPr>
        <dsp:cNvPr id="0" name=""/>
        <dsp:cNvSpPr/>
      </dsp:nvSpPr>
      <dsp:spPr>
        <a:xfrm>
          <a:off x="6588467" y="2137180"/>
          <a:ext cx="1600990" cy="2368015"/>
        </a:xfrm>
        <a:prstGeom prst="roundRect">
          <a:avLst>
            <a:gd name="adj" fmla="val 10000"/>
          </a:avLst>
        </a:prstGeom>
        <a:solidFill>
          <a:srgbClr val="4F81BD">
            <a:lumMod val="20000"/>
            <a:lumOff val="80000"/>
          </a:srgbClr>
        </a:solidFill>
        <a:ln w="9525" cap="flat" cmpd="sng" algn="ctr">
          <a:solidFill>
            <a:srgbClr val="1F497D">
              <a:lumMod val="40000"/>
              <a:lumOff val="60000"/>
            </a:srgbClr>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en-AU" sz="1400" kern="1200">
              <a:solidFill>
                <a:sysClr val="windowText" lastClr="000000"/>
              </a:solidFill>
              <a:latin typeface="Calibri"/>
              <a:ea typeface="+mn-ea"/>
              <a:cs typeface="+mn-cs"/>
            </a:rPr>
            <a:t>Metering services (aside from legacy meters)</a:t>
          </a:r>
        </a:p>
        <a:p>
          <a:pPr lvl="0" algn="l" defTabSz="622300">
            <a:lnSpc>
              <a:spcPct val="90000"/>
            </a:lnSpc>
            <a:spcBef>
              <a:spcPct val="0"/>
            </a:spcBef>
            <a:spcAft>
              <a:spcPct val="35000"/>
            </a:spcAft>
          </a:pPr>
          <a:endParaRPr lang="en-AU" sz="1400" kern="1200">
            <a:solidFill>
              <a:sysClr val="windowText" lastClr="000000"/>
            </a:solidFill>
            <a:latin typeface="Calibri"/>
            <a:ea typeface="+mn-ea"/>
            <a:cs typeface="+mn-cs"/>
          </a:endParaRPr>
        </a:p>
        <a:p>
          <a:pPr lvl="0" algn="l" defTabSz="622300">
            <a:lnSpc>
              <a:spcPct val="90000"/>
            </a:lnSpc>
            <a:spcBef>
              <a:spcPct val="0"/>
            </a:spcBef>
            <a:spcAft>
              <a:spcPct val="35000"/>
            </a:spcAft>
          </a:pPr>
          <a:endParaRPr lang="en-AU" sz="1400" kern="1200">
            <a:solidFill>
              <a:sysClr val="windowText" lastClr="000000"/>
            </a:solidFill>
            <a:latin typeface="Calibri"/>
            <a:ea typeface="+mn-ea"/>
            <a:cs typeface="+mn-cs"/>
          </a:endParaRPr>
        </a:p>
      </dsp:txBody>
      <dsp:txXfrm>
        <a:off x="6635358" y="2184071"/>
        <a:ext cx="1507208" cy="2274233"/>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78923E1-EC3A-4716-AD5E-1819149564C8}" type="datetimeFigureOut">
              <a:rPr lang="en-AU" smtClean="0"/>
              <a:t>26/04/2018</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A76DED9-0B76-4814-8107-559A135C20C6}" type="slidenum">
              <a:rPr lang="en-AU" smtClean="0"/>
              <a:t>‹#›</a:t>
            </a:fld>
            <a:endParaRPr lang="en-AU"/>
          </a:p>
        </p:txBody>
      </p:sp>
    </p:spTree>
    <p:extLst>
      <p:ext uri="{BB962C8B-B14F-4D97-AF65-F5344CB8AC3E}">
        <p14:creationId xmlns:p14="http://schemas.microsoft.com/office/powerpoint/2010/main" val="36716744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Service Classification -  sets out services the AER will and will not regulate and how those services are classified. The classification of services then flows to the prices charged for those services and how they are charged.</a:t>
            </a:r>
          </a:p>
          <a:p>
            <a:endParaRPr lang="en-AU" baseline="0" dirty="0" smtClean="0"/>
          </a:p>
        </p:txBody>
      </p:sp>
      <p:sp>
        <p:nvSpPr>
          <p:cNvPr id="4" name="Slide Number Placeholder 3"/>
          <p:cNvSpPr>
            <a:spLocks noGrp="1"/>
          </p:cNvSpPr>
          <p:nvPr>
            <p:ph type="sldNum" sz="quarter" idx="10"/>
          </p:nvPr>
        </p:nvSpPr>
        <p:spPr/>
        <p:txBody>
          <a:bodyPr/>
          <a:lstStyle/>
          <a:p>
            <a:fld id="{3A76DED9-0B76-4814-8107-559A135C20C6}" type="slidenum">
              <a:rPr lang="en-AU" smtClean="0"/>
              <a:t>3</a:t>
            </a:fld>
            <a:endParaRPr lang="en-AU"/>
          </a:p>
        </p:txBody>
      </p:sp>
    </p:spTree>
    <p:extLst>
      <p:ext uri="{BB962C8B-B14F-4D97-AF65-F5344CB8AC3E}">
        <p14:creationId xmlns:p14="http://schemas.microsoft.com/office/powerpoint/2010/main" val="28342006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Ring-fencing</a:t>
            </a:r>
            <a:endParaRPr lang="en-AU" dirty="0"/>
          </a:p>
        </p:txBody>
      </p:sp>
      <p:sp>
        <p:nvSpPr>
          <p:cNvPr id="4" name="Slide Number Placeholder 3"/>
          <p:cNvSpPr>
            <a:spLocks noGrp="1"/>
          </p:cNvSpPr>
          <p:nvPr>
            <p:ph type="sldNum" sz="quarter" idx="10"/>
          </p:nvPr>
        </p:nvSpPr>
        <p:spPr/>
        <p:txBody>
          <a:bodyPr/>
          <a:lstStyle/>
          <a:p>
            <a:fld id="{3A76DED9-0B76-4814-8107-559A135C20C6}" type="slidenum">
              <a:rPr lang="en-AU" smtClean="0"/>
              <a:t>6</a:t>
            </a:fld>
            <a:endParaRPr lang="en-AU"/>
          </a:p>
        </p:txBody>
      </p:sp>
    </p:spTree>
    <p:extLst>
      <p:ext uri="{BB962C8B-B14F-4D97-AF65-F5344CB8AC3E}">
        <p14:creationId xmlns:p14="http://schemas.microsoft.com/office/powerpoint/2010/main" val="34403668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Our Ring-fencing guideline introduced more stringent RF obligations and this has caused many distributors to rethink how existing services are classified.</a:t>
            </a:r>
            <a:endParaRPr lang="en-AU" dirty="0"/>
          </a:p>
        </p:txBody>
      </p:sp>
      <p:sp>
        <p:nvSpPr>
          <p:cNvPr id="4" name="Slide Number Placeholder 3"/>
          <p:cNvSpPr>
            <a:spLocks noGrp="1"/>
          </p:cNvSpPr>
          <p:nvPr>
            <p:ph type="sldNum" sz="quarter" idx="10"/>
          </p:nvPr>
        </p:nvSpPr>
        <p:spPr/>
        <p:txBody>
          <a:bodyPr/>
          <a:lstStyle/>
          <a:p>
            <a:fld id="{3A76DED9-0B76-4814-8107-559A135C20C6}" type="slidenum">
              <a:rPr lang="en-AU" smtClean="0"/>
              <a:t>7</a:t>
            </a:fld>
            <a:endParaRPr lang="en-AU"/>
          </a:p>
        </p:txBody>
      </p:sp>
    </p:spTree>
    <p:extLst>
      <p:ext uri="{BB962C8B-B14F-4D97-AF65-F5344CB8AC3E}">
        <p14:creationId xmlns:p14="http://schemas.microsoft.com/office/powerpoint/2010/main" val="101428320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91680" y="2636912"/>
            <a:ext cx="6480720" cy="1368152"/>
          </a:xfrm>
        </p:spPr>
        <p:txBody>
          <a:bodyPr anchor="ctr" anchorCtr="0"/>
          <a:lstStyle>
            <a:lvl1pPr>
              <a:defRPr sz="4000" baseline="0">
                <a:solidFill>
                  <a:schemeClr val="accent2"/>
                </a:solidFill>
                <a:latin typeface="+mj-lt"/>
              </a:defRPr>
            </a:lvl1pPr>
          </a:lstStyle>
          <a:p>
            <a:r>
              <a:rPr lang="en-US" dirty="0" smtClean="0"/>
              <a:t>Click to edit Master title style</a:t>
            </a:r>
            <a:endParaRPr lang="en-AU" dirty="0"/>
          </a:p>
        </p:txBody>
      </p:sp>
      <p:sp>
        <p:nvSpPr>
          <p:cNvPr id="3" name="Subtitle 2"/>
          <p:cNvSpPr>
            <a:spLocks noGrp="1"/>
          </p:cNvSpPr>
          <p:nvPr>
            <p:ph type="subTitle" idx="1" hasCustomPrompt="1"/>
          </p:nvPr>
        </p:nvSpPr>
        <p:spPr>
          <a:xfrm>
            <a:off x="1691680" y="4149080"/>
            <a:ext cx="5464696" cy="648072"/>
          </a:xfrm>
        </p:spPr>
        <p:txBody>
          <a:bodyPr anchor="ctr" anchorCtr="0">
            <a:normAutofit/>
          </a:bodyPr>
          <a:lstStyle>
            <a:lvl1pPr marL="0" indent="0" algn="l">
              <a:buNone/>
              <a:defRPr sz="2000" baseline="0">
                <a:solidFill>
                  <a:srgbClr val="000000"/>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add subtitle or speaker name</a:t>
            </a:r>
            <a:endParaRPr lang="en-AU" dirty="0"/>
          </a:p>
        </p:txBody>
      </p:sp>
      <p:sp>
        <p:nvSpPr>
          <p:cNvPr id="5" name="TextBox 4"/>
          <p:cNvSpPr txBox="1"/>
          <p:nvPr userDrawn="1"/>
        </p:nvSpPr>
        <p:spPr>
          <a:xfrm>
            <a:off x="2483768" y="1556792"/>
            <a:ext cx="184731" cy="369332"/>
          </a:xfrm>
          <a:prstGeom prst="rect">
            <a:avLst/>
          </a:prstGeom>
          <a:noFill/>
        </p:spPr>
        <p:txBody>
          <a:bodyPr wrap="none" rtlCol="0">
            <a:spAutoFit/>
          </a:bodyPr>
          <a:lstStyle/>
          <a:p>
            <a:endParaRPr lang="en-AU" dirty="0"/>
          </a:p>
        </p:txBody>
      </p:sp>
      <p:cxnSp>
        <p:nvCxnSpPr>
          <p:cNvPr id="9" name="Straight Connector 8"/>
          <p:cNvCxnSpPr/>
          <p:nvPr userDrawn="1"/>
        </p:nvCxnSpPr>
        <p:spPr>
          <a:xfrm>
            <a:off x="6732240" y="5733256"/>
            <a:ext cx="0" cy="720000"/>
          </a:xfrm>
          <a:prstGeom prst="line">
            <a:avLst/>
          </a:prstGeom>
        </p:spPr>
        <p:style>
          <a:lnRef idx="1">
            <a:schemeClr val="accent2"/>
          </a:lnRef>
          <a:fillRef idx="0">
            <a:schemeClr val="accent2"/>
          </a:fillRef>
          <a:effectRef idx="0">
            <a:schemeClr val="accent2"/>
          </a:effectRef>
          <a:fontRef idx="minor">
            <a:schemeClr val="tx1"/>
          </a:fontRef>
        </p:style>
      </p:cxnSp>
      <p:sp>
        <p:nvSpPr>
          <p:cNvPr id="14" name="TextBox 13"/>
          <p:cNvSpPr txBox="1"/>
          <p:nvPr userDrawn="1"/>
        </p:nvSpPr>
        <p:spPr>
          <a:xfrm>
            <a:off x="6804248" y="5939908"/>
            <a:ext cx="1944216" cy="369332"/>
          </a:xfrm>
          <a:prstGeom prst="rect">
            <a:avLst/>
          </a:prstGeom>
          <a:noFill/>
        </p:spPr>
        <p:txBody>
          <a:bodyPr wrap="square" rtlCol="0">
            <a:spAutoFit/>
          </a:bodyPr>
          <a:lstStyle/>
          <a:p>
            <a:r>
              <a:rPr lang="en-AU" dirty="0" smtClean="0">
                <a:solidFill>
                  <a:schemeClr val="accent2"/>
                </a:solidFill>
              </a:rPr>
              <a:t>aer.gov.au</a:t>
            </a:r>
            <a:endParaRPr lang="en-AU" dirty="0">
              <a:solidFill>
                <a:schemeClr val="accent2"/>
              </a:solidFill>
            </a:endParaRPr>
          </a:p>
        </p:txBody>
      </p:sp>
      <p:sp>
        <p:nvSpPr>
          <p:cNvPr id="7" name="Text Placeholder 6"/>
          <p:cNvSpPr>
            <a:spLocks noGrp="1"/>
          </p:cNvSpPr>
          <p:nvPr>
            <p:ph type="body" sz="quarter" idx="10" hasCustomPrompt="1"/>
          </p:nvPr>
        </p:nvSpPr>
        <p:spPr>
          <a:xfrm>
            <a:off x="1692275" y="4941888"/>
            <a:ext cx="3671888" cy="647700"/>
          </a:xfrm>
        </p:spPr>
        <p:txBody>
          <a:bodyPr>
            <a:normAutofit/>
          </a:bodyPr>
          <a:lstStyle>
            <a:lvl1pPr marL="0" indent="0">
              <a:buFontTx/>
              <a:buNone/>
              <a:defRPr sz="1600" b="1" baseline="0">
                <a:solidFill>
                  <a:srgbClr val="000000"/>
                </a:solidFill>
              </a:defRPr>
            </a:lvl1pPr>
            <a:lvl5pPr marL="1828800" indent="0">
              <a:buNone/>
              <a:defRPr/>
            </a:lvl5pPr>
          </a:lstStyle>
          <a:p>
            <a:pPr lvl="0"/>
            <a:r>
              <a:rPr lang="en-AU" dirty="0" smtClean="0"/>
              <a:t>Click to add Date</a:t>
            </a:r>
            <a:endParaRPr lang="en-AU" dirty="0"/>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907704" y="1172457"/>
            <a:ext cx="2304256" cy="547846"/>
          </a:xfrm>
          <a:prstGeom prst="rect">
            <a:avLst/>
          </a:prstGeom>
        </p:spPr>
      </p:pic>
      <p:pic>
        <p:nvPicPr>
          <p:cNvPr id="10" name="Picture 9"/>
          <p:cNvPicPr/>
          <p:nvPr userDrawn="1"/>
        </p:nvPicPr>
        <p:blipFill rotWithShape="1">
          <a:blip r:embed="rId3">
            <a:duotone>
              <a:prstClr val="black"/>
              <a:srgbClr val="000000">
                <a:tint val="45000"/>
                <a:satMod val="400000"/>
              </a:srgbClr>
            </a:duotone>
            <a:extLst>
              <a:ext uri="{28A0092B-C50C-407E-A947-70E740481C1C}">
                <a14:useLocalDpi xmlns:a14="http://schemas.microsoft.com/office/drawing/2010/main" val="0"/>
              </a:ext>
            </a:extLst>
          </a:blip>
          <a:srcRect r="64469" b="41813"/>
          <a:stretch/>
        </p:blipFill>
        <p:spPr>
          <a:xfrm>
            <a:off x="683568" y="1052736"/>
            <a:ext cx="1137140" cy="688722"/>
          </a:xfrm>
          <a:prstGeom prst="rect">
            <a:avLst/>
          </a:prstGeom>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674642"/>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9"/>
            <a:ext cx="6019800" cy="5674642"/>
          </a:xfrm>
        </p:spPr>
        <p:txBody>
          <a:bodyPr vert="eaVert"/>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2"/>
                </a:solidFill>
              </a:defRPr>
            </a:lvl1pPr>
          </a:lstStyle>
          <a:p>
            <a:r>
              <a:rPr lang="en-US" dirty="0" smtClean="0"/>
              <a:t>Click to edit Master title style</a:t>
            </a:r>
            <a:endParaRPr lang="en-AU" dirty="0"/>
          </a:p>
        </p:txBody>
      </p:sp>
      <p:sp>
        <p:nvSpPr>
          <p:cNvPr id="6" name="Content Placeholder 5"/>
          <p:cNvSpPr>
            <a:spLocks noGrp="1"/>
          </p:cNvSpPr>
          <p:nvPr>
            <p:ph sz="quarter" idx="10"/>
          </p:nvPr>
        </p:nvSpPr>
        <p:spPr>
          <a:xfrm>
            <a:off x="468312" y="1557338"/>
            <a:ext cx="8208143" cy="4535958"/>
          </a:xfrm>
        </p:spPr>
        <p:txBody>
          <a:bodyPr>
            <a:normAutofit/>
          </a:bodyPr>
          <a:lstStyle>
            <a:lvl1pPr>
              <a:defRPr sz="2800" baseline="0">
                <a:solidFill>
                  <a:srgbClr val="000000"/>
                </a:solidFill>
                <a:latin typeface="+mn-lt"/>
              </a:defRPr>
            </a:lvl1pPr>
            <a:lvl2pPr>
              <a:defRPr sz="2800" baseline="0">
                <a:solidFill>
                  <a:srgbClr val="000000"/>
                </a:solidFill>
              </a:defRPr>
            </a:lvl2pPr>
            <a:lvl3pPr>
              <a:defRPr sz="2800" baseline="0">
                <a:solidFill>
                  <a:srgbClr val="000000"/>
                </a:solidFill>
              </a:defRPr>
            </a:lvl3pPr>
            <a:lvl4pPr>
              <a:defRPr sz="2800" baseline="0">
                <a:solidFill>
                  <a:srgbClr val="000000"/>
                </a:solidFill>
              </a:defRPr>
            </a:lvl4pPr>
            <a:lvl5pPr>
              <a:defRPr sz="2800" baseline="0">
                <a:solidFill>
                  <a:srgbClr val="00000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3600" b="0" cap="none" baseline="0"/>
            </a:lvl1pPr>
          </a:lstStyle>
          <a:p>
            <a:r>
              <a:rPr lang="en-US" smtClean="0"/>
              <a:t>Click to edit Master title style</a:t>
            </a:r>
            <a:endParaRPr lang="en-AU"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rgbClr val="000000"/>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AU" dirty="0"/>
          </a:p>
        </p:txBody>
      </p:sp>
      <p:sp>
        <p:nvSpPr>
          <p:cNvPr id="3" name="Content Placeholder 2"/>
          <p:cNvSpPr>
            <a:spLocks noGrp="1"/>
          </p:cNvSpPr>
          <p:nvPr>
            <p:ph sz="half" idx="1"/>
          </p:nvPr>
        </p:nvSpPr>
        <p:spPr>
          <a:xfrm>
            <a:off x="468000" y="1558800"/>
            <a:ext cx="4038600" cy="4536000"/>
          </a:xfrm>
        </p:spPr>
        <p:txBody>
          <a:bodyPr>
            <a:normAutofit/>
          </a:bodyPr>
          <a:lstStyle>
            <a:lvl1pPr>
              <a:defRPr sz="2800" baseline="0">
                <a:solidFill>
                  <a:srgbClr val="000000"/>
                </a:solidFill>
                <a:latin typeface="+mn-lt"/>
              </a:defRPr>
            </a:lvl1pPr>
            <a:lvl2pPr>
              <a:defRPr sz="2800" baseline="0">
                <a:solidFill>
                  <a:srgbClr val="000000"/>
                </a:solidFill>
              </a:defRPr>
            </a:lvl2pPr>
            <a:lvl3pPr>
              <a:defRPr sz="2800" baseline="0">
                <a:solidFill>
                  <a:srgbClr val="000000"/>
                </a:solidFill>
              </a:defRPr>
            </a:lvl3pPr>
            <a:lvl4pPr>
              <a:defRPr sz="2800" baseline="0">
                <a:solidFill>
                  <a:srgbClr val="000000"/>
                </a:solidFill>
              </a:defRPr>
            </a:lvl4pPr>
            <a:lvl5pPr>
              <a:defRPr sz="2800" baseline="0">
                <a:solidFill>
                  <a:srgbClr val="000000"/>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558800"/>
            <a:ext cx="4038600" cy="4536503"/>
          </a:xfrm>
        </p:spPr>
        <p:txBody>
          <a:bodyPr>
            <a:normAutofit/>
          </a:bodyPr>
          <a:lstStyle>
            <a:lvl1pPr>
              <a:defRPr sz="2800">
                <a:solidFill>
                  <a:srgbClr val="000000"/>
                </a:solidFill>
                <a:latin typeface="+mn-lt"/>
              </a:defRPr>
            </a:lvl1pPr>
            <a:lvl2pPr>
              <a:defRPr sz="2800" baseline="0">
                <a:solidFill>
                  <a:srgbClr val="000000"/>
                </a:solidFill>
              </a:defRPr>
            </a:lvl2pPr>
            <a:lvl3pPr>
              <a:defRPr sz="2800" baseline="0">
                <a:solidFill>
                  <a:srgbClr val="000000"/>
                </a:solidFill>
              </a:defRPr>
            </a:lvl3pPr>
            <a:lvl4pPr>
              <a:defRPr sz="2800" baseline="0">
                <a:solidFill>
                  <a:srgbClr val="000000"/>
                </a:solidFill>
              </a:defRPr>
            </a:lvl4pPr>
            <a:lvl5pPr>
              <a:defRPr sz="2800" baseline="0">
                <a:solidFill>
                  <a:srgbClr val="000000"/>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58800"/>
            <a:ext cx="4040188" cy="639762"/>
          </a:xfrm>
        </p:spPr>
        <p:txBody>
          <a:bodyPr anchor="b">
            <a:noAutofit/>
          </a:bodyPr>
          <a:lstStyle>
            <a:lvl1pPr marL="0" indent="0">
              <a:buNone/>
              <a:defRPr sz="2400" b="0">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276872"/>
            <a:ext cx="4040188" cy="3816424"/>
          </a:xfrm>
        </p:spPr>
        <p:txBody>
          <a:bodyPr>
            <a:normAutofit/>
          </a:bodyPr>
          <a:lstStyle>
            <a:lvl1pPr>
              <a:defRPr sz="2400">
                <a:latin typeface="+mn-lt"/>
              </a:defRPr>
            </a:lvl1pPr>
            <a:lvl2pPr>
              <a:defRPr sz="2400">
                <a:latin typeface="+mn-lt"/>
              </a:defRPr>
            </a:lvl2pPr>
            <a:lvl3pPr>
              <a:defRPr sz="2400">
                <a:latin typeface="+mn-lt"/>
              </a:defRPr>
            </a:lvl3pPr>
            <a:lvl4pPr>
              <a:defRPr sz="2400">
                <a:latin typeface="+mn-lt"/>
              </a:defRPr>
            </a:lvl4pPr>
            <a:lvl5pPr>
              <a:defRPr sz="2400">
                <a:latin typeface="+mn-lt"/>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5" name="Text Placeholder 4"/>
          <p:cNvSpPr>
            <a:spLocks noGrp="1"/>
          </p:cNvSpPr>
          <p:nvPr>
            <p:ph type="body" sz="quarter" idx="3"/>
          </p:nvPr>
        </p:nvSpPr>
        <p:spPr>
          <a:xfrm>
            <a:off x="4645025" y="1558800"/>
            <a:ext cx="4041775" cy="639762"/>
          </a:xfrm>
        </p:spPr>
        <p:txBody>
          <a:bodyPr anchor="b"/>
          <a:lstStyle>
            <a:lvl1pPr marL="0" indent="0">
              <a:buNone/>
              <a:defRPr sz="2400" b="0">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276872"/>
            <a:ext cx="4041775" cy="3816424"/>
          </a:xfrm>
        </p:spPr>
        <p:txBody>
          <a:bodyPr>
            <a:normAutofit/>
          </a:bodyPr>
          <a:lstStyle>
            <a:lvl1pPr>
              <a:defRPr sz="2400">
                <a:latin typeface="+mn-lt"/>
              </a:defRPr>
            </a:lvl1pPr>
            <a:lvl2pPr>
              <a:defRPr sz="2400">
                <a:latin typeface="+mn-lt"/>
              </a:defRPr>
            </a:lvl2pPr>
            <a:lvl3pPr>
              <a:defRPr sz="2400">
                <a:latin typeface="+mn-lt"/>
              </a:defRPr>
            </a:lvl3pPr>
            <a:lvl4pPr>
              <a:defRPr sz="2400">
                <a:latin typeface="+mn-lt"/>
              </a:defRPr>
            </a:lvl4pPr>
            <a:lvl5pPr>
              <a:defRPr sz="2400">
                <a:latin typeface="+mn-lt"/>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68000" y="547200"/>
            <a:ext cx="8208000" cy="867600"/>
          </a:xfrm>
        </p:spPr>
        <p:txBody>
          <a:bodyPr anchor="ctr" anchorCtr="0"/>
          <a:lstStyle>
            <a:lvl1pPr algn="l">
              <a:defRPr sz="2800" b="0"/>
            </a:lvl1pPr>
          </a:lstStyle>
          <a:p>
            <a:r>
              <a:rPr lang="en-US" smtClean="0"/>
              <a:t>Click to edit Master title style</a:t>
            </a:r>
            <a:endParaRPr lang="en-AU" dirty="0"/>
          </a:p>
        </p:txBody>
      </p:sp>
      <p:sp>
        <p:nvSpPr>
          <p:cNvPr id="3" name="Content Placeholder 2"/>
          <p:cNvSpPr>
            <a:spLocks noGrp="1"/>
          </p:cNvSpPr>
          <p:nvPr>
            <p:ph idx="1"/>
          </p:nvPr>
        </p:nvSpPr>
        <p:spPr>
          <a:xfrm>
            <a:off x="3563888" y="1556792"/>
            <a:ext cx="5111750" cy="4536504"/>
          </a:xfrm>
        </p:spPr>
        <p:txBody>
          <a:bodyPr/>
          <a:lstStyle>
            <a:lvl1pPr>
              <a:defRPr sz="3200">
                <a:latin typeface="+mn-lt"/>
              </a:defRPr>
            </a:lvl1pPr>
            <a:lvl2pPr>
              <a:defRPr sz="2800">
                <a:latin typeface="+mn-lt"/>
              </a:defRPr>
            </a:lvl2pPr>
            <a:lvl3pPr>
              <a:defRPr sz="2400">
                <a:latin typeface="+mn-lt"/>
              </a:defRPr>
            </a:lvl3pPr>
            <a:lvl4pPr>
              <a:defRPr sz="2000">
                <a:latin typeface="+mn-lt"/>
              </a:defRPr>
            </a:lvl4pPr>
            <a:lvl5pPr>
              <a:defRPr sz="2000">
                <a:latin typeface="+mn-lt"/>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4" name="Text Placeholder 3"/>
          <p:cNvSpPr>
            <a:spLocks noGrp="1"/>
          </p:cNvSpPr>
          <p:nvPr>
            <p:ph type="body" sz="half" idx="2"/>
          </p:nvPr>
        </p:nvSpPr>
        <p:spPr>
          <a:xfrm>
            <a:off x="468000" y="1558799"/>
            <a:ext cx="3008313" cy="4536000"/>
          </a:xfrm>
        </p:spPr>
        <p:txBody>
          <a:bodyPr>
            <a:normAutofit/>
          </a:bodyPr>
          <a:lstStyle>
            <a:lvl1pPr marL="0" indent="0">
              <a:buNone/>
              <a:defRPr sz="2800">
                <a:latin typeface="+mn-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0"/>
            </a:lvl1pPr>
          </a:lstStyle>
          <a:p>
            <a:r>
              <a:rPr lang="en-US" smtClean="0"/>
              <a:t>Click to edit Master title style</a:t>
            </a:r>
            <a:endParaRPr lang="en-AU"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atin typeface="+mn-lt"/>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AU" dirty="0"/>
          </a:p>
        </p:txBody>
      </p:sp>
      <p:sp>
        <p:nvSpPr>
          <p:cNvPr id="4" name="Text Placeholder 3"/>
          <p:cNvSpPr>
            <a:spLocks noGrp="1"/>
          </p:cNvSpPr>
          <p:nvPr>
            <p:ph type="body" sz="half" idx="2"/>
          </p:nvPr>
        </p:nvSpPr>
        <p:spPr>
          <a:xfrm>
            <a:off x="1792288" y="5367338"/>
            <a:ext cx="5486400" cy="509934"/>
          </a:xfrm>
        </p:spPr>
        <p:txBody>
          <a:bodyPr/>
          <a:lstStyle>
            <a:lvl1pPr marL="0" indent="0">
              <a:buNone/>
              <a:defRPr sz="1400">
                <a:latin typeface="+mn-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548680"/>
            <a:ext cx="8208912" cy="868958"/>
          </a:xfrm>
          <a:prstGeom prst="rect">
            <a:avLst/>
          </a:prstGeom>
        </p:spPr>
        <p:txBody>
          <a:bodyPr vert="horz" lIns="91440" tIns="45720" rIns="91440" bIns="45720" rtlCol="0" anchor="ctr">
            <a:noAutofit/>
          </a:bodyPr>
          <a:lstStyle/>
          <a:p>
            <a:r>
              <a:rPr lang="en-US" dirty="0" smtClean="0"/>
              <a:t>Click to edit Master title style</a:t>
            </a:r>
            <a:endParaRPr lang="en-AU" dirty="0"/>
          </a:p>
        </p:txBody>
      </p:sp>
      <p:sp>
        <p:nvSpPr>
          <p:cNvPr id="3" name="Text Placeholder 2"/>
          <p:cNvSpPr>
            <a:spLocks noGrp="1"/>
          </p:cNvSpPr>
          <p:nvPr>
            <p:ph type="body" idx="1"/>
          </p:nvPr>
        </p:nvSpPr>
        <p:spPr>
          <a:xfrm>
            <a:off x="457200" y="1600201"/>
            <a:ext cx="8229600" cy="4277072"/>
          </a:xfrm>
          <a:prstGeom prst="rect">
            <a:avLst/>
          </a:prstGeom>
        </p:spPr>
        <p:txBody>
          <a:bodyPr vert="horz" lIns="91440" tIns="45720" rIns="91440" bIns="45720" rtlCol="0">
            <a:normAutofit/>
          </a:bodyPr>
          <a:lstStyle/>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en-AU" sz="3200" b="0" i="0" u="none" strike="noStrike" kern="1200" cap="none" spc="0" normalizeH="0" baseline="0" noProof="0" dirty="0" smtClean="0">
                <a:ln>
                  <a:noFill/>
                </a:ln>
                <a:solidFill>
                  <a:srgbClr val="410099"/>
                </a:solidFill>
                <a:effectLst/>
                <a:uLnTx/>
                <a:uFillTx/>
                <a:latin typeface="Arial"/>
                <a:ea typeface="+mn-ea"/>
                <a:cs typeface="+mn-cs"/>
              </a:rPr>
              <a:t>	Click to edit Master subtitle style</a:t>
            </a:r>
            <a:endParaRPr kumimoji="0" lang="en-US" sz="3200" b="0" i="0" u="none" strike="noStrike" kern="1200" cap="none" spc="0" normalizeH="0" baseline="0" noProof="0" dirty="0" smtClean="0">
              <a:ln>
                <a:noFill/>
              </a:ln>
              <a:solidFill>
                <a:srgbClr val="410099"/>
              </a:solidFill>
              <a:effectLst/>
              <a:uLnTx/>
              <a:uFillTx/>
              <a:latin typeface="Arial"/>
              <a:ea typeface="+mn-ea"/>
              <a:cs typeface="+mn-cs"/>
            </a:endParaRP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cxnSp>
        <p:nvCxnSpPr>
          <p:cNvPr id="8" name="Straight Connector 7"/>
          <p:cNvCxnSpPr/>
          <p:nvPr/>
        </p:nvCxnSpPr>
        <p:spPr>
          <a:xfrm>
            <a:off x="7380312" y="6318652"/>
            <a:ext cx="0" cy="360000"/>
          </a:xfrm>
          <a:prstGeom prst="line">
            <a:avLst/>
          </a:prstGeom>
        </p:spPr>
        <p:style>
          <a:lnRef idx="1">
            <a:schemeClr val="accent2"/>
          </a:lnRef>
          <a:fillRef idx="0">
            <a:schemeClr val="accent2"/>
          </a:fillRef>
          <a:effectRef idx="0">
            <a:schemeClr val="accent2"/>
          </a:effectRef>
          <a:fontRef idx="minor">
            <a:schemeClr val="tx1"/>
          </a:fontRef>
        </p:style>
      </p:cxnSp>
      <p:sp>
        <p:nvSpPr>
          <p:cNvPr id="9" name="TextBox 8"/>
          <p:cNvSpPr txBox="1"/>
          <p:nvPr/>
        </p:nvSpPr>
        <p:spPr>
          <a:xfrm>
            <a:off x="7452320" y="6309320"/>
            <a:ext cx="1440160" cy="369332"/>
          </a:xfrm>
          <a:prstGeom prst="rect">
            <a:avLst/>
          </a:prstGeom>
          <a:noFill/>
        </p:spPr>
        <p:txBody>
          <a:bodyPr wrap="square" rtlCol="0">
            <a:spAutoFit/>
          </a:bodyPr>
          <a:lstStyle/>
          <a:p>
            <a:r>
              <a:rPr lang="en-AU" dirty="0" smtClean="0">
                <a:solidFill>
                  <a:schemeClr val="accent2"/>
                </a:solidFill>
              </a:rPr>
              <a:t>aer.gov.au</a:t>
            </a:r>
            <a:endParaRPr lang="en-AU" dirty="0">
              <a:solidFill>
                <a:schemeClr val="accent2"/>
              </a:solidFil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defTabSz="914400" rtl="0" eaLnBrk="1" latinLnBrk="0" hangingPunct="1">
        <a:spcBef>
          <a:spcPct val="0"/>
        </a:spcBef>
        <a:buNone/>
        <a:defRPr sz="2800" kern="1200">
          <a:solidFill>
            <a:schemeClr val="accent2"/>
          </a:solidFill>
          <a:latin typeface="+mj-lt"/>
          <a:ea typeface="+mj-ea"/>
          <a:cs typeface="+mj-cs"/>
        </a:defRPr>
      </a:lvl1pPr>
    </p:titleStyle>
    <p:bodyStyle>
      <a:lvl1pPr marL="342900" marR="0" indent="-342900" algn="l" defTabSz="457200" rtl="0" eaLnBrk="1" fontAlgn="auto" latinLnBrk="0" hangingPunct="1">
        <a:lnSpc>
          <a:spcPct val="100000"/>
        </a:lnSpc>
        <a:spcBef>
          <a:spcPct val="20000"/>
        </a:spcBef>
        <a:spcAft>
          <a:spcPts val="0"/>
        </a:spcAft>
        <a:buClrTx/>
        <a:buSzTx/>
        <a:buFont typeface="Arial"/>
        <a:buChar char="•"/>
        <a:tabLst/>
        <a:defRPr sz="2800" kern="1200" baseline="0">
          <a:solidFill>
            <a:srgbClr val="000000"/>
          </a:solidFill>
          <a:latin typeface="+mj-lt"/>
          <a:ea typeface="+mn-ea"/>
          <a:cs typeface="Arial" pitchFamily="34" charset="0"/>
        </a:defRPr>
      </a:lvl1pPr>
      <a:lvl2pPr marL="742950" indent="-285750" algn="l" defTabSz="914400" rtl="0" eaLnBrk="1" latinLnBrk="0" hangingPunct="1">
        <a:spcBef>
          <a:spcPct val="20000"/>
        </a:spcBef>
        <a:buFont typeface="Arial" pitchFamily="34" charset="0"/>
        <a:buChar char="–"/>
        <a:defRPr sz="2800" kern="1200" baseline="0">
          <a:solidFill>
            <a:schemeClr val="accent3"/>
          </a:solidFill>
          <a:latin typeface="+mn-lt"/>
          <a:ea typeface="+mn-ea"/>
          <a:cs typeface="Arial" pitchFamily="34" charset="0"/>
        </a:defRPr>
      </a:lvl2pPr>
      <a:lvl3pPr marL="1143000" indent="-228600" algn="l" defTabSz="914400" rtl="0" eaLnBrk="1" latinLnBrk="0" hangingPunct="1">
        <a:spcBef>
          <a:spcPct val="20000"/>
        </a:spcBef>
        <a:buFont typeface="Arial" pitchFamily="34" charset="0"/>
        <a:buChar char="•"/>
        <a:defRPr sz="2800" kern="1200" baseline="0">
          <a:solidFill>
            <a:schemeClr val="accent3"/>
          </a:solidFill>
          <a:latin typeface="+mn-lt"/>
          <a:ea typeface="+mn-ea"/>
          <a:cs typeface="Arial" pitchFamily="34" charset="0"/>
        </a:defRPr>
      </a:lvl3pPr>
      <a:lvl4pPr marL="1600200" indent="-228600" algn="l" defTabSz="914400" rtl="0" eaLnBrk="1" latinLnBrk="0" hangingPunct="1">
        <a:spcBef>
          <a:spcPct val="20000"/>
        </a:spcBef>
        <a:buFont typeface="Arial" pitchFamily="34" charset="0"/>
        <a:buChar char="–"/>
        <a:defRPr sz="2800" kern="1200" baseline="0">
          <a:solidFill>
            <a:schemeClr val="accent3"/>
          </a:solidFill>
          <a:latin typeface="+mn-lt"/>
          <a:ea typeface="+mn-ea"/>
          <a:cs typeface="Arial" pitchFamily="34" charset="0"/>
        </a:defRPr>
      </a:lvl4pPr>
      <a:lvl5pPr marL="2057400" indent="-228600" algn="l" defTabSz="914400" rtl="0" eaLnBrk="1" latinLnBrk="0" hangingPunct="1">
        <a:spcBef>
          <a:spcPct val="20000"/>
        </a:spcBef>
        <a:buFont typeface="Arial" pitchFamily="34" charset="0"/>
        <a:buChar char="»"/>
        <a:defRPr sz="2800" kern="1200" baseline="0">
          <a:solidFill>
            <a:schemeClr val="accent3"/>
          </a:solidFill>
          <a:latin typeface="+mn-lt"/>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talkingpower.com.au/"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91680" y="2348880"/>
            <a:ext cx="6480720" cy="1656184"/>
          </a:xfrm>
        </p:spPr>
        <p:txBody>
          <a:bodyPr/>
          <a:lstStyle/>
          <a:p>
            <a:r>
              <a:rPr lang="en-AU" sz="3600" dirty="0" smtClean="0"/>
              <a:t>SA Power Networks Electricity Distribution reset 2020-25</a:t>
            </a:r>
            <a:endParaRPr lang="en-AU" sz="3600" dirty="0"/>
          </a:p>
        </p:txBody>
      </p:sp>
      <p:sp>
        <p:nvSpPr>
          <p:cNvPr id="3" name="Subtitle 2"/>
          <p:cNvSpPr>
            <a:spLocks noGrp="1"/>
          </p:cNvSpPr>
          <p:nvPr>
            <p:ph type="subTitle" idx="1"/>
          </p:nvPr>
        </p:nvSpPr>
        <p:spPr>
          <a:xfrm>
            <a:off x="1691680" y="4149080"/>
            <a:ext cx="6480720" cy="648072"/>
          </a:xfrm>
        </p:spPr>
        <p:txBody>
          <a:bodyPr>
            <a:normAutofit lnSpcReduction="10000"/>
          </a:bodyPr>
          <a:lstStyle/>
          <a:p>
            <a:r>
              <a:rPr lang="en-AU" b="1" dirty="0">
                <a:cs typeface="Arial"/>
              </a:rPr>
              <a:t>Stakeholder meeting: AER preliminary framework and approach</a:t>
            </a:r>
          </a:p>
          <a:p>
            <a:endParaRPr lang="en-AU" dirty="0" smtClean="0"/>
          </a:p>
        </p:txBody>
      </p:sp>
      <p:sp>
        <p:nvSpPr>
          <p:cNvPr id="4" name="Text Placeholder 3"/>
          <p:cNvSpPr>
            <a:spLocks noGrp="1"/>
          </p:cNvSpPr>
          <p:nvPr>
            <p:ph type="body" sz="quarter" idx="10"/>
          </p:nvPr>
        </p:nvSpPr>
        <p:spPr>
          <a:xfrm>
            <a:off x="1691680" y="5301208"/>
            <a:ext cx="3671888" cy="647700"/>
          </a:xfrm>
        </p:spPr>
        <p:txBody>
          <a:bodyPr/>
          <a:lstStyle/>
          <a:p>
            <a:r>
              <a:rPr lang="en-AU" dirty="0" smtClean="0"/>
              <a:t>17 April 2018</a:t>
            </a:r>
            <a:endParaRPr lang="en-AU" dirty="0"/>
          </a:p>
        </p:txBody>
      </p:sp>
    </p:spTree>
    <p:extLst>
      <p:ext uri="{BB962C8B-B14F-4D97-AF65-F5344CB8AC3E}">
        <p14:creationId xmlns:p14="http://schemas.microsoft.com/office/powerpoint/2010/main" val="24596735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New incentive scheme</a:t>
            </a:r>
            <a:endParaRPr lang="en-AU" dirty="0"/>
          </a:p>
        </p:txBody>
      </p:sp>
      <p:sp>
        <p:nvSpPr>
          <p:cNvPr id="3" name="Content Placeholder 2"/>
          <p:cNvSpPr>
            <a:spLocks noGrp="1"/>
          </p:cNvSpPr>
          <p:nvPr>
            <p:ph sz="half" idx="1"/>
          </p:nvPr>
        </p:nvSpPr>
        <p:spPr>
          <a:xfrm>
            <a:off x="468000" y="1558800"/>
            <a:ext cx="8208456" cy="4536000"/>
          </a:xfrm>
        </p:spPr>
        <p:txBody>
          <a:bodyPr/>
          <a:lstStyle/>
          <a:p>
            <a:pPr>
              <a:spcAft>
                <a:spcPts val="1200"/>
              </a:spcAft>
            </a:pPr>
            <a:r>
              <a:rPr lang="en-AU" sz="2400" dirty="0" smtClean="0"/>
              <a:t>Demand management incentive scheme (DMIS)</a:t>
            </a:r>
          </a:p>
          <a:p>
            <a:pPr>
              <a:spcAft>
                <a:spcPts val="1200"/>
              </a:spcAft>
            </a:pPr>
            <a:r>
              <a:rPr lang="en-AU" sz="2400" dirty="0" smtClean="0"/>
              <a:t>Demand Management innovation allowance mechanism (DMIA)</a:t>
            </a:r>
          </a:p>
          <a:p>
            <a:pPr lvl="1">
              <a:spcAft>
                <a:spcPts val="1200"/>
              </a:spcAft>
            </a:pPr>
            <a:r>
              <a:rPr lang="en-AU" sz="2400" dirty="0"/>
              <a:t> </a:t>
            </a:r>
            <a:r>
              <a:rPr lang="en-AU" sz="2400" dirty="0" smtClean="0"/>
              <a:t>incentivises efficient expenditure in non-network options for demand management </a:t>
            </a:r>
          </a:p>
          <a:p>
            <a:pPr lvl="1">
              <a:spcAft>
                <a:spcPts val="1200"/>
              </a:spcAft>
            </a:pPr>
            <a:r>
              <a:rPr lang="en-AU" sz="2400" dirty="0" smtClean="0"/>
              <a:t>Improved DMIA provides for R&amp;D development fund</a:t>
            </a:r>
          </a:p>
        </p:txBody>
      </p:sp>
    </p:spTree>
    <p:extLst>
      <p:ext uri="{BB962C8B-B14F-4D97-AF65-F5344CB8AC3E}">
        <p14:creationId xmlns:p14="http://schemas.microsoft.com/office/powerpoint/2010/main" val="3637698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Increased focus on consumer engagement</a:t>
            </a:r>
            <a:endParaRPr lang="en-AU" dirty="0"/>
          </a:p>
        </p:txBody>
      </p:sp>
      <p:sp>
        <p:nvSpPr>
          <p:cNvPr id="3" name="Content Placeholder 2"/>
          <p:cNvSpPr>
            <a:spLocks noGrp="1"/>
          </p:cNvSpPr>
          <p:nvPr>
            <p:ph sz="quarter" idx="10"/>
          </p:nvPr>
        </p:nvSpPr>
        <p:spPr>
          <a:xfrm>
            <a:off x="467544" y="1396001"/>
            <a:ext cx="8208143" cy="4535958"/>
          </a:xfrm>
        </p:spPr>
        <p:txBody>
          <a:bodyPr>
            <a:normAutofit fontScale="92500" lnSpcReduction="10000"/>
          </a:bodyPr>
          <a:lstStyle/>
          <a:p>
            <a:pPr>
              <a:spcAft>
                <a:spcPts val="1200"/>
              </a:spcAft>
            </a:pPr>
            <a:r>
              <a:rPr lang="en-AU" dirty="0" smtClean="0"/>
              <a:t>SA Power Network’s phased approach:</a:t>
            </a:r>
          </a:p>
          <a:p>
            <a:pPr lvl="1">
              <a:spcAft>
                <a:spcPts val="1200"/>
              </a:spcAft>
            </a:pPr>
            <a:r>
              <a:rPr lang="en-AU" sz="2400" dirty="0" smtClean="0"/>
              <a:t>Early 2017; preliminary research to understand customer sentiment and priorities</a:t>
            </a:r>
          </a:p>
          <a:p>
            <a:pPr lvl="1">
              <a:spcAft>
                <a:spcPts val="1200"/>
              </a:spcAft>
            </a:pPr>
            <a:r>
              <a:rPr lang="en-AU" sz="2400" dirty="0" smtClean="0"/>
              <a:t>Followed by deliberative-style </a:t>
            </a:r>
            <a:r>
              <a:rPr lang="en-AU" sz="2400" dirty="0"/>
              <a:t>workshops, focus groups, and online </a:t>
            </a:r>
            <a:r>
              <a:rPr lang="en-AU" sz="2400" dirty="0" smtClean="0"/>
              <a:t>engagement exploring </a:t>
            </a:r>
            <a:r>
              <a:rPr lang="en-AU" sz="2400" dirty="0"/>
              <a:t>key themes of network price, reliability and resilience, and network of the </a:t>
            </a:r>
            <a:r>
              <a:rPr lang="en-AU" sz="2400" dirty="0" smtClean="0"/>
              <a:t>future</a:t>
            </a:r>
          </a:p>
          <a:p>
            <a:pPr lvl="1">
              <a:spcAft>
                <a:spcPts val="1200"/>
              </a:spcAft>
            </a:pPr>
            <a:r>
              <a:rPr lang="en-AU" sz="2400" dirty="0" smtClean="0"/>
              <a:t>In 2018 focus of engagement narrows to </a:t>
            </a:r>
            <a:r>
              <a:rPr lang="en-AU" sz="2400" dirty="0"/>
              <a:t>explore complex topics with stakeholders in dedicated ‘deep dive’ </a:t>
            </a:r>
            <a:r>
              <a:rPr lang="en-AU" sz="2400" dirty="0" smtClean="0"/>
              <a:t>workshops</a:t>
            </a:r>
          </a:p>
          <a:p>
            <a:pPr>
              <a:spcAft>
                <a:spcPts val="1200"/>
              </a:spcAft>
            </a:pPr>
            <a:r>
              <a:rPr lang="en-AU" sz="2400" dirty="0" smtClean="0"/>
              <a:t>This feedback will help refine the regulatory proposal to be submitted January 2019</a:t>
            </a:r>
            <a:endParaRPr lang="en-AU" sz="2400" dirty="0"/>
          </a:p>
        </p:txBody>
      </p:sp>
    </p:spTree>
    <p:extLst>
      <p:ext uri="{BB962C8B-B14F-4D97-AF65-F5344CB8AC3E}">
        <p14:creationId xmlns:p14="http://schemas.microsoft.com/office/powerpoint/2010/main" val="30786832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How can stakeholders get involved?</a:t>
            </a:r>
            <a:endParaRPr lang="en-AU" dirty="0"/>
          </a:p>
        </p:txBody>
      </p:sp>
      <p:sp>
        <p:nvSpPr>
          <p:cNvPr id="3" name="Content Placeholder 2"/>
          <p:cNvSpPr>
            <a:spLocks noGrp="1"/>
          </p:cNvSpPr>
          <p:nvPr>
            <p:ph sz="quarter" idx="10"/>
          </p:nvPr>
        </p:nvSpPr>
        <p:spPr/>
        <p:txBody>
          <a:bodyPr/>
          <a:lstStyle/>
          <a:p>
            <a:pPr>
              <a:lnSpc>
                <a:spcPct val="90000"/>
              </a:lnSpc>
              <a:spcAft>
                <a:spcPts val="1200"/>
              </a:spcAft>
            </a:pPr>
            <a:r>
              <a:rPr lang="en-AU" sz="2200" dirty="0"/>
              <a:t>We invite submissions on our preliminary F&amp;A by 27 April 2017, in particular on:</a:t>
            </a:r>
          </a:p>
          <a:p>
            <a:pPr lvl="1">
              <a:lnSpc>
                <a:spcPct val="90000"/>
              </a:lnSpc>
              <a:spcAft>
                <a:spcPts val="1200"/>
              </a:spcAft>
            </a:pPr>
            <a:r>
              <a:rPr lang="en-AU" sz="2200" dirty="0"/>
              <a:t>Non-standard connections</a:t>
            </a:r>
          </a:p>
          <a:p>
            <a:pPr lvl="1">
              <a:lnSpc>
                <a:spcPct val="90000"/>
              </a:lnSpc>
              <a:spcAft>
                <a:spcPts val="1200"/>
              </a:spcAft>
            </a:pPr>
            <a:r>
              <a:rPr lang="en-AU" sz="2200" dirty="0"/>
              <a:t>Introduction of new services between </a:t>
            </a:r>
            <a:r>
              <a:rPr lang="en-AU" sz="2200" dirty="0" err="1"/>
              <a:t>reg</a:t>
            </a:r>
            <a:r>
              <a:rPr lang="en-AU" sz="2200" dirty="0"/>
              <a:t> periods</a:t>
            </a:r>
          </a:p>
          <a:p>
            <a:pPr lvl="1">
              <a:lnSpc>
                <a:spcPct val="90000"/>
              </a:lnSpc>
              <a:spcAft>
                <a:spcPts val="1200"/>
              </a:spcAft>
            </a:pPr>
            <a:r>
              <a:rPr lang="en-AU" sz="2200" dirty="0"/>
              <a:t>Our proposed service classification table</a:t>
            </a:r>
          </a:p>
          <a:p>
            <a:pPr lvl="1">
              <a:lnSpc>
                <a:spcPct val="90000"/>
              </a:lnSpc>
              <a:spcAft>
                <a:spcPts val="1200"/>
              </a:spcAft>
            </a:pPr>
            <a:r>
              <a:rPr lang="en-AU" sz="2200" dirty="0"/>
              <a:t>Our approach on depreciation, incentive schemes etc.</a:t>
            </a:r>
          </a:p>
          <a:p>
            <a:pPr>
              <a:lnSpc>
                <a:spcPct val="90000"/>
              </a:lnSpc>
              <a:spcAft>
                <a:spcPts val="1200"/>
              </a:spcAft>
            </a:pPr>
            <a:r>
              <a:rPr lang="en-AU" sz="2200" dirty="0"/>
              <a:t>Have your day during SA Power Network’s consumer engagement – details available: </a:t>
            </a:r>
            <a:r>
              <a:rPr lang="en-AU" sz="2200" dirty="0">
                <a:hlinkClick r:id="rId2"/>
              </a:rPr>
              <a:t>https://www.talkingpower.com.au</a:t>
            </a:r>
            <a:endParaRPr lang="en-AU" sz="2200" dirty="0"/>
          </a:p>
          <a:p>
            <a:pPr lvl="1"/>
            <a:endParaRPr lang="en-AU" sz="2400" dirty="0" smtClean="0"/>
          </a:p>
          <a:p>
            <a:pPr lvl="1"/>
            <a:endParaRPr lang="en-AU" dirty="0"/>
          </a:p>
        </p:txBody>
      </p:sp>
    </p:spTree>
    <p:extLst>
      <p:ext uri="{BB962C8B-B14F-4D97-AF65-F5344CB8AC3E}">
        <p14:creationId xmlns:p14="http://schemas.microsoft.com/office/powerpoint/2010/main" val="35390352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Who are we</a:t>
            </a:r>
          </a:p>
        </p:txBody>
      </p:sp>
      <p:sp>
        <p:nvSpPr>
          <p:cNvPr id="3" name="Content Placeholder 2"/>
          <p:cNvSpPr>
            <a:spLocks noGrp="1"/>
          </p:cNvSpPr>
          <p:nvPr>
            <p:ph sz="half" idx="1"/>
          </p:nvPr>
        </p:nvSpPr>
        <p:spPr>
          <a:xfrm>
            <a:off x="467544" y="1447908"/>
            <a:ext cx="7704400" cy="4536000"/>
          </a:xfrm>
        </p:spPr>
        <p:txBody>
          <a:bodyPr>
            <a:normAutofit/>
          </a:bodyPr>
          <a:lstStyle/>
          <a:p>
            <a:pPr>
              <a:defRPr/>
            </a:pPr>
            <a:r>
              <a:rPr lang="en-AU" altLang="en-US" sz="2400" dirty="0"/>
              <a:t>The AER works to make Australian energy consumers better off by:</a:t>
            </a:r>
          </a:p>
          <a:p>
            <a:pPr marL="0" indent="0">
              <a:buFont typeface="Wingdings 2" panose="05020102010507070707" pitchFamily="18" charset="2"/>
              <a:buNone/>
              <a:defRPr/>
            </a:pPr>
            <a:endParaRPr lang="en-AU" altLang="en-US" sz="2400" dirty="0"/>
          </a:p>
          <a:p>
            <a:pPr lvl="1">
              <a:defRPr/>
            </a:pPr>
            <a:r>
              <a:rPr lang="en-US" sz="2400" dirty="0"/>
              <a:t>regulating electricity networks and covered gas pipelines, in all jurisdictions except WA</a:t>
            </a:r>
          </a:p>
          <a:p>
            <a:pPr marL="347663" lvl="1" indent="0">
              <a:buFont typeface="Verdana" panose="020B0604030504040204" pitchFamily="34" charset="0"/>
              <a:buNone/>
              <a:defRPr/>
            </a:pPr>
            <a:endParaRPr lang="en-US" sz="2000" dirty="0"/>
          </a:p>
          <a:p>
            <a:pPr lvl="1">
              <a:defRPr/>
            </a:pPr>
            <a:r>
              <a:rPr lang="en-US" sz="2400" dirty="0"/>
              <a:t>enforcing the laws for the NEM and spot gas markets in southern and eastern Australia</a:t>
            </a:r>
          </a:p>
          <a:p>
            <a:pPr marL="347663" lvl="1" indent="0">
              <a:buFont typeface="Verdana" panose="020B0604030504040204" pitchFamily="34" charset="0"/>
              <a:buNone/>
              <a:defRPr/>
            </a:pPr>
            <a:endParaRPr lang="en-US" sz="2000" dirty="0"/>
          </a:p>
          <a:p>
            <a:pPr lvl="1">
              <a:defRPr/>
            </a:pPr>
            <a:r>
              <a:rPr lang="en-US" sz="2400" dirty="0"/>
              <a:t>protecting the interests of household and small business consumers by enforcing the NERL </a:t>
            </a:r>
          </a:p>
          <a:p>
            <a:endParaRPr lang="en-AU" dirty="0"/>
          </a:p>
        </p:txBody>
      </p:sp>
    </p:spTree>
    <p:extLst>
      <p:ext uri="{BB962C8B-B14F-4D97-AF65-F5344CB8AC3E}">
        <p14:creationId xmlns:p14="http://schemas.microsoft.com/office/powerpoint/2010/main" val="33256823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What is the </a:t>
            </a:r>
            <a:r>
              <a:rPr lang="en-AU" dirty="0"/>
              <a:t>Framework and </a:t>
            </a:r>
            <a:r>
              <a:rPr lang="en-AU" dirty="0" smtClean="0"/>
              <a:t>approach?</a:t>
            </a:r>
            <a:endParaRPr lang="en-AU" dirty="0"/>
          </a:p>
        </p:txBody>
      </p:sp>
      <p:sp>
        <p:nvSpPr>
          <p:cNvPr id="3" name="Content Placeholder 2"/>
          <p:cNvSpPr>
            <a:spLocks noGrp="1"/>
          </p:cNvSpPr>
          <p:nvPr>
            <p:ph sz="half" idx="1"/>
          </p:nvPr>
        </p:nvSpPr>
        <p:spPr>
          <a:xfrm>
            <a:off x="468000" y="1484784"/>
            <a:ext cx="8208456" cy="4536000"/>
          </a:xfrm>
        </p:spPr>
        <p:txBody>
          <a:bodyPr>
            <a:normAutofit/>
          </a:bodyPr>
          <a:lstStyle/>
          <a:p>
            <a:pPr>
              <a:spcAft>
                <a:spcPts val="1200"/>
              </a:spcAft>
            </a:pPr>
            <a:r>
              <a:rPr lang="en-AU" sz="2400" dirty="0"/>
              <a:t>1</a:t>
            </a:r>
            <a:r>
              <a:rPr lang="en-AU" sz="2400" baseline="30000" dirty="0"/>
              <a:t>st</a:t>
            </a:r>
            <a:r>
              <a:rPr lang="en-AU" sz="2400" dirty="0"/>
              <a:t> step in 2 year </a:t>
            </a:r>
            <a:r>
              <a:rPr lang="en-AU" sz="2400" dirty="0" smtClean="0"/>
              <a:t>electricity reset </a:t>
            </a:r>
            <a:r>
              <a:rPr lang="en-AU" sz="2400" dirty="0"/>
              <a:t>process</a:t>
            </a:r>
          </a:p>
          <a:p>
            <a:pPr>
              <a:spcAft>
                <a:spcPts val="1200"/>
              </a:spcAft>
            </a:pPr>
            <a:r>
              <a:rPr lang="en-AU" sz="2400" dirty="0"/>
              <a:t>F&amp;A determines:</a:t>
            </a:r>
          </a:p>
          <a:p>
            <a:pPr lvl="1">
              <a:spcAft>
                <a:spcPts val="1200"/>
              </a:spcAft>
            </a:pPr>
            <a:r>
              <a:rPr lang="en-AU" sz="2400" dirty="0"/>
              <a:t>Service classification </a:t>
            </a:r>
          </a:p>
          <a:p>
            <a:pPr lvl="1">
              <a:spcAft>
                <a:spcPts val="1200"/>
              </a:spcAft>
            </a:pPr>
            <a:r>
              <a:rPr lang="en-AU" sz="2400" dirty="0"/>
              <a:t>Form of control </a:t>
            </a:r>
          </a:p>
          <a:p>
            <a:pPr lvl="1">
              <a:spcAft>
                <a:spcPts val="1200"/>
              </a:spcAft>
            </a:pPr>
            <a:r>
              <a:rPr lang="en-AU" sz="2400" dirty="0"/>
              <a:t>Control mechanism </a:t>
            </a:r>
          </a:p>
          <a:p>
            <a:pPr lvl="1">
              <a:spcAft>
                <a:spcPts val="1200"/>
              </a:spcAft>
            </a:pPr>
            <a:r>
              <a:rPr lang="en-AU" sz="2400" dirty="0"/>
              <a:t>Application of guidelines and incentive schemes </a:t>
            </a:r>
          </a:p>
          <a:p>
            <a:pPr lvl="1">
              <a:spcAft>
                <a:spcPts val="1200"/>
              </a:spcAft>
            </a:pPr>
            <a:r>
              <a:rPr lang="en-AU" sz="2400" dirty="0"/>
              <a:t>Approach to </a:t>
            </a:r>
            <a:r>
              <a:rPr lang="en-AU" sz="2400" dirty="0" smtClean="0"/>
              <a:t>depreciation</a:t>
            </a:r>
            <a:endParaRPr lang="en-AU" sz="2400" dirty="0"/>
          </a:p>
          <a:p>
            <a:endParaRPr lang="en-AU" dirty="0"/>
          </a:p>
        </p:txBody>
      </p:sp>
    </p:spTree>
    <p:extLst>
      <p:ext uri="{BB962C8B-B14F-4D97-AF65-F5344CB8AC3E}">
        <p14:creationId xmlns:p14="http://schemas.microsoft.com/office/powerpoint/2010/main" val="9086179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8208912" cy="720080"/>
          </a:xfrm>
        </p:spPr>
        <p:txBody>
          <a:bodyPr/>
          <a:lstStyle/>
          <a:p>
            <a:r>
              <a:rPr lang="en-AU" dirty="0"/>
              <a:t>South Australia distribution determination process</a:t>
            </a:r>
          </a:p>
        </p:txBody>
      </p:sp>
      <p:graphicFrame>
        <p:nvGraphicFramePr>
          <p:cNvPr id="5" name="Content Placeholder 4"/>
          <p:cNvGraphicFramePr>
            <a:graphicFrameLocks noGrp="1"/>
          </p:cNvGraphicFramePr>
          <p:nvPr>
            <p:ph sz="half" idx="1"/>
            <p:extLst>
              <p:ext uri="{D42A27DB-BD31-4B8C-83A1-F6EECF244321}">
                <p14:modId xmlns:p14="http://schemas.microsoft.com/office/powerpoint/2010/main" val="1146014803"/>
              </p:ext>
            </p:extLst>
          </p:nvPr>
        </p:nvGraphicFramePr>
        <p:xfrm>
          <a:off x="468313" y="1412776"/>
          <a:ext cx="8207376" cy="4820920"/>
        </p:xfrm>
        <a:graphic>
          <a:graphicData uri="http://schemas.openxmlformats.org/drawingml/2006/table">
            <a:tbl>
              <a:tblPr firstRow="1" bandRow="1">
                <a:tableStyleId>{5C22544A-7EE6-4342-B048-85BDC9FD1C3A}</a:tableStyleId>
              </a:tblPr>
              <a:tblGrid>
                <a:gridCol w="6551959">
                  <a:extLst>
                    <a:ext uri="{9D8B030D-6E8A-4147-A177-3AD203B41FA5}">
                      <a16:colId xmlns:a16="http://schemas.microsoft.com/office/drawing/2014/main" val="1559516250"/>
                    </a:ext>
                  </a:extLst>
                </a:gridCol>
                <a:gridCol w="1655417">
                  <a:extLst>
                    <a:ext uri="{9D8B030D-6E8A-4147-A177-3AD203B41FA5}">
                      <a16:colId xmlns:a16="http://schemas.microsoft.com/office/drawing/2014/main" val="1242237701"/>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800" dirty="0" smtClean="0">
                          <a:effectLst/>
                        </a:rPr>
                        <a:t>Step</a:t>
                      </a:r>
                      <a:endParaRPr lang="en-AU" sz="1600" dirty="0" smtClean="0">
                        <a:effectLst/>
                        <a:latin typeface="Arial" panose="020B0604020202020204" pitchFamily="34" charset="0"/>
                        <a:ea typeface="Arial" panose="020B0604020202020204" pitchFamily="34"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800" dirty="0" smtClean="0">
                          <a:effectLst/>
                        </a:rPr>
                        <a:t>Date</a:t>
                      </a:r>
                      <a:endParaRPr lang="en-AU" sz="1600" dirty="0" smtClean="0">
                        <a:effectLst/>
                        <a:latin typeface="Arial" panose="020B0604020202020204" pitchFamily="34" charset="0"/>
                        <a:ea typeface="Arial" panose="020B0604020202020204" pitchFamily="34" charset="0"/>
                        <a:cs typeface="Times New Roman" panose="02020603050405020304" pitchFamily="18" charset="0"/>
                      </a:endParaRPr>
                    </a:p>
                  </a:txBody>
                  <a:tcPr/>
                </a:tc>
                <a:extLst>
                  <a:ext uri="{0D108BD9-81ED-4DB2-BD59-A6C34878D82A}">
                    <a16:rowId xmlns:a16="http://schemas.microsoft.com/office/drawing/2014/main" val="319216405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dirty="0" smtClean="0">
                          <a:effectLst/>
                        </a:rPr>
                        <a:t>AER publishes preliminary F&amp;A for SA Power Networks</a:t>
                      </a:r>
                      <a:endParaRPr lang="en-AU" sz="1400" dirty="0" smtClean="0">
                        <a:effectLst/>
                        <a:latin typeface="Arial" panose="020B0604020202020204" pitchFamily="34" charset="0"/>
                        <a:ea typeface="Arial" panose="020B0604020202020204" pitchFamily="34"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kern="1200" dirty="0">
                          <a:solidFill>
                            <a:schemeClr val="dk1"/>
                          </a:solidFill>
                          <a:effectLst/>
                          <a:latin typeface="+mn-lt"/>
                          <a:ea typeface="+mn-ea"/>
                          <a:cs typeface="+mn-cs"/>
                        </a:rPr>
                        <a:t>March 2018</a:t>
                      </a:r>
                    </a:p>
                  </a:txBody>
                  <a:tcPr marL="68580" marR="68580" marT="0" marB="0"/>
                </a:tc>
                <a:extLst>
                  <a:ext uri="{0D108BD9-81ED-4DB2-BD59-A6C34878D82A}">
                    <a16:rowId xmlns:a16="http://schemas.microsoft.com/office/drawing/2014/main" val="188771340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dirty="0" smtClean="0">
                          <a:effectLst/>
                        </a:rPr>
                        <a:t>Stakeholder forum</a:t>
                      </a:r>
                      <a:endParaRPr lang="en-AU" sz="1400" dirty="0" smtClean="0">
                        <a:effectLst/>
                        <a:latin typeface="Arial" panose="020B0604020202020204" pitchFamily="34" charset="0"/>
                        <a:ea typeface="Arial" panose="020B0604020202020204" pitchFamily="34"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kern="1200" dirty="0">
                          <a:solidFill>
                            <a:schemeClr val="dk1"/>
                          </a:solidFill>
                          <a:effectLst/>
                          <a:latin typeface="+mn-lt"/>
                          <a:ea typeface="+mn-ea"/>
                          <a:cs typeface="+mn-cs"/>
                        </a:rPr>
                        <a:t>17 April 2018</a:t>
                      </a:r>
                    </a:p>
                  </a:txBody>
                  <a:tcPr marL="68580" marR="68580" marT="0" marB="0"/>
                </a:tc>
                <a:extLst>
                  <a:ext uri="{0D108BD9-81ED-4DB2-BD59-A6C34878D82A}">
                    <a16:rowId xmlns:a16="http://schemas.microsoft.com/office/drawing/2014/main" val="5629231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dirty="0" smtClean="0">
                          <a:effectLst/>
                        </a:rPr>
                        <a:t>Submissions on the preliminary F&amp;A for SA Power Networks close</a:t>
                      </a:r>
                      <a:endParaRPr lang="en-AU" sz="1400" dirty="0" smtClean="0">
                        <a:effectLst/>
                        <a:latin typeface="Arial" panose="020B0604020202020204" pitchFamily="34" charset="0"/>
                        <a:ea typeface="Arial" panose="020B0604020202020204" pitchFamily="34"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kern="1200" dirty="0">
                          <a:solidFill>
                            <a:schemeClr val="dk1"/>
                          </a:solidFill>
                          <a:effectLst/>
                          <a:latin typeface="+mn-lt"/>
                          <a:ea typeface="+mn-ea"/>
                          <a:cs typeface="+mn-cs"/>
                        </a:rPr>
                        <a:t>27 April 2018</a:t>
                      </a:r>
                    </a:p>
                  </a:txBody>
                  <a:tcPr marL="68580" marR="68580" marT="0" marB="0"/>
                </a:tc>
                <a:extLst>
                  <a:ext uri="{0D108BD9-81ED-4DB2-BD59-A6C34878D82A}">
                    <a16:rowId xmlns:a16="http://schemas.microsoft.com/office/drawing/2014/main" val="118101870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dirty="0" smtClean="0">
                          <a:effectLst/>
                        </a:rPr>
                        <a:t>AER to publish final F&amp;A for SA Power Networks</a:t>
                      </a:r>
                      <a:endParaRPr lang="en-AU" sz="1400" dirty="0" smtClean="0">
                        <a:effectLst/>
                        <a:latin typeface="Arial" panose="020B0604020202020204" pitchFamily="34" charset="0"/>
                        <a:ea typeface="Arial" panose="020B0604020202020204" pitchFamily="34"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kern="1200" dirty="0">
                          <a:solidFill>
                            <a:schemeClr val="dk1"/>
                          </a:solidFill>
                          <a:effectLst/>
                          <a:latin typeface="+mn-lt"/>
                          <a:ea typeface="+mn-ea"/>
                          <a:cs typeface="+mn-cs"/>
                        </a:rPr>
                        <a:t>July 2018</a:t>
                      </a:r>
                    </a:p>
                  </a:txBody>
                  <a:tcPr marL="68580" marR="68580" marT="0" marB="0"/>
                </a:tc>
                <a:extLst>
                  <a:ext uri="{0D108BD9-81ED-4DB2-BD59-A6C34878D82A}">
                    <a16:rowId xmlns:a16="http://schemas.microsoft.com/office/drawing/2014/main" val="166695423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dirty="0" smtClean="0">
                          <a:effectLst/>
                        </a:rPr>
                        <a:t>SA Power Networks submits its regulatory proposal to AER</a:t>
                      </a:r>
                      <a:endParaRPr lang="en-AU" sz="1400" dirty="0" smtClean="0">
                        <a:effectLst/>
                        <a:latin typeface="Arial" panose="020B0604020202020204" pitchFamily="34" charset="0"/>
                        <a:ea typeface="Arial" panose="020B0604020202020204" pitchFamily="34"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kern="1200" dirty="0">
                          <a:solidFill>
                            <a:schemeClr val="dk1"/>
                          </a:solidFill>
                          <a:effectLst/>
                          <a:latin typeface="+mn-lt"/>
                          <a:ea typeface="+mn-ea"/>
                          <a:cs typeface="+mn-cs"/>
                        </a:rPr>
                        <a:t>January 2019</a:t>
                      </a:r>
                    </a:p>
                  </a:txBody>
                  <a:tcPr marL="68580" marR="68580" marT="0" marB="0"/>
                </a:tc>
                <a:extLst>
                  <a:ext uri="{0D108BD9-81ED-4DB2-BD59-A6C34878D82A}">
                    <a16:rowId xmlns:a16="http://schemas.microsoft.com/office/drawing/2014/main" val="182807540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kern="1200" dirty="0">
                          <a:solidFill>
                            <a:schemeClr val="dk1"/>
                          </a:solidFill>
                          <a:effectLst/>
                          <a:latin typeface="+mn-lt"/>
                          <a:ea typeface="+mn-ea"/>
                          <a:cs typeface="+mn-cs"/>
                        </a:rPr>
                        <a:t>AER publishes issues paper and holds public forum</a:t>
                      </a: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kern="1200" dirty="0">
                          <a:solidFill>
                            <a:schemeClr val="dk1"/>
                          </a:solidFill>
                          <a:effectLst/>
                          <a:latin typeface="+mn-lt"/>
                          <a:ea typeface="+mn-ea"/>
                          <a:cs typeface="+mn-cs"/>
                        </a:rPr>
                        <a:t>March/April 2019*</a:t>
                      </a:r>
                    </a:p>
                  </a:txBody>
                  <a:tcPr marL="68580" marR="68580" marT="0" marB="0"/>
                </a:tc>
                <a:extLst>
                  <a:ext uri="{0D108BD9-81ED-4DB2-BD59-A6C34878D82A}">
                    <a16:rowId xmlns:a16="http://schemas.microsoft.com/office/drawing/2014/main" val="84429337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kern="1200" dirty="0">
                          <a:solidFill>
                            <a:schemeClr val="dk1"/>
                          </a:solidFill>
                          <a:effectLst/>
                          <a:latin typeface="+mn-lt"/>
                          <a:ea typeface="+mn-ea"/>
                          <a:cs typeface="+mn-cs"/>
                        </a:rPr>
                        <a:t>Submissions on regulatory proposal close</a:t>
                      </a: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kern="1200" dirty="0">
                          <a:solidFill>
                            <a:schemeClr val="dk1"/>
                          </a:solidFill>
                          <a:effectLst/>
                          <a:latin typeface="+mn-lt"/>
                          <a:ea typeface="+mn-ea"/>
                          <a:cs typeface="+mn-cs"/>
                        </a:rPr>
                        <a:t>May 2019</a:t>
                      </a:r>
                    </a:p>
                  </a:txBody>
                  <a:tcPr marL="68580" marR="68580" marT="0" marB="0"/>
                </a:tc>
                <a:extLst>
                  <a:ext uri="{0D108BD9-81ED-4DB2-BD59-A6C34878D82A}">
                    <a16:rowId xmlns:a16="http://schemas.microsoft.com/office/drawing/2014/main" val="102958096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kern="1200" dirty="0">
                          <a:solidFill>
                            <a:schemeClr val="dk1"/>
                          </a:solidFill>
                          <a:effectLst/>
                          <a:latin typeface="+mn-lt"/>
                          <a:ea typeface="+mn-ea"/>
                          <a:cs typeface="+mn-cs"/>
                        </a:rPr>
                        <a:t>AER to publish draft decision</a:t>
                      </a: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kern="1200" dirty="0">
                          <a:solidFill>
                            <a:schemeClr val="dk1"/>
                          </a:solidFill>
                          <a:effectLst/>
                          <a:latin typeface="+mn-lt"/>
                          <a:ea typeface="+mn-ea"/>
                          <a:cs typeface="+mn-cs"/>
                        </a:rPr>
                        <a:t>September 2019</a:t>
                      </a:r>
                    </a:p>
                  </a:txBody>
                  <a:tcPr marL="68580" marR="68580" marT="0" marB="0"/>
                </a:tc>
                <a:extLst>
                  <a:ext uri="{0D108BD9-81ED-4DB2-BD59-A6C34878D82A}">
                    <a16:rowId xmlns:a16="http://schemas.microsoft.com/office/drawing/2014/main" val="387604017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kern="1200" dirty="0">
                          <a:solidFill>
                            <a:schemeClr val="dk1"/>
                          </a:solidFill>
                          <a:effectLst/>
                          <a:latin typeface="+mn-lt"/>
                          <a:ea typeface="+mn-ea"/>
                          <a:cs typeface="+mn-cs"/>
                        </a:rPr>
                        <a:t>AER to hold a predetermination conference</a:t>
                      </a: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kern="1200" dirty="0">
                          <a:solidFill>
                            <a:schemeClr val="dk1"/>
                          </a:solidFill>
                          <a:effectLst/>
                          <a:latin typeface="+mn-lt"/>
                          <a:ea typeface="+mn-ea"/>
                          <a:cs typeface="+mn-cs"/>
                        </a:rPr>
                        <a:t>October 2019</a:t>
                      </a:r>
                    </a:p>
                  </a:txBody>
                  <a:tcPr marL="68580" marR="68580" marT="0" marB="0"/>
                </a:tc>
                <a:extLst>
                  <a:ext uri="{0D108BD9-81ED-4DB2-BD59-A6C34878D82A}">
                    <a16:rowId xmlns:a16="http://schemas.microsoft.com/office/drawing/2014/main" val="48321545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kern="1200" dirty="0">
                          <a:solidFill>
                            <a:schemeClr val="dk1"/>
                          </a:solidFill>
                          <a:effectLst/>
                          <a:latin typeface="+mn-lt"/>
                          <a:ea typeface="+mn-ea"/>
                          <a:cs typeface="+mn-cs"/>
                        </a:rPr>
                        <a:t>SA Power Networks to submit revised regulatory proposal to AER</a:t>
                      </a: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kern="1200" dirty="0">
                          <a:solidFill>
                            <a:schemeClr val="dk1"/>
                          </a:solidFill>
                          <a:effectLst/>
                          <a:latin typeface="+mn-lt"/>
                          <a:ea typeface="+mn-ea"/>
                          <a:cs typeface="+mn-cs"/>
                        </a:rPr>
                        <a:t>December 2019</a:t>
                      </a:r>
                    </a:p>
                  </a:txBody>
                  <a:tcPr marL="68580" marR="68580" marT="0" marB="0"/>
                </a:tc>
                <a:extLst>
                  <a:ext uri="{0D108BD9-81ED-4DB2-BD59-A6C34878D82A}">
                    <a16:rowId xmlns:a16="http://schemas.microsoft.com/office/drawing/2014/main" val="257317051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kern="1200" dirty="0">
                          <a:solidFill>
                            <a:schemeClr val="dk1"/>
                          </a:solidFill>
                          <a:effectLst/>
                          <a:latin typeface="+mn-lt"/>
                          <a:ea typeface="+mn-ea"/>
                          <a:cs typeface="+mn-cs"/>
                        </a:rPr>
                        <a:t>Submissions on revised regulatory proposal and draft decision close</a:t>
                      </a: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kern="1200" dirty="0">
                          <a:solidFill>
                            <a:schemeClr val="dk1"/>
                          </a:solidFill>
                          <a:effectLst/>
                          <a:latin typeface="+mn-lt"/>
                          <a:ea typeface="+mn-ea"/>
                          <a:cs typeface="+mn-cs"/>
                        </a:rPr>
                        <a:t>January 2020*</a:t>
                      </a:r>
                    </a:p>
                  </a:txBody>
                  <a:tcPr marL="68580" marR="68580" marT="0" marB="0"/>
                </a:tc>
                <a:extLst>
                  <a:ext uri="{0D108BD9-81ED-4DB2-BD59-A6C34878D82A}">
                    <a16:rowId xmlns:a16="http://schemas.microsoft.com/office/drawing/2014/main" val="319609710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kern="1200" dirty="0">
                          <a:solidFill>
                            <a:schemeClr val="dk1"/>
                          </a:solidFill>
                          <a:effectLst/>
                          <a:latin typeface="+mn-lt"/>
                          <a:ea typeface="+mn-ea"/>
                          <a:cs typeface="+mn-cs"/>
                        </a:rPr>
                        <a:t>AER to publish distribution determination for regulatory control period</a:t>
                      </a: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kern="1200" dirty="0">
                          <a:solidFill>
                            <a:schemeClr val="dk1"/>
                          </a:solidFill>
                          <a:effectLst/>
                          <a:latin typeface="+mn-lt"/>
                          <a:ea typeface="+mn-ea"/>
                          <a:cs typeface="+mn-cs"/>
                        </a:rPr>
                        <a:t>April 2020</a:t>
                      </a:r>
                    </a:p>
                  </a:txBody>
                  <a:tcPr marL="68580" marR="68580" marT="0" marB="0"/>
                </a:tc>
                <a:extLst>
                  <a:ext uri="{0D108BD9-81ED-4DB2-BD59-A6C34878D82A}">
                    <a16:rowId xmlns:a16="http://schemas.microsoft.com/office/drawing/2014/main" val="1763904847"/>
                  </a:ext>
                </a:extLst>
              </a:tr>
            </a:tbl>
          </a:graphicData>
        </a:graphic>
      </p:graphicFrame>
    </p:spTree>
    <p:extLst>
      <p:ext uri="{BB962C8B-B14F-4D97-AF65-F5344CB8AC3E}">
        <p14:creationId xmlns:p14="http://schemas.microsoft.com/office/powerpoint/2010/main" val="8058950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How we classify services</a:t>
            </a:r>
            <a:endParaRPr lang="en-AU" dirty="0"/>
          </a:p>
        </p:txBody>
      </p:sp>
      <p:pic>
        <p:nvPicPr>
          <p:cNvPr id="5" name="Content Placeholder 4" descr="C:\Users\ayoun\AppData\Local\Microsoft\Windows\Temporary Internet Files\Content.Outlook\XJQINWQ0\Updated classification table.jpg"/>
          <p:cNvPicPr>
            <a:picLocks noGrp="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468313" y="1417638"/>
            <a:ext cx="8064500" cy="4315617"/>
          </a:xfrm>
          <a:prstGeom prst="rect">
            <a:avLst/>
          </a:prstGeom>
          <a:noFill/>
          <a:ln>
            <a:noFill/>
          </a:ln>
        </p:spPr>
      </p:pic>
    </p:spTree>
    <p:extLst>
      <p:ext uri="{BB962C8B-B14F-4D97-AF65-F5344CB8AC3E}">
        <p14:creationId xmlns:p14="http://schemas.microsoft.com/office/powerpoint/2010/main" val="16466779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Major drivers of change for the 2020-25 regulatory period</a:t>
            </a:r>
            <a:endParaRPr lang="en-AU" dirty="0"/>
          </a:p>
        </p:txBody>
      </p:sp>
      <p:sp>
        <p:nvSpPr>
          <p:cNvPr id="3" name="Content Placeholder 2"/>
          <p:cNvSpPr>
            <a:spLocks noGrp="1"/>
          </p:cNvSpPr>
          <p:nvPr>
            <p:ph sz="half" idx="1"/>
          </p:nvPr>
        </p:nvSpPr>
        <p:spPr>
          <a:xfrm>
            <a:off x="467544" y="1700808"/>
            <a:ext cx="7992432" cy="4102448"/>
          </a:xfrm>
        </p:spPr>
        <p:txBody>
          <a:bodyPr>
            <a:normAutofit/>
          </a:bodyPr>
          <a:lstStyle/>
          <a:p>
            <a:pPr>
              <a:spcAft>
                <a:spcPts val="1200"/>
              </a:spcAft>
            </a:pPr>
            <a:r>
              <a:rPr lang="en-AU" sz="2600" dirty="0" smtClean="0"/>
              <a:t>Ring-fencing</a:t>
            </a:r>
          </a:p>
          <a:p>
            <a:pPr>
              <a:spcAft>
                <a:spcPts val="1200"/>
              </a:spcAft>
            </a:pPr>
            <a:r>
              <a:rPr lang="en-AU" sz="2600" dirty="0" smtClean="0"/>
              <a:t>Power of Choice</a:t>
            </a:r>
          </a:p>
          <a:p>
            <a:pPr>
              <a:spcAft>
                <a:spcPts val="1200"/>
              </a:spcAft>
            </a:pPr>
            <a:r>
              <a:rPr lang="en-AU" sz="2600" dirty="0" smtClean="0"/>
              <a:t>AEMC contestability rule change</a:t>
            </a:r>
            <a:endParaRPr lang="en-AU" sz="2600" dirty="0"/>
          </a:p>
          <a:p>
            <a:pPr>
              <a:spcAft>
                <a:spcPts val="1200"/>
              </a:spcAft>
            </a:pPr>
            <a:r>
              <a:rPr lang="en-AU" sz="2600" dirty="0" smtClean="0"/>
              <a:t>New incentive scheme – DMIS</a:t>
            </a:r>
          </a:p>
          <a:p>
            <a:pPr>
              <a:spcAft>
                <a:spcPts val="1200"/>
              </a:spcAft>
            </a:pPr>
            <a:r>
              <a:rPr lang="en-AU" sz="2600" dirty="0" smtClean="0"/>
              <a:t>Increased focus on consumer engagement</a:t>
            </a:r>
            <a:endParaRPr lang="en-AU" sz="2600" dirty="0"/>
          </a:p>
        </p:txBody>
      </p:sp>
    </p:spTree>
    <p:extLst>
      <p:ext uri="{BB962C8B-B14F-4D97-AF65-F5344CB8AC3E}">
        <p14:creationId xmlns:p14="http://schemas.microsoft.com/office/powerpoint/2010/main" val="42756634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Ring-Fencing has caused a rethink of service classification</a:t>
            </a:r>
            <a:endParaRPr lang="en-AU" dirty="0"/>
          </a:p>
        </p:txBody>
      </p:sp>
      <p:sp>
        <p:nvSpPr>
          <p:cNvPr id="3" name="Content Placeholder 2"/>
          <p:cNvSpPr>
            <a:spLocks noGrp="1"/>
          </p:cNvSpPr>
          <p:nvPr>
            <p:ph sz="half" idx="1"/>
          </p:nvPr>
        </p:nvSpPr>
        <p:spPr>
          <a:xfrm>
            <a:off x="468000" y="1558800"/>
            <a:ext cx="8064440" cy="4536000"/>
          </a:xfrm>
        </p:spPr>
        <p:txBody>
          <a:bodyPr>
            <a:normAutofit lnSpcReduction="10000"/>
          </a:bodyPr>
          <a:lstStyle/>
          <a:p>
            <a:r>
              <a:rPr lang="en-AU" sz="2400" dirty="0" smtClean="0"/>
              <a:t>Major Changes include:</a:t>
            </a:r>
          </a:p>
          <a:p>
            <a:pPr lvl="1"/>
            <a:r>
              <a:rPr lang="en-AU" sz="2400" dirty="0" smtClean="0"/>
              <a:t>Negotiated services reclassified as alternative control</a:t>
            </a:r>
          </a:p>
          <a:p>
            <a:pPr lvl="1"/>
            <a:r>
              <a:rPr lang="en-AU" sz="2400" dirty="0" smtClean="0"/>
              <a:t>New services to be classified</a:t>
            </a:r>
          </a:p>
          <a:p>
            <a:endParaRPr lang="en-AU" sz="2000" dirty="0" smtClean="0"/>
          </a:p>
          <a:p>
            <a:r>
              <a:rPr lang="en-AU" sz="2400" dirty="0" smtClean="0"/>
              <a:t>New services include:</a:t>
            </a:r>
            <a:endParaRPr lang="en-AU" sz="2000" dirty="0" smtClean="0"/>
          </a:p>
          <a:p>
            <a:pPr lvl="1"/>
            <a:r>
              <a:rPr lang="en-AU" sz="2000" dirty="0" smtClean="0"/>
              <a:t>Notices of arrangement and completion </a:t>
            </a:r>
          </a:p>
          <a:p>
            <a:pPr lvl="1"/>
            <a:r>
              <a:rPr lang="en-AU" sz="2000" dirty="0" smtClean="0"/>
              <a:t>Rectification works to maintain network safety</a:t>
            </a:r>
          </a:p>
          <a:p>
            <a:pPr lvl="1"/>
            <a:r>
              <a:rPr lang="en-AU" sz="2000" dirty="0" smtClean="0"/>
              <a:t>Provision of training to third parties for network related access</a:t>
            </a:r>
          </a:p>
          <a:p>
            <a:pPr lvl="1"/>
            <a:r>
              <a:rPr lang="en-AU" sz="2000" dirty="0" smtClean="0"/>
              <a:t>Authorisation and approval of third party service providers design, work and materials</a:t>
            </a:r>
          </a:p>
          <a:p>
            <a:pPr lvl="1"/>
            <a:r>
              <a:rPr lang="en-AU" sz="2000" dirty="0" smtClean="0"/>
              <a:t>Certain metering services</a:t>
            </a:r>
          </a:p>
          <a:p>
            <a:pPr lvl="1"/>
            <a:endParaRPr lang="en-AU" dirty="0"/>
          </a:p>
        </p:txBody>
      </p:sp>
    </p:spTree>
    <p:extLst>
      <p:ext uri="{BB962C8B-B14F-4D97-AF65-F5344CB8AC3E}">
        <p14:creationId xmlns:p14="http://schemas.microsoft.com/office/powerpoint/2010/main" val="33878747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Power of </a:t>
            </a:r>
            <a:r>
              <a:rPr lang="en-AU" dirty="0"/>
              <a:t>c</a:t>
            </a:r>
            <a:r>
              <a:rPr lang="en-AU" dirty="0" smtClean="0"/>
              <a:t>hoice reforms change metering contestability</a:t>
            </a:r>
            <a:endParaRPr lang="en-AU" dirty="0"/>
          </a:p>
        </p:txBody>
      </p:sp>
      <p:sp>
        <p:nvSpPr>
          <p:cNvPr id="3" name="Content Placeholder 2"/>
          <p:cNvSpPr>
            <a:spLocks noGrp="1"/>
          </p:cNvSpPr>
          <p:nvPr>
            <p:ph sz="half" idx="1"/>
          </p:nvPr>
        </p:nvSpPr>
        <p:spPr>
          <a:xfrm>
            <a:off x="468000" y="1558800"/>
            <a:ext cx="8208456" cy="4246464"/>
          </a:xfrm>
        </p:spPr>
        <p:txBody>
          <a:bodyPr>
            <a:normAutofit lnSpcReduction="10000"/>
          </a:bodyPr>
          <a:lstStyle/>
          <a:p>
            <a:pPr>
              <a:spcAft>
                <a:spcPts val="1200"/>
              </a:spcAft>
            </a:pPr>
            <a:r>
              <a:rPr lang="en-AU" sz="2000" dirty="0" smtClean="0"/>
              <a:t>Type 1-4 meters are unregulated and so ring-fenced from DNSPs</a:t>
            </a:r>
          </a:p>
          <a:p>
            <a:pPr>
              <a:lnSpc>
                <a:spcPct val="110000"/>
              </a:lnSpc>
              <a:spcAft>
                <a:spcPts val="1200"/>
              </a:spcAft>
            </a:pPr>
            <a:r>
              <a:rPr lang="en-AU" sz="2000" dirty="0" smtClean="0"/>
              <a:t>Type 5 &amp; 6 meters are also unregulated, but SA Power Networks </a:t>
            </a:r>
            <a:r>
              <a:rPr lang="en-AU" sz="2000" dirty="0"/>
              <a:t>may continue to provide some Type 5 &amp; 6 services as alternative control services </a:t>
            </a:r>
          </a:p>
          <a:p>
            <a:pPr>
              <a:lnSpc>
                <a:spcPct val="110000"/>
              </a:lnSpc>
              <a:spcAft>
                <a:spcPts val="1200"/>
              </a:spcAft>
            </a:pPr>
            <a:r>
              <a:rPr lang="en-AU" sz="2000" dirty="0"/>
              <a:t>SA Power Networks is required to provide other metering services to support the contestability </a:t>
            </a:r>
            <a:r>
              <a:rPr lang="en-AU" sz="2000" dirty="0" smtClean="0"/>
              <a:t>framework</a:t>
            </a:r>
          </a:p>
          <a:p>
            <a:pPr marL="0" indent="0" defTabSz="914400">
              <a:spcBef>
                <a:spcPct val="0"/>
              </a:spcBef>
              <a:buNone/>
            </a:pPr>
            <a:r>
              <a:rPr lang="en-AU" dirty="0">
                <a:solidFill>
                  <a:schemeClr val="accent2"/>
                </a:solidFill>
                <a:latin typeface="+mj-lt"/>
                <a:ea typeface="+mj-ea"/>
                <a:cs typeface="+mj-cs"/>
              </a:rPr>
              <a:t>Other classification changes include:</a:t>
            </a:r>
          </a:p>
          <a:p>
            <a:pPr>
              <a:spcBef>
                <a:spcPts val="1200"/>
              </a:spcBef>
              <a:spcAft>
                <a:spcPts val="1200"/>
              </a:spcAft>
            </a:pPr>
            <a:r>
              <a:rPr lang="en-AU" sz="2000" dirty="0"/>
              <a:t>Change “network services” to “Common distribution service</a:t>
            </a:r>
            <a:r>
              <a:rPr lang="en-AU" sz="2000" dirty="0" smtClean="0"/>
              <a:t>”</a:t>
            </a:r>
            <a:endParaRPr lang="en-AU" sz="1300" dirty="0"/>
          </a:p>
          <a:p>
            <a:r>
              <a:rPr lang="en-AU" sz="2000" dirty="0"/>
              <a:t>Support for another distributor during an emergency event (new service – standard control</a:t>
            </a:r>
            <a:r>
              <a:rPr lang="en-AU" sz="2000" dirty="0" smtClean="0"/>
              <a:t>)</a:t>
            </a:r>
            <a:endParaRPr lang="en-AU" sz="2000" dirty="0"/>
          </a:p>
        </p:txBody>
      </p:sp>
    </p:spTree>
    <p:extLst>
      <p:ext uri="{BB962C8B-B14F-4D97-AF65-F5344CB8AC3E}">
        <p14:creationId xmlns:p14="http://schemas.microsoft.com/office/powerpoint/2010/main" val="17163544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z="2400" dirty="0" smtClean="0"/>
              <a:t>AER </a:t>
            </a:r>
            <a:r>
              <a:rPr lang="en-AU" sz="2400" dirty="0"/>
              <a:t>proposed classification of SA Power Networks' distribution services</a:t>
            </a:r>
          </a:p>
        </p:txBody>
      </p:sp>
      <p:graphicFrame>
        <p:nvGraphicFramePr>
          <p:cNvPr id="5" name="Content Placeholder 4"/>
          <p:cNvGraphicFramePr>
            <a:graphicFrameLocks noGrp="1"/>
          </p:cNvGraphicFramePr>
          <p:nvPr>
            <p:ph sz="half" idx="1"/>
          </p:nvPr>
        </p:nvGraphicFramePr>
        <p:xfrm>
          <a:off x="468313" y="1558925"/>
          <a:ext cx="8207375" cy="45354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55550801"/>
      </p:ext>
    </p:extLst>
  </p:cSld>
  <p:clrMapOvr>
    <a:masterClrMapping/>
  </p:clrMapOvr>
</p:sld>
</file>

<file path=ppt/theme/theme1.xml><?xml version="1.0" encoding="utf-8"?>
<a:theme xmlns:a="http://schemas.openxmlformats.org/drawingml/2006/main" name="blank">
  <a:themeElements>
    <a:clrScheme name="AER Colour theme">
      <a:dk1>
        <a:srgbClr val="076A92"/>
      </a:dk1>
      <a:lt1>
        <a:sysClr val="window" lastClr="FFFFFF"/>
      </a:lt1>
      <a:dk2>
        <a:srgbClr val="70635A"/>
      </a:dk2>
      <a:lt2>
        <a:srgbClr val="FFFFFF"/>
      </a:lt2>
      <a:accent1>
        <a:srgbClr val="2F002F"/>
      </a:accent1>
      <a:accent2>
        <a:srgbClr val="C14E00"/>
      </a:accent2>
      <a:accent3>
        <a:srgbClr val="002060"/>
      </a:accent3>
      <a:accent4>
        <a:srgbClr val="C00000"/>
      </a:accent4>
      <a:accent5>
        <a:srgbClr val="000000"/>
      </a:accent5>
      <a:accent6>
        <a:srgbClr val="70303C"/>
      </a:accent6>
      <a:hlink>
        <a:srgbClr val="0000FF"/>
      </a:hlink>
      <a:folHlink>
        <a:srgbClr val="800080"/>
      </a:folHlink>
    </a:clrScheme>
    <a:fontScheme name="ACCC">
      <a:majorFont>
        <a:latin typeface="Palatino Linotype"/>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ormAutofit/>
      </a:bodyPr>
      <a:lstStyle>
        <a:defPPr>
          <a:defRPr dirty="0" smtClean="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2272</TotalTime>
  <Words>743</Words>
  <Application>Microsoft Office PowerPoint</Application>
  <PresentationFormat>On-screen Show (4:3)</PresentationFormat>
  <Paragraphs>112</Paragraphs>
  <Slides>12</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Calibri</vt:lpstr>
      <vt:lpstr>Palatino Linotype</vt:lpstr>
      <vt:lpstr>Times New Roman</vt:lpstr>
      <vt:lpstr>Verdana</vt:lpstr>
      <vt:lpstr>Wingdings 2</vt:lpstr>
      <vt:lpstr>blank</vt:lpstr>
      <vt:lpstr>SA Power Networks Electricity Distribution reset 2020-25</vt:lpstr>
      <vt:lpstr>Who are we</vt:lpstr>
      <vt:lpstr>What is the Framework and approach?</vt:lpstr>
      <vt:lpstr>South Australia distribution determination process</vt:lpstr>
      <vt:lpstr>How we classify services</vt:lpstr>
      <vt:lpstr>Major drivers of change for the 2020-25 regulatory period</vt:lpstr>
      <vt:lpstr>Ring-Fencing has caused a rethink of service classification</vt:lpstr>
      <vt:lpstr>Power of choice reforms change metering contestability</vt:lpstr>
      <vt:lpstr>AER proposed classification of SA Power Networks' distribution services</vt:lpstr>
      <vt:lpstr>New incentive scheme</vt:lpstr>
      <vt:lpstr>Increased focus on consumer engagement</vt:lpstr>
      <vt:lpstr>How can stakeholders get involved?</vt:lpstr>
    </vt:vector>
  </TitlesOfParts>
  <Company>ACCC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Pitsakos, Trinas</dc:creator>
  <cp:lastModifiedBy>Young, Adam</cp:lastModifiedBy>
  <cp:revision>41</cp:revision>
  <dcterms:created xsi:type="dcterms:W3CDTF">2017-11-28T22:04:23Z</dcterms:created>
  <dcterms:modified xsi:type="dcterms:W3CDTF">2018-04-25T23:35:56Z</dcterms:modified>
</cp:coreProperties>
</file>