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5"/>
  </p:notesMasterIdLst>
  <p:sldIdLst>
    <p:sldId id="256" r:id="rId2"/>
    <p:sldId id="268" r:id="rId3"/>
    <p:sldId id="277" r:id="rId4"/>
    <p:sldId id="266" r:id="rId5"/>
    <p:sldId id="278" r:id="rId6"/>
    <p:sldId id="273" r:id="rId7"/>
    <p:sldId id="267" r:id="rId8"/>
    <p:sldId id="279" r:id="rId9"/>
    <p:sldId id="274" r:id="rId10"/>
    <p:sldId id="269" r:id="rId11"/>
    <p:sldId id="276" r:id="rId12"/>
    <p:sldId id="275" r:id="rId13"/>
    <p:sldId id="27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9E70A6-E478-4323-8E2B-C078DF4A60C6}" type="datetimeFigureOut">
              <a:rPr lang="en-AU"/>
              <a:pPr>
                <a:defRPr/>
              </a:pPr>
              <a:t>14/12/2017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8AC47D-D625-490E-8200-ECF922F1DE7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6146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AC47D-D625-490E-8200-ECF922F1DE70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0579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AC47D-D625-490E-8200-ECF922F1DE70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0579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AC47D-D625-490E-8200-ECF922F1DE70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0579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AC47D-D625-490E-8200-ECF922F1DE70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0579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AC47D-D625-490E-8200-ECF922F1DE70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2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AC47D-D625-490E-8200-ECF922F1DE70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0579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34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CA0BE-3DBA-44E4-BF4B-C34757CD13AF}" type="datetime1">
              <a:rPr lang="en-AU"/>
              <a:pPr>
                <a:defRPr/>
              </a:pPr>
              <a:t>14/12/2017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EB5C2-52BE-46B5-BC1E-C6472F0498A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329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B6037-2E55-482C-B0E9-D7DD5FBD7642}" type="datetime1">
              <a:rPr lang="en-AU"/>
              <a:pPr>
                <a:defRPr/>
              </a:pPr>
              <a:t>14/12/2017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61E0F-C973-497F-8D41-7DF4B64E68A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8618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2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F6B9C8-33A9-46EC-AAB9-12E15FACBE89}" type="datetime1">
              <a:rPr lang="en-AU"/>
              <a:pPr>
                <a:defRPr/>
              </a:pPr>
              <a:t>14/12/2017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4E0CD5-623C-464B-8B2C-C774A10C52C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054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36D62-0A92-41C6-9E55-8C56B9153176}" type="datetime1">
              <a:rPr lang="en-AU"/>
              <a:pPr>
                <a:defRPr/>
              </a:pPr>
              <a:t>14/12/2017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39F7F-FC35-41FB-A27F-2A33C6CA87C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965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7CB53-3216-4FA3-BF7D-675D6F9DE6E8}" type="datetime1">
              <a:rPr lang="en-AU"/>
              <a:pPr>
                <a:defRPr/>
              </a:pPr>
              <a:t>14/12/2017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A57D2-168B-4CBA-99E5-7B2B90151A0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319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FD738-9C46-4437-9F97-95E761C145C3}" type="datetime1">
              <a:rPr lang="en-AU"/>
              <a:pPr>
                <a:defRPr/>
              </a:pPr>
              <a:t>14/12/2017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18304-5A4B-4DDC-AB2A-99B6D3E3927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071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849789-7781-44A0-A546-D02211E2ECA2}" type="datetime1">
              <a:rPr lang="en-AU"/>
              <a:pPr>
                <a:defRPr/>
              </a:pPr>
              <a:t>14/12/2017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DD95A1-298C-4AD6-8A9C-E762BC17AA6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0095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37A33-615C-4AAF-8967-45E82BC54907}" type="datetime1">
              <a:rPr lang="en-AU"/>
              <a:pPr>
                <a:defRPr/>
              </a:pPr>
              <a:t>14/12/2017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FBF89-37ED-4C56-A2F1-57DE0EE13F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8346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F13C8E-D1FD-48AF-A6E1-7E1FC16388BC}" type="datetime1">
              <a:rPr lang="en-AU"/>
              <a:pPr>
                <a:defRPr/>
              </a:pPr>
              <a:t>14/12/2017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174A8C-0E8B-4E1A-A4B5-C198A843A1A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6673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3C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1964FA7-1FCF-4D3E-817F-36D0A7F47870}" type="datetime1">
              <a:rPr lang="en-AU"/>
              <a:pPr>
                <a:defRPr/>
              </a:pPr>
              <a:t>14/12/2017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8D2A342-BCF3-43F7-888D-2629428FB35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9" r:id="rId2"/>
    <p:sldLayoutId id="2147484070" r:id="rId3"/>
    <p:sldLayoutId id="2147484062" r:id="rId4"/>
    <p:sldLayoutId id="2147484063" r:id="rId5"/>
    <p:sldLayoutId id="2147484064" r:id="rId6"/>
    <p:sldLayoutId id="2147484071" r:id="rId7"/>
    <p:sldLayoutId id="2147484065" r:id="rId8"/>
    <p:sldLayoutId id="2147484072" r:id="rId9"/>
    <p:sldLayoutId id="2147484066" r:id="rId10"/>
    <p:sldLayoutId id="2147484067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AERExemptions@aer.gov.a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791" y="1628800"/>
            <a:ext cx="5540921" cy="176899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1200"/>
              </a:spcAft>
              <a:defRPr/>
            </a:pPr>
            <a:r>
              <a:rPr lang="en-AU" sz="3600" dirty="0" smtClean="0"/>
              <a:t>AER exemption guidelines review</a:t>
            </a:r>
            <a:endParaRPr lang="en-AU" sz="3600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95536" y="476672"/>
            <a:ext cx="1996392" cy="29931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460" name="Picture 5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79913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699792" y="3645024"/>
            <a:ext cx="5540921" cy="1728192"/>
          </a:xfrm>
          <a:prstGeom prst="rect">
            <a:avLst/>
          </a:prstGeom>
        </p:spPr>
        <p:txBody>
          <a:bodyPr vert="horz" lIns="45720" rIns="45720" bIns="45720" anchor="b"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l" eaLnBrk="1" fontAlgn="auto" hangingPunct="1">
              <a:spcAft>
                <a:spcPts val="0"/>
              </a:spcAft>
              <a:defRPr/>
            </a:pPr>
            <a:endParaRPr lang="en-AU" sz="2000" b="0" dirty="0" smtClean="0">
              <a:solidFill>
                <a:schemeClr val="tx1"/>
              </a:solidFill>
              <a:effectLst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AU" sz="20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Stakeholder Forum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AU" sz="2000" b="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AU" sz="20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9am – 11am AEDT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AU" sz="20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Thursday 14 December 2017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AU" sz="2000" b="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</a:rPr>
              <a:t>Dispute resolution changes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68313" y="1340768"/>
            <a:ext cx="8183562" cy="4619873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Two key changes:</a:t>
            </a:r>
          </a:p>
          <a:p>
            <a:pPr lvl="1"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Expand </a:t>
            </a: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ombudsman access to all residential </a:t>
            </a: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classes</a:t>
            </a:r>
          </a:p>
          <a:p>
            <a:pPr lvl="1"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Exempt entities to have in place appropriate complaints and dispute handling processes</a:t>
            </a:r>
          </a:p>
          <a:p>
            <a:pPr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Proposed changes align Retail and Network Guideline approaches to dispute resolution</a:t>
            </a:r>
          </a:p>
          <a:p>
            <a:pPr eaLnBrk="1" hangingPunct="1">
              <a:spcBef>
                <a:spcPts val="600"/>
              </a:spcBef>
            </a:pPr>
            <a:endParaRPr lang="en-AU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600"/>
              </a:spcBef>
              <a:buNone/>
            </a:pPr>
            <a:endParaRPr lang="en-AU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663" lvl="1" indent="0" eaLnBrk="1" hangingPunct="1">
              <a:spcBef>
                <a:spcPts val="600"/>
              </a:spcBef>
              <a:buNone/>
            </a:pPr>
            <a:endParaRPr lang="en-AU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en-AU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endParaRPr lang="en-AU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AU" altLang="en-US" dirty="0" smtClean="0"/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267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</a:rPr>
              <a:t>Dispute resolution changes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68313" y="1185391"/>
            <a:ext cx="8183562" cy="4835897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None/>
            </a:pPr>
            <a:endParaRPr lang="en-AU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663" lvl="1" indent="0" eaLnBrk="1" hangingPunct="1">
              <a:spcBef>
                <a:spcPts val="600"/>
              </a:spcBef>
              <a:buNone/>
            </a:pPr>
            <a:endParaRPr lang="en-AU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en-AU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endParaRPr lang="en-AU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AU" altLang="en-US" dirty="0" smtClean="0"/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596101"/>
              </p:ext>
            </p:extLst>
          </p:nvPr>
        </p:nvGraphicFramePr>
        <p:xfrm>
          <a:off x="429223" y="1412776"/>
          <a:ext cx="8319240" cy="5036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080"/>
                <a:gridCol w="3601945"/>
                <a:gridCol w="1944215"/>
              </a:tblGrid>
              <a:tr h="432048"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</a:t>
                      </a:r>
                      <a:endParaRPr lang="en-A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 of change</a:t>
                      </a:r>
                      <a:endParaRPr lang="en-A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Exemption</a:t>
                      </a:r>
                      <a:r>
                        <a:rPr lang="en-A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class</a:t>
                      </a:r>
                      <a:endParaRPr lang="en-A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0040">
                <a:tc gridSpan="3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en-A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Dispute resolution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endParaRPr lang="en-A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116124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Retail: Condition</a:t>
                      </a:r>
                      <a:r>
                        <a:rPr lang="en-A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 (formerly 15)</a:t>
                      </a:r>
                      <a:endParaRPr lang="en-A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Network: Condition 6</a:t>
                      </a:r>
                    </a:p>
                    <a:p>
                      <a:pPr>
                        <a:spcBef>
                          <a:spcPts val="1200"/>
                        </a:spcBef>
                      </a:pPr>
                      <a:endParaRPr lang="en-A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Explicit</a:t>
                      </a:r>
                      <a:r>
                        <a:rPr lang="en-A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requirement to have complaints/dispute handling processes, to </a:t>
                      </a:r>
                      <a:r>
                        <a:rPr lang="en-AU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</a:t>
                      </a:r>
                      <a:r>
                        <a:rPr lang="en-A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standard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process to customers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Retail: No change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Network: No</a:t>
                      </a:r>
                      <a:r>
                        <a:rPr lang="en-A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change</a:t>
                      </a:r>
                      <a:endParaRPr lang="en-A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2968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of an ombudsman scheme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endParaRPr lang="en-A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116124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Retail: Condition 17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Network:</a:t>
                      </a:r>
                      <a:r>
                        <a:rPr lang="en-A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Condition 13</a:t>
                      </a:r>
                      <a:endParaRPr lang="en-A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Bef>
                          <a:spcPts val="1200"/>
                        </a:spcBef>
                      </a:pPr>
                      <a:endParaRPr lang="en-A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  <a:r>
                        <a:rPr lang="en-A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condition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Exempt person must, </a:t>
                      </a:r>
                      <a:r>
                        <a:rPr lang="en-AU" u="sng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permitted by an energy ombudsman scheme</a:t>
                      </a:r>
                      <a:r>
                        <a:rPr lang="en-A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be a member of, or subject to, an energy ombudsman scheme…</a:t>
                      </a:r>
                      <a:endParaRPr lang="en-A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Retail: D2,</a:t>
                      </a:r>
                      <a:r>
                        <a:rPr lang="en-A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D6, R2, R3, R4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Network: ND2, ND6, NR2, NR3, NR4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56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</a:rPr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+mn-lt"/>
            </a:endParaRPr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707031"/>
              </p:ext>
            </p:extLst>
          </p:nvPr>
        </p:nvGraphicFramePr>
        <p:xfrm>
          <a:off x="420684" y="1340768"/>
          <a:ext cx="8327779" cy="4559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068"/>
                <a:gridCol w="6408711"/>
              </a:tblGrid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Session title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26034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09:00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Arrival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tea and coffee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09:10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 and outline of forum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09:15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(35 mins)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Connection assets rule change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09:50 (35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mins)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Revised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network guideline – other changes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10:25 (20 mins)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Retail and network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guidelines – dispute resolution changes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Forum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wrap up and close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67544" y="5229200"/>
            <a:ext cx="8209731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198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7267"/>
            <a:ext cx="8183563" cy="719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</a:rPr>
              <a:t>Next steps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68313" y="1257399"/>
            <a:ext cx="8183562" cy="4691881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Draft Retail Exempt Selling Guideline</a:t>
            </a:r>
          </a:p>
          <a:p>
            <a:pPr lvl="1"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Submissions close </a:t>
            </a:r>
            <a:r>
              <a:rPr lang="en-AU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COB Tuesday 19 December</a:t>
            </a:r>
          </a:p>
          <a:p>
            <a:pPr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Draft Network Exemption Guideline</a:t>
            </a:r>
          </a:p>
          <a:p>
            <a:pPr lvl="1"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Submissions close </a:t>
            </a:r>
            <a:r>
              <a:rPr lang="en-AU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COB Monday 15 January</a:t>
            </a:r>
          </a:p>
          <a:p>
            <a:pPr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 will publish final Guidelines in quarter 1, 2018</a:t>
            </a:r>
          </a:p>
          <a:p>
            <a:pPr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Contact us at: </a:t>
            </a: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AERExemptions@aer.gov.au</a:t>
            </a: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ts val="1800"/>
              </a:spcBef>
            </a:pPr>
            <a:endParaRPr lang="en-AU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</a:rPr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+mn-lt"/>
            </a:endParaRPr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39037"/>
              </p:ext>
            </p:extLst>
          </p:nvPr>
        </p:nvGraphicFramePr>
        <p:xfrm>
          <a:off x="420684" y="1340768"/>
          <a:ext cx="8327779" cy="4559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068"/>
                <a:gridCol w="6408711"/>
              </a:tblGrid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Session title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26034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09:00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Arrival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tea and coffee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09:10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 and outline of forum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09:15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(35 mins)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Connection assets rule change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09:50 (35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mins)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Revised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network guideline – other changes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10:25 (20 mins)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Retail and network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guidelines – dispute resolution changes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Forum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wrap up and close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94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</a:rPr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+mn-lt"/>
            </a:endParaRPr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371482"/>
              </p:ext>
            </p:extLst>
          </p:nvPr>
        </p:nvGraphicFramePr>
        <p:xfrm>
          <a:off x="420684" y="1340768"/>
          <a:ext cx="8327779" cy="4559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068"/>
                <a:gridCol w="6408711"/>
              </a:tblGrid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Session title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26034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09:00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Arrival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tea and coffee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09:10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 and outline of forum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09:15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(35 mins)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Connection assets rule change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09:50 (35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mins)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Revised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network guideline – other changes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10:25 (20 mins)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Retail and network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guidelines – dispute resolution changes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Forum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wrap up and close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67544" y="3284984"/>
            <a:ext cx="8209731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40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</a:rPr>
              <a:t>Connection assets rule change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+mn-lt"/>
            </a:endParaRPr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8313" y="1484784"/>
            <a:ext cx="8183562" cy="4752528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Transmission Connection and Planning Arrangements Rule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endParaRPr lang="en-AU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Bef>
                <a:spcPts val="1800"/>
              </a:spcBef>
            </a:pPr>
            <a:r>
              <a:rPr lang="en-US" dirty="0"/>
              <a:t>aims to improve transparency, contestability, access and clarity of ownership in relation to </a:t>
            </a:r>
            <a:r>
              <a:rPr lang="en-US" dirty="0" smtClean="0"/>
              <a:t>transmission level connections</a:t>
            </a:r>
          </a:p>
          <a:p>
            <a:pPr lvl="2" eaLnBrk="1" hangingPunct="1">
              <a:spcBef>
                <a:spcPts val="1800"/>
              </a:spcBef>
            </a:pPr>
            <a:r>
              <a:rPr lang="en-US" dirty="0"/>
              <a:t>introduces </a:t>
            </a:r>
            <a:r>
              <a:rPr lang="en-US" dirty="0" smtClean="0"/>
              <a:t>the </a:t>
            </a:r>
            <a:r>
              <a:rPr lang="en-US" dirty="0"/>
              <a:t>Dedicated Connection Asset (DCA), which is distinct from, but connected to a transmission network and is used to connect a generator or </a:t>
            </a:r>
            <a:r>
              <a:rPr lang="en-US" dirty="0" smtClean="0"/>
              <a:t>load</a:t>
            </a:r>
          </a:p>
          <a:p>
            <a:pPr lvl="2" eaLnBrk="1" hangingPunct="1">
              <a:spcBef>
                <a:spcPts val="1800"/>
              </a:spcBef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Does not apply in Victoria</a:t>
            </a:r>
            <a:endParaRPr lang="en-AU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</a:rPr>
              <a:t>Connection assets rule change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+mn-lt"/>
            </a:endParaRPr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8313" y="1340768"/>
            <a:ext cx="8183562" cy="4896544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AER’s proposed revisions to the Network Guideline</a:t>
            </a:r>
          </a:p>
          <a:p>
            <a:pPr lvl="2"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Rule subdivides DCAs based on 30km length threshold</a:t>
            </a:r>
          </a:p>
          <a:p>
            <a:pPr lvl="3"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Small DCAs (&lt;30km) – proposed deemed class NDO8</a:t>
            </a:r>
          </a:p>
          <a:p>
            <a:pPr lvl="3"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Large DCAs (≥30km) – proposed registrable class NRO6</a:t>
            </a:r>
          </a:p>
          <a:p>
            <a:pPr lvl="2"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Exempt large DCAs must abide by:</a:t>
            </a:r>
          </a:p>
          <a:p>
            <a:pPr lvl="3"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negotiating principles;</a:t>
            </a: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AER approved access policy; commercial arbitration</a:t>
            </a:r>
          </a:p>
          <a:p>
            <a:pPr lvl="3"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any additional conditions set by the AER – suggestions?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A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958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</a:rPr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+mn-lt"/>
            </a:endParaRPr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707031"/>
              </p:ext>
            </p:extLst>
          </p:nvPr>
        </p:nvGraphicFramePr>
        <p:xfrm>
          <a:off x="420684" y="1340768"/>
          <a:ext cx="8327779" cy="4559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068"/>
                <a:gridCol w="6408711"/>
              </a:tblGrid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Session title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26034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09:00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Arrival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tea and coffee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09:10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 and outline of forum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09:15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(35 mins)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Connection assets rule change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09:50 (35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mins)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Revised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network guideline – other changes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10:25 (20 mins)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Retail and network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guidelines – dispute resolution changes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Forum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wrap up and close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67544" y="3933056"/>
            <a:ext cx="8209731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198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909315"/>
            <a:ext cx="8183563" cy="71948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</a:rPr>
              <a:t>Revised network guideline – </a:t>
            </a:r>
            <a:b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</a:rPr>
            </a:b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</a:rPr>
              <a:t>other changes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68313" y="1700808"/>
            <a:ext cx="8183562" cy="4104456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Generator and battery connections</a:t>
            </a:r>
            <a:endParaRPr lang="en-AU" altLang="en-US" dirty="0"/>
          </a:p>
          <a:p>
            <a:pPr lvl="1"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Rules do not apply Generator </a:t>
            </a: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Performance Standards </a:t>
            </a: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generators connected via exempt </a:t>
            </a: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networks</a:t>
            </a:r>
          </a:p>
          <a:p>
            <a:pPr lvl="1"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Classes NDO1, NRO1 &amp; NRO2 revised - need for AEMO oversight over connecting generation capacity of 5MW and above for system security</a:t>
            </a:r>
          </a:p>
          <a:p>
            <a:pPr lvl="1" eaLnBrk="1" hangingPunct="1">
              <a:spcBef>
                <a:spcPts val="12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Exempt networks of ≥11kV to consult with AEMO</a:t>
            </a:r>
          </a:p>
          <a:p>
            <a:pPr lvl="2" eaLnBrk="1" hangingPunct="1">
              <a:spcBef>
                <a:spcPts val="18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Should exemption class NRO2 be closed?</a:t>
            </a:r>
          </a:p>
          <a:p>
            <a:pPr eaLnBrk="1" hangingPunct="1">
              <a:spcBef>
                <a:spcPts val="600"/>
              </a:spcBef>
            </a:pPr>
            <a:endParaRPr lang="en-AU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600"/>
              </a:spcBef>
            </a:pPr>
            <a:endParaRPr lang="en-AU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769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909315"/>
            <a:ext cx="8183563" cy="71948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</a:rPr>
              <a:t>Revised network guideline – </a:t>
            </a:r>
            <a:b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</a:rPr>
            </a:b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</a:rPr>
              <a:t>other changes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68313" y="1700808"/>
            <a:ext cx="8183562" cy="4104456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Parent NMI and ENM details to be provided to customers on bills</a:t>
            </a:r>
            <a:endParaRPr lang="en-AU" altLang="en-US" dirty="0"/>
          </a:p>
          <a:p>
            <a:pPr eaLnBrk="1" hangingPunct="1">
              <a:spcBef>
                <a:spcPts val="1800"/>
              </a:spcBef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Relax the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restriction to meter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frequency of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no more than once per month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allow more flexible, weekly payments for selected customer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groups.</a:t>
            </a:r>
            <a:endParaRPr lang="en-AU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Other comments from stakeholders on amendments intended to clarify existing material</a:t>
            </a:r>
          </a:p>
          <a:p>
            <a:pPr lvl="1" eaLnBrk="1" hangingPunct="1">
              <a:spcBef>
                <a:spcPts val="600"/>
              </a:spcBef>
            </a:pPr>
            <a:endParaRPr lang="en-AU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173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</a:rPr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+mn-lt"/>
            </a:endParaRPr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707031"/>
              </p:ext>
            </p:extLst>
          </p:nvPr>
        </p:nvGraphicFramePr>
        <p:xfrm>
          <a:off x="420684" y="1340768"/>
          <a:ext cx="8327779" cy="4559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068"/>
                <a:gridCol w="6408711"/>
              </a:tblGrid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Session title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26034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09:00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Arrival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tea and coffee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09:10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 and outline of forum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09:15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(35 mins)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Connection assets rule change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09:50 (35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mins)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Revised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network guideline – other changes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10:25 (20 mins)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Retail and network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guidelines – dispute resolution changes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658"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Forum</a:t>
                      </a:r>
                      <a:r>
                        <a:rPr lang="en-A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wrap up and close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67544" y="4581128"/>
            <a:ext cx="8209731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198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</TotalTime>
  <Words>716</Words>
  <Application>Microsoft Office PowerPoint</Application>
  <PresentationFormat>On-screen Show (4:3)</PresentationFormat>
  <Paragraphs>147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Aspect</vt:lpstr>
      <vt:lpstr>AER exemption guidelines review</vt:lpstr>
      <vt:lpstr>Agenda</vt:lpstr>
      <vt:lpstr>Agenda</vt:lpstr>
      <vt:lpstr>Connection assets rule change</vt:lpstr>
      <vt:lpstr>Connection assets rule change</vt:lpstr>
      <vt:lpstr>Agenda</vt:lpstr>
      <vt:lpstr>Revised network guideline –  other changes</vt:lpstr>
      <vt:lpstr>Revised network guideline –  other changes</vt:lpstr>
      <vt:lpstr>Agenda</vt:lpstr>
      <vt:lpstr>Dispute resolution changes</vt:lpstr>
      <vt:lpstr>Dispute resolution changes</vt:lpstr>
      <vt:lpstr>Agenda</vt:lpstr>
      <vt:lpstr>Next steps</vt:lpstr>
    </vt:vector>
  </TitlesOfParts>
  <Company>ACCC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Australian Energy Regulation</dc:title>
  <dc:creator>lkeog</dc:creator>
  <cp:lastModifiedBy>Stevens-Downie, Tom</cp:lastModifiedBy>
  <cp:revision>202</cp:revision>
  <dcterms:created xsi:type="dcterms:W3CDTF">2013-02-26T03:21:25Z</dcterms:created>
  <dcterms:modified xsi:type="dcterms:W3CDTF">2017-12-13T21:17:36Z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I">
    <vt:lpwstr>8954070</vt:lpwstr>
  </property>
  <property fmtid="{D5CDD505-2E9C-101B-9397-08002B2CF9AE}" pid="3" name="currfile">
    <vt:lpwstr>\\cdchnas-evs02\home$\mlooi\summary of anzewon submissions and next steps (D2017-00115430).pptx</vt:lpwstr>
  </property>
</Properties>
</file>