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5"/>
  </p:notesMasterIdLst>
  <p:sldIdLst>
    <p:sldId id="256" r:id="rId2"/>
    <p:sldId id="268" r:id="rId3"/>
    <p:sldId id="277" r:id="rId4"/>
    <p:sldId id="266" r:id="rId5"/>
    <p:sldId id="278" r:id="rId6"/>
    <p:sldId id="273" r:id="rId7"/>
    <p:sldId id="267" r:id="rId8"/>
    <p:sldId id="279" r:id="rId9"/>
    <p:sldId id="274" r:id="rId10"/>
    <p:sldId id="269" r:id="rId11"/>
    <p:sldId id="276" r:id="rId12"/>
    <p:sldId id="275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9E70A6-E478-4323-8E2B-C078DF4A60C6}" type="datetimeFigureOut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8AC47D-D625-490E-8200-ECF922F1DE7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146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AC47D-D625-490E-8200-ECF922F1DE70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57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AC47D-D625-490E-8200-ECF922F1DE70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579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AC47D-D625-490E-8200-ECF922F1DE7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579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AC47D-D625-490E-8200-ECF922F1DE70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579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AC47D-D625-490E-8200-ECF922F1DE70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AC47D-D625-490E-8200-ECF922F1DE70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57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3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CA0BE-3DBA-44E4-BF4B-C34757CD13AF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B5C2-52BE-46B5-BC1E-C6472F0498A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29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6037-2E55-482C-B0E9-D7DD5FBD7642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61E0F-C973-497F-8D41-7DF4B64E68A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861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F6B9C8-33A9-46EC-AAB9-12E15FACBE89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4E0CD5-623C-464B-8B2C-C774A10C52C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054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36D62-0A92-41C6-9E55-8C56B9153176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39F7F-FC35-41FB-A27F-2A33C6CA87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965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CB53-3216-4FA3-BF7D-675D6F9DE6E8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A57D2-168B-4CBA-99E5-7B2B90151A0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319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FD738-9C46-4437-9F97-95E761C145C3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8304-5A4B-4DDC-AB2A-99B6D3E3927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071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849789-7781-44A0-A546-D02211E2ECA2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DD95A1-298C-4AD6-8A9C-E762BC17AA6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009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37A33-615C-4AAF-8967-45E82BC54907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BF89-37ED-4C56-A2F1-57DE0EE13FE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834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F13C8E-D1FD-48AF-A6E1-7E1FC16388BC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174A8C-0E8B-4E1A-A4B5-C198A843A1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67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1964FA7-1FCF-4D3E-817F-36D0A7F47870}" type="datetime1">
              <a:rPr lang="en-AU"/>
              <a:pPr>
                <a:defRPr/>
              </a:pPr>
              <a:t>14/12/2017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8D2A342-BCF3-43F7-888D-2629428FB35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62" r:id="rId4"/>
    <p:sldLayoutId id="2147484063" r:id="rId5"/>
    <p:sldLayoutId id="2147484064" r:id="rId6"/>
    <p:sldLayoutId id="2147484071" r:id="rId7"/>
    <p:sldLayoutId id="2147484065" r:id="rId8"/>
    <p:sldLayoutId id="2147484072" r:id="rId9"/>
    <p:sldLayoutId id="2147484066" r:id="rId10"/>
    <p:sldLayoutId id="214748406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ERExemptions@aer.gov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1" y="1628800"/>
            <a:ext cx="5540921" cy="176899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1200"/>
              </a:spcAft>
              <a:defRPr/>
            </a:pPr>
            <a:r>
              <a:rPr lang="en-AU" sz="3600" dirty="0" smtClean="0"/>
              <a:t>AER exemption guidelines review</a:t>
            </a:r>
            <a:endParaRPr lang="en-AU" sz="36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6" y="476672"/>
            <a:ext cx="1996392" cy="29931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0" name="Picture 5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79913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99792" y="3645024"/>
            <a:ext cx="5540921" cy="172819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algn="l" eaLnBrk="1" fontAlgn="auto" hangingPunct="1">
              <a:spcAft>
                <a:spcPts val="0"/>
              </a:spcAft>
              <a:defRPr/>
            </a:pPr>
            <a:endParaRPr lang="en-AU" sz="2000" b="0" dirty="0" smtClean="0">
              <a:solidFill>
                <a:schemeClr val="tx1"/>
              </a:solidFill>
              <a:effectLst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AU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Stakeholder Forum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AU" sz="20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AU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9am – 11am AEDT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AU" sz="20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Thursday 14 December 2017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AU" sz="2000" b="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Dispute resolution changes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183562" cy="4619873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key changes:</a:t>
            </a:r>
          </a:p>
          <a:p>
            <a:pPr lvl="1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Expand </a:t>
            </a: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ombudsman access to all residential </a:t>
            </a: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classes</a:t>
            </a:r>
          </a:p>
          <a:p>
            <a:pPr lvl="1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Exempt entities to have in place appropriate complaints and dispute handling processes</a:t>
            </a:r>
          </a:p>
          <a:p>
            <a:pPr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Proposed changes align Retail and Network Guideline approaches to dispute resolution</a:t>
            </a:r>
          </a:p>
          <a:p>
            <a:pPr eaLnBrk="1" hangingPunct="1">
              <a:spcBef>
                <a:spcPts val="600"/>
              </a:spcBef>
            </a:pPr>
            <a:endParaRPr lang="en-A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lvl="1" indent="0" eaLnBrk="1" hangingPunct="1">
              <a:spcBef>
                <a:spcPts val="600"/>
              </a:spcBef>
              <a:buNone/>
            </a:pP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en-AU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AU" altLang="en-US" dirty="0" smtClean="0"/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6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Dispute resolution changes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1185391"/>
            <a:ext cx="8183562" cy="483589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</a:pP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3" lvl="1" indent="0" eaLnBrk="1" hangingPunct="1">
              <a:spcBef>
                <a:spcPts val="600"/>
              </a:spcBef>
              <a:buNone/>
            </a:pP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en-AU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en-AU" altLang="en-US" dirty="0" smtClean="0"/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96101"/>
              </p:ext>
            </p:extLst>
          </p:nvPr>
        </p:nvGraphicFramePr>
        <p:xfrm>
          <a:off x="429223" y="1412776"/>
          <a:ext cx="8319240" cy="503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080"/>
                <a:gridCol w="3601945"/>
                <a:gridCol w="1944215"/>
              </a:tblGrid>
              <a:tr h="432048"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 of change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Exemption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class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0040"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en-A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Dispute resolution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Retail: Condition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 (formerly 15)</a:t>
                      </a:r>
                      <a:endParaRPr lang="en-A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Network: Condition 6</a:t>
                      </a:r>
                    </a:p>
                    <a:p>
                      <a:pPr>
                        <a:spcBef>
                          <a:spcPts val="1200"/>
                        </a:spcBef>
                      </a:pP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Explicit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requirement to have complaints/dispute handling processes, to </a:t>
                      </a:r>
                      <a:r>
                        <a:rPr lang="en-AU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standard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process to customers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Retail: No change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Network: No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296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of an ombudsman scheme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Retail: Condition 17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Network: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Condition 13</a:t>
                      </a:r>
                      <a:endParaRPr lang="en-A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1200"/>
                        </a:spcBef>
                      </a:pP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condition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Exempt person must, </a:t>
                      </a:r>
                      <a:r>
                        <a:rPr lang="en-AU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permitted by an energy ombudsman scheme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be a member of, or subject to, an energy ombudsman scheme…</a:t>
                      </a:r>
                      <a:endParaRPr lang="en-A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Retail: D2,</a:t>
                      </a: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D6, R2, R3, R4</a:t>
                      </a:r>
                    </a:p>
                    <a:p>
                      <a:pPr marL="285750" indent="-285750">
                        <a:spcBef>
                          <a:spcPts val="12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Network: ND2, ND6, NR2, NR3, NR4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5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07031"/>
              </p:ext>
            </p:extLst>
          </p:nvPr>
        </p:nvGraphicFramePr>
        <p:xfrm>
          <a:off x="420684" y="1340768"/>
          <a:ext cx="8327779" cy="455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068"/>
                <a:gridCol w="6408711"/>
              </a:tblGrid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title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6034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 and coffee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and outline of forum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(35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Connection assets rule change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09:50 (35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network guideline – other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10:25 (20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and network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 – dispute resolution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Forum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wrap up and close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229200"/>
            <a:ext cx="8209731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98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477267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1257399"/>
            <a:ext cx="8183562" cy="4691881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Draft Retail Exempt Selling Guideline</a:t>
            </a:r>
          </a:p>
          <a:p>
            <a:pPr lvl="1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Submissions close </a:t>
            </a:r>
            <a:r>
              <a:rPr lang="en-AU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COB Tuesday 19 December</a:t>
            </a:r>
          </a:p>
          <a:p>
            <a:pPr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Draft Network Exemption Guideline</a:t>
            </a:r>
          </a:p>
          <a:p>
            <a:pPr lvl="1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Submissions close </a:t>
            </a:r>
            <a:r>
              <a:rPr lang="en-AU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COB Monday 15 January</a:t>
            </a:r>
          </a:p>
          <a:p>
            <a:pPr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will publish final Guidelines in quarter 1, 2018</a:t>
            </a:r>
          </a:p>
          <a:p>
            <a:pPr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Contact us at: </a:t>
            </a: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AERExemptions@aer.gov.au</a:t>
            </a: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ts val="1800"/>
              </a:spcBef>
            </a:pP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9037"/>
              </p:ext>
            </p:extLst>
          </p:nvPr>
        </p:nvGraphicFramePr>
        <p:xfrm>
          <a:off x="420684" y="1340768"/>
          <a:ext cx="8327779" cy="455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068"/>
                <a:gridCol w="6408711"/>
              </a:tblGrid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title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6034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 and coffee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and outline of forum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(35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Connection assets rule change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09:50 (35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network guideline – other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10:25 (20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and network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 – dispute resolution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Forum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wrap up and close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9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371482"/>
              </p:ext>
            </p:extLst>
          </p:nvPr>
        </p:nvGraphicFramePr>
        <p:xfrm>
          <a:off x="420684" y="1340768"/>
          <a:ext cx="8327779" cy="455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068"/>
                <a:gridCol w="6408711"/>
              </a:tblGrid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title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6034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 and coffee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and outline of forum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(35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Connection assets rule change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09:50 (35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network guideline – other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10:25 (20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and network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 – dispute resolution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Forum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wrap up and close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3284984"/>
            <a:ext cx="8209731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40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Connection assets rule change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484784"/>
            <a:ext cx="8183562" cy="475252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Transmission Connection and Planning Arrangements Rule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endParaRPr lang="en-AU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>
              <a:spcBef>
                <a:spcPts val="1800"/>
              </a:spcBef>
            </a:pPr>
            <a:r>
              <a:rPr lang="en-US" dirty="0"/>
              <a:t>aims to improve transparency, contestability, access and clarity of ownership in relation to </a:t>
            </a:r>
            <a:r>
              <a:rPr lang="en-US" dirty="0" smtClean="0"/>
              <a:t>transmission level connections</a:t>
            </a:r>
          </a:p>
          <a:p>
            <a:pPr lvl="2" eaLnBrk="1" hangingPunct="1">
              <a:spcBef>
                <a:spcPts val="1800"/>
              </a:spcBef>
            </a:pPr>
            <a:r>
              <a:rPr lang="en-US" dirty="0"/>
              <a:t>introduces </a:t>
            </a:r>
            <a:r>
              <a:rPr lang="en-US" dirty="0" smtClean="0"/>
              <a:t>the </a:t>
            </a:r>
            <a:r>
              <a:rPr lang="en-US" dirty="0"/>
              <a:t>Dedicated Connection Asset (DCA), which is distinct from, but connected to a transmission network and is used to connect a generator or </a:t>
            </a:r>
            <a:r>
              <a:rPr lang="en-US" dirty="0" smtClean="0"/>
              <a:t>load</a:t>
            </a:r>
          </a:p>
          <a:p>
            <a:pPr lvl="2" eaLnBrk="1" hangingPunct="1">
              <a:spcBef>
                <a:spcPts val="180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Does not apply in Victoria</a:t>
            </a: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Connection assets rule change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340768"/>
            <a:ext cx="8183562" cy="4896544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AER’s proposed revisions to the Network Guideline</a:t>
            </a:r>
          </a:p>
          <a:p>
            <a:pPr lvl="2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Rule subdivides DCAs based on 30km length threshold</a:t>
            </a:r>
          </a:p>
          <a:p>
            <a:pPr lvl="3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Small DCAs (&lt;30km) – proposed deemed class NDO8</a:t>
            </a:r>
          </a:p>
          <a:p>
            <a:pPr lvl="3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Large DCAs (≥30km) – proposed registrable class NRO6</a:t>
            </a:r>
          </a:p>
          <a:p>
            <a:pPr lvl="2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Exempt large DCAs must abide by:</a:t>
            </a:r>
          </a:p>
          <a:p>
            <a:pPr lvl="3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negotiating principles;</a:t>
            </a: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AER approved access policy; commercial arbitration</a:t>
            </a:r>
          </a:p>
          <a:p>
            <a:pPr lvl="3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any additional conditions set by the AER – suggestions?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95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07031"/>
              </p:ext>
            </p:extLst>
          </p:nvPr>
        </p:nvGraphicFramePr>
        <p:xfrm>
          <a:off x="420684" y="1340768"/>
          <a:ext cx="8327779" cy="455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068"/>
                <a:gridCol w="6408711"/>
              </a:tblGrid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title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6034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 and coffee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and outline of forum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(35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Connection assets rule change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09:50 (35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network guideline – other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10:25 (20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and network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 – dispute resolution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Forum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wrap up and close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7544" y="3933056"/>
            <a:ext cx="8209731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98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909315"/>
            <a:ext cx="8183563" cy="71948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Revised network guideline – 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other changes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1700808"/>
            <a:ext cx="8183562" cy="4104456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Generator and battery connections</a:t>
            </a:r>
            <a:endParaRPr lang="en-AU" altLang="en-US" dirty="0"/>
          </a:p>
          <a:p>
            <a:pPr lvl="1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Rules do not apply Generator </a:t>
            </a: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Performance Standards </a:t>
            </a: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altLang="en-US" dirty="0">
                <a:latin typeface="Arial" panose="020B0604020202020204" pitchFamily="34" charset="0"/>
                <a:cs typeface="Arial" panose="020B0604020202020204" pitchFamily="34" charset="0"/>
              </a:rPr>
              <a:t>generators connected via exempt </a:t>
            </a: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</a:p>
          <a:p>
            <a:pPr lvl="1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Classes NDO1, NRO1 &amp; NRO2 revised - need for AEMO oversight over connecting generation capacity of 5MW and above for system security</a:t>
            </a:r>
          </a:p>
          <a:p>
            <a:pPr lvl="1" eaLnBrk="1" hangingPunct="1">
              <a:spcBef>
                <a:spcPts val="12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Exempt networks of ≥11kV to consult with AEMO</a:t>
            </a:r>
          </a:p>
          <a:p>
            <a:pPr lvl="2" eaLnBrk="1" hangingPunct="1">
              <a:spcBef>
                <a:spcPts val="18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Should exemption class NRO2 be closed?</a:t>
            </a:r>
          </a:p>
          <a:p>
            <a:pPr eaLnBrk="1" hangingPunct="1">
              <a:spcBef>
                <a:spcPts val="600"/>
              </a:spcBef>
            </a:pP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69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909315"/>
            <a:ext cx="8183563" cy="71948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Revised network guideline – 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other changes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68313" y="1700808"/>
            <a:ext cx="8183562" cy="4104456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Parent NMI and ENM details to be provided to customers on bills</a:t>
            </a:r>
            <a:endParaRPr lang="en-AU" altLang="en-US" dirty="0"/>
          </a:p>
          <a:p>
            <a:pPr eaLnBrk="1" hangingPunct="1">
              <a:spcBef>
                <a:spcPts val="180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Relax the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restriction to meter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frequency of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no more than once per month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allow more flexible, weekly payments for selected customer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groups.</a:t>
            </a: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AU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comments from stakeholders on amendments intended to clarify existing material</a:t>
            </a:r>
          </a:p>
          <a:p>
            <a:pPr lvl="1" eaLnBrk="1" hangingPunct="1">
              <a:spcBef>
                <a:spcPts val="600"/>
              </a:spcBef>
            </a:pPr>
            <a:endParaRPr lang="en-AU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7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71948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+mn-lt"/>
            </a:endParaRPr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07031"/>
              </p:ext>
            </p:extLst>
          </p:nvPr>
        </p:nvGraphicFramePr>
        <p:xfrm>
          <a:off x="420684" y="1340768"/>
          <a:ext cx="8327779" cy="4559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068"/>
                <a:gridCol w="6408711"/>
              </a:tblGrid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Session title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6034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Arrival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tea and coffee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Welcome and outline of forum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09:15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(35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Connection assets rule change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09:50 (35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network guideline – other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10:25 (20 mins)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Retail and network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guidelines – dispute resolution changes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658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Forum</a:t>
                      </a:r>
                      <a:r>
                        <a:rPr lang="en-AU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wrap up and close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4581128"/>
            <a:ext cx="8209731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98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716</Words>
  <Application>Microsoft Office PowerPoint</Application>
  <PresentationFormat>On-screen Show (4:3)</PresentationFormat>
  <Paragraphs>147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AER exemption guidelines review</vt:lpstr>
      <vt:lpstr>Agenda</vt:lpstr>
      <vt:lpstr>Agenda</vt:lpstr>
      <vt:lpstr>Connection assets rule change</vt:lpstr>
      <vt:lpstr>Connection assets rule change</vt:lpstr>
      <vt:lpstr>Agenda</vt:lpstr>
      <vt:lpstr>Revised network guideline –  other changes</vt:lpstr>
      <vt:lpstr>Revised network guideline –  other changes</vt:lpstr>
      <vt:lpstr>Agenda</vt:lpstr>
      <vt:lpstr>Dispute resolution changes</vt:lpstr>
      <vt:lpstr>Dispute resolution changes</vt:lpstr>
      <vt:lpstr>Agenda</vt:lpstr>
      <vt:lpstr>Next steps</vt:lpstr>
    </vt:vector>
  </TitlesOfParts>
  <Company>ACCC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Australian Energy Regulation</dc:title>
  <dc:creator>lkeog</dc:creator>
  <cp:lastModifiedBy>Stevens-Downie, Tom</cp:lastModifiedBy>
  <cp:revision>202</cp:revision>
  <dcterms:created xsi:type="dcterms:W3CDTF">2013-02-26T03:21:25Z</dcterms:created>
  <dcterms:modified xsi:type="dcterms:W3CDTF">2017-12-13T21:17:36Z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I">
    <vt:lpwstr>8954070</vt:lpwstr>
  </property>
  <property fmtid="{D5CDD505-2E9C-101B-9397-08002B2CF9AE}" pid="3" name="currfile">
    <vt:lpwstr>\\cdchnas-evs02\home$\mlooi\summary of anzewon submissions and next steps (D2017-00115430).pptx</vt:lpwstr>
  </property>
</Properties>
</file>