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09" r:id="rId2"/>
  </p:sldMasterIdLst>
  <p:notesMasterIdLst>
    <p:notesMasterId r:id="rId15"/>
  </p:notesMasterIdLst>
  <p:handoutMasterIdLst>
    <p:handoutMasterId r:id="rId16"/>
  </p:handoutMasterIdLst>
  <p:sldIdLst>
    <p:sldId id="575" r:id="rId3"/>
    <p:sldId id="642" r:id="rId4"/>
    <p:sldId id="617" r:id="rId5"/>
    <p:sldId id="634" r:id="rId6"/>
    <p:sldId id="619" r:id="rId7"/>
    <p:sldId id="639" r:id="rId8"/>
    <p:sldId id="648" r:id="rId9"/>
    <p:sldId id="643" r:id="rId10"/>
    <p:sldId id="644" r:id="rId11"/>
    <p:sldId id="645" r:id="rId12"/>
    <p:sldId id="646" r:id="rId13"/>
    <p:sldId id="647" r:id="rId14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00"/>
    <a:srgbClr val="FFCC66"/>
    <a:srgbClr val="FF99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2" autoAdjust="0"/>
    <p:restoredTop sz="93139" autoAdjust="0"/>
  </p:normalViewPr>
  <p:slideViewPr>
    <p:cSldViewPr>
      <p:cViewPr>
        <p:scale>
          <a:sx n="70" d="100"/>
          <a:sy n="70" d="100"/>
        </p:scale>
        <p:origin x="-292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93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8" tIns="45535" rIns="91068" bIns="45535" numCol="1" anchor="t" anchorCtr="0" compatLnSpc="1">
            <a:prstTxWarp prst="textNoShape">
              <a:avLst/>
            </a:prstTxWarp>
          </a:bodyPr>
          <a:lstStyle>
            <a:lvl1pPr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1" y="0"/>
            <a:ext cx="2944548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8" tIns="45535" rIns="91068" bIns="45535" numCol="1" anchor="t" anchorCtr="0" compatLnSpc="1">
            <a:prstTxWarp prst="textNoShape">
              <a:avLst/>
            </a:prstTxWarp>
          </a:bodyPr>
          <a:lstStyle>
            <a:lvl1pPr algn="r"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4454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8" tIns="45535" rIns="91068" bIns="45535" numCol="1" anchor="b" anchorCtr="0" compatLnSpc="1">
            <a:prstTxWarp prst="textNoShape">
              <a:avLst/>
            </a:prstTxWarp>
          </a:bodyPr>
          <a:lstStyle>
            <a:lvl1pPr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8" tIns="45535" rIns="91068" bIns="45535" numCol="1" anchor="b" anchorCtr="0" compatLnSpc="1">
            <a:prstTxWarp prst="textNoShape">
              <a:avLst/>
            </a:prstTxWarp>
          </a:bodyPr>
          <a:lstStyle>
            <a:lvl1pPr algn="r"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D2D59BE-A020-409A-9613-25203332A7F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310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t" anchorCtr="0" compatLnSpc="1">
            <a:prstTxWarp prst="textNoShape">
              <a:avLst/>
            </a:prstTxWarp>
          </a:bodyPr>
          <a:lstStyle>
            <a:lvl1pPr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0"/>
            <a:ext cx="2944548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t" anchorCtr="0" compatLnSpc="1">
            <a:prstTxWarp prst="textNoShape">
              <a:avLst/>
            </a:prstTxWarp>
          </a:bodyPr>
          <a:lstStyle>
            <a:lvl1pPr algn="r"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58" y="4713608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454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b" anchorCtr="0" compatLnSpc="1">
            <a:prstTxWarp prst="textNoShape">
              <a:avLst/>
            </a:prstTxWarp>
          </a:bodyPr>
          <a:lstStyle>
            <a:lvl1pPr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b" anchorCtr="0" compatLnSpc="1">
            <a:prstTxWarp prst="textNoShape">
              <a:avLst/>
            </a:prstTxWarp>
          </a:bodyPr>
          <a:lstStyle>
            <a:lvl1pPr algn="r"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91374EF-A4CD-4CE1-AB24-B7A7EEF3233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15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0" tIns="45531" rIns="91060" bIns="45531" anchor="b"/>
          <a:lstStyle/>
          <a:p>
            <a:pPr algn="r" defTabSz="910040"/>
            <a:fld id="{2FA7A733-7A3D-4480-89E4-EB858C30649C}" type="slidenum">
              <a:rPr lang="en-AU" sz="1200"/>
              <a:pPr algn="r" defTabSz="910040"/>
              <a:t>1</a:t>
            </a:fld>
            <a:endParaRPr lang="en-AU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6179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510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300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169B42-26E4-46DC-AB8A-E7C459F8CC38}" type="slidenum">
              <a:rPr lang="en-AU" smtClean="0"/>
              <a:pPr/>
              <a:t>3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79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1063" y="7191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FFC2D6-494A-48D3-A45E-679B7018CCC6}" type="slidenum">
              <a:rPr lang="en-AU" smtClean="0"/>
              <a:pPr/>
              <a:t>5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510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042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91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274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B87F-454D-4500-97FB-779E69AF7F56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0963-EA46-435B-902B-56090ED3B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138B-A298-441B-963B-31428F5356A7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98D5-92BA-49F8-9DD8-D40685BA6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348D-4628-45A2-9D98-4DDD188570D5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E964-392C-483E-8355-01B75474C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0C32-D0B4-4982-A16B-26644F215D53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A6F4-94D5-4745-B11C-2FE53C4BD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A67B-4244-4A79-B329-2A8DBF6777BB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1EB2-DD3F-493E-965C-00BB9122E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B303-074E-4F26-A988-B98314D539F7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DBC5-2171-46CF-ABF9-D647F6780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9AB1-820F-42F2-83B6-1D460DEA605E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5081-46F7-4603-8664-01FAA99C1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B2E9-035B-4CBB-B5AD-6891F43BF9DE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DDA7-49A8-4FEA-BA6F-91F63EEC6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9C42-6640-44F9-9995-A5DBF8F45864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FDA5-DA0F-44E1-8D34-EBEA99853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51B0-3AB6-4F51-AAB3-6D92CCF8AB73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2DCF-C7BF-4517-B584-59C5C16FB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F652-3A57-4193-B995-30247F8B3CD8}" type="datetimeFigureOut">
              <a:rPr lang="en-US"/>
              <a:pPr>
                <a:defRPr/>
              </a:pPr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C75E-0676-42F9-AF96-F2B40E9D1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7E8476C-208E-40F2-B856-C496D557E5A7}" type="datetimeFigureOut">
              <a:rPr lang="en-AU"/>
              <a:pPr>
                <a:defRPr/>
              </a:pPr>
              <a:t>9/03/2017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8039E8F-2CAF-4C35-B98E-F277B18A5D0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-171400"/>
            <a:ext cx="9702801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2268538" y="981075"/>
            <a:ext cx="5018087" cy="1236663"/>
            <a:chOff x="899" y="1661"/>
            <a:chExt cx="3977" cy="980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94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200" b="0" dirty="0" smtClean="0"/>
              <a:t/>
            </a:r>
            <a:br>
              <a:rPr lang="en-AU" sz="3200" b="0" dirty="0" smtClean="0"/>
            </a:br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 smtClean="0"/>
              <a:t/>
            </a:r>
            <a:br>
              <a:rPr lang="en-AU" sz="4000" dirty="0" smtClean="0"/>
            </a:br>
            <a:endParaRPr lang="en-AU" dirty="0" smtClean="0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547813" y="3141663"/>
            <a:ext cx="6696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AU" sz="3200" dirty="0"/>
          </a:p>
        </p:txBody>
      </p:sp>
      <p:sp>
        <p:nvSpPr>
          <p:cNvPr id="8" name="Rectangle 7"/>
          <p:cNvSpPr/>
          <p:nvPr/>
        </p:nvSpPr>
        <p:spPr>
          <a:xfrm>
            <a:off x="602423" y="3244334"/>
            <a:ext cx="793916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600" dirty="0" smtClean="0"/>
              <a:t>Stakeholder Engagement Framework</a:t>
            </a:r>
            <a:endParaRPr lang="en-AU" sz="3600" dirty="0"/>
          </a:p>
          <a:p>
            <a:pPr algn="ctr"/>
            <a:r>
              <a:rPr lang="en-AU" sz="2400" dirty="0" smtClean="0"/>
              <a:t>Workshop 23 February 2017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Session 1 – Review context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trust and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CC6600"/>
                </a:solidFill>
              </a:rPr>
              <a:t>Q8. </a:t>
            </a:r>
            <a:r>
              <a:rPr lang="en-US" sz="2800" i="1" dirty="0">
                <a:solidFill>
                  <a:srgbClr val="CC6600"/>
                </a:solidFill>
              </a:rPr>
              <a:t>Is current AER engagement sufficiently clear in setting objectives? </a:t>
            </a:r>
            <a:endParaRPr lang="en-US" sz="2800" i="1" dirty="0" smtClean="0">
              <a:solidFill>
                <a:srgbClr val="CC6600"/>
              </a:solidFill>
            </a:endParaRPr>
          </a:p>
          <a:p>
            <a:endParaRPr lang="en-US" sz="2800" i="1" dirty="0" smtClean="0">
              <a:solidFill>
                <a:srgbClr val="CC6600"/>
              </a:solidFill>
            </a:endParaRPr>
          </a:p>
          <a:p>
            <a:r>
              <a:rPr lang="en-US" sz="2800" i="1" dirty="0" smtClean="0">
                <a:solidFill>
                  <a:srgbClr val="CC6600"/>
                </a:solidFill>
              </a:rPr>
              <a:t>Q9. </a:t>
            </a:r>
            <a:r>
              <a:rPr lang="en-US" sz="2800" i="1" dirty="0">
                <a:solidFill>
                  <a:srgbClr val="CC6600"/>
                </a:solidFill>
              </a:rPr>
              <a:t>Is </a:t>
            </a:r>
            <a:r>
              <a:rPr lang="en-US" sz="2800" i="1" dirty="0" smtClean="0">
                <a:solidFill>
                  <a:srgbClr val="CC6600"/>
                </a:solidFill>
              </a:rPr>
              <a:t>this </a:t>
            </a:r>
            <a:r>
              <a:rPr lang="en-US" sz="2800" i="1" dirty="0">
                <a:solidFill>
                  <a:srgbClr val="CC6600"/>
                </a:solidFill>
              </a:rPr>
              <a:t>type of decision-making Framework more or less useful than the current AER Framework? </a:t>
            </a:r>
            <a:endParaRPr lang="en-US" sz="2800" i="1" dirty="0" smtClean="0">
              <a:solidFill>
                <a:srgbClr val="CC6600"/>
              </a:solidFill>
            </a:endParaRPr>
          </a:p>
          <a:p>
            <a:endParaRPr lang="en-US" sz="2800" i="1" dirty="0" smtClean="0">
              <a:solidFill>
                <a:srgbClr val="CC6600"/>
              </a:solidFill>
            </a:endParaRPr>
          </a:p>
          <a:p>
            <a:r>
              <a:rPr lang="en-US" sz="2800" i="1" dirty="0" smtClean="0">
                <a:solidFill>
                  <a:srgbClr val="CC6600"/>
                </a:solidFill>
              </a:rPr>
              <a:t>Q10. What is a realistic timeframe for input, and how can this be established? Does it vary depending on the process or project?</a:t>
            </a:r>
            <a:endParaRPr lang="en-US" sz="2800" i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informing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sz="2800" i="1" dirty="0" smtClean="0">
                <a:solidFill>
                  <a:srgbClr val="CC6600"/>
                </a:solidFill>
              </a:rPr>
              <a:t>Q11. What examples of two-way dialogue have you found to be effective?</a:t>
            </a:r>
          </a:p>
          <a:p>
            <a:endParaRPr lang="en-US" sz="2800" i="1" dirty="0" smtClean="0">
              <a:solidFill>
                <a:srgbClr val="CC6600"/>
              </a:solidFill>
            </a:endParaRPr>
          </a:p>
          <a:p>
            <a:r>
              <a:rPr lang="en-US" sz="2800" i="1" dirty="0" smtClean="0">
                <a:solidFill>
                  <a:srgbClr val="CC6600"/>
                </a:solidFill>
              </a:rPr>
              <a:t>Q12. How should we report on how your input has been considered and applied? Are there examples where it has been done well?</a:t>
            </a:r>
          </a:p>
        </p:txBody>
      </p:sp>
    </p:spTree>
    <p:extLst>
      <p:ext uri="{BB962C8B-B14F-4D97-AF65-F5344CB8AC3E}">
        <p14:creationId xmlns:p14="http://schemas.microsoft.com/office/powerpoint/2010/main" val="3963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800" i="1" dirty="0" smtClean="0">
                <a:solidFill>
                  <a:srgbClr val="CC6600"/>
                </a:solidFill>
              </a:rPr>
              <a:t>Q13. Are </a:t>
            </a:r>
            <a:r>
              <a:rPr lang="en-US" sz="2800" i="1" dirty="0">
                <a:solidFill>
                  <a:srgbClr val="CC6600"/>
                </a:solidFill>
              </a:rPr>
              <a:t>there any other issues that you think we should consider to improve the usefulness of the Framework</a:t>
            </a:r>
            <a:r>
              <a:rPr lang="en-US" sz="2800" i="1" dirty="0" smtClean="0">
                <a:solidFill>
                  <a:srgbClr val="CC6600"/>
                </a:solidFill>
              </a:rPr>
              <a:t>?</a:t>
            </a:r>
          </a:p>
          <a:p>
            <a:pPr marL="457200" indent="-457200"/>
            <a:endParaRPr lang="en-US" sz="2800" i="1" dirty="0" smtClean="0">
              <a:solidFill>
                <a:srgbClr val="CC6600"/>
              </a:solidFill>
            </a:endParaRPr>
          </a:p>
          <a:p>
            <a:pPr marL="457200" indent="-457200"/>
            <a:r>
              <a:rPr lang="en-US" sz="2800" i="1" dirty="0" smtClean="0">
                <a:solidFill>
                  <a:srgbClr val="CC6600"/>
                </a:solidFill>
              </a:rPr>
              <a:t>Q14. What is the one change you’d most like to see?</a:t>
            </a:r>
            <a:endParaRPr lang="en-US" sz="2800" i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we are today</a:t>
            </a:r>
          </a:p>
          <a:p>
            <a:pPr lvl="1" eaLnBrk="1" hangingPunct="1"/>
            <a:r>
              <a:rPr lang="en-US" dirty="0"/>
              <a:t>What is in the current Framework </a:t>
            </a:r>
            <a:endParaRPr lang="en-US" dirty="0" smtClean="0"/>
          </a:p>
          <a:p>
            <a:pPr lvl="1" eaLnBrk="1" hangingPunct="1"/>
            <a:r>
              <a:rPr lang="en-US" dirty="0" smtClean="0"/>
              <a:t>Stakeholder survey findings</a:t>
            </a:r>
          </a:p>
          <a:p>
            <a:pPr eaLnBrk="1" hangingPunct="1"/>
            <a:r>
              <a:rPr lang="en-US" dirty="0" smtClean="0"/>
              <a:t>Review scope</a:t>
            </a:r>
          </a:p>
          <a:p>
            <a:pPr lvl="1" eaLnBrk="1" hangingPunct="1"/>
            <a:r>
              <a:rPr lang="en-US" dirty="0" smtClean="0"/>
              <a:t>What aspects of the current Framework are meeting needs; where is improvement needed</a:t>
            </a:r>
          </a:p>
          <a:p>
            <a:pPr lvl="1" eaLnBrk="1" hangingPunct="1"/>
            <a:r>
              <a:rPr lang="en-US" dirty="0" smtClean="0"/>
              <a:t>What alternative approaches are 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eaLnBrk="1" hangingPunct="1"/>
            <a:r>
              <a:rPr lang="en-AU" sz="4000" dirty="0" smtClean="0"/>
              <a:t>Stakeholder Engagement Framework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eaLnBrk="1" hangingPunct="1"/>
            <a:r>
              <a:rPr lang="en-AU" dirty="0" smtClean="0"/>
              <a:t>The Framework is a public document that:</a:t>
            </a:r>
          </a:p>
          <a:p>
            <a:pPr lvl="1" eaLnBrk="1" hangingPunct="1"/>
            <a:r>
              <a:rPr lang="en-AU" dirty="0" smtClean="0"/>
              <a:t>articulates the principles that guide our engagement with stakeholders</a:t>
            </a:r>
          </a:p>
          <a:p>
            <a:pPr lvl="1" eaLnBrk="1" hangingPunct="1"/>
            <a:r>
              <a:rPr lang="en-AU" dirty="0"/>
              <a:t>p</a:t>
            </a:r>
            <a:r>
              <a:rPr lang="en-AU" dirty="0" smtClean="0"/>
              <a:t>rovides a structure for stakeholders needs and interests to be consistently considered </a:t>
            </a:r>
          </a:p>
          <a:p>
            <a:pPr lvl="1" eaLnBrk="1" hangingPunct="1"/>
            <a:r>
              <a:rPr lang="en-AU" dirty="0" smtClean="0"/>
              <a:t>Covers engagement around regulatory issues (eg. network pricing proposals, guidelines) and strategic issues (eg. compliance and enforcement priorities, consumer capacity building)</a:t>
            </a:r>
          </a:p>
          <a:p>
            <a:pPr lvl="1" eaLnBrk="1" hangingPunct="1"/>
            <a:endParaRPr lang="en-AU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E25C7-4A9A-4863-88E9-79D71F1D1811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Principles-based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AU" dirty="0">
                <a:solidFill>
                  <a:prstClr val="black"/>
                </a:solidFill>
              </a:rPr>
              <a:t>Clear, accurate and timely communication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>
                <a:solidFill>
                  <a:prstClr val="black"/>
                </a:solidFill>
              </a:rPr>
              <a:t>Accessible and inclusive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>
                <a:solidFill>
                  <a:prstClr val="black"/>
                </a:solidFill>
              </a:rPr>
              <a:t>Transparent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>
                <a:solidFill>
                  <a:prstClr val="black"/>
                </a:solidFill>
              </a:rPr>
              <a:t>Measurable</a:t>
            </a:r>
          </a:p>
          <a:p>
            <a:pPr marL="0" indent="0">
              <a:buNone/>
            </a:pPr>
            <a:endParaRPr lang="en-AU" i="1" dirty="0" smtClean="0">
              <a:solidFill>
                <a:srgbClr val="CC6600"/>
              </a:solidFill>
            </a:endParaRPr>
          </a:p>
          <a:p>
            <a:pPr marL="0" indent="0">
              <a:buNone/>
            </a:pPr>
            <a:r>
              <a:rPr lang="en-AU" sz="2800" i="1" dirty="0" smtClean="0">
                <a:solidFill>
                  <a:srgbClr val="CC6600"/>
                </a:solidFill>
              </a:rPr>
              <a:t>Q1. Is the principles-based approach effective? Are these principles being met? Are they still the right ones?</a:t>
            </a:r>
            <a:endParaRPr lang="en-AU" sz="2800" i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Different levels of engagement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514350" indent="-514350" eaLnBrk="1" hangingPunct="1"/>
            <a:r>
              <a:rPr lang="en-AU" dirty="0" smtClean="0"/>
              <a:t>Engagement </a:t>
            </a:r>
            <a:r>
              <a:rPr lang="en-AU" dirty="0"/>
              <a:t>spectrum</a:t>
            </a:r>
            <a:r>
              <a:rPr lang="en-AU" dirty="0" smtClean="0"/>
              <a:t>: each </a:t>
            </a:r>
            <a:r>
              <a:rPr lang="en-AU" dirty="0"/>
              <a:t>level carries its own commitment to stakeholders </a:t>
            </a:r>
            <a:r>
              <a:rPr lang="en-AU" dirty="0" smtClean="0"/>
              <a:t>- </a:t>
            </a:r>
            <a:r>
              <a:rPr lang="en-AU" dirty="0"/>
              <a:t>‘promise’</a:t>
            </a:r>
          </a:p>
          <a:p>
            <a:pPr marL="914400" lvl="1" indent="-514350" eaLnBrk="1" hangingPunct="1"/>
            <a:r>
              <a:rPr lang="en-AU" sz="2600" dirty="0" smtClean="0"/>
              <a:t>Inform</a:t>
            </a:r>
          </a:p>
          <a:p>
            <a:pPr marL="914400" lvl="1" indent="-514350" eaLnBrk="1" hangingPunct="1"/>
            <a:r>
              <a:rPr lang="en-AU" sz="2600" dirty="0" smtClean="0"/>
              <a:t>Consult</a:t>
            </a:r>
          </a:p>
          <a:p>
            <a:pPr marL="914400" lvl="1" indent="-514350" eaLnBrk="1" hangingPunct="1"/>
            <a:r>
              <a:rPr lang="en-AU" sz="2600" dirty="0" smtClean="0"/>
              <a:t>Involve</a:t>
            </a:r>
          </a:p>
          <a:p>
            <a:pPr marL="914400" lvl="1" indent="-514350" eaLnBrk="1" hangingPunct="1"/>
            <a:r>
              <a:rPr lang="en-AU" sz="2600" dirty="0" smtClean="0"/>
              <a:t>Collaborate</a:t>
            </a:r>
          </a:p>
          <a:p>
            <a:pPr marL="914400" lvl="1" indent="-514350" eaLnBrk="1" hangingPunct="1"/>
            <a:r>
              <a:rPr lang="en-AU" sz="2600" dirty="0" smtClean="0"/>
              <a:t>Empower</a:t>
            </a:r>
          </a:p>
          <a:p>
            <a:pPr marL="400050" lvl="1" indent="0" eaLnBrk="1" hangingPunct="1">
              <a:buNone/>
            </a:pPr>
            <a:r>
              <a:rPr lang="en-AU" i="1" dirty="0" smtClean="0">
                <a:solidFill>
                  <a:srgbClr val="CC6600"/>
                </a:solidFill>
              </a:rPr>
              <a:t>Q2. Are the levels of engagement clear and appropriate? Are the tools useful? </a:t>
            </a:r>
            <a:endParaRPr lang="en-AU" i="1" dirty="0">
              <a:solidFill>
                <a:srgbClr val="CC6600"/>
              </a:solidFill>
            </a:endParaRPr>
          </a:p>
          <a:p>
            <a:pPr marL="914400" lvl="1" indent="-514350" eaLnBrk="1" hangingPunct="1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DE5A0-543B-4417-A1B2-92DCD503D874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review the Framework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said we would</a:t>
            </a:r>
          </a:p>
          <a:p>
            <a:r>
              <a:rPr lang="en-AU" dirty="0" smtClean="0"/>
              <a:t>2016 Stakeholder survey results</a:t>
            </a:r>
          </a:p>
          <a:p>
            <a:pPr lvl="1"/>
            <a:r>
              <a:rPr lang="en-US" dirty="0" smtClean="0"/>
              <a:t>77% </a:t>
            </a:r>
            <a:r>
              <a:rPr lang="en-US" dirty="0"/>
              <a:t>stakeholders </a:t>
            </a:r>
            <a:r>
              <a:rPr lang="en-US" dirty="0" smtClean="0"/>
              <a:t>satisfied </a:t>
            </a:r>
            <a:r>
              <a:rPr lang="en-US" dirty="0"/>
              <a:t>with how effectively we perform our </a:t>
            </a:r>
            <a:r>
              <a:rPr lang="en-US" dirty="0" smtClean="0"/>
              <a:t>functions</a:t>
            </a:r>
          </a:p>
          <a:p>
            <a:pPr lvl="2"/>
            <a:r>
              <a:rPr lang="en-US" dirty="0"/>
              <a:t>Positive working relationship (85% positive)</a:t>
            </a:r>
          </a:p>
          <a:p>
            <a:pPr lvl="2"/>
            <a:r>
              <a:rPr lang="en-US" dirty="0"/>
              <a:t>Trustworthy (79%)</a:t>
            </a:r>
          </a:p>
          <a:p>
            <a:pPr lvl="2"/>
            <a:r>
              <a:rPr lang="en-US" dirty="0"/>
              <a:t>Clear direction and purpose (78%)</a:t>
            </a:r>
          </a:p>
          <a:p>
            <a:pPr lvl="2"/>
            <a:r>
              <a:rPr lang="en-US" dirty="0"/>
              <a:t>Focusing on the important issues (63%)</a:t>
            </a:r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6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z="2800" i="1" dirty="0" smtClean="0">
                <a:solidFill>
                  <a:srgbClr val="CC6600"/>
                </a:solidFill>
              </a:rPr>
              <a:t>Q3. What </a:t>
            </a:r>
            <a:r>
              <a:rPr lang="en-US" sz="2800" i="1" dirty="0">
                <a:solidFill>
                  <a:srgbClr val="CC6600"/>
                </a:solidFill>
              </a:rPr>
              <a:t>do you think the AER does well in relation to stakeholder engagement? Are there any specific examples </a:t>
            </a:r>
            <a:r>
              <a:rPr lang="en-US" sz="2800" i="1" dirty="0" smtClean="0">
                <a:solidFill>
                  <a:srgbClr val="CC6600"/>
                </a:solidFill>
              </a:rPr>
              <a:t>where we </a:t>
            </a:r>
            <a:r>
              <a:rPr lang="en-US" sz="2800" i="1" dirty="0">
                <a:solidFill>
                  <a:srgbClr val="CC6600"/>
                </a:solidFill>
              </a:rPr>
              <a:t>got it right?</a:t>
            </a:r>
          </a:p>
          <a:p>
            <a:pPr marL="514350" indent="-514350"/>
            <a:r>
              <a:rPr lang="en-US" sz="2800" i="1" dirty="0" smtClean="0">
                <a:solidFill>
                  <a:srgbClr val="CC6600"/>
                </a:solidFill>
              </a:rPr>
              <a:t>Q4. What </a:t>
            </a:r>
            <a:r>
              <a:rPr lang="en-US" sz="2800" i="1" dirty="0">
                <a:solidFill>
                  <a:srgbClr val="CC6600"/>
                </a:solidFill>
              </a:rPr>
              <a:t>do you find difficult about engaging with the AER? Can you </a:t>
            </a:r>
            <a:r>
              <a:rPr lang="en-US" sz="2800" i="1" dirty="0" smtClean="0">
                <a:solidFill>
                  <a:srgbClr val="CC6600"/>
                </a:solidFill>
              </a:rPr>
              <a:t>provide some </a:t>
            </a:r>
            <a:r>
              <a:rPr lang="en-US" sz="2800" i="1" dirty="0">
                <a:solidFill>
                  <a:srgbClr val="CC6600"/>
                </a:solidFill>
              </a:rPr>
              <a:t>specific examples of where we could have made it easier?</a:t>
            </a:r>
          </a:p>
          <a:p>
            <a:pPr marL="514350" indent="-514350"/>
            <a:r>
              <a:rPr lang="en-US" sz="2800" i="1" dirty="0" smtClean="0">
                <a:solidFill>
                  <a:srgbClr val="CC6600"/>
                </a:solidFill>
              </a:rPr>
              <a:t>Q5. Where </a:t>
            </a:r>
            <a:r>
              <a:rPr lang="en-US" sz="2800" i="1" dirty="0">
                <a:solidFill>
                  <a:srgbClr val="CC6600"/>
                </a:solidFill>
              </a:rPr>
              <a:t>would you like us to focus our efforts to further improve our engagement with you? Can you give us examples of where other organisations do this well?</a:t>
            </a:r>
          </a:p>
        </p:txBody>
      </p:sp>
    </p:spTree>
    <p:extLst>
      <p:ext uri="{BB962C8B-B14F-4D97-AF65-F5344CB8AC3E}">
        <p14:creationId xmlns:p14="http://schemas.microsoft.com/office/powerpoint/2010/main" val="14647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Better tailoring communication and consultation to the needs of our different </a:t>
            </a:r>
            <a:r>
              <a:rPr lang="en-US" sz="2800" dirty="0" smtClean="0"/>
              <a:t>stakeholders </a:t>
            </a:r>
          </a:p>
          <a:p>
            <a:pPr lvl="0"/>
            <a:r>
              <a:rPr lang="en-US" sz="2800" dirty="0" smtClean="0"/>
              <a:t>Providing </a:t>
            </a:r>
            <a:r>
              <a:rPr lang="en-US" sz="2800" dirty="0"/>
              <a:t>clear and realistic timeframes for </a:t>
            </a:r>
            <a:r>
              <a:rPr lang="en-US" sz="2800" dirty="0" smtClean="0"/>
              <a:t>input, and </a:t>
            </a:r>
            <a:endParaRPr lang="en-US" sz="2800" dirty="0"/>
          </a:p>
          <a:p>
            <a:pPr lvl="0"/>
            <a:r>
              <a:rPr lang="en-US" sz="2800" dirty="0"/>
              <a:t>Providing more transparency about the way in which stakeholder input is considered and how it informs our decisions.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tailoring 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CC6600"/>
                </a:solidFill>
              </a:rPr>
              <a:t>Q6</a:t>
            </a:r>
            <a:r>
              <a:rPr lang="en-US" sz="2800" i="1" dirty="0">
                <a:solidFill>
                  <a:srgbClr val="CC6600"/>
                </a:solidFill>
              </a:rPr>
              <a:t>. What is the best way </a:t>
            </a:r>
            <a:r>
              <a:rPr lang="en-US" sz="2800" i="1" dirty="0" smtClean="0">
                <a:solidFill>
                  <a:srgbClr val="CC6600"/>
                </a:solidFill>
              </a:rPr>
              <a:t>for the AER to </a:t>
            </a:r>
            <a:r>
              <a:rPr lang="en-US" sz="2800" i="1" dirty="0">
                <a:solidFill>
                  <a:srgbClr val="CC6600"/>
                </a:solidFill>
              </a:rPr>
              <a:t>understand and incorporate the views of customers</a:t>
            </a:r>
            <a:r>
              <a:rPr lang="en-US" sz="2800" i="1" dirty="0" smtClean="0">
                <a:solidFill>
                  <a:srgbClr val="CC6600"/>
                </a:solidFill>
              </a:rPr>
              <a:t>?</a:t>
            </a:r>
          </a:p>
          <a:p>
            <a:endParaRPr lang="en-US" sz="2800" i="1" dirty="0">
              <a:solidFill>
                <a:srgbClr val="CC6600"/>
              </a:solidFill>
            </a:endParaRPr>
          </a:p>
          <a:p>
            <a:r>
              <a:rPr lang="en-US" sz="2800" i="1" dirty="0" smtClean="0">
                <a:solidFill>
                  <a:srgbClr val="CC6600"/>
                </a:solidFill>
              </a:rPr>
              <a:t>Q7. How can we better tailor our engagement? </a:t>
            </a:r>
          </a:p>
          <a:p>
            <a:pPr lvl="1"/>
            <a:r>
              <a:rPr lang="en-US" sz="2400" i="1" dirty="0" smtClean="0">
                <a:solidFill>
                  <a:srgbClr val="CC6600"/>
                </a:solidFill>
              </a:rPr>
              <a:t>What </a:t>
            </a:r>
            <a:r>
              <a:rPr lang="en-US" sz="2400" i="1" smtClean="0">
                <a:solidFill>
                  <a:srgbClr val="CC6600"/>
                </a:solidFill>
              </a:rPr>
              <a:t>are the </a:t>
            </a:r>
            <a:r>
              <a:rPr lang="en-US" sz="2400" i="1" dirty="0" smtClean="0">
                <a:solidFill>
                  <a:srgbClr val="CC6600"/>
                </a:solidFill>
              </a:rPr>
              <a:t>risks and benefits of different approaches for different stakeholders? </a:t>
            </a:r>
          </a:p>
          <a:p>
            <a:pPr lvl="1"/>
            <a:r>
              <a:rPr lang="en-US" sz="2400" i="1" dirty="0" smtClean="0">
                <a:solidFill>
                  <a:srgbClr val="CC6600"/>
                </a:solidFill>
              </a:rPr>
              <a:t>Is there a role for </a:t>
            </a:r>
            <a:r>
              <a:rPr lang="en-US" sz="2400" i="1" dirty="0">
                <a:solidFill>
                  <a:srgbClr val="CC6600"/>
                </a:solidFill>
              </a:rPr>
              <a:t>informal </a:t>
            </a:r>
            <a:r>
              <a:rPr lang="en-US" sz="2400" i="1" dirty="0" smtClean="0">
                <a:solidFill>
                  <a:srgbClr val="CC6600"/>
                </a:solidFill>
              </a:rPr>
              <a:t>as well as formal consultation? What could informal consultation look like?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Office Theme</vt:lpstr>
      <vt:lpstr>   </vt:lpstr>
      <vt:lpstr>Agenda</vt:lpstr>
      <vt:lpstr>Stakeholder Engagement Framework</vt:lpstr>
      <vt:lpstr>Principles-based approach</vt:lpstr>
      <vt:lpstr>Different levels of engagement</vt:lpstr>
      <vt:lpstr>Why review the Framework </vt:lpstr>
      <vt:lpstr>Tell us</vt:lpstr>
      <vt:lpstr>Areas for improvement</vt:lpstr>
      <vt:lpstr>Example 1: tailoring consultation</vt:lpstr>
      <vt:lpstr>Example 2: trust and productivity</vt:lpstr>
      <vt:lpstr>Example 3: informing decisions</vt:lpstr>
      <vt:lpstr>The big picture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2017-03-09T02:58:35Z</dcterms:created>
  <dcterms:modified xsi:type="dcterms:W3CDTF">2017-03-09T02:59:25Z</dcterms:modified>
</cp:coreProperties>
</file>